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21" r:id="rId4"/>
    <p:sldId id="301" r:id="rId5"/>
    <p:sldId id="318" r:id="rId6"/>
    <p:sldId id="322" r:id="rId7"/>
    <p:sldId id="319" r:id="rId8"/>
    <p:sldId id="316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84" autoAdjust="0"/>
  </p:normalViewPr>
  <p:slideViewPr>
    <p:cSldViewPr>
      <p:cViewPr varScale="1">
        <p:scale>
          <a:sx n="106" d="100"/>
          <a:sy n="106" d="100"/>
        </p:scale>
        <p:origin x="18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Penyelesaian Sengketa dalam</a:t>
            </a:r>
            <a:endParaRPr lang="id-ID" sz="4000" dirty="0">
              <a:solidFill>
                <a:srgbClr val="292728"/>
              </a:solidFill>
              <a:effectLst/>
              <a:latin typeface="Arial Narrow" panose="020B0604020202020204" pitchFamily="34" charset="0"/>
            </a:endParaRPr>
          </a:p>
          <a:p>
            <a:pPr algn="ctr"/>
            <a:r>
              <a:rPr lang="id-ID" sz="40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Perusahaan</a:t>
            </a:r>
            <a:endParaRPr lang="id-ID" sz="4000" dirty="0">
              <a:solidFill>
                <a:srgbClr val="292728"/>
              </a:solidFill>
              <a:effectLst/>
              <a:latin typeface="Arial Narrow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NOVIYANTI,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algn="ctr"/>
            <a:endParaRPr lang="id-ID" sz="3600" b="1" dirty="0">
              <a:solidFill>
                <a:srgbClr val="292728"/>
              </a:solidFill>
              <a:effectLst/>
              <a:latin typeface="Arial Narrow" panose="020B0604020202020204" pitchFamily="34" charset="0"/>
            </a:endParaRPr>
          </a:p>
          <a:p>
            <a:pPr algn="ctr"/>
            <a:r>
              <a:rPr lang="id-ID" sz="36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Definisi Sengketa dalam</a:t>
            </a:r>
            <a:endParaRPr lang="id-ID" sz="3600" dirty="0">
              <a:solidFill>
                <a:srgbClr val="292728"/>
              </a:solidFill>
              <a:effectLst/>
              <a:latin typeface="Arial Narrow" panose="020B0604020202020204" pitchFamily="34" charset="0"/>
            </a:endParaRPr>
          </a:p>
          <a:p>
            <a:pPr algn="ctr"/>
            <a:r>
              <a:rPr lang="id-ID" sz="36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Perusahaan</a:t>
            </a:r>
            <a:endParaRPr lang="id-ID" sz="3600" dirty="0">
              <a:solidFill>
                <a:srgbClr val="292728"/>
              </a:solidFill>
              <a:effectLst/>
              <a:latin typeface="Arial Narrow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600200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Sengketa dalam konteks perusahaan merujuk pada </a:t>
            </a:r>
            <a:r>
              <a:rPr lang="id-ID" sz="1800" b="1" i="0" u="none" strike="noStrike" dirty="0" err="1">
                <a:solidFill>
                  <a:srgbClr val="000000"/>
                </a:solidFill>
                <a:effectLst/>
              </a:rPr>
              <a:t>ketidaksepakatan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atau </a:t>
            </a: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konflik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yang terjadi antara dua pihak atau lebih yang memiliki kepentingan yang berbeda dalam sebuah organisasi. Sengketa ini bisa muncul antara: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Karyawan dan manajemen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terkait kebijakan, gaji, atau kondisi kerja.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Antar karyawan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yang terlibat dalam masalah personal atau profesional, seperti pembagian tugas atau konflik kepentingan.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Perusahaan dan pihak eksternal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, seperti vendor, pelanggan, atau mitra bisnis yang mungkin terjadi karena perselisihan kontraktual atau komersial.</a:t>
            </a:r>
          </a:p>
          <a:p>
            <a:pPr algn="l"/>
            <a:endParaRPr lang="id-ID" sz="1800" dirty="0">
              <a:solidFill>
                <a:srgbClr val="000000"/>
              </a:solidFill>
            </a:endParaRPr>
          </a:p>
          <a:p>
            <a:pPr algn="l"/>
            <a:r>
              <a:rPr lang="id-ID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Sengketa ini sering kali melibatkan perbedaan interpretasi terhadap aturan atau kebijakan, atau pun masalah yang bersifat emosional dan persepsi yang subjektif.</a:t>
            </a:r>
            <a:endParaRPr lang="id-ID" sz="1800" b="0" i="0" u="none" strike="noStrike" dirty="0">
              <a:solidFill>
                <a:srgbClr val="000000"/>
              </a:solidFill>
              <a:effectLst/>
            </a:endParaRPr>
          </a:p>
          <a:p>
            <a:pPr algn="just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C878546-6F83-9727-FA4E-42A002C9E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340768"/>
            <a:ext cx="8280920" cy="489654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Dampak Sengketa dalam Perusahaan</a:t>
            </a:r>
          </a:p>
          <a:p>
            <a:pPr algn="just"/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Sengketa yang tidak diselesaikan dengan baik dapat berdampak negatif pada berbagai aspek dalam perusahaan, seperti:</a:t>
            </a:r>
          </a:p>
          <a:p>
            <a:pPr algn="just">
              <a:buFont typeface="+mj-lt"/>
              <a:buAutoNum type="arabicPeriod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Gangguan pada Produktivitas</a:t>
            </a:r>
            <a:endParaRPr lang="id-ID" sz="33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Penurunan moral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 karyawan: Ketika karyawan terlibat dalam sengketa, produktivitas mereka sering kali menurun karena stres dan </a:t>
            </a:r>
            <a:r>
              <a:rPr lang="id-ID" sz="3300" b="0" i="0" u="none" strike="noStrike" dirty="0" err="1">
                <a:solidFill>
                  <a:srgbClr val="000000"/>
                </a:solidFill>
                <a:effectLst/>
              </a:rPr>
              <a:t>ketidaknyamanan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Waktu yang terbuang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 untuk menyelesaikan konflik alih-alih fokus pada pekerjaan yang produktif.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 err="1">
                <a:solidFill>
                  <a:srgbClr val="000000"/>
                </a:solidFill>
                <a:effectLst/>
              </a:rPr>
              <a:t>Disruptif</a:t>
            </a: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 terhadap alur kerja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: Konflik antar departemen atau individu dapat mengganggu proses operasional perusahaan.</a:t>
            </a:r>
          </a:p>
          <a:p>
            <a:pPr algn="just"/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2. Reputasi Perusahaan</a:t>
            </a:r>
            <a:endParaRPr lang="id-ID" sz="33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Kehilangan kepercayaan pelanggan atau mitra bisnis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: Sengketa internal yang terpublikasi bisa menurunkan citra perusahaan di mata publik atau mitra.\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Publisitas negatif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: Jika sengketa hingga masuk ke media atau pengadilan, ini bisa merusak reputasi perusahaan secara luas.</a:t>
            </a:r>
          </a:p>
          <a:p>
            <a:pPr algn="just"/>
            <a:r>
              <a:rPr lang="id-ID" sz="3300" dirty="0">
                <a:solidFill>
                  <a:srgbClr val="000000"/>
                </a:solidFill>
              </a:rPr>
              <a:t>3. </a:t>
            </a: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Hubungan Antar Karyawan</a:t>
            </a:r>
            <a:endParaRPr lang="id-ID" sz="33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Ketegangan antar individu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: Sengketa antar karyawan atau antara karyawan dengan atasan bisa menciptakan atmosfer kerja yang buruk dan merusak hubungan </a:t>
            </a:r>
            <a:r>
              <a:rPr lang="id-ID" sz="3300" b="0" i="0" u="none" strike="noStrike" dirty="0" err="1">
                <a:solidFill>
                  <a:srgbClr val="000000"/>
                </a:solidFill>
                <a:effectLst/>
              </a:rPr>
              <a:t>interpersonal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3300" b="1" i="0" u="none" strike="noStrike" dirty="0">
                <a:solidFill>
                  <a:srgbClr val="000000"/>
                </a:solidFill>
                <a:effectLst/>
              </a:rPr>
              <a:t>Pengaruh terhadap kerja tim</a:t>
            </a:r>
            <a:r>
              <a:rPr lang="id-ID" sz="3300" b="0" i="0" u="none" strike="noStrike" dirty="0">
                <a:solidFill>
                  <a:srgbClr val="000000"/>
                </a:solidFill>
                <a:effectLst/>
              </a:rPr>
              <a:t>: Ketika hubungan antar karyawan terganggu, kerja sama tim bisa terhambat, yang pada gilirannya berdampak pada keberhasilan proyek dan tugas yang membutuhkan kolaborasi.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3849456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Jenis-Jenis Sengketa dalam Perusahaan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Sengketa antara Karyawan dan Manajemen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Masalah gaji dan tunjangan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Ketidakpuasan terhadap kebijakan perusahaan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Sengketa antar Karyawan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Konflik pribadi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Perselisihan terkait pembagian tugas atau tanggung jawab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Sengketa dengan Pihak Eksternal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 err="1">
                <a:solidFill>
                  <a:srgbClr val="000000"/>
                </a:solidFill>
                <a:effectLst/>
              </a:rPr>
              <a:t>Supplier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 atau vendor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Pelanggan atau klien</a:t>
            </a:r>
          </a:p>
          <a:p>
            <a:pPr algn="l">
              <a:buFont typeface="+mj-lt"/>
              <a:buAutoNum type="arabicPeriod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Sengketa Hukum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Pelanggaran kontrak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Perselisihan terkait hak kekayaan intelektual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9B25123-E219-C8EF-C9F0-A09C324A1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928992" cy="5472608"/>
          </a:xfrm>
        </p:spPr>
        <p:txBody>
          <a:bodyPr>
            <a:normAutofit/>
          </a:bodyPr>
          <a:lstStyle/>
          <a:p>
            <a:pPr algn="just"/>
            <a:r>
              <a:rPr lang="en-ID" b="1" dirty="0" err="1">
                <a:solidFill>
                  <a:schemeClr val="tx1"/>
                </a:solidFill>
              </a:rPr>
              <a:t>Penyebab</a:t>
            </a:r>
            <a:r>
              <a:rPr lang="en-ID" b="1" dirty="0">
                <a:solidFill>
                  <a:schemeClr val="tx1"/>
                </a:solidFill>
              </a:rPr>
              <a:t> Utama </a:t>
            </a:r>
            <a:r>
              <a:rPr lang="en-ID" b="1" dirty="0" err="1">
                <a:solidFill>
                  <a:schemeClr val="tx1"/>
                </a:solidFill>
              </a:rPr>
              <a:t>Sengketa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Perusahaan </a:t>
            </a:r>
          </a:p>
          <a:p>
            <a:pPr algn="just"/>
            <a:endParaRPr lang="en-ID" b="1" dirty="0">
              <a:solidFill>
                <a:schemeClr val="tx1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Komunikasi yang Buruk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Kurangnya transparansi atau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misinformasi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algn="just">
              <a:buFont typeface="+mj-lt"/>
              <a:buAutoNum type="arabicPeriod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Perbedaan Kepentingan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Konflik antara tujuan jangka pendek dan jangka panjang</a:t>
            </a:r>
          </a:p>
          <a:p>
            <a:pPr algn="just">
              <a:buFont typeface="+mj-lt"/>
              <a:buAutoNum type="arabicPeriod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Kepemimpinan yang Tidak Efektif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Pengelolaan yang tidak adil atau tidak konsisten</a:t>
            </a:r>
          </a:p>
          <a:p>
            <a:pPr algn="just">
              <a:buFont typeface="+mj-lt"/>
              <a:buAutoNum type="arabicPeriod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Sistem Penghargaan dan Sanksi yang Tidak Jelas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Ketidakjelasan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 kriteria penghargaan dan hukuman</a:t>
            </a:r>
          </a:p>
          <a:p>
            <a:pPr algn="just">
              <a:buFont typeface="+mj-lt"/>
              <a:buAutoNum type="arabicPeriod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Kondisi Kerja yang Tidak Memadai</a:t>
            </a:r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Ketidaknyamanan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 atau ketidakpuasan terkait fasilitas kerja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9578733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70914CA-891B-0DE7-4E9F-91FED939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96944" cy="4802088"/>
          </a:xfrm>
        </p:spPr>
        <p:txBody>
          <a:bodyPr>
            <a:normAutofit fontScale="85000" lnSpcReduction="20000"/>
          </a:bodyPr>
          <a:lstStyle/>
          <a:p>
            <a:r>
              <a:rPr lang="id-ID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Metode Penyelesaian Sengketa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1. </a:t>
            </a:r>
            <a:r>
              <a:rPr lang="id-ID" b="1" dirty="0">
                <a:solidFill>
                  <a:srgbClr val="C00000"/>
                </a:solidFill>
              </a:rPr>
              <a:t>Negosiasi </a:t>
            </a:r>
            <a:r>
              <a:rPr lang="id-ID" b="1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Penyelesaian melalui diskusi langsung antara pihak-pihak terkait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Tujuan: Mencapai kesepakatan bersama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2</a:t>
            </a:r>
            <a:r>
              <a:rPr lang="id-ID" b="1" dirty="0">
                <a:solidFill>
                  <a:srgbClr val="C00000"/>
                </a:solidFill>
              </a:rPr>
              <a:t>. Mediasi: </a:t>
            </a:r>
            <a:r>
              <a:rPr lang="id-ID" dirty="0">
                <a:solidFill>
                  <a:schemeClr val="tx1"/>
                </a:solidFill>
              </a:rPr>
              <a:t>Menghadirkan pihak ketiga netral untuk memfasilitasi komunikasi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Tujuan: Membantu pihak yang bersengketa menemukan solusi yang adil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3. </a:t>
            </a:r>
            <a:r>
              <a:rPr lang="id-ID" b="1" dirty="0">
                <a:solidFill>
                  <a:srgbClr val="C00000"/>
                </a:solidFill>
              </a:rPr>
              <a:t>Arbitrase</a:t>
            </a:r>
            <a:r>
              <a:rPr lang="id-ID" b="1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Penyelesaian sengketa dengan melibatkan arbiter yang memiliki kewenangan untuk memutuskan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Keputusan arbiter bersifat final dan mengikat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4. </a:t>
            </a:r>
            <a:r>
              <a:rPr lang="id-ID" b="1" dirty="0" err="1">
                <a:solidFill>
                  <a:srgbClr val="C00000"/>
                </a:solidFill>
              </a:rPr>
              <a:t>Litigasi</a:t>
            </a:r>
            <a:r>
              <a:rPr lang="id-ID" b="1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Penyelesaian sengketa melalui jalur pengadilan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Biaya tinggi dan proses yang memakan waktu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13844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59B939-A21D-CDD4-DDDF-568D6D3EC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424936" cy="4154016"/>
          </a:xfrm>
        </p:spPr>
        <p:txBody>
          <a:bodyPr>
            <a:normAutofit/>
          </a:bodyPr>
          <a:lstStyle/>
          <a:p>
            <a:r>
              <a:rPr lang="id-ID" sz="2400" b="0" i="0" u="none" strike="noStrike" dirty="0">
                <a:solidFill>
                  <a:schemeClr val="tx1"/>
                </a:solidFill>
                <a:effectLst/>
                <a:latin typeface="-webkit-standard"/>
              </a:rPr>
              <a:t>Penyelesaian Sengketa dalam Perusahaan</a:t>
            </a:r>
          </a:p>
          <a:p>
            <a:pPr algn="just"/>
            <a:r>
              <a:rPr lang="id-ID" sz="2400" dirty="0">
                <a:solidFill>
                  <a:schemeClr val="tx1"/>
                </a:solidFill>
              </a:rPr>
              <a:t>1. Sengketa antara Karyawan dan Manajemen Terkait Kebijakan Pengurangan Gaji Langkah yang diambil: Negosiasi dan mediasi dengan pihak ketiga.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Hasil: Pencapaian kesepakatan bersama yang menguntungkan kedua pihak.</a:t>
            </a:r>
          </a:p>
          <a:p>
            <a:pPr algn="just"/>
            <a:r>
              <a:rPr lang="id-ID" sz="2400" b="1" dirty="0">
                <a:solidFill>
                  <a:schemeClr val="tx1"/>
                </a:solidFill>
              </a:rPr>
              <a:t> 2. </a:t>
            </a:r>
            <a:r>
              <a:rPr lang="id-ID" sz="2400" dirty="0">
                <a:solidFill>
                  <a:schemeClr val="tx1"/>
                </a:solidFill>
              </a:rPr>
              <a:t> Sengketa antara Dua Karyawan Terkait Pembagian </a:t>
            </a:r>
            <a:r>
              <a:rPr lang="id-ID" sz="2400" dirty="0" err="1">
                <a:solidFill>
                  <a:schemeClr val="tx1"/>
                </a:solidFill>
              </a:rPr>
              <a:t>TugasLangkah</a:t>
            </a:r>
            <a:r>
              <a:rPr lang="id-ID" sz="2400" dirty="0">
                <a:solidFill>
                  <a:schemeClr val="tx1"/>
                </a:solidFill>
              </a:rPr>
              <a:t> yang diambil: Mediasi internal oleh HR.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Hasil: Pembagian tugas yang lebih jelas dan kesepahaman yang tercapai.</a:t>
            </a:r>
          </a:p>
          <a:p>
            <a:endParaRPr lang="fi-F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9071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6BF076-0EE8-2C4E-B476-5122252047CD}"/>
              </a:ext>
            </a:extLst>
          </p:cNvPr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870817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3316</TotalTime>
  <Words>552</Words>
  <Application>Microsoft Macintosh PowerPoint</Application>
  <PresentationFormat>Tampilan Layar (4:3)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8</vt:i4>
      </vt:variant>
    </vt:vector>
  </HeadingPairs>
  <TitlesOfParts>
    <vt:vector size="16" baseType="lpstr">
      <vt:lpstr>-webkit-standard</vt:lpstr>
      <vt:lpstr>Arial</vt:lpstr>
      <vt:lpstr>Arial Narrow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496</cp:revision>
  <cp:lastPrinted>2017-08-29T02:54:51Z</cp:lastPrinted>
  <dcterms:created xsi:type="dcterms:W3CDTF">2010-04-18T12:06:30Z</dcterms:created>
  <dcterms:modified xsi:type="dcterms:W3CDTF">2025-01-06T01:08:46Z</dcterms:modified>
</cp:coreProperties>
</file>