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7" r:id="rId3"/>
    <p:sldId id="258" r:id="rId4"/>
    <p:sldId id="259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11" r:id="rId24"/>
    <p:sldId id="312" r:id="rId25"/>
    <p:sldId id="313" r:id="rId26"/>
    <p:sldId id="314" r:id="rId27"/>
    <p:sldId id="315" r:id="rId28"/>
    <p:sldId id="260" r:id="rId29"/>
    <p:sldId id="316" r:id="rId30"/>
    <p:sldId id="317" r:id="rId31"/>
    <p:sldId id="261" r:id="rId32"/>
    <p:sldId id="262" r:id="rId33"/>
    <p:sldId id="264" r:id="rId34"/>
    <p:sldId id="265" r:id="rId35"/>
    <p:sldId id="266" r:id="rId36"/>
    <p:sldId id="267" r:id="rId37"/>
    <p:sldId id="272" r:id="rId38"/>
    <p:sldId id="273" r:id="rId39"/>
    <p:sldId id="274" r:id="rId40"/>
    <p:sldId id="275" r:id="rId41"/>
    <p:sldId id="289" r:id="rId42"/>
    <p:sldId id="290" r:id="rId43"/>
    <p:sldId id="291" r:id="rId44"/>
  </p:sldIdLst>
  <p:sldSz cx="9144000" cy="6858000" type="screen4x3"/>
  <p:notesSz cx="9144000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7F567-8467-4C83-B950-2E730462FA00}" type="datetimeFigureOut">
              <a:rPr lang="id-ID" smtClean="0"/>
              <a:t>17/04/2021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C41B79-CBBD-497B-A4FA-3EBD6D3C1DB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4081691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F6EE8C-AA5E-4362-95F7-FDC1536B2613}" type="datetimeFigureOut">
              <a:rPr lang="id-ID" smtClean="0"/>
              <a:t>17/04/2021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29206A-A00C-416B-AB4C-1B30BDEAB6A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614847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29206A-A00C-416B-AB4C-1B30BDEAB6AA}" type="slidenum">
              <a:rPr lang="id-ID" smtClean="0"/>
              <a:t>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10888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64A628-0002-40D8-AF62-2B98EE584922}" type="slidenum">
              <a:rPr lang="id-ID" smtClean="0"/>
              <a:t>12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41132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/>
          <a:lstStyle/>
          <a:p>
            <a:fld id="{C0AACED6-CFB2-4F89-87E1-2C446E2EB66A}" type="datetimeFigureOut">
              <a:rPr lang="id-ID" smtClean="0"/>
              <a:t>17/04/2021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/>
          <a:lstStyle/>
          <a:p>
            <a:fld id="{B0A05FA6-1B3E-476A-A57B-FC22441080A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44379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lasticWrap/>
                    </a14:imgEffect>
                  </a14:imgLayer>
                </a14:imgProps>
              </a:ext>
            </a:extLst>
          </a:blip>
          <a:srcRect/>
          <a:stretch>
            <a:fillRect l="-4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9144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Rectangle 46"/>
          <p:cNvSpPr/>
          <p:nvPr/>
        </p:nvSpPr>
        <p:spPr>
          <a:xfrm>
            <a:off x="3797944" y="3778045"/>
            <a:ext cx="509370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d-ID" sz="4400" b="1" dirty="0"/>
              <a:t>Strategi </a:t>
            </a:r>
            <a:endParaRPr lang="en-US" sz="4400" b="1" dirty="0" smtClean="0"/>
          </a:p>
          <a:p>
            <a:pPr algn="r"/>
            <a:r>
              <a:rPr lang="id-ID" sz="4400" b="1" dirty="0" smtClean="0"/>
              <a:t>Analisis </a:t>
            </a:r>
            <a:r>
              <a:rPr lang="id-ID" sz="4400" b="1" dirty="0"/>
              <a:t>Rantai Pasok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62000" y="2133600"/>
            <a:ext cx="76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2</a:t>
            </a:r>
            <a:endParaRPr lang="id-ID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1253618"/>
            <a:ext cx="8686800" cy="52233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56792"/>
            <a:ext cx="8305800" cy="460851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fi-FI" dirty="0">
                <a:solidFill>
                  <a:srgbClr val="0070C0"/>
                </a:solidFill>
              </a:rPr>
              <a:t>Strategi 1</a:t>
            </a:r>
            <a:r>
              <a:rPr lang="fi-FI" dirty="0" smtClean="0">
                <a:solidFill>
                  <a:srgbClr val="0070C0"/>
                </a:solidFill>
              </a:rPr>
              <a:t>:</a:t>
            </a:r>
            <a:r>
              <a:rPr lang="id-ID" dirty="0" smtClean="0">
                <a:solidFill>
                  <a:srgbClr val="0070C0"/>
                </a:solidFill>
              </a:rPr>
              <a:t> </a:t>
            </a:r>
            <a:r>
              <a:rPr lang="fi-FI" dirty="0" smtClean="0">
                <a:solidFill>
                  <a:srgbClr val="0070C0"/>
                </a:solidFill>
              </a:rPr>
              <a:t> Me</a:t>
            </a:r>
            <a:r>
              <a:rPr lang="id-ID" dirty="0" smtClean="0">
                <a:solidFill>
                  <a:srgbClr val="0070C0"/>
                </a:solidFill>
              </a:rPr>
              <a:t>mbuat </a:t>
            </a:r>
            <a:r>
              <a:rPr lang="fi-FI" dirty="0" smtClean="0">
                <a:solidFill>
                  <a:srgbClr val="0070C0"/>
                </a:solidFill>
              </a:rPr>
              <a:t> </a:t>
            </a:r>
            <a:r>
              <a:rPr lang="fi-FI" dirty="0">
                <a:solidFill>
                  <a:srgbClr val="0070C0"/>
                </a:solidFill>
              </a:rPr>
              <a:t>perencanaan </a:t>
            </a:r>
            <a:r>
              <a:rPr lang="fi-FI" dirty="0" smtClean="0">
                <a:solidFill>
                  <a:srgbClr val="0070C0"/>
                </a:solidFill>
              </a:rPr>
              <a:t>permintaan</a:t>
            </a:r>
            <a:r>
              <a:rPr lang="id-ID" dirty="0" smtClean="0">
                <a:solidFill>
                  <a:srgbClr val="0070C0"/>
                </a:solidFill>
              </a:rPr>
              <a:t> </a:t>
            </a:r>
            <a:r>
              <a:rPr lang="fi-FI" dirty="0" smtClean="0">
                <a:solidFill>
                  <a:srgbClr val="0070C0"/>
                </a:solidFill>
              </a:rPr>
              <a:t>berdasarkan wawasan</a:t>
            </a:r>
            <a:r>
              <a:rPr lang="id-ID" dirty="0" smtClean="0">
                <a:solidFill>
                  <a:srgbClr val="0070C0"/>
                </a:solidFill>
              </a:rPr>
              <a:t> </a:t>
            </a:r>
            <a:r>
              <a:rPr lang="fi-FI" dirty="0" smtClean="0">
                <a:solidFill>
                  <a:srgbClr val="0070C0"/>
                </a:solidFill>
              </a:rPr>
              <a:t>real-time dan </a:t>
            </a:r>
            <a:r>
              <a:rPr lang="id-ID" dirty="0" smtClean="0">
                <a:solidFill>
                  <a:srgbClr val="0070C0"/>
                </a:solidFill>
              </a:rPr>
              <a:t>arus yang terbentuk</a:t>
            </a:r>
            <a:r>
              <a:rPr lang="fi-FI" dirty="0" smtClean="0">
                <a:solidFill>
                  <a:srgbClr val="0070C0"/>
                </a:solidFill>
              </a:rPr>
              <a:t>.</a:t>
            </a:r>
            <a:endParaRPr lang="id-ID" dirty="0" smtClean="0">
              <a:solidFill>
                <a:srgbClr val="0070C0"/>
              </a:solidFill>
            </a:endParaRPr>
          </a:p>
          <a:p>
            <a:pPr marL="531813" indent="0">
              <a:spcBef>
                <a:spcPts val="1200"/>
              </a:spcBef>
              <a:buNone/>
            </a:pPr>
            <a:r>
              <a:rPr lang="fi-FI" sz="2000" dirty="0" smtClean="0"/>
              <a:t>Prediksi </a:t>
            </a:r>
            <a:r>
              <a:rPr lang="fi-FI" sz="2000" dirty="0"/>
              <a:t>dan </a:t>
            </a:r>
            <a:r>
              <a:rPr lang="fi-FI" sz="2000" dirty="0" smtClean="0"/>
              <a:t>perencanaan </a:t>
            </a:r>
            <a:r>
              <a:rPr lang="fi-FI" sz="2000" dirty="0"/>
              <a:t>yang tepat </a:t>
            </a:r>
            <a:r>
              <a:rPr lang="fi-FI" sz="2000" dirty="0" smtClean="0"/>
              <a:t>memastikan </a:t>
            </a:r>
            <a:r>
              <a:rPr lang="fi-FI" sz="2000" dirty="0" smtClean="0">
                <a:solidFill>
                  <a:srgbClr val="C00000"/>
                </a:solidFill>
              </a:rPr>
              <a:t>respon </a:t>
            </a:r>
            <a:r>
              <a:rPr lang="fi-FI" sz="2000" dirty="0">
                <a:solidFill>
                  <a:srgbClr val="C00000"/>
                </a:solidFill>
              </a:rPr>
              <a:t>yang efektif terhadap </a:t>
            </a:r>
            <a:r>
              <a:rPr lang="fi-FI" sz="2000" dirty="0" smtClean="0">
                <a:solidFill>
                  <a:srgbClr val="C00000"/>
                </a:solidFill>
              </a:rPr>
              <a:t>risiko</a:t>
            </a:r>
            <a:r>
              <a:rPr lang="id-ID" sz="2000" dirty="0" smtClean="0"/>
              <a:t>,</a:t>
            </a:r>
            <a:r>
              <a:rPr lang="fi-FI" sz="2000" dirty="0" smtClean="0"/>
              <a:t> </a:t>
            </a:r>
            <a:r>
              <a:rPr lang="fi-FI" sz="2000" dirty="0"/>
              <a:t>seperti pemasok akan keluar dari bisnis, pergolakan politik, dan bencana alam yang mempengaruhi manufaktur. </a:t>
            </a:r>
            <a:endParaRPr lang="id-ID" sz="2000" dirty="0" smtClean="0"/>
          </a:p>
          <a:p>
            <a:pPr marL="531813" indent="0">
              <a:spcBef>
                <a:spcPts val="1200"/>
              </a:spcBef>
              <a:buNone/>
            </a:pPr>
            <a:r>
              <a:rPr lang="fi-FI" sz="2000" dirty="0" smtClean="0"/>
              <a:t>Perusahaan dapat </a:t>
            </a:r>
            <a:r>
              <a:rPr lang="fi-FI" sz="2000" dirty="0"/>
              <a:t>menyesuaikan harga dan strategi </a:t>
            </a:r>
            <a:r>
              <a:rPr lang="fi-FI" sz="2000" dirty="0" smtClean="0"/>
              <a:t>promosi untuk </a:t>
            </a:r>
            <a:r>
              <a:rPr lang="fi-FI" sz="2000" dirty="0"/>
              <a:t>membentuk permintaan, </a:t>
            </a:r>
            <a:r>
              <a:rPr lang="fi-FI" sz="2000" dirty="0" smtClean="0"/>
              <a:t>dengan </a:t>
            </a:r>
            <a:r>
              <a:rPr lang="fi-FI" sz="2000" dirty="0"/>
              <a:t>pasokan pasar yang terbatas. </a:t>
            </a:r>
            <a:endParaRPr lang="id-ID" sz="2000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734144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/>
          <a:p>
            <a:r>
              <a:rPr lang="id-ID" sz="3600" b="1" dirty="0" smtClean="0"/>
              <a:t>Strategi SCM saat ini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405822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1253618"/>
            <a:ext cx="8686800" cy="52233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56792"/>
            <a:ext cx="8229600" cy="460851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fi-FI" dirty="0">
                <a:solidFill>
                  <a:srgbClr val="0070C0"/>
                </a:solidFill>
              </a:rPr>
              <a:t>Strategi </a:t>
            </a:r>
            <a:r>
              <a:rPr lang="fi-FI" dirty="0" smtClean="0">
                <a:solidFill>
                  <a:srgbClr val="0070C0"/>
                </a:solidFill>
              </a:rPr>
              <a:t>2</a:t>
            </a:r>
            <a:r>
              <a:rPr lang="id-ID" dirty="0" smtClean="0">
                <a:solidFill>
                  <a:srgbClr val="0070C0"/>
                </a:solidFill>
              </a:rPr>
              <a:t> </a:t>
            </a:r>
            <a:r>
              <a:rPr lang="fi-FI" dirty="0" smtClean="0">
                <a:solidFill>
                  <a:srgbClr val="0070C0"/>
                </a:solidFill>
              </a:rPr>
              <a:t>: </a:t>
            </a:r>
            <a:r>
              <a:rPr lang="fi-FI" dirty="0">
                <a:solidFill>
                  <a:srgbClr val="0070C0"/>
                </a:solidFill>
              </a:rPr>
              <a:t>Membangun rantai pasokan adaptif dengan perencanaan yang cepat dan pelaksanaan terpadu</a:t>
            </a:r>
            <a:r>
              <a:rPr lang="fi-FI" dirty="0"/>
              <a:t>. </a:t>
            </a:r>
            <a:endParaRPr lang="id-ID" dirty="0" smtClean="0"/>
          </a:p>
          <a:p>
            <a:pPr marL="531813" indent="0">
              <a:spcBef>
                <a:spcPts val="1200"/>
              </a:spcBef>
              <a:buNone/>
            </a:pPr>
            <a:r>
              <a:rPr lang="fi-FI" sz="2000" dirty="0" smtClean="0"/>
              <a:t>Perusahaan </a:t>
            </a:r>
            <a:r>
              <a:rPr lang="fi-FI" sz="2000" dirty="0"/>
              <a:t>harus menempatkan </a:t>
            </a:r>
            <a:r>
              <a:rPr lang="fi-FI" sz="2000" dirty="0">
                <a:solidFill>
                  <a:srgbClr val="C00000"/>
                </a:solidFill>
              </a:rPr>
              <a:t>perencanaan dinamis </a:t>
            </a:r>
            <a:r>
              <a:rPr lang="id-ID" sz="2000" dirty="0" smtClean="0"/>
              <a:t>untuk </a:t>
            </a:r>
            <a:r>
              <a:rPr lang="fi-FI" sz="2000" dirty="0" smtClean="0"/>
              <a:t>merespon </a:t>
            </a:r>
            <a:r>
              <a:rPr lang="fi-FI" sz="2000" dirty="0"/>
              <a:t>perubahan </a:t>
            </a:r>
            <a:r>
              <a:rPr lang="fi-FI" sz="2000" dirty="0" smtClean="0"/>
              <a:t>pasar</a:t>
            </a:r>
            <a:r>
              <a:rPr lang="id-ID" sz="2000" dirty="0" smtClean="0"/>
              <a:t> dengan </a:t>
            </a:r>
            <a:r>
              <a:rPr lang="fi-FI" sz="2000" dirty="0" smtClean="0"/>
              <a:t>cepat</a:t>
            </a:r>
            <a:r>
              <a:rPr lang="id-ID" sz="2000" dirty="0" smtClean="0"/>
              <a:t>  </a:t>
            </a:r>
            <a:r>
              <a:rPr lang="fi-FI" sz="2000" dirty="0" smtClean="0"/>
              <a:t>dan </a:t>
            </a:r>
            <a:r>
              <a:rPr lang="fi-FI" sz="2000" dirty="0"/>
              <a:t>terus </a:t>
            </a:r>
            <a:r>
              <a:rPr lang="fi-FI" sz="2000" dirty="0" smtClean="0"/>
              <a:t>menyempurnakan</a:t>
            </a:r>
            <a:r>
              <a:rPr lang="id-ID" sz="2000" dirty="0" smtClean="0"/>
              <a:t> </a:t>
            </a:r>
            <a:r>
              <a:rPr lang="fi-FI" sz="2000" dirty="0" smtClean="0"/>
              <a:t>operasi</a:t>
            </a:r>
            <a:r>
              <a:rPr lang="id-ID" sz="2000" dirty="0" smtClean="0"/>
              <a:t>nya</a:t>
            </a:r>
            <a:r>
              <a:rPr lang="fi-FI" sz="2000" dirty="0" smtClean="0"/>
              <a:t> .</a:t>
            </a:r>
            <a:endParaRPr lang="id-ID" sz="2000" dirty="0" smtClean="0"/>
          </a:p>
          <a:p>
            <a:pPr marL="531813" indent="0">
              <a:spcBef>
                <a:spcPts val="1200"/>
              </a:spcBef>
              <a:buNone/>
            </a:pPr>
            <a:r>
              <a:rPr lang="fi-FI" sz="2000" dirty="0" smtClean="0"/>
              <a:t>Hal </a:t>
            </a:r>
            <a:r>
              <a:rPr lang="fi-FI" sz="2000" dirty="0"/>
              <a:t>ini dapat mengurangi </a:t>
            </a:r>
            <a:r>
              <a:rPr lang="id-ID" sz="2000" dirty="0" smtClean="0"/>
              <a:t> </a:t>
            </a:r>
            <a:r>
              <a:rPr lang="fi-FI" sz="2000" dirty="0" smtClean="0"/>
              <a:t>guncangan </a:t>
            </a:r>
            <a:r>
              <a:rPr lang="fi-FI" sz="2000" dirty="0"/>
              <a:t>di seluruh jaringan </a:t>
            </a:r>
            <a:r>
              <a:rPr lang="fi-FI" sz="2000" dirty="0" smtClean="0"/>
              <a:t>pasokan</a:t>
            </a:r>
            <a:r>
              <a:rPr lang="id-ID" sz="2000" dirty="0" smtClean="0"/>
              <a:t> , menciptakan </a:t>
            </a:r>
            <a:r>
              <a:rPr lang="fi-FI" sz="2000" dirty="0" smtClean="0"/>
              <a:t>visibilitas </a:t>
            </a:r>
            <a:r>
              <a:rPr lang="fi-FI" sz="2000" dirty="0"/>
              <a:t>yang lebih </a:t>
            </a:r>
            <a:r>
              <a:rPr lang="fi-FI" sz="2000" dirty="0" smtClean="0"/>
              <a:t>baik</a:t>
            </a:r>
            <a:r>
              <a:rPr lang="id-ID" sz="2000" dirty="0" smtClean="0"/>
              <a:t>, bahkan pen</a:t>
            </a:r>
            <a:r>
              <a:rPr lang="fi-FI" sz="2000" dirty="0" smtClean="0"/>
              <a:t>ingkatan </a:t>
            </a:r>
            <a:r>
              <a:rPr lang="fi-FI" sz="2000" dirty="0"/>
              <a:t>kolaborasi di seluruh rantai </a:t>
            </a:r>
            <a:r>
              <a:rPr lang="fi-FI" sz="2000" dirty="0" smtClean="0"/>
              <a:t>nilai</a:t>
            </a:r>
            <a:r>
              <a:rPr lang="id-ID" sz="2000" dirty="0" smtClean="0"/>
              <a:t>.</a:t>
            </a:r>
            <a:endParaRPr lang="id-ID" sz="18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734144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/>
          <a:p>
            <a:r>
              <a:rPr lang="id-ID" sz="3600" b="1" dirty="0" smtClean="0"/>
              <a:t>Strategi SCM saat ini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148519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1253618"/>
            <a:ext cx="8686800" cy="52233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56792"/>
            <a:ext cx="8305800" cy="460851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fi-FI" dirty="0">
                <a:solidFill>
                  <a:srgbClr val="0070C0"/>
                </a:solidFill>
              </a:rPr>
              <a:t>Strategi </a:t>
            </a:r>
            <a:r>
              <a:rPr lang="fi-FI" dirty="0" smtClean="0">
                <a:solidFill>
                  <a:srgbClr val="0070C0"/>
                </a:solidFill>
              </a:rPr>
              <a:t>3</a:t>
            </a:r>
            <a:r>
              <a:rPr lang="id-ID" dirty="0" smtClean="0">
                <a:solidFill>
                  <a:srgbClr val="0070C0"/>
                </a:solidFill>
              </a:rPr>
              <a:t> </a:t>
            </a:r>
            <a:r>
              <a:rPr lang="fi-FI" dirty="0" smtClean="0">
                <a:solidFill>
                  <a:srgbClr val="0070C0"/>
                </a:solidFill>
              </a:rPr>
              <a:t>: </a:t>
            </a:r>
            <a:r>
              <a:rPr lang="id-ID" dirty="0" smtClean="0">
                <a:solidFill>
                  <a:srgbClr val="0070C0"/>
                </a:solidFill>
              </a:rPr>
              <a:t>mengo</a:t>
            </a:r>
            <a:r>
              <a:rPr lang="fi-FI" dirty="0" smtClean="0">
                <a:solidFill>
                  <a:srgbClr val="0070C0"/>
                </a:solidFill>
              </a:rPr>
              <a:t>ptimalkan </a:t>
            </a:r>
            <a:r>
              <a:rPr lang="fi-FI" dirty="0">
                <a:solidFill>
                  <a:srgbClr val="0070C0"/>
                </a:solidFill>
              </a:rPr>
              <a:t>desain produk </a:t>
            </a:r>
            <a:r>
              <a:rPr lang="fi-FI" dirty="0" smtClean="0">
                <a:solidFill>
                  <a:srgbClr val="0070C0"/>
                </a:solidFill>
              </a:rPr>
              <a:t>dalam </a:t>
            </a:r>
            <a:r>
              <a:rPr lang="fi-FI" dirty="0">
                <a:solidFill>
                  <a:srgbClr val="0070C0"/>
                </a:solidFill>
              </a:rPr>
              <a:t>rangka untuk mempercepat inovasi </a:t>
            </a:r>
            <a:r>
              <a:rPr lang="id-ID" dirty="0" smtClean="0">
                <a:solidFill>
                  <a:srgbClr val="0070C0"/>
                </a:solidFill>
              </a:rPr>
              <a:t>yang </a:t>
            </a:r>
            <a:r>
              <a:rPr lang="fi-FI" dirty="0" smtClean="0">
                <a:solidFill>
                  <a:srgbClr val="0070C0"/>
                </a:solidFill>
              </a:rPr>
              <a:t>menguntungkan</a:t>
            </a:r>
            <a:r>
              <a:rPr lang="fi-FI" dirty="0">
                <a:solidFill>
                  <a:srgbClr val="0070C0"/>
                </a:solidFill>
              </a:rPr>
              <a:t>. </a:t>
            </a:r>
            <a:endParaRPr lang="id-ID" dirty="0" smtClean="0">
              <a:solidFill>
                <a:srgbClr val="0070C0"/>
              </a:solidFill>
            </a:endParaRPr>
          </a:p>
          <a:p>
            <a:pPr marL="531813" indent="0">
              <a:spcBef>
                <a:spcPts val="1200"/>
              </a:spcBef>
              <a:buNone/>
            </a:pPr>
            <a:r>
              <a:rPr lang="fi-FI" sz="2000" dirty="0" smtClean="0"/>
              <a:t>produk </a:t>
            </a:r>
            <a:r>
              <a:rPr lang="fi-FI" sz="2000" dirty="0"/>
              <a:t>harus diproduksi dengan </a:t>
            </a:r>
            <a:r>
              <a:rPr lang="fi-FI" sz="2000" dirty="0">
                <a:solidFill>
                  <a:srgbClr val="C00000"/>
                </a:solidFill>
              </a:rPr>
              <a:t>biaya yang </a:t>
            </a:r>
            <a:r>
              <a:rPr lang="fi-FI" sz="2000" dirty="0" smtClean="0">
                <a:solidFill>
                  <a:srgbClr val="C00000"/>
                </a:solidFill>
              </a:rPr>
              <a:t>tepat</a:t>
            </a:r>
            <a:r>
              <a:rPr lang="id-ID" sz="2000" dirty="0" smtClean="0"/>
              <a:t>, sehingga d</a:t>
            </a:r>
            <a:r>
              <a:rPr lang="fi-FI" sz="2000" dirty="0" smtClean="0"/>
              <a:t>esain </a:t>
            </a:r>
            <a:r>
              <a:rPr lang="id-ID" sz="2000" dirty="0" smtClean="0"/>
              <a:t>produk </a:t>
            </a:r>
            <a:r>
              <a:rPr lang="fi-FI" sz="2000" dirty="0" smtClean="0"/>
              <a:t>harus dioptimalkan d</a:t>
            </a:r>
            <a:r>
              <a:rPr lang="id-ID" sz="2000" dirty="0" smtClean="0"/>
              <a:t>engan perhitungan </a:t>
            </a:r>
            <a:r>
              <a:rPr lang="fi-FI" sz="2000" dirty="0" smtClean="0"/>
              <a:t> </a:t>
            </a:r>
            <a:r>
              <a:rPr lang="fi-FI" sz="2000" dirty="0"/>
              <a:t>biaya yang </a:t>
            </a:r>
            <a:r>
              <a:rPr lang="fi-FI" sz="2000" dirty="0" smtClean="0"/>
              <a:t>akurat</a:t>
            </a:r>
            <a:r>
              <a:rPr lang="id-ID" sz="2000" dirty="0" smtClean="0"/>
              <a:t>.</a:t>
            </a:r>
          </a:p>
          <a:p>
            <a:pPr marL="531813" indent="0">
              <a:spcBef>
                <a:spcPts val="1200"/>
              </a:spcBef>
              <a:buNone/>
            </a:pPr>
            <a:r>
              <a:rPr lang="fi-FI" sz="2000" dirty="0" smtClean="0"/>
              <a:t>inovasi </a:t>
            </a:r>
            <a:r>
              <a:rPr lang="fi-FI" sz="2000" dirty="0"/>
              <a:t>produk dan keunggulan kompetitif </a:t>
            </a:r>
            <a:r>
              <a:rPr lang="fi-FI" sz="2000" dirty="0" smtClean="0"/>
              <a:t> </a:t>
            </a:r>
            <a:r>
              <a:rPr lang="fi-FI" sz="2000" dirty="0"/>
              <a:t>berasal dari </a:t>
            </a:r>
            <a:r>
              <a:rPr lang="fi-FI" sz="2000" dirty="0">
                <a:solidFill>
                  <a:srgbClr val="C00000"/>
                </a:solidFill>
              </a:rPr>
              <a:t>pemilihan pemasok dan teknologi</a:t>
            </a:r>
            <a:r>
              <a:rPr lang="fi-FI" sz="2000" dirty="0"/>
              <a:t>. </a:t>
            </a:r>
            <a:endParaRPr lang="id-ID" sz="2000" dirty="0" smtClean="0"/>
          </a:p>
          <a:p>
            <a:pPr marL="531813" indent="0">
              <a:spcBef>
                <a:spcPts val="1200"/>
              </a:spcBef>
              <a:buNone/>
            </a:pPr>
            <a:r>
              <a:rPr lang="id-ID" sz="2000" dirty="0" smtClean="0"/>
              <a:t>Keberhasilan dalam pe</a:t>
            </a:r>
            <a:r>
              <a:rPr lang="fi-FI" sz="2000" dirty="0" smtClean="0"/>
              <a:t>ngelola</a:t>
            </a:r>
            <a:r>
              <a:rPr lang="id-ID" sz="2000" dirty="0" smtClean="0"/>
              <a:t>an</a:t>
            </a:r>
            <a:r>
              <a:rPr lang="fi-FI" sz="2000" dirty="0" smtClean="0"/>
              <a:t> </a:t>
            </a:r>
            <a:r>
              <a:rPr lang="fi-FI" sz="2000" dirty="0"/>
              <a:t>informasi, orang, proses, dan keputusan mengenai produk sepanjang siklus hidupnya, </a:t>
            </a:r>
            <a:r>
              <a:rPr lang="id-ID" sz="2000" dirty="0" smtClean="0"/>
              <a:t>akan membuat perusahaan  </a:t>
            </a:r>
            <a:r>
              <a:rPr lang="fi-FI" sz="2000" dirty="0" smtClean="0"/>
              <a:t>mencapai </a:t>
            </a:r>
            <a:r>
              <a:rPr lang="fi-FI" sz="2000" dirty="0"/>
              <a:t>dividen yang kuat dan kepemimpinan pasar.</a:t>
            </a:r>
            <a:endParaRPr lang="id-ID" sz="16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734144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/>
          <a:p>
            <a:r>
              <a:rPr lang="id-ID" sz="3600" b="1" dirty="0" smtClean="0"/>
              <a:t>Strategi SCM saat ini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102741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1253618"/>
            <a:ext cx="8686800" cy="522338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56792"/>
            <a:ext cx="8229600" cy="460851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fi-FI" dirty="0">
                <a:solidFill>
                  <a:srgbClr val="0070C0"/>
                </a:solidFill>
              </a:rPr>
              <a:t>Strategi </a:t>
            </a:r>
            <a:r>
              <a:rPr lang="fi-FI" dirty="0" smtClean="0">
                <a:solidFill>
                  <a:srgbClr val="0070C0"/>
                </a:solidFill>
              </a:rPr>
              <a:t>4</a:t>
            </a:r>
            <a:r>
              <a:rPr lang="id-ID" dirty="0" smtClean="0">
                <a:solidFill>
                  <a:srgbClr val="0070C0"/>
                </a:solidFill>
              </a:rPr>
              <a:t> </a:t>
            </a:r>
            <a:r>
              <a:rPr lang="fi-FI" dirty="0" smtClean="0">
                <a:solidFill>
                  <a:srgbClr val="0070C0"/>
                </a:solidFill>
              </a:rPr>
              <a:t>: </a:t>
            </a:r>
            <a:r>
              <a:rPr lang="id-ID" dirty="0" smtClean="0">
                <a:solidFill>
                  <a:srgbClr val="0070C0"/>
                </a:solidFill>
              </a:rPr>
              <a:t>Menyelaraskan </a:t>
            </a:r>
            <a:r>
              <a:rPr lang="fi-FI" dirty="0" smtClean="0">
                <a:solidFill>
                  <a:srgbClr val="0070C0"/>
                </a:solidFill>
              </a:rPr>
              <a:t>rantai </a:t>
            </a:r>
            <a:r>
              <a:rPr lang="fi-FI" dirty="0">
                <a:solidFill>
                  <a:srgbClr val="0070C0"/>
                </a:solidFill>
              </a:rPr>
              <a:t>pasokan </a:t>
            </a:r>
            <a:r>
              <a:rPr lang="fi-FI" dirty="0" smtClean="0">
                <a:solidFill>
                  <a:srgbClr val="0070C0"/>
                </a:solidFill>
              </a:rPr>
              <a:t>dengan </a:t>
            </a:r>
            <a:r>
              <a:rPr lang="fi-FI" dirty="0">
                <a:solidFill>
                  <a:srgbClr val="0070C0"/>
                </a:solidFill>
              </a:rPr>
              <a:t>tujuan </a:t>
            </a:r>
            <a:r>
              <a:rPr lang="fi-FI" dirty="0" smtClean="0">
                <a:solidFill>
                  <a:srgbClr val="0070C0"/>
                </a:solidFill>
              </a:rPr>
              <a:t>bisnis</a:t>
            </a:r>
            <a:r>
              <a:rPr lang="id-ID" dirty="0" smtClean="0">
                <a:solidFill>
                  <a:srgbClr val="0070C0"/>
                </a:solidFill>
              </a:rPr>
              <a:t>, </a:t>
            </a:r>
            <a:r>
              <a:rPr lang="fi-FI" dirty="0" smtClean="0">
                <a:solidFill>
                  <a:srgbClr val="0070C0"/>
                </a:solidFill>
              </a:rPr>
              <a:t>dengan</a:t>
            </a:r>
            <a:r>
              <a:rPr lang="id-ID" dirty="0" smtClean="0">
                <a:solidFill>
                  <a:srgbClr val="0070C0"/>
                </a:solidFill>
              </a:rPr>
              <a:t> cara</a:t>
            </a:r>
            <a:r>
              <a:rPr lang="fi-FI" dirty="0" smtClean="0">
                <a:solidFill>
                  <a:srgbClr val="0070C0"/>
                </a:solidFill>
              </a:rPr>
              <a:t> </a:t>
            </a:r>
            <a:r>
              <a:rPr lang="fi-FI" dirty="0">
                <a:solidFill>
                  <a:srgbClr val="0070C0"/>
                </a:solidFill>
              </a:rPr>
              <a:t>menghubungkan penjualan dan perencanaan </a:t>
            </a:r>
            <a:r>
              <a:rPr lang="fi-FI" dirty="0" smtClean="0">
                <a:solidFill>
                  <a:srgbClr val="0070C0"/>
                </a:solidFill>
              </a:rPr>
              <a:t>operasi </a:t>
            </a:r>
            <a:r>
              <a:rPr lang="id-ID" dirty="0" smtClean="0">
                <a:solidFill>
                  <a:srgbClr val="0070C0"/>
                </a:solidFill>
              </a:rPr>
              <a:t>vs </a:t>
            </a:r>
            <a:r>
              <a:rPr lang="fi-FI" dirty="0" smtClean="0">
                <a:solidFill>
                  <a:srgbClr val="0070C0"/>
                </a:solidFill>
              </a:rPr>
              <a:t>perencanaan </a:t>
            </a:r>
            <a:r>
              <a:rPr lang="fi-FI" dirty="0">
                <a:solidFill>
                  <a:srgbClr val="0070C0"/>
                </a:solidFill>
              </a:rPr>
              <a:t>bisnis perusahaan. </a:t>
            </a:r>
            <a:endParaRPr lang="id-ID" dirty="0" smtClean="0">
              <a:solidFill>
                <a:srgbClr val="0070C0"/>
              </a:solidFill>
            </a:endParaRPr>
          </a:p>
          <a:p>
            <a:pPr marL="450850" indent="0">
              <a:spcBef>
                <a:spcPts val="1200"/>
              </a:spcBef>
              <a:buNone/>
            </a:pPr>
            <a:r>
              <a:rPr lang="fi-FI" sz="2000" dirty="0" smtClean="0"/>
              <a:t>perencanaan </a:t>
            </a:r>
            <a:r>
              <a:rPr lang="fi-FI" sz="2000" dirty="0"/>
              <a:t>bisnis yang </a:t>
            </a:r>
            <a:r>
              <a:rPr lang="fi-FI" sz="2000" dirty="0" smtClean="0"/>
              <a:t>terintegrasi</a:t>
            </a:r>
            <a:r>
              <a:rPr lang="id-ID" sz="2000" dirty="0" smtClean="0"/>
              <a:t>  </a:t>
            </a:r>
            <a:r>
              <a:rPr lang="fi-FI" sz="2000" dirty="0" smtClean="0"/>
              <a:t>mengintegrasikan </a:t>
            </a:r>
            <a:r>
              <a:rPr lang="id-ID" sz="2000" dirty="0" smtClean="0"/>
              <a:t>sistem </a:t>
            </a:r>
            <a:r>
              <a:rPr lang="fi-FI" sz="2000" dirty="0" smtClean="0"/>
              <a:t>penganggaran </a:t>
            </a:r>
            <a:r>
              <a:rPr lang="id-ID" sz="2000" dirty="0" smtClean="0"/>
              <a:t> </a:t>
            </a:r>
            <a:r>
              <a:rPr lang="fi-FI" sz="2000" dirty="0" smtClean="0"/>
              <a:t>dan peramalan </a:t>
            </a:r>
            <a:r>
              <a:rPr lang="fi-FI" sz="2000" dirty="0"/>
              <a:t>strategis </a:t>
            </a:r>
            <a:r>
              <a:rPr lang="fi-FI" sz="2000" dirty="0" smtClean="0"/>
              <a:t>dengan </a:t>
            </a:r>
            <a:r>
              <a:rPr lang="fi-FI" sz="2000" dirty="0"/>
              <a:t>perencanaan operasi. </a:t>
            </a:r>
            <a:endParaRPr lang="id-ID" sz="2000" dirty="0" smtClean="0"/>
          </a:p>
          <a:p>
            <a:pPr marL="450850" indent="0">
              <a:spcBef>
                <a:spcPts val="1200"/>
              </a:spcBef>
              <a:buNone/>
            </a:pPr>
            <a:r>
              <a:rPr lang="fi-FI" sz="2000" dirty="0" smtClean="0">
                <a:solidFill>
                  <a:srgbClr val="C00000"/>
                </a:solidFill>
              </a:rPr>
              <a:t>Perencanaan </a:t>
            </a:r>
            <a:r>
              <a:rPr lang="fi-FI" sz="2000" dirty="0">
                <a:solidFill>
                  <a:srgbClr val="C00000"/>
                </a:solidFill>
              </a:rPr>
              <a:t>bisnis yang </a:t>
            </a:r>
            <a:r>
              <a:rPr lang="fi-FI" sz="2000" dirty="0" smtClean="0">
                <a:solidFill>
                  <a:srgbClr val="C00000"/>
                </a:solidFill>
              </a:rPr>
              <a:t>terintegrasi</a:t>
            </a:r>
            <a:r>
              <a:rPr lang="fi-FI" sz="2000" dirty="0" smtClean="0"/>
              <a:t>, </a:t>
            </a:r>
            <a:r>
              <a:rPr lang="fi-FI" sz="2000" dirty="0"/>
              <a:t>memungkinkan perusahaan untuk mencapai </a:t>
            </a:r>
            <a:r>
              <a:rPr lang="fi-FI" sz="2000" dirty="0">
                <a:solidFill>
                  <a:srgbClr val="C00000"/>
                </a:solidFill>
              </a:rPr>
              <a:t>keseimbangan</a:t>
            </a:r>
            <a:r>
              <a:rPr lang="fi-FI" sz="2000" dirty="0"/>
              <a:t> </a:t>
            </a:r>
            <a:r>
              <a:rPr lang="fi-FI" sz="2000" dirty="0" smtClean="0"/>
              <a:t>penawaran </a:t>
            </a:r>
            <a:r>
              <a:rPr lang="fi-FI" sz="2000" dirty="0"/>
              <a:t>dan permintaan, selaras dengan tujuan bisnis strategis. </a:t>
            </a:r>
            <a:endParaRPr lang="id-ID" sz="14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734144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/>
          <a:p>
            <a:r>
              <a:rPr lang="id-ID" sz="3600" b="1" dirty="0" smtClean="0"/>
              <a:t>Strategi SCM saat ini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210844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1253618"/>
            <a:ext cx="8686800" cy="37755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556792"/>
            <a:ext cx="7344816" cy="460851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fi-FI" dirty="0">
                <a:solidFill>
                  <a:srgbClr val="0070C0"/>
                </a:solidFill>
              </a:rPr>
              <a:t>Strategi </a:t>
            </a:r>
            <a:r>
              <a:rPr lang="fi-FI" dirty="0" smtClean="0">
                <a:solidFill>
                  <a:srgbClr val="0070C0"/>
                </a:solidFill>
              </a:rPr>
              <a:t>5</a:t>
            </a:r>
            <a:r>
              <a:rPr lang="id-ID" dirty="0" smtClean="0">
                <a:solidFill>
                  <a:srgbClr val="0070C0"/>
                </a:solidFill>
              </a:rPr>
              <a:t> </a:t>
            </a:r>
            <a:r>
              <a:rPr lang="fi-FI" dirty="0" smtClean="0">
                <a:solidFill>
                  <a:srgbClr val="0070C0"/>
                </a:solidFill>
              </a:rPr>
              <a:t>: </a:t>
            </a:r>
            <a:r>
              <a:rPr lang="id-ID" dirty="0" smtClean="0">
                <a:solidFill>
                  <a:srgbClr val="0070C0"/>
                </a:solidFill>
              </a:rPr>
              <a:t>menanamkan </a:t>
            </a:r>
            <a:r>
              <a:rPr lang="fi-FI" dirty="0" smtClean="0">
                <a:solidFill>
                  <a:srgbClr val="0070C0"/>
                </a:solidFill>
              </a:rPr>
              <a:t>keberlanjutan</a:t>
            </a:r>
            <a:r>
              <a:rPr lang="id-ID" dirty="0" smtClean="0">
                <a:solidFill>
                  <a:srgbClr val="0070C0"/>
                </a:solidFill>
              </a:rPr>
              <a:t> </a:t>
            </a:r>
            <a:r>
              <a:rPr lang="fi-FI" dirty="0" smtClean="0">
                <a:solidFill>
                  <a:srgbClr val="0070C0"/>
                </a:solidFill>
              </a:rPr>
              <a:t>operasi </a:t>
            </a:r>
            <a:r>
              <a:rPr lang="fi-FI" dirty="0">
                <a:solidFill>
                  <a:srgbClr val="0070C0"/>
                </a:solidFill>
              </a:rPr>
              <a:t>rantai </a:t>
            </a:r>
            <a:r>
              <a:rPr lang="fi-FI" dirty="0" smtClean="0">
                <a:solidFill>
                  <a:srgbClr val="0070C0"/>
                </a:solidFill>
              </a:rPr>
              <a:t>pasokan</a:t>
            </a:r>
            <a:r>
              <a:rPr lang="id-ID" dirty="0" smtClean="0">
                <a:solidFill>
                  <a:srgbClr val="0070C0"/>
                </a:solidFill>
              </a:rPr>
              <a:t> </a:t>
            </a:r>
          </a:p>
          <a:p>
            <a:pPr marL="355600" indent="0">
              <a:spcBef>
                <a:spcPts val="1200"/>
              </a:spcBef>
              <a:buNone/>
            </a:pPr>
            <a:r>
              <a:rPr lang="fi-FI" sz="2000" dirty="0" smtClean="0"/>
              <a:t>Studi </a:t>
            </a:r>
            <a:r>
              <a:rPr lang="fi-FI" sz="2000" dirty="0"/>
              <a:t>menunjukkan bahwa </a:t>
            </a:r>
            <a:r>
              <a:rPr lang="fi-FI" sz="2000" dirty="0">
                <a:solidFill>
                  <a:srgbClr val="C00000"/>
                </a:solidFill>
              </a:rPr>
              <a:t>perusahaan</a:t>
            </a:r>
            <a:r>
              <a:rPr lang="fi-FI" sz="2000" dirty="0"/>
              <a:t> </a:t>
            </a:r>
            <a:r>
              <a:rPr lang="fi-FI" sz="2000" dirty="0" smtClean="0"/>
              <a:t>ber</a:t>
            </a:r>
            <a:r>
              <a:rPr lang="id-ID" sz="2000" dirty="0" smtClean="0"/>
              <a:t>usaha </a:t>
            </a:r>
            <a:r>
              <a:rPr lang="id-ID" sz="2000" dirty="0" smtClean="0">
                <a:solidFill>
                  <a:srgbClr val="C00000"/>
                </a:solidFill>
              </a:rPr>
              <a:t>membangun hubungan </a:t>
            </a:r>
            <a:r>
              <a:rPr lang="fi-FI" sz="2000" dirty="0" smtClean="0">
                <a:solidFill>
                  <a:srgbClr val="C00000"/>
                </a:solidFill>
              </a:rPr>
              <a:t>sosial </a:t>
            </a:r>
            <a:r>
              <a:rPr lang="fi-FI" sz="2000" dirty="0">
                <a:solidFill>
                  <a:srgbClr val="C00000"/>
                </a:solidFill>
              </a:rPr>
              <a:t>dan </a:t>
            </a:r>
            <a:r>
              <a:rPr lang="fi-FI" sz="2000" dirty="0" smtClean="0">
                <a:solidFill>
                  <a:srgbClr val="C00000"/>
                </a:solidFill>
              </a:rPr>
              <a:t>lingkungan</a:t>
            </a:r>
            <a:r>
              <a:rPr lang="id-ID" sz="2000" dirty="0" smtClean="0">
                <a:solidFill>
                  <a:srgbClr val="C00000"/>
                </a:solidFill>
              </a:rPr>
              <a:t> yang  </a:t>
            </a:r>
            <a:r>
              <a:rPr lang="fi-FI" sz="2000" dirty="0" smtClean="0">
                <a:solidFill>
                  <a:srgbClr val="C00000"/>
                </a:solidFill>
              </a:rPr>
              <a:t>keberlanjutan </a:t>
            </a:r>
            <a:r>
              <a:rPr lang="id-ID" sz="2000" dirty="0" smtClean="0">
                <a:solidFill>
                  <a:srgbClr val="C00000"/>
                </a:solidFill>
              </a:rPr>
              <a:t>demi </a:t>
            </a:r>
            <a:r>
              <a:rPr lang="fi-FI" sz="2000" dirty="0" smtClean="0">
                <a:solidFill>
                  <a:srgbClr val="C00000"/>
                </a:solidFill>
              </a:rPr>
              <a:t>mencapai </a:t>
            </a:r>
            <a:r>
              <a:rPr lang="fi-FI" sz="2000" dirty="0">
                <a:solidFill>
                  <a:srgbClr val="C00000"/>
                </a:solidFill>
              </a:rPr>
              <a:t>keunggulan kompetitif utama</a:t>
            </a:r>
            <a:r>
              <a:rPr lang="fi-FI" sz="2000" dirty="0"/>
              <a:t>, khususnya yang berkaitan dengan efisiensi produksi, keterampilan manajemen pemasok, dan daya tarik kepada karyawan. </a:t>
            </a:r>
            <a:endParaRPr lang="id-ID" sz="2000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734144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/>
          <a:p>
            <a:r>
              <a:rPr lang="id-ID" sz="3600" b="1" dirty="0" smtClean="0"/>
              <a:t>Strategi SCM saat ini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9798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297862"/>
            <a:ext cx="8686800" cy="52233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799" cy="657944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/>
          <a:p>
            <a:r>
              <a:rPr lang="id-ID" sz="3600" b="1" dirty="0" smtClean="0"/>
              <a:t>Strategi Pembelian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56792"/>
            <a:ext cx="8229600" cy="4608512"/>
          </a:xfrm>
        </p:spPr>
        <p:txBody>
          <a:bodyPr>
            <a:noAutofit/>
          </a:bodyPr>
          <a:lstStyle/>
          <a:p>
            <a:r>
              <a:rPr lang="id-ID" sz="2800" dirty="0"/>
              <a:t>Strategi </a:t>
            </a:r>
            <a:r>
              <a:rPr lang="id-ID" sz="2800" dirty="0" smtClean="0"/>
              <a:t>yang </a:t>
            </a:r>
            <a:r>
              <a:rPr lang="id-ID" sz="2800" dirty="0"/>
              <a:t>paling </a:t>
            </a:r>
            <a:r>
              <a:rPr lang="id-ID" sz="2800" dirty="0" smtClean="0"/>
              <a:t>sulit </a:t>
            </a:r>
            <a:r>
              <a:rPr lang="id-ID" sz="2800" dirty="0"/>
              <a:t>dan </a:t>
            </a:r>
            <a:r>
              <a:rPr lang="id-ID" sz="2800" dirty="0" smtClean="0"/>
              <a:t>aspek </a:t>
            </a:r>
            <a:r>
              <a:rPr lang="id-ID" sz="2800" dirty="0"/>
              <a:t>paling penting </a:t>
            </a:r>
            <a:r>
              <a:rPr lang="id-ID" sz="2800" dirty="0" smtClean="0"/>
              <a:t>dari </a:t>
            </a:r>
            <a:r>
              <a:rPr lang="id-ID" sz="2800" dirty="0"/>
              <a:t>rantai pasokan</a:t>
            </a:r>
            <a:endParaRPr lang="id-ID" sz="2800" dirty="0" smtClean="0"/>
          </a:p>
          <a:p>
            <a:r>
              <a:rPr lang="id-ID" sz="2800" dirty="0"/>
              <a:t>Hubungan dengan </a:t>
            </a:r>
            <a:r>
              <a:rPr lang="id-ID" sz="2800" dirty="0" smtClean="0"/>
              <a:t>pemasok bisa menjadi hal </a:t>
            </a:r>
            <a:r>
              <a:rPr lang="id-ID" sz="2800" dirty="0"/>
              <a:t>sensitif untuk manajemen. </a:t>
            </a:r>
            <a:endParaRPr lang="id-ID" sz="2800" dirty="0" smtClean="0"/>
          </a:p>
          <a:p>
            <a:pPr lvl="1"/>
            <a:r>
              <a:rPr lang="id-ID" sz="2600" dirty="0" smtClean="0"/>
              <a:t>Perusahaan </a:t>
            </a:r>
            <a:r>
              <a:rPr lang="id-ID" sz="2600" dirty="0"/>
              <a:t>enggan </a:t>
            </a:r>
            <a:r>
              <a:rPr lang="id-ID" sz="2600" dirty="0" smtClean="0"/>
              <a:t>memberitahu </a:t>
            </a:r>
            <a:r>
              <a:rPr lang="id-ID" sz="2600" dirty="0"/>
              <a:t>banyak </a:t>
            </a:r>
            <a:r>
              <a:rPr lang="id-ID" sz="2600" dirty="0" smtClean="0"/>
              <a:t>Informasi kepada pemasok, karena </a:t>
            </a:r>
            <a:r>
              <a:rPr lang="id-ID" sz="2600" dirty="0"/>
              <a:t>takut informasi akan disampaikan ke pesaing atau </a:t>
            </a:r>
            <a:r>
              <a:rPr lang="id-ID" sz="2600" dirty="0" smtClean="0"/>
              <a:t>pemasok tsb akhirnya bisa </a:t>
            </a:r>
            <a:r>
              <a:rPr lang="id-ID" sz="2600" dirty="0"/>
              <a:t>menjadi </a:t>
            </a:r>
            <a:r>
              <a:rPr lang="id-ID" sz="2600" dirty="0" smtClean="0"/>
              <a:t>kompetitor</a:t>
            </a:r>
          </a:p>
          <a:p>
            <a:pPr lvl="1"/>
            <a:r>
              <a:rPr lang="id-ID" sz="2600" dirty="0" smtClean="0"/>
              <a:t>perusahaan </a:t>
            </a:r>
            <a:r>
              <a:rPr lang="id-ID" sz="2600" dirty="0"/>
              <a:t>dan pemasok </a:t>
            </a:r>
            <a:r>
              <a:rPr lang="id-ID" sz="2600" dirty="0" smtClean="0"/>
              <a:t>saling </a:t>
            </a:r>
            <a:r>
              <a:rPr lang="id-ID" sz="2600" dirty="0"/>
              <a:t>berusaha </a:t>
            </a:r>
            <a:r>
              <a:rPr lang="id-ID" sz="2600" dirty="0" smtClean="0"/>
              <a:t>mendapatkan </a:t>
            </a:r>
            <a:r>
              <a:rPr lang="id-ID" sz="2600" dirty="0"/>
              <a:t>kesepakatan terbaik untuk masing-masing perusahaan.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7432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4800" y="1297863"/>
            <a:ext cx="8686800" cy="403613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56792"/>
            <a:ext cx="8229600" cy="3701008"/>
          </a:xfrm>
        </p:spPr>
        <p:txBody>
          <a:bodyPr>
            <a:noAutofit/>
          </a:bodyPr>
          <a:lstStyle/>
          <a:p>
            <a:pPr lvl="1">
              <a:spcBef>
                <a:spcPts val="1200"/>
              </a:spcBef>
            </a:pPr>
            <a:r>
              <a:rPr lang="id-ID" dirty="0" smtClean="0"/>
              <a:t>Banyak </a:t>
            </a:r>
            <a:r>
              <a:rPr lang="id-ID" dirty="0"/>
              <a:t>perusahaan </a:t>
            </a:r>
            <a:r>
              <a:rPr lang="id-ID" dirty="0" smtClean="0"/>
              <a:t>membangun </a:t>
            </a:r>
            <a:r>
              <a:rPr lang="id-ID" dirty="0"/>
              <a:t>hubungan yang lebih erat dengan </a:t>
            </a:r>
            <a:r>
              <a:rPr lang="id-ID" dirty="0" smtClean="0"/>
              <a:t>pemasok dengan maksud  </a:t>
            </a:r>
            <a:r>
              <a:rPr lang="id-ID" dirty="0"/>
              <a:t>untuk memastikan pemasok beroperasi dengan lancar. </a:t>
            </a:r>
            <a:endParaRPr lang="id-ID" dirty="0" smtClean="0"/>
          </a:p>
          <a:p>
            <a:pPr lvl="1">
              <a:spcBef>
                <a:spcPts val="1200"/>
              </a:spcBef>
            </a:pPr>
            <a:r>
              <a:rPr lang="id-ID" dirty="0" smtClean="0"/>
              <a:t>Perusahaan </a:t>
            </a:r>
            <a:r>
              <a:rPr lang="id-ID" dirty="0"/>
              <a:t>lain memperlakukan pemasok sebagai </a:t>
            </a:r>
            <a:r>
              <a:rPr lang="id-ID" dirty="0" smtClean="0"/>
              <a:t>musuh dan mereka tidak  harus dipercaya oleh </a:t>
            </a:r>
            <a:r>
              <a:rPr lang="id-ID" dirty="0"/>
              <a:t>pemasok. </a:t>
            </a:r>
            <a:endParaRPr lang="id-ID" sz="24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799" cy="657944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/>
          <a:p>
            <a:r>
              <a:rPr lang="id-ID" sz="3600" b="1" dirty="0" smtClean="0"/>
              <a:t>Strategi Pembelian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380700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4800" y="1297862"/>
            <a:ext cx="8686800" cy="52233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56792"/>
            <a:ext cx="8229600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d-ID" sz="3600" dirty="0" smtClean="0"/>
              <a:t>Strategi pembelian </a:t>
            </a:r>
            <a:r>
              <a:rPr lang="id-ID" sz="3600" dirty="0"/>
              <a:t>kepada supplier </a:t>
            </a:r>
            <a:r>
              <a:rPr lang="id-ID" sz="3600" dirty="0" smtClean="0"/>
              <a:t>:</a:t>
            </a:r>
          </a:p>
          <a:p>
            <a:pPr marL="1168400" indent="-457200">
              <a:buFont typeface="+mj-lt"/>
              <a:buAutoNum type="arabicPeriod"/>
            </a:pPr>
            <a:r>
              <a:rPr lang="id-ID" dirty="0" smtClean="0"/>
              <a:t>Banyak </a:t>
            </a:r>
            <a:r>
              <a:rPr lang="id-ID" dirty="0"/>
              <a:t>Pemasok (</a:t>
            </a:r>
            <a:r>
              <a:rPr lang="id-ID" i="1" dirty="0"/>
              <a:t>Many Supplier</a:t>
            </a:r>
            <a:r>
              <a:rPr lang="id-ID" dirty="0"/>
              <a:t>) </a:t>
            </a:r>
          </a:p>
          <a:p>
            <a:pPr marL="1168400" indent="-457200">
              <a:buFont typeface="+mj-lt"/>
              <a:buAutoNum type="arabicPeriod"/>
            </a:pPr>
            <a:r>
              <a:rPr lang="id-ID" dirty="0" smtClean="0"/>
              <a:t>Sedikit </a:t>
            </a:r>
            <a:r>
              <a:rPr lang="id-ID" dirty="0"/>
              <a:t>Pemasok (</a:t>
            </a:r>
            <a:r>
              <a:rPr lang="id-ID" i="1" dirty="0"/>
              <a:t>Few Supplier</a:t>
            </a:r>
            <a:r>
              <a:rPr lang="id-ID" dirty="0"/>
              <a:t>) </a:t>
            </a:r>
          </a:p>
          <a:p>
            <a:pPr marL="1168400" indent="-457200">
              <a:buFont typeface="+mj-lt"/>
              <a:buAutoNum type="arabicPeriod"/>
            </a:pPr>
            <a:r>
              <a:rPr lang="id-ID" i="1" dirty="0" smtClean="0"/>
              <a:t>Vertical </a:t>
            </a:r>
            <a:r>
              <a:rPr lang="id-ID" i="1" dirty="0"/>
              <a:t>Integration</a:t>
            </a:r>
            <a:r>
              <a:rPr lang="id-ID" dirty="0"/>
              <a:t> </a:t>
            </a:r>
          </a:p>
          <a:p>
            <a:pPr marL="1168400" indent="-457200">
              <a:buFont typeface="+mj-lt"/>
              <a:buAutoNum type="arabicPeriod"/>
            </a:pPr>
            <a:r>
              <a:rPr lang="id-ID" i="1" dirty="0" smtClean="0"/>
              <a:t>Kairetsu </a:t>
            </a:r>
            <a:r>
              <a:rPr lang="id-ID" i="1" dirty="0"/>
              <a:t>Network</a:t>
            </a:r>
            <a:r>
              <a:rPr lang="id-ID" dirty="0"/>
              <a:t>. </a:t>
            </a:r>
          </a:p>
          <a:p>
            <a:pPr marL="1168400" indent="-457200">
              <a:buFont typeface="+mj-lt"/>
              <a:buAutoNum type="arabicPeriod"/>
            </a:pPr>
            <a:r>
              <a:rPr lang="id-ID" dirty="0" smtClean="0"/>
              <a:t>Perusahaan </a:t>
            </a:r>
            <a:r>
              <a:rPr lang="id-ID" dirty="0"/>
              <a:t>Maya (</a:t>
            </a:r>
            <a:r>
              <a:rPr lang="id-ID" i="1" dirty="0"/>
              <a:t>Virtual Company</a:t>
            </a:r>
            <a:r>
              <a:rPr lang="id-ID" dirty="0"/>
              <a:t>) 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799" cy="657944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/>
          <a:p>
            <a:r>
              <a:rPr lang="id-ID" sz="3600" b="1" dirty="0" smtClean="0"/>
              <a:t>Strategi Pembelian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207369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5808" y="1371602"/>
            <a:ext cx="8686800" cy="52233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88" y="1524000"/>
            <a:ext cx="8382000" cy="4608512"/>
          </a:xfrm>
        </p:spPr>
        <p:txBody>
          <a:bodyPr>
            <a:noAutofit/>
          </a:bodyPr>
          <a:lstStyle/>
          <a:p>
            <a:pPr marL="698500" indent="-342900"/>
            <a:r>
              <a:rPr lang="id-ID" sz="2800" dirty="0" smtClean="0">
                <a:solidFill>
                  <a:srgbClr val="C00000"/>
                </a:solidFill>
              </a:rPr>
              <a:t>Para pemasok saling bersaing </a:t>
            </a:r>
            <a:r>
              <a:rPr lang="id-ID" sz="2800" dirty="0" smtClean="0"/>
              <a:t>secara agresif untuk </a:t>
            </a:r>
            <a:r>
              <a:rPr lang="id-ID" sz="2800" dirty="0" smtClean="0">
                <a:solidFill>
                  <a:srgbClr val="C00000"/>
                </a:solidFill>
              </a:rPr>
              <a:t>memenuhi permintaan</a:t>
            </a:r>
            <a:r>
              <a:rPr lang="id-ID" sz="2800" dirty="0" smtClean="0"/>
              <a:t> pembeli. </a:t>
            </a:r>
          </a:p>
          <a:p>
            <a:pPr marL="698500" indent="-342900"/>
            <a:r>
              <a:rPr lang="id-ID" sz="2800" dirty="0" smtClean="0"/>
              <a:t>Pemasok akan mempertahankan harga dan meningkatkan  layanannya  karena berada dalam persaingan dengan pemasok lain. </a:t>
            </a:r>
          </a:p>
          <a:p>
            <a:pPr marL="698500" indent="-342900"/>
            <a:r>
              <a:rPr lang="id-ID" sz="2800" dirty="0" smtClean="0">
                <a:solidFill>
                  <a:srgbClr val="C00000"/>
                </a:solidFill>
              </a:rPr>
              <a:t>Pemasok bertanggungjawab </a:t>
            </a:r>
            <a:r>
              <a:rPr lang="id-ID" sz="2800" dirty="0" smtClean="0"/>
              <a:t>atas  teknologi, keahlian, kemampuan ramalan, biaya, kualitas dan pengiriman. </a:t>
            </a:r>
          </a:p>
          <a:p>
            <a:pPr marL="698500" indent="-342900"/>
            <a:r>
              <a:rPr lang="id-ID" sz="2800" dirty="0" smtClean="0"/>
              <a:t>Tidak  bertujuan untuk menjalin hubungan jangka panjang. </a:t>
            </a:r>
          </a:p>
          <a:p>
            <a:pPr marL="355600" indent="0">
              <a:buNone/>
            </a:pPr>
            <a:endParaRPr lang="id-ID" sz="28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799" cy="1066800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id-ID" sz="3600" b="1" dirty="0" smtClean="0"/>
              <a:t>Strategi Pembelian</a:t>
            </a: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id-ID" sz="3600" dirty="0" smtClean="0"/>
              <a:t>Banyak </a:t>
            </a:r>
            <a:r>
              <a:rPr lang="id-ID" sz="3600" dirty="0"/>
              <a:t>Pemasok (</a:t>
            </a:r>
            <a:r>
              <a:rPr lang="id-ID" sz="3600" i="1" dirty="0"/>
              <a:t>Many Supplier</a:t>
            </a:r>
            <a:r>
              <a:rPr lang="id-ID" sz="3600" dirty="0"/>
              <a:t>) </a:t>
            </a:r>
            <a:br>
              <a:rPr lang="id-ID" sz="3600" dirty="0"/>
            </a:b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317703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24916" y="1872211"/>
            <a:ext cx="8686800" cy="36575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308" y="2057400"/>
            <a:ext cx="8305800" cy="3320008"/>
          </a:xfrm>
        </p:spPr>
        <p:txBody>
          <a:bodyPr>
            <a:noAutofit/>
          </a:bodyPr>
          <a:lstStyle/>
          <a:p>
            <a:pPr marL="723900" indent="-273050"/>
            <a:r>
              <a:rPr lang="id-ID" sz="2800" dirty="0" smtClean="0"/>
              <a:t>Tidak mendukung sistem just-in-time</a:t>
            </a:r>
          </a:p>
          <a:p>
            <a:pPr marL="723900" indent="-273050"/>
            <a:r>
              <a:rPr lang="id-ID" sz="2800" dirty="0" smtClean="0"/>
              <a:t>Perusahaan </a:t>
            </a:r>
            <a:r>
              <a:rPr lang="id-ID" sz="2800" dirty="0"/>
              <a:t>tidak dapat memperoleh banyak informasi tentang </a:t>
            </a:r>
            <a:r>
              <a:rPr lang="id-ID" sz="2800" dirty="0" smtClean="0"/>
              <a:t>pemasok</a:t>
            </a:r>
          </a:p>
          <a:p>
            <a:pPr marL="723900" indent="-273050"/>
            <a:r>
              <a:rPr lang="id-ID" sz="2800" dirty="0"/>
              <a:t>Tidak ada informasi yang dibagi dengan pemasok karena mereka tidak dianggap sebagai bagian dari </a:t>
            </a:r>
            <a:r>
              <a:rPr lang="id-ID" sz="2800" dirty="0" smtClean="0"/>
              <a:t>organisasi</a:t>
            </a:r>
            <a:endParaRPr lang="id-ID" sz="28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799" cy="1066800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id-ID" sz="3600" b="1" dirty="0" smtClean="0"/>
              <a:t>Strategi Pembelian</a:t>
            </a: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id-ID" sz="3600" dirty="0" smtClean="0"/>
              <a:t>Banyak </a:t>
            </a:r>
            <a:r>
              <a:rPr lang="id-ID" sz="3600" dirty="0"/>
              <a:t>Pemasok (</a:t>
            </a:r>
            <a:r>
              <a:rPr lang="id-ID" sz="3600" i="1" dirty="0"/>
              <a:t>Many Supplier</a:t>
            </a:r>
            <a:r>
              <a:rPr lang="id-ID" sz="3600" dirty="0"/>
              <a:t>) </a:t>
            </a:r>
            <a:br>
              <a:rPr lang="id-ID" sz="3600" dirty="0"/>
            </a:b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130729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715297" y="1752600"/>
            <a:ext cx="7924800" cy="369331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800" dirty="0"/>
              <a:t>Strategi bukan sebuah keputusan atau </a:t>
            </a:r>
            <a:r>
              <a:rPr lang="id-ID" sz="2800" dirty="0" smtClean="0"/>
              <a:t>aksi</a:t>
            </a:r>
            <a:r>
              <a:rPr lang="en-US" sz="2800" dirty="0" smtClean="0"/>
              <a:t> </a:t>
            </a:r>
            <a:r>
              <a:rPr lang="fi-FI" sz="2800" dirty="0" smtClean="0"/>
              <a:t>tunggal </a:t>
            </a:r>
            <a:r>
              <a:rPr lang="fi-FI" sz="2800" dirty="0"/>
              <a:t>melainkan kumpulan berbagai </a:t>
            </a:r>
            <a:r>
              <a:rPr lang="fi-FI" sz="2800" dirty="0" smtClean="0"/>
              <a:t>keputusan dan </a:t>
            </a:r>
            <a:r>
              <a:rPr lang="fi-FI" sz="2800" dirty="0"/>
              <a:t>aksi yang dilakukan oleh </a:t>
            </a:r>
            <a:r>
              <a:rPr lang="fi-FI" sz="2800" dirty="0" smtClean="0"/>
              <a:t>suatu </a:t>
            </a:r>
            <a:r>
              <a:rPr lang="id-ID" sz="2800" dirty="0" smtClean="0"/>
              <a:t>organisasi/beberapa </a:t>
            </a:r>
            <a:r>
              <a:rPr lang="id-ID" sz="2800" dirty="0"/>
              <a:t>organisasi secara </a:t>
            </a:r>
            <a:r>
              <a:rPr lang="id-ID" sz="2800" dirty="0" smtClean="0"/>
              <a:t>bersama-sama</a:t>
            </a:r>
            <a:r>
              <a:rPr lang="id-ID" sz="2800" dirty="0"/>
              <a:t>. 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id-ID" sz="2800" dirty="0" smtClean="0"/>
              <a:t>Strategi </a:t>
            </a:r>
            <a:r>
              <a:rPr lang="id-ID" sz="2800" dirty="0"/>
              <a:t>harus mampu </a:t>
            </a:r>
            <a:r>
              <a:rPr lang="id-ID" sz="2800" dirty="0" smtClean="0"/>
              <a:t>menerjemahkan</a:t>
            </a:r>
            <a:r>
              <a:rPr lang="en-US" sz="2800" dirty="0" smtClean="0"/>
              <a:t> </a:t>
            </a:r>
            <a:r>
              <a:rPr lang="id-ID" sz="2800" dirty="0" smtClean="0"/>
              <a:t>kebutuhan </a:t>
            </a:r>
            <a:r>
              <a:rPr lang="id-ID" sz="2800" dirty="0"/>
              <a:t>pasar ke dalam keputusan-keputusan </a:t>
            </a:r>
            <a:r>
              <a:rPr lang="fi-FI" sz="2800" dirty="0" smtClean="0"/>
              <a:t>operasi </a:t>
            </a:r>
            <a:r>
              <a:rPr lang="fi-FI" sz="2800" dirty="0"/>
              <a:t>dan mampu mengeksploitasi </a:t>
            </a:r>
            <a:r>
              <a:rPr lang="fi-FI" sz="2800" dirty="0" smtClean="0"/>
              <a:t>kemampuan </a:t>
            </a:r>
            <a:r>
              <a:rPr lang="id-ID" sz="2800" dirty="0" smtClean="0"/>
              <a:t>sumber </a:t>
            </a:r>
            <a:r>
              <a:rPr lang="id-ID" sz="2800" dirty="0"/>
              <a:t>daya untuk memenuhi kebutuhan </a:t>
            </a:r>
            <a:r>
              <a:rPr lang="id-ID" sz="2800" dirty="0" smtClean="0"/>
              <a:t>pasar</a:t>
            </a:r>
            <a:r>
              <a:rPr lang="en-US" sz="2800" dirty="0" smtClean="0"/>
              <a:t> </a:t>
            </a:r>
            <a:r>
              <a:rPr lang="id-ID" sz="2800" dirty="0" smtClean="0"/>
              <a:t>tersebut</a:t>
            </a:r>
            <a:r>
              <a:rPr lang="id-ID" sz="2800" dirty="0"/>
              <a:t>. 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62897" y="228600"/>
            <a:ext cx="8077200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id-ID" sz="3600" b="1" dirty="0" smtClean="0"/>
              <a:t>Strategi Rantai Pasok</a:t>
            </a:r>
            <a:endParaRPr lang="id-ID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5808" y="1371602"/>
            <a:ext cx="8686800" cy="52233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56792"/>
            <a:ext cx="8399208" cy="4608512"/>
          </a:xfrm>
        </p:spPr>
        <p:txBody>
          <a:bodyPr>
            <a:noAutofit/>
          </a:bodyPr>
          <a:lstStyle/>
          <a:p>
            <a:pPr marL="723900" indent="-273050"/>
            <a:r>
              <a:rPr lang="id-ID" dirty="0" smtClean="0"/>
              <a:t>Marks </a:t>
            </a:r>
            <a:r>
              <a:rPr lang="id-ID" dirty="0"/>
              <a:t>and Spencer, produsen tekstil Inggris, </a:t>
            </a:r>
            <a:r>
              <a:rPr lang="id-ID" dirty="0" smtClean="0"/>
              <a:t>meninggalkan </a:t>
            </a:r>
            <a:r>
              <a:rPr lang="id-ID" dirty="0"/>
              <a:t>pendekatan banyak pemasok karena penurunan </a:t>
            </a:r>
            <a:r>
              <a:rPr lang="id-ID" dirty="0" smtClean="0"/>
              <a:t>laba 43</a:t>
            </a:r>
            <a:r>
              <a:rPr lang="id-ID" dirty="0"/>
              <a:t>% pada </a:t>
            </a:r>
            <a:r>
              <a:rPr lang="id-ID" dirty="0" smtClean="0"/>
              <a:t>tahun </a:t>
            </a:r>
            <a:r>
              <a:rPr lang="id-ID" dirty="0"/>
              <a:t>lalu. </a:t>
            </a:r>
            <a:endParaRPr lang="id-ID" dirty="0" smtClean="0"/>
          </a:p>
          <a:p>
            <a:pPr marL="723900" indent="0">
              <a:buNone/>
            </a:pPr>
            <a:r>
              <a:rPr lang="id-ID" dirty="0" smtClean="0"/>
              <a:t>Hal </a:t>
            </a:r>
            <a:r>
              <a:rPr lang="id-ID" dirty="0"/>
              <a:t>ini disebabkan </a:t>
            </a:r>
            <a:r>
              <a:rPr lang="id-ID" dirty="0" smtClean="0"/>
              <a:t>lambatnya </a:t>
            </a:r>
            <a:r>
              <a:rPr lang="id-ID" dirty="0"/>
              <a:t>reaksi terhadap kebutuhan pelanggan. </a:t>
            </a:r>
            <a:endParaRPr lang="id-ID" dirty="0" smtClean="0"/>
          </a:p>
          <a:p>
            <a:pPr marL="723900" indent="0">
              <a:buNone/>
            </a:pPr>
            <a:r>
              <a:rPr lang="id-ID" dirty="0" smtClean="0"/>
              <a:t>Pendekatan sedikit pemasok lebih cocok karena </a:t>
            </a:r>
            <a:r>
              <a:rPr lang="id-ID" dirty="0"/>
              <a:t>dapat mengetahui </a:t>
            </a:r>
            <a:r>
              <a:rPr lang="id-ID" dirty="0" smtClean="0"/>
              <a:t>keinginan  </a:t>
            </a:r>
            <a:r>
              <a:rPr lang="id-ID" dirty="0"/>
              <a:t>pelanggan </a:t>
            </a:r>
            <a:r>
              <a:rPr lang="id-ID" dirty="0" smtClean="0"/>
              <a:t>lebih </a:t>
            </a:r>
            <a:r>
              <a:rPr lang="id-ID" dirty="0"/>
              <a:t>efisien. </a:t>
            </a:r>
            <a:endParaRPr lang="id-ID" dirty="0" smtClean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799" cy="1066800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id-ID" sz="3600" b="1" dirty="0" smtClean="0"/>
              <a:t>Strategi Pembelian</a:t>
            </a: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id-ID" sz="3600" dirty="0" smtClean="0"/>
              <a:t>Banyak </a:t>
            </a:r>
            <a:r>
              <a:rPr lang="id-ID" sz="3600" dirty="0"/>
              <a:t>Pemasok (</a:t>
            </a:r>
            <a:r>
              <a:rPr lang="id-ID" sz="3600" i="1" dirty="0"/>
              <a:t>Many Supplier</a:t>
            </a:r>
            <a:r>
              <a:rPr lang="id-ID" sz="3600" dirty="0"/>
              <a:t>) </a:t>
            </a:r>
            <a:br>
              <a:rPr lang="id-ID" sz="3600" dirty="0"/>
            </a:b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249182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5808" y="1371602"/>
            <a:ext cx="8686800" cy="52233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82000" cy="4608512"/>
          </a:xfrm>
        </p:spPr>
        <p:txBody>
          <a:bodyPr>
            <a:noAutofit/>
          </a:bodyPr>
          <a:lstStyle/>
          <a:p>
            <a:pPr marL="698500" indent="-342900"/>
            <a:r>
              <a:rPr lang="en-US" sz="2800" dirty="0"/>
              <a:t>P</a:t>
            </a:r>
            <a:r>
              <a:rPr lang="id-ID" sz="2800" dirty="0" smtClean="0"/>
              <a:t>erusahaan </a:t>
            </a:r>
            <a:r>
              <a:rPr lang="id-ID" sz="2800" dirty="0"/>
              <a:t>mengadakan hubungan </a:t>
            </a:r>
            <a:r>
              <a:rPr lang="id-ID" sz="2800" dirty="0">
                <a:solidFill>
                  <a:srgbClr val="C00000"/>
                </a:solidFill>
              </a:rPr>
              <a:t>jangka panjang</a:t>
            </a:r>
            <a:r>
              <a:rPr lang="id-ID" sz="2800" dirty="0"/>
              <a:t> </a:t>
            </a:r>
            <a:r>
              <a:rPr lang="id-ID" sz="2800" dirty="0" smtClean="0"/>
              <a:t>dan membangun </a:t>
            </a:r>
            <a:r>
              <a:rPr lang="id-ID" sz="2800" dirty="0" smtClean="0">
                <a:solidFill>
                  <a:srgbClr val="C00000"/>
                </a:solidFill>
              </a:rPr>
              <a:t>komitmen </a:t>
            </a:r>
            <a:r>
              <a:rPr lang="id-ID" sz="2800" dirty="0" smtClean="0"/>
              <a:t>dengan </a:t>
            </a:r>
            <a:r>
              <a:rPr lang="id-ID" sz="2800" dirty="0"/>
              <a:t>para </a:t>
            </a:r>
            <a:r>
              <a:rPr lang="id-ID" sz="2800" dirty="0" smtClean="0"/>
              <a:t>pemasok. </a:t>
            </a:r>
          </a:p>
          <a:p>
            <a:pPr marL="698500" indent="-342900"/>
            <a:r>
              <a:rPr lang="en-US" sz="2800" dirty="0">
                <a:solidFill>
                  <a:srgbClr val="C00000"/>
                </a:solidFill>
              </a:rPr>
              <a:t>P</a:t>
            </a:r>
            <a:r>
              <a:rPr lang="id-ID" sz="2800" dirty="0" smtClean="0">
                <a:solidFill>
                  <a:srgbClr val="C00000"/>
                </a:solidFill>
              </a:rPr>
              <a:t>emasok memahami sasaran </a:t>
            </a:r>
            <a:r>
              <a:rPr lang="id-ID" sz="2800" dirty="0" smtClean="0"/>
              <a:t>luas </a:t>
            </a:r>
            <a:r>
              <a:rPr lang="id-ID" sz="2800" dirty="0"/>
              <a:t>dari perusahaan dan konsumen akhir. </a:t>
            </a:r>
            <a:endParaRPr lang="id-ID" sz="2800" dirty="0" smtClean="0"/>
          </a:p>
          <a:p>
            <a:pPr marL="698500" indent="-342900"/>
            <a:r>
              <a:rPr lang="id-ID" sz="2800" dirty="0" smtClean="0"/>
              <a:t>Menggunakan sedikit pemasok </a:t>
            </a:r>
            <a:r>
              <a:rPr lang="id-ID" sz="2800" dirty="0">
                <a:solidFill>
                  <a:srgbClr val="C00000"/>
                </a:solidFill>
              </a:rPr>
              <a:t>menciptakan nilai </a:t>
            </a:r>
            <a:r>
              <a:rPr lang="id-ID" sz="2800" dirty="0" smtClean="0"/>
              <a:t>karena </a:t>
            </a:r>
            <a:r>
              <a:rPr lang="id-ID" sz="2800" dirty="0"/>
              <a:t>pemasok mempunyai </a:t>
            </a:r>
            <a:r>
              <a:rPr lang="id-ID" sz="2800" dirty="0">
                <a:solidFill>
                  <a:srgbClr val="C00000"/>
                </a:solidFill>
              </a:rPr>
              <a:t>skala ekonomis </a:t>
            </a:r>
            <a:r>
              <a:rPr lang="id-ID" sz="2800" dirty="0"/>
              <a:t>dan </a:t>
            </a:r>
            <a:r>
              <a:rPr lang="id-ID" sz="2800" dirty="0">
                <a:solidFill>
                  <a:srgbClr val="C00000"/>
                </a:solidFill>
              </a:rPr>
              <a:t>kurva belajar </a:t>
            </a:r>
            <a:r>
              <a:rPr lang="id-ID" sz="2800" dirty="0"/>
              <a:t>yang </a:t>
            </a:r>
            <a:r>
              <a:rPr lang="id-ID" sz="2800" dirty="0" smtClean="0"/>
              <a:t>berdampak pada </a:t>
            </a:r>
            <a:r>
              <a:rPr lang="id-ID" sz="2800" dirty="0"/>
              <a:t>biaya transaksi dan biaya produksi yang lebih rendah.  </a:t>
            </a:r>
            <a:endParaRPr lang="id-ID" sz="2800" dirty="0" smtClean="0"/>
          </a:p>
          <a:p>
            <a:pPr marL="698500" indent="-342900"/>
            <a:r>
              <a:rPr lang="en-US" sz="2800" dirty="0"/>
              <a:t>P</a:t>
            </a:r>
            <a:r>
              <a:rPr lang="id-ID" sz="2800" dirty="0" smtClean="0"/>
              <a:t>ertukaran </a:t>
            </a:r>
            <a:r>
              <a:rPr lang="id-ID" sz="2800" dirty="0"/>
              <a:t>informasi dan ide-ide dengan pemasok menciptakan lingkungan untuk prestasi bersama. </a:t>
            </a:r>
            <a:endParaRPr lang="id-ID" sz="2800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799" cy="1066800"/>
          </a:xfrm>
          <a:solidFill>
            <a:schemeClr val="bg2">
              <a:lumMod val="75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id-ID" sz="3600" b="1" dirty="0" smtClean="0"/>
              <a:t>Strategi Pembelian</a:t>
            </a: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id-ID" sz="3600" dirty="0"/>
              <a:t>Sedikit Pemasok (</a:t>
            </a:r>
            <a:r>
              <a:rPr lang="id-ID" sz="3600" i="1" dirty="0"/>
              <a:t>Few Supplier</a:t>
            </a:r>
            <a:r>
              <a:rPr lang="id-ID" sz="3600" dirty="0"/>
              <a:t>)  </a:t>
            </a:r>
            <a:br>
              <a:rPr lang="id-ID" sz="3600" dirty="0"/>
            </a:b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321406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5808" y="1371602"/>
            <a:ext cx="8686800" cy="52233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56792"/>
            <a:ext cx="8305800" cy="4608512"/>
          </a:xfrm>
        </p:spPr>
        <p:txBody>
          <a:bodyPr>
            <a:noAutofit/>
          </a:bodyPr>
          <a:lstStyle/>
          <a:p>
            <a:pPr marL="355600" indent="0">
              <a:buNone/>
            </a:pPr>
            <a:r>
              <a:rPr lang="id-ID" dirty="0" smtClean="0"/>
              <a:t>Pengembangan kemampuan </a:t>
            </a:r>
            <a:r>
              <a:rPr lang="id-ID" dirty="0"/>
              <a:t>memproduksi barang atau jasa yang sebelumnya dibeli, atau dengan </a:t>
            </a:r>
            <a:r>
              <a:rPr lang="id-ID" dirty="0" smtClean="0"/>
              <a:t>membeli </a:t>
            </a:r>
            <a:r>
              <a:rPr lang="id-ID" dirty="0"/>
              <a:t>pemasok atau distributor. </a:t>
            </a:r>
            <a:endParaRPr lang="id-ID" dirty="0" smtClean="0"/>
          </a:p>
          <a:p>
            <a:pPr marL="355600" indent="0">
              <a:buNone/>
            </a:pPr>
            <a:r>
              <a:rPr lang="id-ID" dirty="0" smtClean="0"/>
              <a:t>Integrasi </a:t>
            </a:r>
            <a:r>
              <a:rPr lang="id-ID" dirty="0"/>
              <a:t>vertical dapat berupa: </a:t>
            </a:r>
          </a:p>
          <a:p>
            <a:pPr marL="712788" lvl="0" indent="-357188"/>
            <a:r>
              <a:rPr lang="id-ID" sz="2000" dirty="0"/>
              <a:t>Integrasi ke belakang (</a:t>
            </a:r>
            <a:r>
              <a:rPr lang="id-ID" sz="2000" i="1" dirty="0">
                <a:solidFill>
                  <a:srgbClr val="C00000"/>
                </a:solidFill>
              </a:rPr>
              <a:t>Backward Integration</a:t>
            </a:r>
            <a:r>
              <a:rPr lang="id-ID" sz="2000" dirty="0"/>
              <a:t>) berarti penguasaan kepada sumber daya, misalnya Perusahaan Mobil mengakuisisi Pabrik  Baja. </a:t>
            </a:r>
          </a:p>
          <a:p>
            <a:pPr marL="712788" lvl="0" indent="-357188"/>
            <a:r>
              <a:rPr lang="id-ID" sz="2000" dirty="0"/>
              <a:t>Integrasi kedepan (</a:t>
            </a:r>
            <a:r>
              <a:rPr lang="id-ID" sz="2000" i="1" dirty="0">
                <a:solidFill>
                  <a:srgbClr val="C00000"/>
                </a:solidFill>
              </a:rPr>
              <a:t>Forward Integration</a:t>
            </a:r>
            <a:r>
              <a:rPr lang="id-ID" sz="2000" dirty="0"/>
              <a:t>) berarti penguasaan kepada </a:t>
            </a:r>
            <a:r>
              <a:rPr lang="id-ID" sz="2000" dirty="0" smtClean="0"/>
              <a:t>konsumennya</a:t>
            </a:r>
            <a:r>
              <a:rPr lang="id-ID" sz="2000" dirty="0"/>
              <a:t>, misalnya Perusahaan Mobil mengakuisisi Dealer yang </a:t>
            </a:r>
            <a:r>
              <a:rPr lang="id-ID" sz="2000" dirty="0" smtClean="0"/>
              <a:t>semula </a:t>
            </a:r>
            <a:r>
              <a:rPr lang="id-ID" sz="2000" dirty="0"/>
              <a:t>sebagai distributornya. 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799" cy="1066800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id-ID" sz="3600" b="1" dirty="0" smtClean="0"/>
              <a:t>Strategi Pembelian</a:t>
            </a: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id-ID" sz="3600" i="1" dirty="0"/>
              <a:t>Vertical Integration</a:t>
            </a:r>
            <a:r>
              <a:rPr lang="id-ID" sz="3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279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5808" y="1371602"/>
            <a:ext cx="8686800" cy="52233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56792"/>
            <a:ext cx="8229600" cy="4608512"/>
          </a:xfrm>
        </p:spPr>
        <p:txBody>
          <a:bodyPr>
            <a:noAutofit/>
          </a:bodyPr>
          <a:lstStyle/>
          <a:p>
            <a:pPr marL="458788" indent="-457200">
              <a:buFont typeface="Wingdings" panose="05000000000000000000" pitchFamily="2" charset="2"/>
              <a:buChar char="§"/>
            </a:pPr>
            <a:r>
              <a:rPr lang="id-ID" sz="2800" dirty="0" smtClean="0">
                <a:solidFill>
                  <a:srgbClr val="C00000"/>
                </a:solidFill>
              </a:rPr>
              <a:t>Jalan tengah </a:t>
            </a:r>
            <a:r>
              <a:rPr lang="id-ID" sz="2800" dirty="0"/>
              <a:t>antara </a:t>
            </a:r>
            <a:r>
              <a:rPr lang="id-ID" sz="2800" dirty="0" smtClean="0">
                <a:solidFill>
                  <a:srgbClr val="C00000"/>
                </a:solidFill>
              </a:rPr>
              <a:t>sedikit </a:t>
            </a:r>
            <a:r>
              <a:rPr lang="id-ID" sz="2800" dirty="0">
                <a:solidFill>
                  <a:srgbClr val="C00000"/>
                </a:solidFill>
              </a:rPr>
              <a:t>pemasok </a:t>
            </a:r>
            <a:r>
              <a:rPr lang="id-ID" sz="2800" dirty="0"/>
              <a:t>dan </a:t>
            </a:r>
            <a:r>
              <a:rPr lang="id-ID" sz="2800" dirty="0">
                <a:solidFill>
                  <a:srgbClr val="C00000"/>
                </a:solidFill>
              </a:rPr>
              <a:t>integrasi </a:t>
            </a:r>
            <a:r>
              <a:rPr lang="id-ID" sz="2800" dirty="0" smtClean="0">
                <a:solidFill>
                  <a:srgbClr val="C00000"/>
                </a:solidFill>
              </a:rPr>
              <a:t>vertikal</a:t>
            </a:r>
            <a:r>
              <a:rPr lang="id-ID" sz="2800" dirty="0" smtClean="0"/>
              <a:t>, </a:t>
            </a:r>
            <a:r>
              <a:rPr lang="id-ID" sz="2800" dirty="0"/>
              <a:t>dengan cara misalnya </a:t>
            </a:r>
            <a:r>
              <a:rPr lang="id-ID" sz="2800" dirty="0">
                <a:solidFill>
                  <a:srgbClr val="C00000"/>
                </a:solidFill>
              </a:rPr>
              <a:t>mendukung </a:t>
            </a:r>
            <a:r>
              <a:rPr lang="id-ID" sz="2800" dirty="0" smtClean="0">
                <a:solidFill>
                  <a:srgbClr val="C00000"/>
                </a:solidFill>
              </a:rPr>
              <a:t>pemasok </a:t>
            </a:r>
            <a:r>
              <a:rPr lang="id-ID" sz="2800" dirty="0">
                <a:solidFill>
                  <a:srgbClr val="C00000"/>
                </a:solidFill>
              </a:rPr>
              <a:t>secara finansial melalui kepemilikan atau pinjaman</a:t>
            </a:r>
            <a:r>
              <a:rPr lang="id-ID" sz="2800" dirty="0"/>
              <a:t>.  </a:t>
            </a:r>
            <a:endParaRPr lang="id-ID" sz="2800" dirty="0" smtClean="0"/>
          </a:p>
          <a:p>
            <a:pPr marL="458788" indent="-457200">
              <a:buFont typeface="Wingdings" panose="05000000000000000000" pitchFamily="2" charset="2"/>
              <a:buChar char="§"/>
            </a:pPr>
            <a:r>
              <a:rPr lang="id-ID" sz="2800" dirty="0" smtClean="0"/>
              <a:t>Pemasok menjadi </a:t>
            </a:r>
            <a:r>
              <a:rPr lang="id-ID" sz="2800" dirty="0">
                <a:solidFill>
                  <a:srgbClr val="C00000"/>
                </a:solidFill>
              </a:rPr>
              <a:t>bagian dari koalisi </a:t>
            </a:r>
            <a:r>
              <a:rPr lang="id-ID" sz="2800" dirty="0"/>
              <a:t>perusahaan yang lebih dikenal dengan </a:t>
            </a:r>
            <a:r>
              <a:rPr lang="id-ID" sz="2800" i="1" dirty="0" smtClean="0">
                <a:solidFill>
                  <a:srgbClr val="C00000"/>
                </a:solidFill>
              </a:rPr>
              <a:t>Kairetsu</a:t>
            </a:r>
            <a:r>
              <a:rPr lang="id-ID" sz="2800" dirty="0" smtClean="0"/>
              <a:t>. </a:t>
            </a:r>
          </a:p>
          <a:p>
            <a:pPr marL="458788" indent="-457200">
              <a:buFont typeface="Wingdings" panose="05000000000000000000" pitchFamily="2" charset="2"/>
              <a:buChar char="§"/>
            </a:pPr>
            <a:r>
              <a:rPr lang="id-ID" sz="2800" dirty="0" smtClean="0"/>
              <a:t>Keanggotaannya bersifat jangka panjang, sehingga diharapkan </a:t>
            </a:r>
            <a:r>
              <a:rPr lang="id-ID" sz="2800" dirty="0"/>
              <a:t>dapat berfungsi sebagai mitra, menularkan keahlian </a:t>
            </a:r>
            <a:r>
              <a:rPr lang="id-ID" sz="2800" dirty="0" smtClean="0"/>
              <a:t>teknis </a:t>
            </a:r>
            <a:r>
              <a:rPr lang="id-ID" sz="2800" dirty="0"/>
              <a:t>dan kualitas produksi yang stabil kepada perusahaan manufaktur.  </a:t>
            </a:r>
            <a:endParaRPr lang="id-ID" sz="2800" dirty="0" smtClean="0"/>
          </a:p>
          <a:p>
            <a:pPr marL="698500">
              <a:buFont typeface="Wingdings" panose="05000000000000000000" pitchFamily="2" charset="2"/>
              <a:buChar char="§"/>
            </a:pPr>
            <a:endParaRPr lang="id-ID" sz="24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799" cy="1066800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id-ID" sz="3600" b="1" dirty="0" smtClean="0"/>
              <a:t>Strategi Pembelian</a:t>
            </a: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id-ID" sz="3600" i="1" dirty="0"/>
              <a:t>Kairetsu Network</a:t>
            </a:r>
            <a:r>
              <a:rPr lang="id-ID" sz="3600" dirty="0"/>
              <a:t>. </a:t>
            </a:r>
            <a:br>
              <a:rPr lang="id-ID" sz="3600" dirty="0"/>
            </a:br>
            <a:r>
              <a:rPr lang="id-ID" sz="3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9768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5808" y="1371602"/>
            <a:ext cx="8686800" cy="52233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56792"/>
            <a:ext cx="8382000" cy="4608512"/>
          </a:xfrm>
        </p:spPr>
        <p:txBody>
          <a:bodyPr>
            <a:noAutofit/>
          </a:bodyPr>
          <a:lstStyle/>
          <a:p>
            <a:pPr marL="461963">
              <a:buFont typeface="Wingdings" panose="05000000000000000000" pitchFamily="2" charset="2"/>
              <a:buChar char="§"/>
            </a:pPr>
            <a:r>
              <a:rPr lang="id-ID" sz="2300" dirty="0" smtClean="0"/>
              <a:t>Mengandalkan </a:t>
            </a:r>
            <a:r>
              <a:rPr lang="id-ID" sz="2300" dirty="0" smtClean="0">
                <a:solidFill>
                  <a:srgbClr val="C00000"/>
                </a:solidFill>
              </a:rPr>
              <a:t>banyak </a:t>
            </a:r>
            <a:r>
              <a:rPr lang="id-ID" sz="2300" dirty="0">
                <a:solidFill>
                  <a:srgbClr val="C00000"/>
                </a:solidFill>
              </a:rPr>
              <a:t>hubungan pemasok </a:t>
            </a:r>
            <a:r>
              <a:rPr lang="id-ID" sz="2300" dirty="0"/>
              <a:t>untuk memberikan pelayanan pada saat diperlukan. </a:t>
            </a:r>
            <a:endParaRPr lang="id-ID" sz="2300" dirty="0" smtClean="0"/>
          </a:p>
          <a:p>
            <a:pPr marL="461963">
              <a:buFont typeface="Wingdings" panose="05000000000000000000" pitchFamily="2" charset="2"/>
              <a:buChar char="§"/>
            </a:pPr>
            <a:r>
              <a:rPr lang="id-ID" sz="2300" dirty="0" smtClean="0"/>
              <a:t>Perusahaan </a:t>
            </a:r>
            <a:r>
              <a:rPr lang="id-ID" sz="2300" dirty="0"/>
              <a:t>maya mempunyai batasan organisasi yang tidak tetap dan bergerak sehingga memungkinkan terciptanya perusahaan yang unik agar dapat memenuhi permintaan pasar yang cenderung berubah. </a:t>
            </a:r>
            <a:endParaRPr lang="id-ID" sz="2300" dirty="0" smtClean="0"/>
          </a:p>
          <a:p>
            <a:pPr marL="461963">
              <a:buFont typeface="Wingdings" panose="05000000000000000000" pitchFamily="2" charset="2"/>
              <a:buChar char="§"/>
            </a:pPr>
            <a:r>
              <a:rPr lang="id-ID" sz="2300" dirty="0" smtClean="0"/>
              <a:t>Hubungan </a:t>
            </a:r>
            <a:r>
              <a:rPr lang="id-ID" sz="2300" dirty="0"/>
              <a:t>bisa bersifat jangka pendek maupun jangka panjang, mitra sejati atau kolaborasi, pemasok atau subkontraktor. </a:t>
            </a:r>
            <a:endParaRPr lang="id-ID" sz="2300" dirty="0" smtClean="0"/>
          </a:p>
          <a:p>
            <a:pPr marL="461963">
              <a:buFont typeface="Wingdings" panose="05000000000000000000" pitchFamily="2" charset="2"/>
              <a:buChar char="§"/>
            </a:pPr>
            <a:r>
              <a:rPr lang="id-ID" sz="2300" dirty="0" smtClean="0"/>
              <a:t>Keuntungan </a:t>
            </a:r>
            <a:r>
              <a:rPr lang="id-ID" sz="2300" dirty="0"/>
              <a:t>yang bisa diperoleh </a:t>
            </a:r>
            <a:r>
              <a:rPr lang="id-ID" sz="2300" dirty="0" smtClean="0"/>
              <a:t>: </a:t>
            </a:r>
            <a:r>
              <a:rPr lang="id-ID" sz="2300" dirty="0"/>
              <a:t>keahlian manajemen yang terspesialisasi, investasi modal yang </a:t>
            </a:r>
            <a:r>
              <a:rPr lang="id-ID" sz="2300" dirty="0" smtClean="0"/>
              <a:t>rendah</a:t>
            </a:r>
            <a:r>
              <a:rPr lang="id-ID" sz="2300" dirty="0"/>
              <a:t>, fleksibilitas dan kecepatan. </a:t>
            </a:r>
            <a:endParaRPr lang="id-ID" sz="2300" dirty="0" smtClean="0"/>
          </a:p>
          <a:p>
            <a:pPr marL="461963">
              <a:buFont typeface="Wingdings" panose="05000000000000000000" pitchFamily="2" charset="2"/>
              <a:buChar char="§"/>
            </a:pPr>
            <a:r>
              <a:rPr lang="id-ID" sz="2300" dirty="0" smtClean="0"/>
              <a:t>Hasil </a:t>
            </a:r>
            <a:r>
              <a:rPr lang="id-ID" sz="2300" dirty="0"/>
              <a:t>yang diharapkan adalah efisiensi. 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799" cy="1066800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id-ID" sz="3600" b="1" dirty="0" smtClean="0"/>
              <a:t>Strategi Pembelian</a:t>
            </a: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id-ID" sz="3200" dirty="0"/>
              <a:t>Perusahaan Maya (</a:t>
            </a:r>
            <a:r>
              <a:rPr lang="id-ID" sz="3200" i="1" dirty="0"/>
              <a:t>Virtual Company</a:t>
            </a:r>
            <a:r>
              <a:rPr lang="id-ID" sz="3200" dirty="0"/>
              <a:t>) </a:t>
            </a:r>
            <a:r>
              <a:rPr lang="id-ID" sz="3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6727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5808" y="1371602"/>
            <a:ext cx="8686800" cy="52233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5784"/>
            <a:ext cx="8305800" cy="4608512"/>
          </a:xfrm>
        </p:spPr>
        <p:txBody>
          <a:bodyPr>
            <a:noAutofit/>
          </a:bodyPr>
          <a:lstStyle/>
          <a:p>
            <a:pPr marL="461963">
              <a:buFont typeface="Wingdings" panose="05000000000000000000" pitchFamily="2" charset="2"/>
              <a:buChar char="§"/>
            </a:pPr>
            <a:r>
              <a:rPr lang="en-US" sz="2400" dirty="0" smtClean="0"/>
              <a:t>P</a:t>
            </a:r>
            <a:r>
              <a:rPr lang="id-ID" sz="2400" dirty="0" smtClean="0"/>
              <a:t>erusahaan </a:t>
            </a:r>
            <a:r>
              <a:rPr lang="id-ID" sz="2400" dirty="0"/>
              <a:t>membentuk jaringan dengan perusahaan lain. </a:t>
            </a:r>
            <a:endParaRPr lang="id-ID" sz="2400" dirty="0" smtClean="0"/>
          </a:p>
          <a:p>
            <a:pPr marL="461963">
              <a:buFont typeface="Wingdings" panose="05000000000000000000" pitchFamily="2" charset="2"/>
              <a:buChar char="§"/>
            </a:pPr>
            <a:r>
              <a:rPr lang="id-ID" sz="2400" dirty="0" smtClean="0"/>
              <a:t>Semua </a:t>
            </a:r>
            <a:r>
              <a:rPr lang="id-ID" sz="2400" dirty="0"/>
              <a:t>perusahaan tergantung satu sama lain. </a:t>
            </a:r>
            <a:endParaRPr lang="id-ID" sz="2400" dirty="0" smtClean="0"/>
          </a:p>
          <a:p>
            <a:pPr marL="461963">
              <a:buFont typeface="Wingdings" panose="05000000000000000000" pitchFamily="2" charset="2"/>
              <a:buChar char="§"/>
            </a:pPr>
            <a:r>
              <a:rPr lang="id-ID" sz="2400" dirty="0" smtClean="0"/>
              <a:t>Masing-masing </a:t>
            </a:r>
            <a:r>
              <a:rPr lang="id-ID" sz="2400" dirty="0"/>
              <a:t>anggota jaringan melakukan fungsi penting untuk proyek. </a:t>
            </a:r>
            <a:endParaRPr lang="id-ID" sz="2400" dirty="0" smtClean="0"/>
          </a:p>
          <a:p>
            <a:pPr marL="461963">
              <a:buFont typeface="Wingdings" panose="05000000000000000000" pitchFamily="2" charset="2"/>
              <a:buChar char="§"/>
            </a:pPr>
            <a:r>
              <a:rPr lang="id-ID" sz="2400" dirty="0" smtClean="0"/>
              <a:t>Teknologi </a:t>
            </a:r>
            <a:r>
              <a:rPr lang="id-ID" sz="2400" dirty="0"/>
              <a:t>sistem dan layanan keuangan merupakan kontributor utama ke jaringan. </a:t>
            </a:r>
            <a:endParaRPr lang="id-ID" sz="2400" dirty="0" smtClean="0"/>
          </a:p>
          <a:p>
            <a:pPr marL="461963">
              <a:buFont typeface="Wingdings" panose="05000000000000000000" pitchFamily="2" charset="2"/>
              <a:buChar char="§"/>
            </a:pPr>
            <a:r>
              <a:rPr lang="id-ID" sz="2400" dirty="0" smtClean="0"/>
              <a:t>Perusahaan </a:t>
            </a:r>
            <a:r>
              <a:rPr lang="id-ID" sz="2400" dirty="0"/>
              <a:t>Virtual bekerja dengan baik dalam situasi proyek jangka pendek dari perusahaan. 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799" cy="1066800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id-ID" sz="3600" b="1" dirty="0" smtClean="0"/>
              <a:t>Strategi Pembelian</a:t>
            </a: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id-ID" sz="3200" dirty="0"/>
              <a:t>Perusahaan Maya (</a:t>
            </a:r>
            <a:r>
              <a:rPr lang="id-ID" sz="3200" i="1" dirty="0"/>
              <a:t>Virtual Company</a:t>
            </a:r>
            <a:r>
              <a:rPr lang="id-ID" sz="3200" dirty="0"/>
              <a:t>) </a:t>
            </a:r>
            <a:r>
              <a:rPr lang="id-ID" sz="3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3370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5808" y="1371602"/>
            <a:ext cx="8686800" cy="52233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32657"/>
            <a:ext cx="8610599" cy="734144"/>
          </a:xfrm>
          <a:solidFill>
            <a:schemeClr val="bg1">
              <a:lumMod val="95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/>
          <a:p>
            <a:r>
              <a:rPr lang="id-ID" sz="3600" b="1" dirty="0" smtClean="0"/>
              <a:t>Tujuan Strategis Rantai Pasok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56792"/>
            <a:ext cx="8229600" cy="460851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id-ID" sz="2800" dirty="0"/>
              <a:t>Tujuan </a:t>
            </a:r>
            <a:r>
              <a:rPr lang="id-ID" sz="2800" dirty="0" smtClean="0"/>
              <a:t>MRP adalah </a:t>
            </a:r>
            <a:r>
              <a:rPr lang="id-ID" sz="2800" dirty="0" smtClean="0">
                <a:solidFill>
                  <a:srgbClr val="C00000"/>
                </a:solidFill>
              </a:rPr>
              <a:t>menyelaraskan </a:t>
            </a:r>
            <a:r>
              <a:rPr lang="id-ID" sz="2800" dirty="0">
                <a:solidFill>
                  <a:srgbClr val="C00000"/>
                </a:solidFill>
              </a:rPr>
              <a:t>permintaan dan penawaran</a:t>
            </a:r>
            <a:r>
              <a:rPr lang="id-ID" sz="2800" dirty="0"/>
              <a:t> seefektif dan seefisien mungkin. </a:t>
            </a:r>
            <a:endParaRPr lang="id-ID" sz="2800" dirty="0" smtClean="0"/>
          </a:p>
          <a:p>
            <a:pPr>
              <a:spcBef>
                <a:spcPts val="1200"/>
              </a:spcBef>
            </a:pPr>
            <a:r>
              <a:rPr lang="id-ID" sz="2800" dirty="0"/>
              <a:t>Menurut </a:t>
            </a:r>
            <a:r>
              <a:rPr lang="id-ID" sz="2800" dirty="0" smtClean="0"/>
              <a:t>Pujawan</a:t>
            </a:r>
            <a:r>
              <a:rPr lang="id-ID" sz="2800" dirty="0"/>
              <a:t>, </a:t>
            </a:r>
            <a:r>
              <a:rPr lang="id-ID" sz="2800" dirty="0">
                <a:solidFill>
                  <a:srgbClr val="C00000"/>
                </a:solidFill>
              </a:rPr>
              <a:t>supply chain memiliki tujuan strategis</a:t>
            </a:r>
            <a:r>
              <a:rPr lang="id-ID" sz="2800" dirty="0"/>
              <a:t> yang perlu dicapai untuk membuat supply chain </a:t>
            </a:r>
            <a:r>
              <a:rPr lang="id-ID" sz="2800" dirty="0">
                <a:solidFill>
                  <a:srgbClr val="C00000"/>
                </a:solidFill>
              </a:rPr>
              <a:t>menang</a:t>
            </a:r>
            <a:r>
              <a:rPr lang="id-ID" sz="2800" dirty="0"/>
              <a:t> atau setidaknya </a:t>
            </a:r>
            <a:r>
              <a:rPr lang="id-ID" sz="2800" dirty="0">
                <a:solidFill>
                  <a:srgbClr val="C00000"/>
                </a:solidFill>
              </a:rPr>
              <a:t>bertahan</a:t>
            </a:r>
            <a:r>
              <a:rPr lang="id-ID" sz="2800" dirty="0"/>
              <a:t> dalam persaingan. </a:t>
            </a:r>
          </a:p>
          <a:p>
            <a:pPr>
              <a:spcBef>
                <a:spcPts val="1200"/>
              </a:spcBef>
            </a:pPr>
            <a:r>
              <a:rPr lang="id-ID" sz="2800" dirty="0"/>
              <a:t>Untuk bisa memenangkan persaingan pasar maka supply chain harus bisa menyediakan produk </a:t>
            </a:r>
            <a:r>
              <a:rPr lang="id-ID" sz="2800" dirty="0" smtClean="0"/>
              <a:t>yang: Murah, Berkualitas, Tepat waktu, Bervariasi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306654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5808" y="1371602"/>
            <a:ext cx="8686800" cy="52233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56792"/>
            <a:ext cx="8305800" cy="460851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id-ID" sz="2400" dirty="0"/>
              <a:t>Menurut Hitt</a:t>
            </a:r>
            <a:r>
              <a:rPr lang="id-ID" sz="2400" dirty="0" smtClean="0"/>
              <a:t>, dkk (2001</a:t>
            </a:r>
            <a:r>
              <a:rPr lang="id-ID" sz="2400" dirty="0"/>
              <a:t>), </a:t>
            </a:r>
            <a:r>
              <a:rPr lang="id-ID" sz="2400" dirty="0">
                <a:solidFill>
                  <a:srgbClr val="C00000"/>
                </a:solidFill>
              </a:rPr>
              <a:t>semua tindakan </a:t>
            </a:r>
            <a:r>
              <a:rPr lang="id-ID" sz="2400" dirty="0"/>
              <a:t>yang diambil oleh perusahaan </a:t>
            </a:r>
            <a:r>
              <a:rPr lang="id-ID" sz="2400" dirty="0" smtClean="0"/>
              <a:t> dimaksudkan </a:t>
            </a:r>
            <a:r>
              <a:rPr lang="id-ID" sz="2400" dirty="0"/>
              <a:t>untuk membantu perusahaan </a:t>
            </a:r>
            <a:r>
              <a:rPr lang="id-ID" sz="2400" dirty="0">
                <a:solidFill>
                  <a:srgbClr val="C00000"/>
                </a:solidFill>
              </a:rPr>
              <a:t>mencapai daya saing strategisnya </a:t>
            </a:r>
            <a:r>
              <a:rPr lang="id-ID" sz="2400" dirty="0"/>
              <a:t>dan </a:t>
            </a:r>
            <a:r>
              <a:rPr lang="id-ID" sz="2400" dirty="0">
                <a:solidFill>
                  <a:srgbClr val="C00000"/>
                </a:solidFill>
              </a:rPr>
              <a:t>menghasilkan laba di atas rata-rata.</a:t>
            </a:r>
            <a:r>
              <a:rPr lang="id-ID" sz="2400" dirty="0"/>
              <a:t> </a:t>
            </a:r>
            <a:endParaRPr lang="id-ID" sz="2400" dirty="0" smtClean="0"/>
          </a:p>
          <a:p>
            <a:pPr>
              <a:spcBef>
                <a:spcPts val="1200"/>
              </a:spcBef>
            </a:pPr>
            <a:r>
              <a:rPr lang="id-ID" sz="2400" dirty="0" smtClean="0"/>
              <a:t>Daya </a:t>
            </a:r>
            <a:r>
              <a:rPr lang="id-ID" sz="2400" dirty="0"/>
              <a:t>saing strategis dicapai ketika sebuah perusahaan berhasil </a:t>
            </a:r>
            <a:r>
              <a:rPr lang="id-ID" sz="2400" dirty="0">
                <a:solidFill>
                  <a:srgbClr val="C00000"/>
                </a:solidFill>
              </a:rPr>
              <a:t>memformulasikan</a:t>
            </a:r>
            <a:r>
              <a:rPr lang="id-ID" sz="2400" dirty="0"/>
              <a:t> dan </a:t>
            </a:r>
            <a:r>
              <a:rPr lang="id-ID" sz="2400" dirty="0">
                <a:solidFill>
                  <a:srgbClr val="C00000"/>
                </a:solidFill>
              </a:rPr>
              <a:t>menerapkan strategi penciptaan nilai</a:t>
            </a:r>
            <a:r>
              <a:rPr lang="id-ID" sz="2400" dirty="0"/>
              <a:t>. </a:t>
            </a:r>
            <a:endParaRPr lang="id-ID" sz="2400" dirty="0" smtClean="0"/>
          </a:p>
          <a:p>
            <a:pPr>
              <a:spcBef>
                <a:spcPts val="1200"/>
              </a:spcBef>
            </a:pPr>
            <a:r>
              <a:rPr lang="id-ID" sz="2400" dirty="0" smtClean="0"/>
              <a:t>Ketika </a:t>
            </a:r>
            <a:r>
              <a:rPr lang="id-ID" sz="2400" dirty="0"/>
              <a:t>perusahaan mengimplementasikan suatu strategi yang </a:t>
            </a:r>
            <a:r>
              <a:rPr lang="id-ID" sz="2400" dirty="0">
                <a:solidFill>
                  <a:srgbClr val="C00000"/>
                </a:solidFill>
              </a:rPr>
              <a:t>tidak dapat ditiru</a:t>
            </a:r>
            <a:r>
              <a:rPr lang="id-ID" sz="2400" dirty="0"/>
              <a:t> oleh perusahaan lain </a:t>
            </a:r>
            <a:r>
              <a:rPr lang="id-ID" sz="2400" dirty="0" smtClean="0"/>
              <a:t>/ </a:t>
            </a:r>
            <a:r>
              <a:rPr lang="id-ID" sz="2400" dirty="0" smtClean="0">
                <a:solidFill>
                  <a:srgbClr val="C00000"/>
                </a:solidFill>
              </a:rPr>
              <a:t>terlalu </a:t>
            </a:r>
            <a:r>
              <a:rPr lang="id-ID" sz="2400" dirty="0">
                <a:solidFill>
                  <a:srgbClr val="C00000"/>
                </a:solidFill>
              </a:rPr>
              <a:t>mahal untuk menirunya</a:t>
            </a:r>
            <a:r>
              <a:rPr lang="id-ID" sz="2400" dirty="0"/>
              <a:t>, perusahaan ini memiliki keunggulan persaingan </a:t>
            </a:r>
            <a:r>
              <a:rPr lang="id-ID" sz="2400" dirty="0" smtClean="0"/>
              <a:t>dan </a:t>
            </a:r>
            <a:r>
              <a:rPr lang="id-ID" sz="2400" dirty="0" smtClean="0">
                <a:solidFill>
                  <a:srgbClr val="C00000"/>
                </a:solidFill>
              </a:rPr>
              <a:t>mampu </a:t>
            </a:r>
            <a:r>
              <a:rPr lang="id-ID" sz="2400" dirty="0">
                <a:solidFill>
                  <a:srgbClr val="C00000"/>
                </a:solidFill>
              </a:rPr>
              <a:t>mencapai tujuan utamanya</a:t>
            </a:r>
            <a:r>
              <a:rPr lang="id-ID" sz="2400" dirty="0"/>
              <a:t>: mendapatkan laba diatas rata-rata, yaitu kelebihan penghasilan yang diharapkan oleh seorang investor dari investasi.</a:t>
            </a:r>
            <a:br>
              <a:rPr lang="id-ID" sz="2400" dirty="0"/>
            </a:br>
            <a:endParaRPr lang="id-ID" sz="24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332657"/>
            <a:ext cx="8610599" cy="734144"/>
          </a:xfrm>
          <a:solidFill>
            <a:schemeClr val="bg1">
              <a:lumMod val="95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/>
          <a:p>
            <a:r>
              <a:rPr lang="id-ID" sz="3600" b="1" dirty="0" smtClean="0"/>
              <a:t>Tujuan Strategis Rantai Pasok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419093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8"/>
          <p:cNvSpPr/>
          <p:nvPr/>
        </p:nvSpPr>
        <p:spPr>
          <a:xfrm>
            <a:off x="458723" y="1898903"/>
            <a:ext cx="3555491" cy="4267200"/>
          </a:xfrm>
          <a:custGeom>
            <a:avLst/>
            <a:gdLst/>
            <a:ahLst/>
            <a:cxnLst/>
            <a:rect l="l" t="t" r="r" b="b"/>
            <a:pathLst>
              <a:path w="3555491" h="4267200">
                <a:moveTo>
                  <a:pt x="0" y="177800"/>
                </a:moveTo>
                <a:lnTo>
                  <a:pt x="0" y="4089425"/>
                </a:lnTo>
                <a:lnTo>
                  <a:pt x="382" y="4101177"/>
                </a:lnTo>
                <a:lnTo>
                  <a:pt x="8350" y="4143427"/>
                </a:lnTo>
                <a:lnTo>
                  <a:pt x="25673" y="4181504"/>
                </a:lnTo>
                <a:lnTo>
                  <a:pt x="51078" y="4214133"/>
                </a:lnTo>
                <a:lnTo>
                  <a:pt x="83291" y="4240041"/>
                </a:lnTo>
                <a:lnTo>
                  <a:pt x="121038" y="4257954"/>
                </a:lnTo>
                <a:lnTo>
                  <a:pt x="163045" y="4266598"/>
                </a:lnTo>
                <a:lnTo>
                  <a:pt x="177774" y="4267200"/>
                </a:lnTo>
                <a:lnTo>
                  <a:pt x="3377691" y="4267200"/>
                </a:lnTo>
                <a:lnTo>
                  <a:pt x="3418026" y="4262604"/>
                </a:lnTo>
                <a:lnTo>
                  <a:pt x="3457633" y="4248255"/>
                </a:lnTo>
                <a:lnTo>
                  <a:pt x="3492221" y="4225402"/>
                </a:lnTo>
                <a:lnTo>
                  <a:pt x="3520515" y="4195317"/>
                </a:lnTo>
                <a:lnTo>
                  <a:pt x="3541238" y="4159275"/>
                </a:lnTo>
                <a:lnTo>
                  <a:pt x="3553117" y="4118549"/>
                </a:lnTo>
                <a:lnTo>
                  <a:pt x="3555491" y="4089425"/>
                </a:lnTo>
                <a:lnTo>
                  <a:pt x="3555491" y="177800"/>
                </a:lnTo>
                <a:lnTo>
                  <a:pt x="3550890" y="137448"/>
                </a:lnTo>
                <a:lnTo>
                  <a:pt x="3536533" y="97845"/>
                </a:lnTo>
                <a:lnTo>
                  <a:pt x="3513672" y="63262"/>
                </a:lnTo>
                <a:lnTo>
                  <a:pt x="3483581" y="34972"/>
                </a:lnTo>
                <a:lnTo>
                  <a:pt x="3447536" y="14251"/>
                </a:lnTo>
                <a:lnTo>
                  <a:pt x="3406811" y="2374"/>
                </a:lnTo>
                <a:lnTo>
                  <a:pt x="3377691" y="0"/>
                </a:lnTo>
                <a:lnTo>
                  <a:pt x="177774" y="0"/>
                </a:lnTo>
                <a:lnTo>
                  <a:pt x="137437" y="4597"/>
                </a:lnTo>
                <a:lnTo>
                  <a:pt x="97832" y="18952"/>
                </a:lnTo>
                <a:lnTo>
                  <a:pt x="63250" y="41812"/>
                </a:lnTo>
                <a:lnTo>
                  <a:pt x="34964" y="71904"/>
                </a:lnTo>
                <a:lnTo>
                  <a:pt x="14247" y="107951"/>
                </a:lnTo>
                <a:lnTo>
                  <a:pt x="2373" y="148678"/>
                </a:lnTo>
                <a:lnTo>
                  <a:pt x="0" y="1778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58723" y="1898903"/>
            <a:ext cx="3555491" cy="4267200"/>
          </a:xfrm>
          <a:custGeom>
            <a:avLst/>
            <a:gdLst/>
            <a:ahLst/>
            <a:cxnLst/>
            <a:rect l="l" t="t" r="r" b="b"/>
            <a:pathLst>
              <a:path w="3555491" h="4267200">
                <a:moveTo>
                  <a:pt x="0" y="177800"/>
                </a:moveTo>
                <a:lnTo>
                  <a:pt x="5270" y="134661"/>
                </a:lnTo>
                <a:lnTo>
                  <a:pt x="20233" y="95352"/>
                </a:lnTo>
                <a:lnTo>
                  <a:pt x="43614" y="61148"/>
                </a:lnTo>
                <a:lnTo>
                  <a:pt x="74141" y="33326"/>
                </a:lnTo>
                <a:lnTo>
                  <a:pt x="110539" y="13159"/>
                </a:lnTo>
                <a:lnTo>
                  <a:pt x="151535" y="1923"/>
                </a:lnTo>
                <a:lnTo>
                  <a:pt x="177774" y="0"/>
                </a:lnTo>
                <a:lnTo>
                  <a:pt x="3377691" y="0"/>
                </a:lnTo>
                <a:lnTo>
                  <a:pt x="3420827" y="5272"/>
                </a:lnTo>
                <a:lnTo>
                  <a:pt x="3460134" y="20238"/>
                </a:lnTo>
                <a:lnTo>
                  <a:pt x="3494336" y="43624"/>
                </a:lnTo>
                <a:lnTo>
                  <a:pt x="3522159" y="74153"/>
                </a:lnTo>
                <a:lnTo>
                  <a:pt x="3542327" y="110552"/>
                </a:lnTo>
                <a:lnTo>
                  <a:pt x="3553565" y="151544"/>
                </a:lnTo>
                <a:lnTo>
                  <a:pt x="3555491" y="177800"/>
                </a:lnTo>
                <a:lnTo>
                  <a:pt x="3555491" y="4089425"/>
                </a:lnTo>
                <a:lnTo>
                  <a:pt x="3550219" y="4132566"/>
                </a:lnTo>
                <a:lnTo>
                  <a:pt x="3535250" y="4171873"/>
                </a:lnTo>
                <a:lnTo>
                  <a:pt x="3511862" y="4206070"/>
                </a:lnTo>
                <a:lnTo>
                  <a:pt x="3481328" y="4233886"/>
                </a:lnTo>
                <a:lnTo>
                  <a:pt x="3444925" y="4254046"/>
                </a:lnTo>
                <a:lnTo>
                  <a:pt x="3403928" y="4265277"/>
                </a:lnTo>
                <a:lnTo>
                  <a:pt x="3377691" y="4267200"/>
                </a:lnTo>
                <a:lnTo>
                  <a:pt x="177774" y="4267200"/>
                </a:lnTo>
                <a:lnTo>
                  <a:pt x="134630" y="4261928"/>
                </a:lnTo>
                <a:lnTo>
                  <a:pt x="95321" y="4246963"/>
                </a:lnTo>
                <a:lnTo>
                  <a:pt x="61122" y="4223579"/>
                </a:lnTo>
                <a:lnTo>
                  <a:pt x="33306" y="4193049"/>
                </a:lnTo>
                <a:lnTo>
                  <a:pt x="13148" y="4156646"/>
                </a:lnTo>
                <a:lnTo>
                  <a:pt x="1920" y="4115646"/>
                </a:lnTo>
                <a:lnTo>
                  <a:pt x="0" y="4089425"/>
                </a:lnTo>
                <a:lnTo>
                  <a:pt x="0" y="177800"/>
                </a:lnTo>
                <a:close/>
              </a:path>
            </a:pathLst>
          </a:custGeom>
          <a:ln w="3962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140708" y="1898903"/>
            <a:ext cx="3555491" cy="4267200"/>
          </a:xfrm>
          <a:custGeom>
            <a:avLst/>
            <a:gdLst/>
            <a:ahLst/>
            <a:cxnLst/>
            <a:rect l="l" t="t" r="r" b="b"/>
            <a:pathLst>
              <a:path w="3555491" h="4267200">
                <a:moveTo>
                  <a:pt x="0" y="177800"/>
                </a:moveTo>
                <a:lnTo>
                  <a:pt x="0" y="4089425"/>
                </a:lnTo>
                <a:lnTo>
                  <a:pt x="383" y="4101197"/>
                </a:lnTo>
                <a:lnTo>
                  <a:pt x="8358" y="4143443"/>
                </a:lnTo>
                <a:lnTo>
                  <a:pt x="25690" y="4181515"/>
                </a:lnTo>
                <a:lnTo>
                  <a:pt x="51102" y="4214140"/>
                </a:lnTo>
                <a:lnTo>
                  <a:pt x="83321" y="4240045"/>
                </a:lnTo>
                <a:lnTo>
                  <a:pt x="121069" y="4257955"/>
                </a:lnTo>
                <a:lnTo>
                  <a:pt x="163073" y="4266598"/>
                </a:lnTo>
                <a:lnTo>
                  <a:pt x="177800" y="4267200"/>
                </a:lnTo>
                <a:lnTo>
                  <a:pt x="3377691" y="4267200"/>
                </a:lnTo>
                <a:lnTo>
                  <a:pt x="3418026" y="4262604"/>
                </a:lnTo>
                <a:lnTo>
                  <a:pt x="3457633" y="4248255"/>
                </a:lnTo>
                <a:lnTo>
                  <a:pt x="3492221" y="4225402"/>
                </a:lnTo>
                <a:lnTo>
                  <a:pt x="3520515" y="4195317"/>
                </a:lnTo>
                <a:lnTo>
                  <a:pt x="3541238" y="4159275"/>
                </a:lnTo>
                <a:lnTo>
                  <a:pt x="3553117" y="4118549"/>
                </a:lnTo>
                <a:lnTo>
                  <a:pt x="3555491" y="4089425"/>
                </a:lnTo>
                <a:lnTo>
                  <a:pt x="3555491" y="177800"/>
                </a:lnTo>
                <a:lnTo>
                  <a:pt x="3550890" y="137448"/>
                </a:lnTo>
                <a:lnTo>
                  <a:pt x="3536533" y="97845"/>
                </a:lnTo>
                <a:lnTo>
                  <a:pt x="3513672" y="63262"/>
                </a:lnTo>
                <a:lnTo>
                  <a:pt x="3483581" y="34972"/>
                </a:lnTo>
                <a:lnTo>
                  <a:pt x="3447536" y="14251"/>
                </a:lnTo>
                <a:lnTo>
                  <a:pt x="3406811" y="2374"/>
                </a:lnTo>
                <a:lnTo>
                  <a:pt x="3377691" y="0"/>
                </a:lnTo>
                <a:lnTo>
                  <a:pt x="177800" y="0"/>
                </a:lnTo>
                <a:lnTo>
                  <a:pt x="137448" y="4601"/>
                </a:lnTo>
                <a:lnTo>
                  <a:pt x="97845" y="18958"/>
                </a:lnTo>
                <a:lnTo>
                  <a:pt x="63262" y="41819"/>
                </a:lnTo>
                <a:lnTo>
                  <a:pt x="34972" y="71910"/>
                </a:lnTo>
                <a:lnTo>
                  <a:pt x="14251" y="107955"/>
                </a:lnTo>
                <a:lnTo>
                  <a:pt x="2374" y="148680"/>
                </a:lnTo>
                <a:lnTo>
                  <a:pt x="0" y="177800"/>
                </a:lnTo>
                <a:close/>
              </a:path>
            </a:pathLst>
          </a:custGeom>
          <a:solidFill>
            <a:srgbClr val="B83C6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140708" y="1898903"/>
            <a:ext cx="3555491" cy="4267200"/>
          </a:xfrm>
          <a:custGeom>
            <a:avLst/>
            <a:gdLst/>
            <a:ahLst/>
            <a:cxnLst/>
            <a:rect l="l" t="t" r="r" b="b"/>
            <a:pathLst>
              <a:path w="3555491" h="4267200">
                <a:moveTo>
                  <a:pt x="0" y="177800"/>
                </a:moveTo>
                <a:lnTo>
                  <a:pt x="5272" y="134664"/>
                </a:lnTo>
                <a:lnTo>
                  <a:pt x="20238" y="95357"/>
                </a:lnTo>
                <a:lnTo>
                  <a:pt x="43624" y="61155"/>
                </a:lnTo>
                <a:lnTo>
                  <a:pt x="74153" y="33332"/>
                </a:lnTo>
                <a:lnTo>
                  <a:pt x="110552" y="13164"/>
                </a:lnTo>
                <a:lnTo>
                  <a:pt x="151544" y="1926"/>
                </a:lnTo>
                <a:lnTo>
                  <a:pt x="177800" y="0"/>
                </a:lnTo>
                <a:lnTo>
                  <a:pt x="3377691" y="0"/>
                </a:lnTo>
                <a:lnTo>
                  <a:pt x="3420827" y="5272"/>
                </a:lnTo>
                <a:lnTo>
                  <a:pt x="3460134" y="20238"/>
                </a:lnTo>
                <a:lnTo>
                  <a:pt x="3494336" y="43624"/>
                </a:lnTo>
                <a:lnTo>
                  <a:pt x="3522159" y="74153"/>
                </a:lnTo>
                <a:lnTo>
                  <a:pt x="3542327" y="110552"/>
                </a:lnTo>
                <a:lnTo>
                  <a:pt x="3553565" y="151544"/>
                </a:lnTo>
                <a:lnTo>
                  <a:pt x="3555491" y="177800"/>
                </a:lnTo>
                <a:lnTo>
                  <a:pt x="3555491" y="4089425"/>
                </a:lnTo>
                <a:lnTo>
                  <a:pt x="3550219" y="4132566"/>
                </a:lnTo>
                <a:lnTo>
                  <a:pt x="3535250" y="4171873"/>
                </a:lnTo>
                <a:lnTo>
                  <a:pt x="3511862" y="4206070"/>
                </a:lnTo>
                <a:lnTo>
                  <a:pt x="3481328" y="4233886"/>
                </a:lnTo>
                <a:lnTo>
                  <a:pt x="3444925" y="4254046"/>
                </a:lnTo>
                <a:lnTo>
                  <a:pt x="3403928" y="4265277"/>
                </a:lnTo>
                <a:lnTo>
                  <a:pt x="3377691" y="4267200"/>
                </a:lnTo>
                <a:lnTo>
                  <a:pt x="177800" y="4267200"/>
                </a:lnTo>
                <a:lnTo>
                  <a:pt x="134661" y="4261929"/>
                </a:lnTo>
                <a:lnTo>
                  <a:pt x="95352" y="4246966"/>
                </a:lnTo>
                <a:lnTo>
                  <a:pt x="61148" y="4223585"/>
                </a:lnTo>
                <a:lnTo>
                  <a:pt x="33326" y="4193058"/>
                </a:lnTo>
                <a:lnTo>
                  <a:pt x="13159" y="4156660"/>
                </a:lnTo>
                <a:lnTo>
                  <a:pt x="1923" y="4115664"/>
                </a:lnTo>
                <a:lnTo>
                  <a:pt x="0" y="4089425"/>
                </a:lnTo>
                <a:lnTo>
                  <a:pt x="0" y="177800"/>
                </a:lnTo>
                <a:close/>
              </a:path>
            </a:pathLst>
          </a:custGeom>
          <a:ln w="39624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962400" y="3505200"/>
            <a:ext cx="533400" cy="626363"/>
          </a:xfrm>
          <a:custGeom>
            <a:avLst/>
            <a:gdLst/>
            <a:ahLst/>
            <a:cxnLst/>
            <a:rect l="l" t="t" r="r" b="b"/>
            <a:pathLst>
              <a:path w="533400" h="626363">
                <a:moveTo>
                  <a:pt x="0" y="0"/>
                </a:moveTo>
                <a:lnTo>
                  <a:pt x="0" y="626363"/>
                </a:lnTo>
                <a:lnTo>
                  <a:pt x="533400" y="31318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962400" y="3505200"/>
            <a:ext cx="533400" cy="626363"/>
          </a:xfrm>
          <a:custGeom>
            <a:avLst/>
            <a:gdLst/>
            <a:ahLst/>
            <a:cxnLst/>
            <a:rect l="l" t="t" r="r" b="b"/>
            <a:pathLst>
              <a:path w="533400" h="626363">
                <a:moveTo>
                  <a:pt x="0" y="0"/>
                </a:moveTo>
                <a:lnTo>
                  <a:pt x="533400" y="313181"/>
                </a:lnTo>
                <a:lnTo>
                  <a:pt x="0" y="626363"/>
                </a:lnTo>
                <a:lnTo>
                  <a:pt x="0" y="0"/>
                </a:lnTo>
                <a:close/>
              </a:path>
            </a:pathLst>
          </a:custGeom>
          <a:ln w="39624">
            <a:solidFill>
              <a:srgbClr val="B83C6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157122" y="1974749"/>
            <a:ext cx="2485918" cy="27368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10"/>
              </a:lnSpc>
              <a:spcBef>
                <a:spcPts val="155"/>
              </a:spcBef>
            </a:pPr>
            <a:r>
              <a:rPr sz="2400" spc="0" dirty="0" smtClean="0">
                <a:solidFill>
                  <a:srgbClr val="FFFFFF"/>
                </a:solidFill>
                <a:latin typeface="Trebuchet MS"/>
                <a:cs typeface="Trebuchet MS"/>
              </a:rPr>
              <a:t>Be</a:t>
            </a:r>
            <a:r>
              <a:rPr sz="2400" spc="4" dirty="0" smtClean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400" spc="0" dirty="0" smtClean="0">
                <a:solidFill>
                  <a:srgbClr val="FFFFFF"/>
                </a:solidFill>
                <a:latin typeface="Trebuchet MS"/>
                <a:cs typeface="Trebuchet MS"/>
              </a:rPr>
              <a:t>opera</a:t>
            </a:r>
            <a:r>
              <a:rPr sz="2400" spc="4" dirty="0" smtClean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2400" spc="0" dirty="0" smtClean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400" spc="9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rgbClr val="FFFFFF"/>
                </a:solidFill>
                <a:latin typeface="Trebuchet MS"/>
                <a:cs typeface="Trebuchet MS"/>
              </a:rPr>
              <a:t>sec</a:t>
            </a:r>
            <a:r>
              <a:rPr sz="2400" spc="4" dirty="0" smtClean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400" spc="0" dirty="0" smtClean="0">
                <a:solidFill>
                  <a:srgbClr val="FFFFFF"/>
                </a:solidFill>
                <a:latin typeface="Trebuchet MS"/>
                <a:cs typeface="Trebuchet MS"/>
              </a:rPr>
              <a:t>ra efisien</a:t>
            </a:r>
            <a:endParaRPr sz="2400" dirty="0">
              <a:latin typeface="Trebuchet MS"/>
              <a:cs typeface="Trebuchet MS"/>
            </a:endParaRPr>
          </a:p>
          <a:p>
            <a:pPr marL="12700" marR="701431">
              <a:lnSpc>
                <a:spcPts val="2510"/>
              </a:lnSpc>
              <a:spcBef>
                <a:spcPts val="969"/>
              </a:spcBef>
            </a:pPr>
            <a:r>
              <a:rPr sz="2400" spc="0" dirty="0" smtClean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2400" spc="4" dirty="0" smtClean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400" spc="0" dirty="0" smtClean="0">
                <a:solidFill>
                  <a:srgbClr val="FFFFFF"/>
                </a:solidFill>
                <a:latin typeface="Trebuchet MS"/>
                <a:cs typeface="Trebuchet MS"/>
              </a:rPr>
              <a:t>nciptakan kualit</a:t>
            </a:r>
            <a:r>
              <a:rPr sz="2400" spc="4" dirty="0" smtClean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400" spc="0" dirty="0" smtClean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endParaRPr sz="2400" dirty="0">
              <a:latin typeface="Trebuchet MS"/>
              <a:cs typeface="Trebuchet MS"/>
            </a:endParaRPr>
          </a:p>
          <a:p>
            <a:pPr marL="12700" marR="40386">
              <a:lnSpc>
                <a:spcPct val="96761"/>
              </a:lnSpc>
              <a:spcBef>
                <a:spcPts val="600"/>
              </a:spcBef>
            </a:pPr>
            <a:r>
              <a:rPr sz="2400" spc="4" dirty="0" smtClean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400" spc="0" dirty="0" smtClean="0">
                <a:solidFill>
                  <a:srgbClr val="FFFFFF"/>
                </a:solidFill>
                <a:latin typeface="Trebuchet MS"/>
                <a:cs typeface="Trebuchet MS"/>
              </a:rPr>
              <a:t>epat</a:t>
            </a:r>
            <a:endParaRPr sz="2400" dirty="0">
              <a:latin typeface="Trebuchet MS"/>
              <a:cs typeface="Trebuchet MS"/>
            </a:endParaRPr>
          </a:p>
          <a:p>
            <a:pPr marL="12700" marR="1212677">
              <a:lnSpc>
                <a:spcPts val="3490"/>
              </a:lnSpc>
              <a:spcBef>
                <a:spcPts val="329"/>
              </a:spcBef>
            </a:pPr>
            <a:r>
              <a:rPr sz="2400" spc="0" dirty="0" smtClean="0">
                <a:solidFill>
                  <a:srgbClr val="FFFFFF"/>
                </a:solidFill>
                <a:latin typeface="Trebuchet MS"/>
                <a:cs typeface="Trebuchet MS"/>
              </a:rPr>
              <a:t>Fl</a:t>
            </a:r>
            <a:r>
              <a:rPr sz="2400" spc="4" dirty="0" smtClean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400" spc="0" dirty="0" smtClean="0">
                <a:solidFill>
                  <a:srgbClr val="FFFFFF"/>
                </a:solidFill>
                <a:latin typeface="Trebuchet MS"/>
                <a:cs typeface="Trebuchet MS"/>
              </a:rPr>
              <a:t>ks</a:t>
            </a:r>
            <a:r>
              <a:rPr sz="2400" spc="4" dirty="0" smtClean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400" spc="0" dirty="0" smtClean="0">
                <a:solidFill>
                  <a:srgbClr val="FFFFFF"/>
                </a:solidFill>
                <a:latin typeface="Trebuchet MS"/>
                <a:cs typeface="Trebuchet MS"/>
              </a:rPr>
              <a:t>bel inovat</a:t>
            </a:r>
            <a:r>
              <a:rPr sz="2400" spc="4" dirty="0" smtClean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2400" spc="0" dirty="0" smtClean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839716" y="1974749"/>
            <a:ext cx="1740905" cy="165613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0386">
              <a:lnSpc>
                <a:spcPts val="2575"/>
              </a:lnSpc>
              <a:spcBef>
                <a:spcPts val="128"/>
              </a:spcBef>
            </a:pPr>
            <a:r>
              <a:rPr sz="2400" spc="0" dirty="0" smtClean="0">
                <a:solidFill>
                  <a:srgbClr val="FFFFFF"/>
                </a:solidFill>
                <a:latin typeface="Trebuchet MS"/>
                <a:cs typeface="Trebuchet MS"/>
              </a:rPr>
              <a:t>Murah</a:t>
            </a:r>
            <a:endParaRPr sz="2400" dirty="0">
              <a:latin typeface="Trebuchet MS"/>
              <a:cs typeface="Trebuchet MS"/>
            </a:endParaRPr>
          </a:p>
          <a:p>
            <a:pPr marL="12700">
              <a:lnSpc>
                <a:spcPts val="3479"/>
              </a:lnSpc>
              <a:spcBef>
                <a:spcPts val="205"/>
              </a:spcBef>
            </a:pPr>
            <a:r>
              <a:rPr sz="2400" spc="0" dirty="0" smtClean="0">
                <a:solidFill>
                  <a:srgbClr val="FFFFFF"/>
                </a:solidFill>
                <a:latin typeface="Trebuchet MS"/>
                <a:cs typeface="Trebuchet MS"/>
              </a:rPr>
              <a:t>Berkualitas </a:t>
            </a:r>
            <a:r>
              <a:rPr sz="2400" spc="-300" dirty="0" smtClean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2400" spc="0" dirty="0" smtClean="0">
                <a:solidFill>
                  <a:srgbClr val="FFFFFF"/>
                </a:solidFill>
                <a:latin typeface="Trebuchet MS"/>
                <a:cs typeface="Trebuchet MS"/>
              </a:rPr>
              <a:t>epat waktu b</a:t>
            </a:r>
            <a:r>
              <a:rPr sz="2400" spc="-9" dirty="0" smtClean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400" spc="0" dirty="0" smtClean="0">
                <a:solidFill>
                  <a:srgbClr val="FFFFFF"/>
                </a:solidFill>
                <a:latin typeface="Trebuchet MS"/>
                <a:cs typeface="Trebuchet MS"/>
              </a:rPr>
              <a:t>rvariasi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 rot="16200000">
            <a:off x="-763187" y="3523858"/>
            <a:ext cx="3198345" cy="4178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290"/>
              </a:lnSpc>
              <a:spcBef>
                <a:spcPts val="164"/>
              </a:spcBef>
            </a:pPr>
            <a:r>
              <a:rPr sz="3100" spc="-89" dirty="0" err="1" smtClean="0">
                <a:solidFill>
                  <a:srgbClr val="00AF50"/>
                </a:solidFill>
                <a:latin typeface="Trebuchet MS"/>
                <a:cs typeface="Trebuchet MS"/>
              </a:rPr>
              <a:t>K</a:t>
            </a:r>
            <a:r>
              <a:rPr sz="3100" spc="0" dirty="0" err="1" smtClean="0">
                <a:solidFill>
                  <a:srgbClr val="00AF50"/>
                </a:solidFill>
                <a:latin typeface="Trebuchet MS"/>
                <a:cs typeface="Trebuchet MS"/>
              </a:rPr>
              <a:t>em</a:t>
            </a:r>
            <a:r>
              <a:rPr sz="3100" spc="4" dirty="0" err="1" smtClean="0">
                <a:solidFill>
                  <a:srgbClr val="00AF50"/>
                </a:solidFill>
                <a:latin typeface="Trebuchet MS"/>
                <a:cs typeface="Trebuchet MS"/>
              </a:rPr>
              <a:t>a</a:t>
            </a:r>
            <a:r>
              <a:rPr sz="3100" spc="0" dirty="0" err="1" smtClean="0">
                <a:solidFill>
                  <a:srgbClr val="00AF50"/>
                </a:solidFill>
                <a:latin typeface="Trebuchet MS"/>
                <a:cs typeface="Trebuchet MS"/>
              </a:rPr>
              <a:t>mpu</a:t>
            </a:r>
            <a:r>
              <a:rPr sz="3100" spc="4" dirty="0" err="1" smtClean="0">
                <a:solidFill>
                  <a:srgbClr val="00AF50"/>
                </a:solidFill>
                <a:latin typeface="Trebuchet MS"/>
                <a:cs typeface="Trebuchet MS"/>
              </a:rPr>
              <a:t>a</a:t>
            </a:r>
            <a:r>
              <a:rPr sz="3100" spc="0" dirty="0" err="1" smtClean="0">
                <a:solidFill>
                  <a:srgbClr val="00AF50"/>
                </a:solidFill>
                <a:latin typeface="Trebuchet MS"/>
                <a:cs typeface="Trebuchet MS"/>
              </a:rPr>
              <a:t>n</a:t>
            </a:r>
            <a:r>
              <a:rPr lang="en-US" sz="3100" spc="0" dirty="0" smtClean="0">
                <a:solidFill>
                  <a:srgbClr val="00AF50"/>
                </a:solidFill>
                <a:latin typeface="Trebuchet MS"/>
                <a:cs typeface="Trebuchet MS"/>
              </a:rPr>
              <a:t> SC</a:t>
            </a:r>
            <a:endParaRPr sz="3100" dirty="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 rot="16200000">
            <a:off x="2818727" y="3461631"/>
            <a:ext cx="3322796" cy="4178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290"/>
              </a:lnSpc>
              <a:spcBef>
                <a:spcPts val="164"/>
              </a:spcBef>
            </a:pPr>
            <a:r>
              <a:rPr sz="3100" spc="0" dirty="0" smtClean="0">
                <a:solidFill>
                  <a:srgbClr val="00AF50"/>
                </a:solidFill>
                <a:latin typeface="Trebuchet MS"/>
                <a:cs typeface="Trebuchet MS"/>
              </a:rPr>
              <a:t>Aspirasi</a:t>
            </a:r>
            <a:r>
              <a:rPr sz="3100" spc="-86" dirty="0" smtClean="0">
                <a:solidFill>
                  <a:srgbClr val="00AF50"/>
                </a:solidFill>
                <a:latin typeface="Trebuchet MS"/>
                <a:cs typeface="Trebuchet MS"/>
              </a:rPr>
              <a:t> </a:t>
            </a:r>
            <a:r>
              <a:rPr sz="3100" spc="0" dirty="0" smtClean="0">
                <a:solidFill>
                  <a:srgbClr val="00AF50"/>
                </a:solidFill>
                <a:latin typeface="Trebuchet MS"/>
                <a:cs typeface="Trebuchet MS"/>
              </a:rPr>
              <a:t>pel</a:t>
            </a:r>
            <a:r>
              <a:rPr sz="3100" spc="4" dirty="0" smtClean="0">
                <a:solidFill>
                  <a:srgbClr val="00AF50"/>
                </a:solidFill>
                <a:latin typeface="Trebuchet MS"/>
                <a:cs typeface="Trebuchet MS"/>
              </a:rPr>
              <a:t>a</a:t>
            </a:r>
            <a:r>
              <a:rPr sz="3100" spc="0" dirty="0" smtClean="0">
                <a:solidFill>
                  <a:srgbClr val="00AF50"/>
                </a:solidFill>
                <a:latin typeface="Trebuchet MS"/>
                <a:cs typeface="Trebuchet MS"/>
              </a:rPr>
              <a:t>ng</a:t>
            </a:r>
            <a:r>
              <a:rPr sz="3100" spc="9" dirty="0" smtClean="0">
                <a:solidFill>
                  <a:srgbClr val="00AF50"/>
                </a:solidFill>
                <a:latin typeface="Trebuchet MS"/>
                <a:cs typeface="Trebuchet MS"/>
              </a:rPr>
              <a:t>g</a:t>
            </a:r>
            <a:r>
              <a:rPr sz="3100" spc="0" dirty="0" smtClean="0">
                <a:solidFill>
                  <a:srgbClr val="00AF50"/>
                </a:solidFill>
                <a:latin typeface="Trebuchet MS"/>
                <a:cs typeface="Trebuchet MS"/>
              </a:rPr>
              <a:t>an</a:t>
            </a:r>
            <a:endParaRPr sz="3100">
              <a:latin typeface="Trebuchet MS"/>
              <a:cs typeface="Trebuchet MS"/>
            </a:endParaRPr>
          </a:p>
        </p:txBody>
      </p:sp>
      <p:sp>
        <p:nvSpPr>
          <p:cNvPr id="74" name="Title 1"/>
          <p:cNvSpPr txBox="1">
            <a:spLocks/>
          </p:cNvSpPr>
          <p:nvPr/>
        </p:nvSpPr>
        <p:spPr>
          <a:xfrm>
            <a:off x="304800" y="332657"/>
            <a:ext cx="8610599" cy="7341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3600" b="1" smtClean="0"/>
              <a:t>Tujuan Strategis Rantai Pasok</a:t>
            </a:r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5808" y="1371603"/>
            <a:ext cx="8686800" cy="44195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799" cy="914401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/>
          <a:p>
            <a:r>
              <a:rPr lang="id-ID" sz="3600" b="1" dirty="0" smtClean="0"/>
              <a:t>Mencapai strategi yg cocok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56792"/>
            <a:ext cx="8153400" cy="3701008"/>
          </a:xfrm>
        </p:spPr>
        <p:txBody>
          <a:bodyPr>
            <a:noAutofit/>
          </a:bodyPr>
          <a:lstStyle/>
          <a:p>
            <a:r>
              <a:rPr lang="id-ID" dirty="0" smtClean="0"/>
              <a:t>Strategi yang </a:t>
            </a:r>
            <a:r>
              <a:rPr lang="id-ID" dirty="0"/>
              <a:t>cocok - strategi rantai pasokan yang kompetitif dan </a:t>
            </a:r>
            <a:r>
              <a:rPr lang="id-ID" dirty="0" smtClean="0"/>
              <a:t>selaras dengan tujuan</a:t>
            </a:r>
            <a:endParaRPr lang="id-ID" dirty="0"/>
          </a:p>
          <a:p>
            <a:r>
              <a:rPr lang="id-ID" dirty="0"/>
              <a:t>Sebuah perusahaan mungkin gagal karena </a:t>
            </a:r>
            <a:r>
              <a:rPr lang="id-ID" dirty="0" smtClean="0"/>
              <a:t>kurang cocok</a:t>
            </a:r>
            <a:r>
              <a:rPr lang="id-ID" dirty="0"/>
              <a:t>nya</a:t>
            </a:r>
            <a:r>
              <a:rPr lang="id-ID" dirty="0" smtClean="0"/>
              <a:t> strategi </a:t>
            </a:r>
            <a:r>
              <a:rPr lang="id-ID" dirty="0"/>
              <a:t>atau karena proses dan sumber daya tidak </a:t>
            </a:r>
            <a:r>
              <a:rPr lang="id-ID" dirty="0" smtClean="0"/>
              <a:t>mampu </a:t>
            </a:r>
            <a:r>
              <a:rPr lang="id-ID" dirty="0"/>
              <a:t>untuk menjalankan strategi yang diinginkan</a:t>
            </a:r>
          </a:p>
        </p:txBody>
      </p:sp>
    </p:spTree>
    <p:extLst>
      <p:ext uri="{BB962C8B-B14F-4D97-AF65-F5344CB8AC3E}">
        <p14:creationId xmlns:p14="http://schemas.microsoft.com/office/powerpoint/2010/main" val="26104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8200" y="2133600"/>
            <a:ext cx="7696200" cy="310854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i-FI" sz="2800" dirty="0"/>
              <a:t>Semua pihak supply chain </a:t>
            </a:r>
            <a:r>
              <a:rPr lang="fi-FI" sz="2800" dirty="0" smtClean="0"/>
              <a:t>tergantung </a:t>
            </a:r>
            <a:r>
              <a:rPr lang="id-ID" sz="2800" dirty="0" smtClean="0"/>
              <a:t>sepenuhnya </a:t>
            </a:r>
            <a:r>
              <a:rPr lang="id-ID" sz="2800" dirty="0"/>
              <a:t>dengan pemakai akhir dari </a:t>
            </a:r>
            <a:r>
              <a:rPr lang="id-ID" sz="2800" dirty="0" smtClean="0"/>
              <a:t>produk</a:t>
            </a:r>
            <a:r>
              <a:rPr lang="en-US" sz="2800" dirty="0" smtClean="0"/>
              <a:t> </a:t>
            </a:r>
            <a:r>
              <a:rPr lang="id-ID" sz="2800" dirty="0" smtClean="0"/>
              <a:t>yang </a:t>
            </a:r>
            <a:r>
              <a:rPr lang="id-ID" sz="2800" dirty="0"/>
              <a:t>mereka buat sehingga </a:t>
            </a:r>
            <a:r>
              <a:rPr lang="id-ID" sz="2800" dirty="0" smtClean="0"/>
              <a:t>dalam </a:t>
            </a:r>
            <a:r>
              <a:rPr lang="id-ID" sz="2800" dirty="0"/>
              <a:t>konteks supply chain mengacu 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/>
              <a:t>end customer. </a:t>
            </a:r>
            <a:r>
              <a:rPr lang="en-US" sz="2800" dirty="0" err="1"/>
              <a:t>Contoh</a:t>
            </a:r>
            <a:r>
              <a:rPr lang="en-US" sz="2800" dirty="0"/>
              <a:t> </a:t>
            </a:r>
            <a:r>
              <a:rPr lang="en-US" sz="2800" dirty="0" err="1"/>
              <a:t>pabrik</a:t>
            </a:r>
            <a:r>
              <a:rPr lang="en-US" sz="2800" dirty="0"/>
              <a:t> chips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sv-SE" sz="2800" dirty="0" smtClean="0"/>
              <a:t>akan </a:t>
            </a:r>
            <a:r>
              <a:rPr lang="sv-SE" sz="2800" dirty="0"/>
              <a:t>bertahan lama kalau produk komputer </a:t>
            </a:r>
            <a:r>
              <a:rPr lang="sv-SE" sz="2800" dirty="0" smtClean="0"/>
              <a:t>yang </a:t>
            </a:r>
            <a:r>
              <a:rPr lang="id-ID" sz="2800" dirty="0" smtClean="0"/>
              <a:t>dihasilkannya </a:t>
            </a:r>
            <a:r>
              <a:rPr lang="id-ID" sz="2800" dirty="0"/>
              <a:t>tidak disukai di pasar. </a:t>
            </a:r>
          </a:p>
        </p:txBody>
      </p:sp>
      <p:sp>
        <p:nvSpPr>
          <p:cNvPr id="6" name="Rectangle 5"/>
          <p:cNvSpPr/>
          <p:nvPr/>
        </p:nvSpPr>
        <p:spPr>
          <a:xfrm>
            <a:off x="562897" y="228600"/>
            <a:ext cx="8077200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id-ID" sz="3600" b="1" dirty="0" smtClean="0"/>
              <a:t>Strategi Rantai Pasok</a:t>
            </a:r>
            <a:endParaRPr lang="id-ID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5808" y="1371602"/>
            <a:ext cx="8686800" cy="52233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305800" cy="4608512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id-ID" sz="2800" dirty="0">
                <a:solidFill>
                  <a:srgbClr val="C00000"/>
                </a:solidFill>
              </a:rPr>
              <a:t>Strategi kompetitif </a:t>
            </a:r>
            <a:r>
              <a:rPr lang="id-ID" sz="2800" dirty="0"/>
              <a:t>dan semua </a:t>
            </a:r>
            <a:r>
              <a:rPr lang="id-ID" sz="2800" dirty="0">
                <a:solidFill>
                  <a:srgbClr val="C00000"/>
                </a:solidFill>
              </a:rPr>
              <a:t>strategi fungsional </a:t>
            </a:r>
            <a:r>
              <a:rPr lang="id-ID" sz="2800" dirty="0"/>
              <a:t>harus </a:t>
            </a:r>
            <a:r>
              <a:rPr lang="id-ID" sz="2800" dirty="0" smtClean="0"/>
              <a:t>bersama-sama </a:t>
            </a:r>
            <a:r>
              <a:rPr lang="id-ID" sz="2800" dirty="0" smtClean="0">
                <a:solidFill>
                  <a:srgbClr val="C00000"/>
                </a:solidFill>
              </a:rPr>
              <a:t>membentuk </a:t>
            </a:r>
            <a:r>
              <a:rPr lang="id-ID" sz="2800" dirty="0">
                <a:solidFill>
                  <a:srgbClr val="C00000"/>
                </a:solidFill>
              </a:rPr>
              <a:t>strategi keseluruhan</a:t>
            </a:r>
            <a:r>
              <a:rPr lang="id-ID" sz="2800" dirty="0"/>
              <a:t> yang terkoordinasi.</a:t>
            </a:r>
          </a:p>
          <a:p>
            <a:pPr>
              <a:spcBef>
                <a:spcPts val="1800"/>
              </a:spcBef>
            </a:pPr>
            <a:r>
              <a:rPr lang="id-ID" sz="2800" dirty="0"/>
              <a:t>Fungsi yang berbeda dalam sebuah perusahaan harus </a:t>
            </a:r>
            <a:r>
              <a:rPr lang="id-ID" sz="2800" dirty="0" smtClean="0"/>
              <a:t>memiliki </a:t>
            </a:r>
            <a:r>
              <a:rPr lang="id-ID" sz="2800" dirty="0" smtClean="0">
                <a:solidFill>
                  <a:srgbClr val="C00000"/>
                </a:solidFill>
              </a:rPr>
              <a:t>struktur proses </a:t>
            </a:r>
            <a:r>
              <a:rPr lang="id-ID" sz="2800" dirty="0" smtClean="0"/>
              <a:t>dan </a:t>
            </a:r>
            <a:r>
              <a:rPr lang="id-ID" sz="2800" dirty="0">
                <a:solidFill>
                  <a:srgbClr val="C00000"/>
                </a:solidFill>
              </a:rPr>
              <a:t>sumber </a:t>
            </a:r>
            <a:r>
              <a:rPr lang="id-ID" sz="2800" dirty="0" smtClean="0">
                <a:solidFill>
                  <a:srgbClr val="C00000"/>
                </a:solidFill>
              </a:rPr>
              <a:t>daya yang  </a:t>
            </a:r>
            <a:r>
              <a:rPr lang="id-ID" sz="2800" dirty="0">
                <a:solidFill>
                  <a:srgbClr val="C00000"/>
                </a:solidFill>
              </a:rPr>
              <a:t>tepat </a:t>
            </a:r>
            <a:r>
              <a:rPr lang="id-ID" sz="2800" dirty="0" smtClean="0"/>
              <a:t>untuk  </a:t>
            </a:r>
            <a:r>
              <a:rPr lang="id-ID" sz="2800" dirty="0"/>
              <a:t>menjalankan strategi ini </a:t>
            </a:r>
            <a:r>
              <a:rPr lang="id-ID" sz="2800" dirty="0" smtClean="0"/>
              <a:t>supaya berhasil</a:t>
            </a:r>
            <a:r>
              <a:rPr lang="id-ID" sz="2800" dirty="0"/>
              <a:t>.</a:t>
            </a:r>
          </a:p>
          <a:p>
            <a:pPr>
              <a:spcBef>
                <a:spcPts val="1800"/>
              </a:spcBef>
            </a:pPr>
            <a:r>
              <a:rPr lang="id-ID" sz="2800" dirty="0"/>
              <a:t>Desain rantai pasokan secara keseluruhan dan peran setiap tahap harus selaras untuk mendukung strategi rantai pasokan.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799" cy="914401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/>
          <a:p>
            <a:r>
              <a:rPr lang="id-ID" sz="3600" b="1" dirty="0" smtClean="0"/>
              <a:t>Mencapai strategi yg cocok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187974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 103"/>
          <p:cNvSpPr/>
          <p:nvPr/>
        </p:nvSpPr>
        <p:spPr>
          <a:xfrm>
            <a:off x="245808" y="1752601"/>
            <a:ext cx="8686800" cy="3352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object 22"/>
          <p:cNvSpPr txBox="1"/>
          <p:nvPr/>
        </p:nvSpPr>
        <p:spPr>
          <a:xfrm>
            <a:off x="535940" y="2057400"/>
            <a:ext cx="8074660" cy="287957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5600" indent="-342900">
              <a:lnSpc>
                <a:spcPts val="2575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sz="2800" spc="-100" dirty="0" err="1" smtClean="0">
                <a:cs typeface="Trebuchet MS"/>
              </a:rPr>
              <a:t>P</a:t>
            </a:r>
            <a:r>
              <a:rPr sz="2800" spc="0" dirty="0" err="1" smtClean="0">
                <a:cs typeface="Trebuchet MS"/>
              </a:rPr>
              <a:t>roduk</a:t>
            </a:r>
            <a:r>
              <a:rPr sz="2800" spc="0" dirty="0" smtClean="0">
                <a:cs typeface="Trebuchet MS"/>
              </a:rPr>
              <a:t> di</a:t>
            </a:r>
            <a:r>
              <a:rPr sz="2800" spc="-9" dirty="0" smtClean="0">
                <a:cs typeface="Trebuchet MS"/>
              </a:rPr>
              <a:t>b</a:t>
            </a:r>
            <a:r>
              <a:rPr sz="2800" spc="0" dirty="0" smtClean="0">
                <a:cs typeface="Trebuchet MS"/>
              </a:rPr>
              <a:t>uat</a:t>
            </a:r>
            <a:r>
              <a:rPr sz="2800" spc="14" dirty="0" smtClean="0">
                <a:cs typeface="Trebuchet MS"/>
              </a:rPr>
              <a:t> </a:t>
            </a:r>
            <a:r>
              <a:rPr sz="2800" spc="0" dirty="0" smtClean="0">
                <a:cs typeface="Trebuchet MS"/>
              </a:rPr>
              <a:t>untuk</a:t>
            </a:r>
            <a:r>
              <a:rPr sz="2800" spc="19" dirty="0" smtClean="0">
                <a:cs typeface="Trebuchet MS"/>
              </a:rPr>
              <a:t> </a:t>
            </a:r>
            <a:r>
              <a:rPr sz="2800" spc="0" dirty="0" err="1" smtClean="0">
                <a:cs typeface="Trebuchet MS"/>
              </a:rPr>
              <a:t>mencerminkan</a:t>
            </a:r>
            <a:r>
              <a:rPr sz="2800" spc="14" dirty="0" smtClean="0">
                <a:cs typeface="Trebuchet MS"/>
              </a:rPr>
              <a:t> </a:t>
            </a:r>
            <a:r>
              <a:rPr sz="2800" spc="0" dirty="0" err="1" smtClean="0">
                <a:cs typeface="Trebuchet MS"/>
              </a:rPr>
              <a:t>aspirasi</a:t>
            </a:r>
            <a:r>
              <a:rPr lang="en-US" sz="2800" dirty="0">
                <a:cs typeface="Trebuchet MS"/>
              </a:rPr>
              <a:t> </a:t>
            </a:r>
            <a:r>
              <a:rPr sz="2800" spc="0" dirty="0" err="1" smtClean="0">
                <a:cs typeface="Trebuchet MS"/>
              </a:rPr>
              <a:t>pasar</a:t>
            </a:r>
            <a:r>
              <a:rPr sz="2800" spc="19" dirty="0" smtClean="0">
                <a:cs typeface="Trebuchet MS"/>
              </a:rPr>
              <a:t> </a:t>
            </a:r>
            <a:r>
              <a:rPr sz="2800" spc="0" dirty="0" smtClean="0">
                <a:cs typeface="Trebuchet MS"/>
              </a:rPr>
              <a:t>yang </a:t>
            </a:r>
            <a:r>
              <a:rPr sz="2800" spc="0" dirty="0" err="1" smtClean="0">
                <a:cs typeface="Trebuchet MS"/>
              </a:rPr>
              <a:t>berbe</a:t>
            </a:r>
            <a:r>
              <a:rPr sz="2800" spc="-14" dirty="0" err="1" smtClean="0">
                <a:cs typeface="Trebuchet MS"/>
              </a:rPr>
              <a:t>d</a:t>
            </a:r>
            <a:r>
              <a:rPr sz="2800" spc="0" dirty="0" err="1" smtClean="0">
                <a:cs typeface="Trebuchet MS"/>
              </a:rPr>
              <a:t>a</a:t>
            </a:r>
            <a:r>
              <a:rPr sz="2800" spc="0" dirty="0" smtClean="0">
                <a:cs typeface="Trebuchet MS"/>
              </a:rPr>
              <a:t>.</a:t>
            </a:r>
            <a:endParaRPr lang="en-US" sz="2800" spc="0" dirty="0" smtClean="0">
              <a:cs typeface="Trebuchet MS"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sv-SE" sz="2800" dirty="0" smtClean="0"/>
              <a:t>Menurut </a:t>
            </a:r>
            <a:r>
              <a:rPr lang="sv-SE" sz="2800" dirty="0"/>
              <a:t>Fisher,M (1997, dimuat dalam </a:t>
            </a:r>
            <a:r>
              <a:rPr lang="sv-SE" sz="2800" dirty="0" smtClean="0"/>
              <a:t>harvard </a:t>
            </a:r>
            <a:r>
              <a:rPr lang="en-US" sz="2800" dirty="0" smtClean="0"/>
              <a:t>business </a:t>
            </a:r>
            <a:r>
              <a:rPr lang="en-US" sz="2800" dirty="0"/>
              <a:t>review), </a:t>
            </a:r>
            <a:r>
              <a:rPr lang="en-US" sz="2800" dirty="0" err="1"/>
              <a:t>produk</a:t>
            </a:r>
            <a:r>
              <a:rPr lang="en-US" sz="2800" dirty="0"/>
              <a:t> </a:t>
            </a:r>
            <a:r>
              <a:rPr lang="en-US" sz="2800" dirty="0" err="1"/>
              <a:t>dibagi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2 </a:t>
            </a:r>
            <a:r>
              <a:rPr lang="id-ID" sz="2800" dirty="0" smtClean="0"/>
              <a:t>kategori </a:t>
            </a:r>
            <a:r>
              <a:rPr lang="id-ID" sz="2800" dirty="0"/>
              <a:t>: </a:t>
            </a:r>
            <a:r>
              <a:rPr lang="id-ID" sz="2800" b="1" dirty="0">
                <a:solidFill>
                  <a:schemeClr val="tx2">
                    <a:lumMod val="50000"/>
                  </a:schemeClr>
                </a:solidFill>
              </a:rPr>
              <a:t>produk fungsional </a:t>
            </a:r>
            <a:r>
              <a:rPr lang="id-ID" sz="2800" dirty="0"/>
              <a:t>dan </a:t>
            </a:r>
            <a:r>
              <a:rPr lang="id-ID" sz="2800" b="1" dirty="0">
                <a:solidFill>
                  <a:schemeClr val="accent2">
                    <a:lumMod val="75000"/>
                  </a:schemeClr>
                </a:solidFill>
              </a:rPr>
              <a:t>produk inovatif</a:t>
            </a:r>
            <a:endParaRPr sz="2800" b="1" dirty="0">
              <a:solidFill>
                <a:schemeClr val="accent2">
                  <a:lumMod val="75000"/>
                </a:schemeClr>
              </a:solidFill>
              <a:cs typeface="Trebuchet MS"/>
            </a:endParaRPr>
          </a:p>
        </p:txBody>
      </p:sp>
      <p:sp>
        <p:nvSpPr>
          <p:cNvPr id="103" name="Title 1"/>
          <p:cNvSpPr txBox="1">
            <a:spLocks/>
          </p:cNvSpPr>
          <p:nvPr/>
        </p:nvSpPr>
        <p:spPr>
          <a:xfrm>
            <a:off x="228600" y="228600"/>
            <a:ext cx="8686799" cy="91440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Karakteristik</a:t>
            </a:r>
            <a:r>
              <a:rPr lang="en-US" sz="3600" b="1" dirty="0" smtClean="0"/>
              <a:t> </a:t>
            </a:r>
            <a:r>
              <a:rPr lang="en-US" sz="3600" b="1" dirty="0" err="1"/>
              <a:t>P</a:t>
            </a:r>
            <a:r>
              <a:rPr lang="en-US" sz="3600" b="1" dirty="0" err="1" smtClean="0"/>
              <a:t>roduk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Pasar</a:t>
            </a:r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roup 109"/>
          <p:cNvGrpSpPr/>
          <p:nvPr/>
        </p:nvGrpSpPr>
        <p:grpSpPr>
          <a:xfrm>
            <a:off x="644524" y="1721509"/>
            <a:ext cx="7854950" cy="4421047"/>
            <a:chOff x="831850" y="1795169"/>
            <a:chExt cx="7251700" cy="4149878"/>
          </a:xfrm>
        </p:grpSpPr>
        <p:sp>
          <p:nvSpPr>
            <p:cNvPr id="29" name="object 29"/>
            <p:cNvSpPr/>
            <p:nvPr/>
          </p:nvSpPr>
          <p:spPr>
            <a:xfrm>
              <a:off x="838200" y="1795169"/>
              <a:ext cx="2413000" cy="370789"/>
            </a:xfrm>
            <a:custGeom>
              <a:avLst/>
              <a:gdLst/>
              <a:ahLst/>
              <a:cxnLst/>
              <a:rect l="l" t="t" r="r" b="b"/>
              <a:pathLst>
                <a:path w="2413000" h="370789">
                  <a:moveTo>
                    <a:pt x="0" y="370789"/>
                  </a:moveTo>
                  <a:lnTo>
                    <a:pt x="2413000" y="370789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89"/>
                  </a:lnTo>
                  <a:close/>
                </a:path>
              </a:pathLst>
            </a:custGeom>
            <a:solidFill>
              <a:srgbClr val="B83C6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251200" y="1795169"/>
              <a:ext cx="2413000" cy="370789"/>
            </a:xfrm>
            <a:custGeom>
              <a:avLst/>
              <a:gdLst/>
              <a:ahLst/>
              <a:cxnLst/>
              <a:rect l="l" t="t" r="r" b="b"/>
              <a:pathLst>
                <a:path w="2413000" h="370789">
                  <a:moveTo>
                    <a:pt x="0" y="370789"/>
                  </a:moveTo>
                  <a:lnTo>
                    <a:pt x="2413000" y="370789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89"/>
                  </a:lnTo>
                  <a:close/>
                </a:path>
              </a:pathLst>
            </a:custGeom>
            <a:solidFill>
              <a:srgbClr val="B83C6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664200" y="1795169"/>
              <a:ext cx="2413000" cy="370789"/>
            </a:xfrm>
            <a:custGeom>
              <a:avLst/>
              <a:gdLst/>
              <a:ahLst/>
              <a:cxnLst/>
              <a:rect l="l" t="t" r="r" b="b"/>
              <a:pathLst>
                <a:path w="2413000" h="370789">
                  <a:moveTo>
                    <a:pt x="0" y="370789"/>
                  </a:moveTo>
                  <a:lnTo>
                    <a:pt x="2413000" y="370789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89"/>
                  </a:lnTo>
                  <a:close/>
                </a:path>
              </a:pathLst>
            </a:custGeom>
            <a:solidFill>
              <a:srgbClr val="B83C6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38200" y="2165882"/>
              <a:ext cx="2413000" cy="370789"/>
            </a:xfrm>
            <a:custGeom>
              <a:avLst/>
              <a:gdLst/>
              <a:ahLst/>
              <a:cxnLst/>
              <a:rect l="l" t="t" r="r" b="b"/>
              <a:pathLst>
                <a:path w="2413000" h="370789">
                  <a:moveTo>
                    <a:pt x="0" y="370789"/>
                  </a:moveTo>
                  <a:lnTo>
                    <a:pt x="2413000" y="370789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89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251200" y="2165882"/>
              <a:ext cx="2413000" cy="370789"/>
            </a:xfrm>
            <a:custGeom>
              <a:avLst/>
              <a:gdLst/>
              <a:ahLst/>
              <a:cxnLst/>
              <a:rect l="l" t="t" r="r" b="b"/>
              <a:pathLst>
                <a:path w="2413000" h="370789">
                  <a:moveTo>
                    <a:pt x="0" y="370789"/>
                  </a:moveTo>
                  <a:lnTo>
                    <a:pt x="2413000" y="370789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89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664200" y="2165882"/>
              <a:ext cx="2413000" cy="370789"/>
            </a:xfrm>
            <a:custGeom>
              <a:avLst/>
              <a:gdLst/>
              <a:ahLst/>
              <a:cxnLst/>
              <a:rect l="l" t="t" r="r" b="b"/>
              <a:pathLst>
                <a:path w="2413000" h="370789">
                  <a:moveTo>
                    <a:pt x="0" y="370789"/>
                  </a:moveTo>
                  <a:lnTo>
                    <a:pt x="2413000" y="370789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89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38200" y="2536722"/>
              <a:ext cx="2413000" cy="370789"/>
            </a:xfrm>
            <a:custGeom>
              <a:avLst/>
              <a:gdLst/>
              <a:ahLst/>
              <a:cxnLst/>
              <a:rect l="l" t="t" r="r" b="b"/>
              <a:pathLst>
                <a:path w="2413000" h="370789">
                  <a:moveTo>
                    <a:pt x="0" y="370789"/>
                  </a:moveTo>
                  <a:lnTo>
                    <a:pt x="2413000" y="370789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89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251200" y="2536722"/>
              <a:ext cx="2413000" cy="370789"/>
            </a:xfrm>
            <a:custGeom>
              <a:avLst/>
              <a:gdLst/>
              <a:ahLst/>
              <a:cxnLst/>
              <a:rect l="l" t="t" r="r" b="b"/>
              <a:pathLst>
                <a:path w="2413000" h="370789">
                  <a:moveTo>
                    <a:pt x="0" y="370789"/>
                  </a:moveTo>
                  <a:lnTo>
                    <a:pt x="2413000" y="370789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89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664200" y="2536722"/>
              <a:ext cx="2413000" cy="370789"/>
            </a:xfrm>
            <a:custGeom>
              <a:avLst/>
              <a:gdLst/>
              <a:ahLst/>
              <a:cxnLst/>
              <a:rect l="l" t="t" r="r" b="b"/>
              <a:pathLst>
                <a:path w="2413000" h="370789">
                  <a:moveTo>
                    <a:pt x="0" y="370789"/>
                  </a:moveTo>
                  <a:lnTo>
                    <a:pt x="2413000" y="370789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89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838200" y="2907435"/>
              <a:ext cx="2413000" cy="370789"/>
            </a:xfrm>
            <a:custGeom>
              <a:avLst/>
              <a:gdLst/>
              <a:ahLst/>
              <a:cxnLst/>
              <a:rect l="l" t="t" r="r" b="b"/>
              <a:pathLst>
                <a:path w="2413000" h="370789">
                  <a:moveTo>
                    <a:pt x="0" y="370789"/>
                  </a:moveTo>
                  <a:lnTo>
                    <a:pt x="2413000" y="370789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89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251200" y="2907435"/>
              <a:ext cx="2413000" cy="370789"/>
            </a:xfrm>
            <a:custGeom>
              <a:avLst/>
              <a:gdLst/>
              <a:ahLst/>
              <a:cxnLst/>
              <a:rect l="l" t="t" r="r" b="b"/>
              <a:pathLst>
                <a:path w="2413000" h="370789">
                  <a:moveTo>
                    <a:pt x="0" y="370789"/>
                  </a:moveTo>
                  <a:lnTo>
                    <a:pt x="2413000" y="370789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89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664200" y="2907435"/>
              <a:ext cx="2413000" cy="370789"/>
            </a:xfrm>
            <a:custGeom>
              <a:avLst/>
              <a:gdLst/>
              <a:ahLst/>
              <a:cxnLst/>
              <a:rect l="l" t="t" r="r" b="b"/>
              <a:pathLst>
                <a:path w="2413000" h="370789">
                  <a:moveTo>
                    <a:pt x="0" y="370789"/>
                  </a:moveTo>
                  <a:lnTo>
                    <a:pt x="2413000" y="370789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89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38200" y="3278237"/>
              <a:ext cx="2413000" cy="914387"/>
            </a:xfrm>
            <a:custGeom>
              <a:avLst/>
              <a:gdLst/>
              <a:ahLst/>
              <a:cxnLst/>
              <a:rect l="l" t="t" r="r" b="b"/>
              <a:pathLst>
                <a:path w="2413000" h="914387">
                  <a:moveTo>
                    <a:pt x="0" y="914387"/>
                  </a:moveTo>
                  <a:lnTo>
                    <a:pt x="2413000" y="914387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914387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251200" y="3278237"/>
              <a:ext cx="2413000" cy="914387"/>
            </a:xfrm>
            <a:custGeom>
              <a:avLst/>
              <a:gdLst/>
              <a:ahLst/>
              <a:cxnLst/>
              <a:rect l="l" t="t" r="r" b="b"/>
              <a:pathLst>
                <a:path w="2413000" h="914387">
                  <a:moveTo>
                    <a:pt x="0" y="914387"/>
                  </a:moveTo>
                  <a:lnTo>
                    <a:pt x="2413000" y="914387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914387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664200" y="3278237"/>
              <a:ext cx="2413000" cy="914387"/>
            </a:xfrm>
            <a:custGeom>
              <a:avLst/>
              <a:gdLst/>
              <a:ahLst/>
              <a:cxnLst/>
              <a:rect l="l" t="t" r="r" b="b"/>
              <a:pathLst>
                <a:path w="2413000" h="914387">
                  <a:moveTo>
                    <a:pt x="0" y="914387"/>
                  </a:moveTo>
                  <a:lnTo>
                    <a:pt x="2413000" y="914387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914387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38200" y="4192675"/>
              <a:ext cx="2413000" cy="370789"/>
            </a:xfrm>
            <a:custGeom>
              <a:avLst/>
              <a:gdLst/>
              <a:ahLst/>
              <a:cxnLst/>
              <a:rect l="l" t="t" r="r" b="b"/>
              <a:pathLst>
                <a:path w="2413000" h="370789">
                  <a:moveTo>
                    <a:pt x="0" y="370789"/>
                  </a:moveTo>
                  <a:lnTo>
                    <a:pt x="2413000" y="370789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89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251200" y="4192675"/>
              <a:ext cx="2413000" cy="370789"/>
            </a:xfrm>
            <a:custGeom>
              <a:avLst/>
              <a:gdLst/>
              <a:ahLst/>
              <a:cxnLst/>
              <a:rect l="l" t="t" r="r" b="b"/>
              <a:pathLst>
                <a:path w="2413000" h="370789">
                  <a:moveTo>
                    <a:pt x="0" y="370789"/>
                  </a:moveTo>
                  <a:lnTo>
                    <a:pt x="2413000" y="370789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89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664200" y="4192675"/>
              <a:ext cx="2413000" cy="370789"/>
            </a:xfrm>
            <a:custGeom>
              <a:avLst/>
              <a:gdLst/>
              <a:ahLst/>
              <a:cxnLst/>
              <a:rect l="l" t="t" r="r" b="b"/>
              <a:pathLst>
                <a:path w="2413000" h="370789">
                  <a:moveTo>
                    <a:pt x="0" y="370789"/>
                  </a:moveTo>
                  <a:lnTo>
                    <a:pt x="2413000" y="370789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89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38200" y="4563477"/>
              <a:ext cx="2413000" cy="640067"/>
            </a:xfrm>
            <a:custGeom>
              <a:avLst/>
              <a:gdLst/>
              <a:ahLst/>
              <a:cxnLst/>
              <a:rect l="l" t="t" r="r" b="b"/>
              <a:pathLst>
                <a:path w="2413000" h="640067">
                  <a:moveTo>
                    <a:pt x="0" y="640067"/>
                  </a:moveTo>
                  <a:lnTo>
                    <a:pt x="2413000" y="640067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640067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251200" y="4563477"/>
              <a:ext cx="2413000" cy="640067"/>
            </a:xfrm>
            <a:custGeom>
              <a:avLst/>
              <a:gdLst/>
              <a:ahLst/>
              <a:cxnLst/>
              <a:rect l="l" t="t" r="r" b="b"/>
              <a:pathLst>
                <a:path w="2413000" h="640067">
                  <a:moveTo>
                    <a:pt x="0" y="640067"/>
                  </a:moveTo>
                  <a:lnTo>
                    <a:pt x="2413000" y="640067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640067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664200" y="4563477"/>
              <a:ext cx="2413000" cy="640067"/>
            </a:xfrm>
            <a:custGeom>
              <a:avLst/>
              <a:gdLst/>
              <a:ahLst/>
              <a:cxnLst/>
              <a:rect l="l" t="t" r="r" b="b"/>
              <a:pathLst>
                <a:path w="2413000" h="640067">
                  <a:moveTo>
                    <a:pt x="0" y="640067"/>
                  </a:moveTo>
                  <a:lnTo>
                    <a:pt x="2413000" y="640067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640067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38200" y="5203481"/>
              <a:ext cx="2413000" cy="370776"/>
            </a:xfrm>
            <a:custGeom>
              <a:avLst/>
              <a:gdLst/>
              <a:ahLst/>
              <a:cxnLst/>
              <a:rect l="l" t="t" r="r" b="b"/>
              <a:pathLst>
                <a:path w="2413000" h="370776">
                  <a:moveTo>
                    <a:pt x="0" y="370776"/>
                  </a:moveTo>
                  <a:lnTo>
                    <a:pt x="2413000" y="370776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76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251200" y="5203481"/>
              <a:ext cx="2413000" cy="370776"/>
            </a:xfrm>
            <a:custGeom>
              <a:avLst/>
              <a:gdLst/>
              <a:ahLst/>
              <a:cxnLst/>
              <a:rect l="l" t="t" r="r" b="b"/>
              <a:pathLst>
                <a:path w="2413000" h="370776">
                  <a:moveTo>
                    <a:pt x="0" y="370776"/>
                  </a:moveTo>
                  <a:lnTo>
                    <a:pt x="2413000" y="370776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76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664200" y="5203481"/>
              <a:ext cx="2413000" cy="370776"/>
            </a:xfrm>
            <a:custGeom>
              <a:avLst/>
              <a:gdLst/>
              <a:ahLst/>
              <a:cxnLst/>
              <a:rect l="l" t="t" r="r" b="b"/>
              <a:pathLst>
                <a:path w="2413000" h="370776">
                  <a:moveTo>
                    <a:pt x="0" y="370776"/>
                  </a:moveTo>
                  <a:lnTo>
                    <a:pt x="2413000" y="370776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76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838200" y="5574258"/>
              <a:ext cx="2413000" cy="370789"/>
            </a:xfrm>
            <a:custGeom>
              <a:avLst/>
              <a:gdLst/>
              <a:ahLst/>
              <a:cxnLst/>
              <a:rect l="l" t="t" r="r" b="b"/>
              <a:pathLst>
                <a:path w="2413000" h="370789">
                  <a:moveTo>
                    <a:pt x="0" y="370789"/>
                  </a:moveTo>
                  <a:lnTo>
                    <a:pt x="2413000" y="370789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89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251200" y="5574258"/>
              <a:ext cx="2413000" cy="370789"/>
            </a:xfrm>
            <a:custGeom>
              <a:avLst/>
              <a:gdLst/>
              <a:ahLst/>
              <a:cxnLst/>
              <a:rect l="l" t="t" r="r" b="b"/>
              <a:pathLst>
                <a:path w="2413000" h="370789">
                  <a:moveTo>
                    <a:pt x="0" y="370789"/>
                  </a:moveTo>
                  <a:lnTo>
                    <a:pt x="2413000" y="370789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89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664200" y="5574258"/>
              <a:ext cx="2413000" cy="370789"/>
            </a:xfrm>
            <a:custGeom>
              <a:avLst/>
              <a:gdLst/>
              <a:ahLst/>
              <a:cxnLst/>
              <a:rect l="l" t="t" r="r" b="b"/>
              <a:pathLst>
                <a:path w="2413000" h="370789">
                  <a:moveTo>
                    <a:pt x="0" y="370789"/>
                  </a:moveTo>
                  <a:lnTo>
                    <a:pt x="2413000" y="370789"/>
                  </a:lnTo>
                  <a:lnTo>
                    <a:pt x="2413000" y="0"/>
                  </a:lnTo>
                  <a:lnTo>
                    <a:pt x="0" y="0"/>
                  </a:lnTo>
                  <a:lnTo>
                    <a:pt x="0" y="370789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31850" y="2165958"/>
              <a:ext cx="7251700" cy="0"/>
            </a:xfrm>
            <a:custGeom>
              <a:avLst/>
              <a:gdLst/>
              <a:ahLst/>
              <a:cxnLst/>
              <a:rect l="l" t="t" r="r" b="b"/>
              <a:pathLst>
                <a:path w="7251700">
                  <a:moveTo>
                    <a:pt x="0" y="0"/>
                  </a:moveTo>
                  <a:lnTo>
                    <a:pt x="725170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8"/>
            <p:cNvSpPr txBox="1"/>
            <p:nvPr/>
          </p:nvSpPr>
          <p:spPr>
            <a:xfrm>
              <a:off x="838200" y="1795169"/>
              <a:ext cx="7239000" cy="370789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lIns="0" tIns="0" rIns="0" bIns="0" rtlCol="0">
              <a:noAutofit/>
            </a:bodyPr>
            <a:lstStyle/>
            <a:p>
              <a:pPr marL="890269">
                <a:lnSpc>
                  <a:spcPct val="96761"/>
                </a:lnSpc>
                <a:spcBef>
                  <a:spcPts val="425"/>
                </a:spcBef>
              </a:pPr>
              <a:r>
                <a:rPr sz="1800" b="1" spc="0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A</a:t>
              </a:r>
              <a:r>
                <a:rPr sz="1800" b="1" spc="4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s</a:t>
              </a:r>
              <a:r>
                <a:rPr sz="1800" b="1" spc="0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pek                     </a:t>
              </a:r>
              <a:r>
                <a:rPr sz="1800" b="1" spc="125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 </a:t>
              </a:r>
              <a:r>
                <a:rPr sz="1800" b="1" spc="-79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F</a:t>
              </a:r>
              <a:r>
                <a:rPr sz="1800" b="1" spc="0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u</a:t>
              </a:r>
              <a:r>
                <a:rPr sz="1800" b="1" spc="9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n</a:t>
              </a:r>
              <a:r>
                <a:rPr sz="1800" b="1" spc="0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gsi</a:t>
              </a:r>
              <a:r>
                <a:rPr sz="1800" b="1" spc="4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on</a:t>
              </a:r>
              <a:r>
                <a:rPr sz="1800" b="1" spc="0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al                   </a:t>
              </a:r>
              <a:r>
                <a:rPr sz="1800" b="1" spc="516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 </a:t>
              </a:r>
              <a:r>
                <a:rPr sz="1800" b="1" spc="0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I</a:t>
              </a:r>
              <a:r>
                <a:rPr sz="1800" b="1" spc="4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n</a:t>
              </a:r>
              <a:r>
                <a:rPr sz="1800" b="1" spc="0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ovatif</a:t>
              </a:r>
              <a:endParaRPr sz="1800" dirty="0">
                <a:latin typeface="Trebuchet MS"/>
                <a:cs typeface="Trebuchet MS"/>
              </a:endParaRPr>
            </a:p>
          </p:txBody>
        </p:sp>
        <p:sp>
          <p:nvSpPr>
            <p:cNvPr id="27" name="object 27"/>
            <p:cNvSpPr txBox="1"/>
            <p:nvPr/>
          </p:nvSpPr>
          <p:spPr>
            <a:xfrm>
              <a:off x="838200" y="2165958"/>
              <a:ext cx="7239000" cy="370738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80467">
                <a:lnSpc>
                  <a:spcPct val="96761"/>
                </a:lnSpc>
                <a:spcBef>
                  <a:spcPts val="425"/>
                </a:spcBef>
              </a:pPr>
              <a:r>
                <a:rPr sz="1800" spc="0" dirty="0" smtClean="0">
                  <a:latin typeface="Trebuchet MS"/>
                  <a:cs typeface="Trebuchet MS"/>
                </a:rPr>
                <a:t>Si</a:t>
              </a:r>
              <a:r>
                <a:rPr sz="1800" spc="4" dirty="0" smtClean="0">
                  <a:latin typeface="Trebuchet MS"/>
                  <a:cs typeface="Trebuchet MS"/>
                </a:rPr>
                <a:t>k</a:t>
              </a:r>
              <a:r>
                <a:rPr sz="1800" spc="0" dirty="0" smtClean="0">
                  <a:latin typeface="Trebuchet MS"/>
                  <a:cs typeface="Trebuchet MS"/>
                </a:rPr>
                <a:t>lus</a:t>
              </a:r>
              <a:r>
                <a:rPr sz="1800" spc="-9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hi</a:t>
              </a:r>
              <a:r>
                <a:rPr sz="1800" spc="4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up                </a:t>
              </a:r>
              <a:r>
                <a:rPr sz="1800" spc="234" dirty="0" smtClean="0">
                  <a:latin typeface="Trebuchet MS"/>
                  <a:cs typeface="Trebuchet MS"/>
                </a:rPr>
                <a:t> </a:t>
              </a:r>
              <a:r>
                <a:rPr sz="1800" spc="4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anj</a:t>
              </a:r>
              <a:r>
                <a:rPr sz="1800" spc="4" dirty="0" smtClean="0">
                  <a:latin typeface="Trebuchet MS"/>
                  <a:cs typeface="Trebuchet MS"/>
                </a:rPr>
                <a:t>a</a:t>
              </a:r>
              <a:r>
                <a:rPr sz="1800" spc="0" dirty="0" smtClean="0">
                  <a:latin typeface="Trebuchet MS"/>
                  <a:cs typeface="Trebuchet MS"/>
                </a:rPr>
                <a:t>ng                      </a:t>
              </a:r>
              <a:r>
                <a:rPr sz="1800" spc="109" dirty="0" smtClean="0">
                  <a:latin typeface="Trebuchet MS"/>
                  <a:cs typeface="Trebuchet MS"/>
                </a:rPr>
                <a:t> </a:t>
              </a:r>
              <a:r>
                <a:rPr sz="1800" spc="4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en</a:t>
              </a:r>
              <a:r>
                <a:rPr sz="1800" spc="4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ek</a:t>
              </a:r>
              <a:endParaRPr sz="1800">
                <a:latin typeface="Trebuchet MS"/>
                <a:cs typeface="Trebuchet MS"/>
              </a:endParaRPr>
            </a:p>
          </p:txBody>
        </p:sp>
        <p:sp>
          <p:nvSpPr>
            <p:cNvPr id="26" name="object 26"/>
            <p:cNvSpPr txBox="1"/>
            <p:nvPr/>
          </p:nvSpPr>
          <p:spPr>
            <a:xfrm>
              <a:off x="838200" y="2536697"/>
              <a:ext cx="7239000" cy="370776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80467">
                <a:lnSpc>
                  <a:spcPct val="96761"/>
                </a:lnSpc>
                <a:spcBef>
                  <a:spcPts val="425"/>
                </a:spcBef>
              </a:pPr>
              <a:r>
                <a:rPr sz="1800" spc="-144" dirty="0" smtClean="0">
                  <a:latin typeface="Trebuchet MS"/>
                  <a:cs typeface="Trebuchet MS"/>
                </a:rPr>
                <a:t>V</a:t>
              </a:r>
              <a:r>
                <a:rPr sz="1800" spc="0" dirty="0" smtClean="0">
                  <a:latin typeface="Trebuchet MS"/>
                  <a:cs typeface="Trebuchet MS"/>
                </a:rPr>
                <a:t>aria</a:t>
              </a:r>
              <a:r>
                <a:rPr sz="1800" spc="4" dirty="0" smtClean="0">
                  <a:latin typeface="Trebuchet MS"/>
                  <a:cs typeface="Trebuchet MS"/>
                </a:rPr>
                <a:t>s</a:t>
              </a:r>
              <a:r>
                <a:rPr sz="1800" spc="0" dirty="0" smtClean="0">
                  <a:latin typeface="Trebuchet MS"/>
                  <a:cs typeface="Trebuchet MS"/>
                </a:rPr>
                <a:t>i </a:t>
              </a:r>
              <a:r>
                <a:rPr sz="1800" spc="4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er kateg</a:t>
              </a:r>
              <a:r>
                <a:rPr sz="1800" spc="-9" dirty="0" smtClean="0">
                  <a:latin typeface="Trebuchet MS"/>
                  <a:cs typeface="Trebuchet MS"/>
                </a:rPr>
                <a:t>o</a:t>
              </a:r>
              <a:r>
                <a:rPr sz="1800" spc="0" dirty="0" smtClean="0">
                  <a:latin typeface="Trebuchet MS"/>
                  <a:cs typeface="Trebuchet MS"/>
                </a:rPr>
                <a:t>ri     </a:t>
              </a:r>
              <a:r>
                <a:rPr sz="1800" spc="94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s</a:t>
              </a:r>
              <a:r>
                <a:rPr sz="1800" spc="4" dirty="0" smtClean="0">
                  <a:latin typeface="Trebuchet MS"/>
                  <a:cs typeface="Trebuchet MS"/>
                </a:rPr>
                <a:t>ed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r>
                <a:rPr sz="1800" spc="4" dirty="0" smtClean="0">
                  <a:latin typeface="Trebuchet MS"/>
                  <a:cs typeface="Trebuchet MS"/>
                </a:rPr>
                <a:t>k</a:t>
              </a:r>
              <a:r>
                <a:rPr sz="1800" spc="0" dirty="0" smtClean="0">
                  <a:latin typeface="Trebuchet MS"/>
                  <a:cs typeface="Trebuchet MS"/>
                </a:rPr>
                <a:t>it</a:t>
              </a:r>
              <a:r>
                <a:rPr sz="1800" spc="-9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(1</a:t>
              </a:r>
              <a:r>
                <a:rPr sz="1800" spc="4" dirty="0" smtClean="0">
                  <a:latin typeface="Trebuchet MS"/>
                  <a:cs typeface="Trebuchet MS"/>
                </a:rPr>
                <a:t>0</a:t>
              </a:r>
              <a:r>
                <a:rPr sz="1800" spc="0" dirty="0" smtClean="0">
                  <a:latin typeface="Trebuchet MS"/>
                  <a:cs typeface="Trebuchet MS"/>
                </a:rPr>
                <a:t>-</a:t>
              </a:r>
              <a:r>
                <a:rPr sz="1800" spc="4" dirty="0" smtClean="0">
                  <a:latin typeface="Trebuchet MS"/>
                  <a:cs typeface="Trebuchet MS"/>
                </a:rPr>
                <a:t>2</a:t>
              </a:r>
              <a:r>
                <a:rPr sz="1800" spc="0" dirty="0" smtClean="0">
                  <a:latin typeface="Trebuchet MS"/>
                  <a:cs typeface="Trebuchet MS"/>
                </a:rPr>
                <a:t>0</a:t>
              </a:r>
              <a:r>
                <a:rPr sz="1800" spc="14" dirty="0" smtClean="0">
                  <a:latin typeface="Trebuchet MS"/>
                  <a:cs typeface="Trebuchet MS"/>
                </a:rPr>
                <a:t> </a:t>
              </a:r>
              <a:r>
                <a:rPr sz="1800" spc="-4" dirty="0" smtClean="0">
                  <a:latin typeface="Trebuchet MS"/>
                  <a:cs typeface="Trebuchet MS"/>
                </a:rPr>
                <a:t>v</a:t>
              </a:r>
              <a:r>
                <a:rPr sz="1800" spc="0" dirty="0" smtClean="0">
                  <a:latin typeface="Trebuchet MS"/>
                  <a:cs typeface="Trebuchet MS"/>
                </a:rPr>
                <a:t>aria</a:t>
              </a:r>
              <a:r>
                <a:rPr sz="1800" spc="4" dirty="0" smtClean="0">
                  <a:latin typeface="Trebuchet MS"/>
                  <a:cs typeface="Trebuchet MS"/>
                </a:rPr>
                <a:t>si</a:t>
              </a:r>
              <a:r>
                <a:rPr sz="1800" spc="0" dirty="0" smtClean="0">
                  <a:latin typeface="Trebuchet MS"/>
                  <a:cs typeface="Trebuchet MS"/>
                </a:rPr>
                <a:t>) </a:t>
              </a:r>
              <a:r>
                <a:rPr sz="1800" spc="456" dirty="0" smtClean="0">
                  <a:latin typeface="Trebuchet MS"/>
                  <a:cs typeface="Trebuchet MS"/>
                </a:rPr>
                <a:t> </a:t>
              </a:r>
              <a:r>
                <a:rPr sz="1800" spc="4" dirty="0" smtClean="0">
                  <a:latin typeface="Trebuchet MS"/>
                  <a:cs typeface="Trebuchet MS"/>
                </a:rPr>
                <a:t>b</a:t>
              </a:r>
              <a:r>
                <a:rPr sz="1800" spc="0" dirty="0" smtClean="0">
                  <a:latin typeface="Trebuchet MS"/>
                  <a:cs typeface="Trebuchet MS"/>
                </a:rPr>
                <a:t>any</a:t>
              </a:r>
              <a:r>
                <a:rPr sz="1800" spc="4" dirty="0" smtClean="0">
                  <a:latin typeface="Trebuchet MS"/>
                  <a:cs typeface="Trebuchet MS"/>
                </a:rPr>
                <a:t>a</a:t>
              </a:r>
              <a:r>
                <a:rPr sz="1800" spc="9" dirty="0" smtClean="0">
                  <a:latin typeface="Trebuchet MS"/>
                  <a:cs typeface="Trebuchet MS"/>
                </a:rPr>
                <a:t>k</a:t>
              </a:r>
              <a:r>
                <a:rPr sz="1800" spc="0" dirty="0" smtClean="0">
                  <a:latin typeface="Trebuchet MS"/>
                  <a:cs typeface="Trebuchet MS"/>
                </a:rPr>
                <a:t>, </a:t>
              </a:r>
              <a:r>
                <a:rPr sz="1800" spc="4" dirty="0" smtClean="0">
                  <a:latin typeface="Trebuchet MS"/>
                  <a:cs typeface="Trebuchet MS"/>
                </a:rPr>
                <a:t>b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r>
                <a:rPr sz="1800" spc="4" dirty="0" smtClean="0">
                  <a:latin typeface="Trebuchet MS"/>
                  <a:cs typeface="Trebuchet MS"/>
                </a:rPr>
                <a:t>s</a:t>
              </a:r>
              <a:r>
                <a:rPr sz="1800" spc="0" dirty="0" smtClean="0">
                  <a:latin typeface="Trebuchet MS"/>
                  <a:cs typeface="Trebuchet MS"/>
                </a:rPr>
                <a:t>a</a:t>
              </a:r>
              <a:r>
                <a:rPr sz="1800" spc="-19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rib</a:t>
              </a:r>
              <a:r>
                <a:rPr sz="1800" spc="4" dirty="0" smtClean="0">
                  <a:latin typeface="Trebuchet MS"/>
                  <a:cs typeface="Trebuchet MS"/>
                </a:rPr>
                <a:t>u</a:t>
              </a:r>
              <a:r>
                <a:rPr sz="1800" spc="0" dirty="0" smtClean="0">
                  <a:latin typeface="Trebuchet MS"/>
                  <a:cs typeface="Trebuchet MS"/>
                </a:rPr>
                <a:t>an</a:t>
              </a:r>
              <a:endParaRPr sz="1800">
                <a:latin typeface="Trebuchet MS"/>
                <a:cs typeface="Trebuchet MS"/>
              </a:endParaRPr>
            </a:p>
          </p:txBody>
        </p:sp>
        <p:sp>
          <p:nvSpPr>
            <p:cNvPr id="25" name="object 25"/>
            <p:cNvSpPr txBox="1"/>
            <p:nvPr/>
          </p:nvSpPr>
          <p:spPr>
            <a:xfrm>
              <a:off x="838200" y="2907473"/>
              <a:ext cx="7239000" cy="370757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80467">
                <a:lnSpc>
                  <a:spcPct val="96761"/>
                </a:lnSpc>
                <a:spcBef>
                  <a:spcPts val="425"/>
                </a:spcBef>
              </a:pPr>
              <a:r>
                <a:rPr sz="1800" spc="-119" dirty="0" smtClean="0">
                  <a:latin typeface="Trebuchet MS"/>
                  <a:cs typeface="Trebuchet MS"/>
                </a:rPr>
                <a:t>V</a:t>
              </a:r>
              <a:r>
                <a:rPr sz="1800" spc="-4" dirty="0" smtClean="0">
                  <a:latin typeface="Trebuchet MS"/>
                  <a:cs typeface="Trebuchet MS"/>
                </a:rPr>
                <a:t>o</a:t>
              </a:r>
              <a:r>
                <a:rPr sz="1800" spc="0" dirty="0" smtClean="0">
                  <a:latin typeface="Trebuchet MS"/>
                  <a:cs typeface="Trebuchet MS"/>
                </a:rPr>
                <a:t>lume                       </a:t>
              </a:r>
              <a:r>
                <a:rPr sz="1800" spc="114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ting</a:t>
              </a:r>
              <a:r>
                <a:rPr sz="1800" spc="-9" dirty="0" smtClean="0">
                  <a:latin typeface="Trebuchet MS"/>
                  <a:cs typeface="Trebuchet MS"/>
                </a:rPr>
                <a:t>g</a:t>
              </a:r>
              <a:r>
                <a:rPr sz="1800" spc="0" dirty="0" smtClean="0">
                  <a:latin typeface="Trebuchet MS"/>
                  <a:cs typeface="Trebuchet MS"/>
                </a:rPr>
                <a:t>i                         </a:t>
              </a:r>
              <a:r>
                <a:rPr sz="1800" spc="396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ren</a:t>
              </a:r>
              <a:r>
                <a:rPr sz="1800" spc="4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ah</a:t>
              </a:r>
              <a:endParaRPr sz="1800">
                <a:latin typeface="Trebuchet MS"/>
                <a:cs typeface="Trebuchet MS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838200" y="3278231"/>
              <a:ext cx="7239000" cy="914419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80467">
                <a:lnSpc>
                  <a:spcPct val="96761"/>
                </a:lnSpc>
                <a:spcBef>
                  <a:spcPts val="425"/>
                </a:spcBef>
              </a:pPr>
              <a:r>
                <a:rPr sz="1800" spc="-79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eramalan                  </a:t>
              </a:r>
              <a:r>
                <a:rPr sz="1800" spc="250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re</a:t>
              </a:r>
              <a:r>
                <a:rPr sz="1800" spc="-4" dirty="0" smtClean="0">
                  <a:latin typeface="Trebuchet MS"/>
                  <a:cs typeface="Trebuchet MS"/>
                </a:rPr>
                <a:t>l</a:t>
              </a:r>
              <a:r>
                <a:rPr sz="1800" spc="0" dirty="0" smtClean="0">
                  <a:latin typeface="Trebuchet MS"/>
                  <a:cs typeface="Trebuchet MS"/>
                </a:rPr>
                <a:t>atif mu</a:t>
              </a:r>
              <a:r>
                <a:rPr sz="1800" spc="4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a</a:t>
              </a:r>
              <a:r>
                <a:rPr sz="1800" spc="4" dirty="0" smtClean="0">
                  <a:latin typeface="Trebuchet MS"/>
                  <a:cs typeface="Trebuchet MS"/>
                </a:rPr>
                <a:t>h</a:t>
              </a:r>
              <a:r>
                <a:rPr sz="1800" spc="0" dirty="0" smtClean="0">
                  <a:latin typeface="Trebuchet MS"/>
                  <a:cs typeface="Trebuchet MS"/>
                </a:rPr>
                <a:t>,            </a:t>
              </a:r>
              <a:r>
                <a:rPr sz="1800" spc="281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sangat</a:t>
              </a:r>
              <a:r>
                <a:rPr sz="1800" spc="-4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suli</a:t>
              </a:r>
              <a:r>
                <a:rPr sz="1800" spc="-4" dirty="0" smtClean="0">
                  <a:latin typeface="Trebuchet MS"/>
                  <a:cs typeface="Trebuchet MS"/>
                </a:rPr>
                <a:t>t</a:t>
              </a:r>
              <a:r>
                <a:rPr sz="1800" spc="0" dirty="0" smtClean="0">
                  <a:latin typeface="Trebuchet MS"/>
                  <a:cs typeface="Trebuchet MS"/>
                </a:rPr>
                <a:t>,</a:t>
              </a:r>
              <a:endParaRPr sz="1800">
                <a:latin typeface="Trebuchet MS"/>
                <a:cs typeface="Trebuchet MS"/>
              </a:endParaRPr>
            </a:p>
            <a:p>
              <a:pPr marL="4907280" marR="126864" indent="-4826812">
                <a:lnSpc>
                  <a:spcPct val="99954"/>
                </a:lnSpc>
                <a:spcBef>
                  <a:spcPts val="70"/>
                </a:spcBef>
              </a:pPr>
              <a:r>
                <a:rPr sz="1800" spc="4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erm</a:t>
              </a:r>
              <a:r>
                <a:rPr sz="1800" spc="4" dirty="0" smtClean="0">
                  <a:latin typeface="Trebuchet MS"/>
                  <a:cs typeface="Trebuchet MS"/>
                </a:rPr>
                <a:t>i</a:t>
              </a:r>
              <a:r>
                <a:rPr sz="1800" spc="0" dirty="0" smtClean="0">
                  <a:latin typeface="Trebuchet MS"/>
                  <a:cs typeface="Trebuchet MS"/>
                </a:rPr>
                <a:t>ntaan                </a:t>
              </a:r>
              <a:r>
                <a:rPr sz="1800" spc="521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a</a:t>
              </a:r>
              <a:r>
                <a:rPr sz="1800" spc="4" dirty="0" smtClean="0">
                  <a:latin typeface="Trebuchet MS"/>
                  <a:cs typeface="Trebuchet MS"/>
                </a:rPr>
                <a:t>k</a:t>
              </a:r>
              <a:r>
                <a:rPr sz="1800" spc="0" dirty="0" smtClean="0">
                  <a:latin typeface="Trebuchet MS"/>
                  <a:cs typeface="Trebuchet MS"/>
                </a:rPr>
                <a:t>urasi</a:t>
              </a:r>
              <a:r>
                <a:rPr sz="1800" spc="9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ting</a:t>
              </a:r>
              <a:r>
                <a:rPr sz="1800" spc="-9" dirty="0" smtClean="0">
                  <a:latin typeface="Trebuchet MS"/>
                  <a:cs typeface="Trebuchet MS"/>
                </a:rPr>
                <a:t>g</a:t>
              </a:r>
              <a:r>
                <a:rPr sz="1800" spc="0" dirty="0" smtClean="0">
                  <a:latin typeface="Trebuchet MS"/>
                  <a:cs typeface="Trebuchet MS"/>
                </a:rPr>
                <a:t>i              </a:t>
              </a:r>
              <a:r>
                <a:rPr sz="1800" spc="75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k</a:t>
              </a:r>
              <a:r>
                <a:rPr sz="1800" spc="4" dirty="0" smtClean="0">
                  <a:latin typeface="Trebuchet MS"/>
                  <a:cs typeface="Trebuchet MS"/>
                </a:rPr>
                <a:t>e</a:t>
              </a:r>
              <a:r>
                <a:rPr sz="1800" spc="0" dirty="0" smtClean="0">
                  <a:latin typeface="Trebuchet MS"/>
                  <a:cs typeface="Trebuchet MS"/>
                </a:rPr>
                <a:t>s</a:t>
              </a:r>
              <a:r>
                <a:rPr sz="1800" spc="4" dirty="0" smtClean="0">
                  <a:latin typeface="Trebuchet MS"/>
                  <a:cs typeface="Trebuchet MS"/>
                </a:rPr>
                <a:t>a</a:t>
              </a:r>
              <a:r>
                <a:rPr sz="1800" spc="0" dirty="0" smtClean="0">
                  <a:latin typeface="Trebuchet MS"/>
                  <a:cs typeface="Trebuchet MS"/>
                </a:rPr>
                <a:t>lahan</a:t>
              </a:r>
              <a:r>
                <a:rPr sz="1800" spc="9" dirty="0" smtClean="0">
                  <a:latin typeface="Trebuchet MS"/>
                  <a:cs typeface="Trebuchet MS"/>
                </a:rPr>
                <a:t> </a:t>
              </a:r>
              <a:r>
                <a:rPr sz="1800" spc="4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era</a:t>
              </a:r>
              <a:r>
                <a:rPr sz="1800" spc="4" dirty="0" smtClean="0">
                  <a:latin typeface="Trebuchet MS"/>
                  <a:cs typeface="Trebuchet MS"/>
                </a:rPr>
                <a:t>m</a:t>
              </a:r>
              <a:r>
                <a:rPr sz="1800" spc="0" dirty="0" smtClean="0">
                  <a:latin typeface="Trebuchet MS"/>
                  <a:cs typeface="Trebuchet MS"/>
                </a:rPr>
                <a:t>alan ting</a:t>
              </a:r>
              <a:r>
                <a:rPr sz="1800" spc="-9" dirty="0" smtClean="0">
                  <a:latin typeface="Trebuchet MS"/>
                  <a:cs typeface="Trebuchet MS"/>
                </a:rPr>
                <a:t>g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endParaRPr sz="1800">
                <a:latin typeface="Trebuchet MS"/>
                <a:cs typeface="Trebuchet MS"/>
              </a:endParaRPr>
            </a:p>
          </p:txBody>
        </p:sp>
        <p:sp>
          <p:nvSpPr>
            <p:cNvPr id="23" name="object 23"/>
            <p:cNvSpPr txBox="1"/>
            <p:nvPr/>
          </p:nvSpPr>
          <p:spPr>
            <a:xfrm>
              <a:off x="838200" y="4192650"/>
              <a:ext cx="7239000" cy="37082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80467">
                <a:lnSpc>
                  <a:spcPct val="96761"/>
                </a:lnSpc>
                <a:spcBef>
                  <a:spcPts val="425"/>
                </a:spcBef>
              </a:pPr>
              <a:r>
                <a:rPr sz="1800" spc="0" dirty="0" smtClean="0">
                  <a:latin typeface="Trebuchet MS"/>
                  <a:cs typeface="Trebuchet MS"/>
                </a:rPr>
                <a:t>S</a:t>
              </a:r>
              <a:r>
                <a:rPr sz="1800" spc="-9" dirty="0" smtClean="0">
                  <a:latin typeface="Trebuchet MS"/>
                  <a:cs typeface="Trebuchet MS"/>
                </a:rPr>
                <a:t>t</a:t>
              </a:r>
              <a:r>
                <a:rPr sz="1800" spc="-4" dirty="0" smtClean="0">
                  <a:latin typeface="Trebuchet MS"/>
                  <a:cs typeface="Trebuchet MS"/>
                </a:rPr>
                <a:t>o</a:t>
              </a:r>
              <a:r>
                <a:rPr sz="1800" spc="0" dirty="0" smtClean="0">
                  <a:latin typeface="Trebuchet MS"/>
                  <a:cs typeface="Trebuchet MS"/>
                </a:rPr>
                <a:t>ckout ra</a:t>
              </a:r>
              <a:r>
                <a:rPr sz="1800" spc="-4" dirty="0" smtClean="0">
                  <a:latin typeface="Trebuchet MS"/>
                  <a:cs typeface="Trebuchet MS"/>
                </a:rPr>
                <a:t>t</a:t>
              </a:r>
              <a:r>
                <a:rPr sz="1800" spc="0" dirty="0" smtClean="0">
                  <a:latin typeface="Trebuchet MS"/>
                  <a:cs typeface="Trebuchet MS"/>
                </a:rPr>
                <a:t>e               ren</a:t>
              </a:r>
              <a:r>
                <a:rPr sz="1800" spc="4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ah                       </a:t>
              </a:r>
              <a:r>
                <a:rPr sz="1800" spc="401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ting</a:t>
              </a:r>
              <a:r>
                <a:rPr sz="1800" spc="-9" dirty="0" smtClean="0">
                  <a:latin typeface="Trebuchet MS"/>
                  <a:cs typeface="Trebuchet MS"/>
                </a:rPr>
                <a:t>g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endParaRPr sz="1800">
                <a:latin typeface="Trebuchet MS"/>
                <a:cs typeface="Trebuchet MS"/>
              </a:endParaRPr>
            </a:p>
          </p:txBody>
        </p:sp>
        <p:sp>
          <p:nvSpPr>
            <p:cNvPr id="22" name="object 22"/>
            <p:cNvSpPr txBox="1"/>
            <p:nvPr/>
          </p:nvSpPr>
          <p:spPr>
            <a:xfrm>
              <a:off x="838200" y="4563471"/>
              <a:ext cx="7239000" cy="640041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80467" marR="911480">
                <a:lnSpc>
                  <a:spcPct val="99954"/>
                </a:lnSpc>
                <a:spcBef>
                  <a:spcPts val="430"/>
                </a:spcBef>
              </a:pPr>
              <a:r>
                <a:rPr sz="1800" spc="-64" dirty="0" smtClean="0">
                  <a:latin typeface="Trebuchet MS"/>
                  <a:cs typeface="Trebuchet MS"/>
                </a:rPr>
                <a:t>K</a:t>
              </a:r>
              <a:r>
                <a:rPr sz="1800" spc="0" dirty="0" smtClean="0">
                  <a:latin typeface="Trebuchet MS"/>
                  <a:cs typeface="Trebuchet MS"/>
                </a:rPr>
                <a:t>ele</a:t>
              </a:r>
              <a:r>
                <a:rPr sz="1800" spc="4" dirty="0" smtClean="0">
                  <a:latin typeface="Trebuchet MS"/>
                  <a:cs typeface="Trebuchet MS"/>
                </a:rPr>
                <a:t>b</a:t>
              </a:r>
              <a:r>
                <a:rPr sz="1800" spc="0" dirty="0" smtClean="0">
                  <a:latin typeface="Trebuchet MS"/>
                  <a:cs typeface="Trebuchet MS"/>
                </a:rPr>
                <a:t>ih</a:t>
              </a:r>
              <a:r>
                <a:rPr sz="1800" spc="4" dirty="0" smtClean="0">
                  <a:latin typeface="Trebuchet MS"/>
                  <a:cs typeface="Trebuchet MS"/>
                </a:rPr>
                <a:t>a</a:t>
              </a:r>
              <a:r>
                <a:rPr sz="1800" spc="0" dirty="0" smtClean="0">
                  <a:latin typeface="Trebuchet MS"/>
                  <a:cs typeface="Trebuchet MS"/>
                </a:rPr>
                <a:t>n</a:t>
              </a:r>
              <a:r>
                <a:rPr sz="1800" spc="9" dirty="0" smtClean="0">
                  <a:latin typeface="Trebuchet MS"/>
                  <a:cs typeface="Trebuchet MS"/>
                </a:rPr>
                <a:t> </a:t>
              </a:r>
              <a:r>
                <a:rPr sz="1800" spc="4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erse</a:t>
              </a:r>
              <a:r>
                <a:rPr sz="1800" spc="9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r>
                <a:rPr sz="1800" spc="4" dirty="0" smtClean="0">
                  <a:latin typeface="Trebuchet MS"/>
                  <a:cs typeface="Trebuchet MS"/>
                </a:rPr>
                <a:t>a</a:t>
              </a:r>
              <a:r>
                <a:rPr sz="1800" spc="0" dirty="0" smtClean="0">
                  <a:latin typeface="Trebuchet MS"/>
                  <a:cs typeface="Trebuchet MS"/>
                </a:rPr>
                <a:t>an  </a:t>
              </a:r>
              <a:r>
                <a:rPr sz="1800" spc="125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jarang</a:t>
              </a:r>
              <a:r>
                <a:rPr sz="1800" spc="9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,</a:t>
              </a:r>
              <a:r>
                <a:rPr sz="1800" spc="4" dirty="0" smtClean="0">
                  <a:latin typeface="Trebuchet MS"/>
                  <a:cs typeface="Trebuchet MS"/>
                </a:rPr>
                <a:t>m</a:t>
              </a:r>
              <a:r>
                <a:rPr sz="1800" spc="0" dirty="0" smtClean="0">
                  <a:latin typeface="Trebuchet MS"/>
                  <a:cs typeface="Trebuchet MS"/>
                </a:rPr>
                <a:t>us</a:t>
              </a:r>
              <a:r>
                <a:rPr sz="1800" spc="4" dirty="0" smtClean="0">
                  <a:latin typeface="Trebuchet MS"/>
                  <a:cs typeface="Trebuchet MS"/>
                </a:rPr>
                <a:t>i</a:t>
              </a:r>
              <a:r>
                <a:rPr sz="1800" spc="0" dirty="0" smtClean="0">
                  <a:latin typeface="Trebuchet MS"/>
                  <a:cs typeface="Trebuchet MS"/>
                </a:rPr>
                <a:t>m jual     </a:t>
              </a:r>
              <a:r>
                <a:rPr sz="1800" spc="521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s</a:t>
              </a:r>
              <a:r>
                <a:rPr sz="1800" spc="4" dirty="0" smtClean="0">
                  <a:latin typeface="Trebuchet MS"/>
                  <a:cs typeface="Trebuchet MS"/>
                </a:rPr>
                <a:t>e</a:t>
              </a:r>
              <a:r>
                <a:rPr sz="1800" spc="0" dirty="0" smtClean="0">
                  <a:latin typeface="Trebuchet MS"/>
                  <a:cs typeface="Trebuchet MS"/>
                </a:rPr>
                <a:t>ring te</a:t>
              </a:r>
              <a:r>
                <a:rPr sz="1800" spc="-4" dirty="0" smtClean="0">
                  <a:latin typeface="Trebuchet MS"/>
                  <a:cs typeface="Trebuchet MS"/>
                </a:rPr>
                <a:t>r</a:t>
              </a:r>
              <a:r>
                <a:rPr sz="1800" spc="0" dirty="0" smtClean="0">
                  <a:latin typeface="Trebuchet MS"/>
                  <a:cs typeface="Trebuchet MS"/>
                </a:rPr>
                <a:t>ja</a:t>
              </a:r>
              <a:r>
                <a:rPr sz="1800" spc="4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i </a:t>
              </a:r>
              <a:r>
                <a:rPr sz="1800" spc="4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r>
                <a:rPr sz="1800" spc="-9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a</a:t>
              </a:r>
              <a:r>
                <a:rPr sz="1800" spc="4" dirty="0" smtClean="0">
                  <a:latin typeface="Trebuchet MS"/>
                  <a:cs typeface="Trebuchet MS"/>
                </a:rPr>
                <a:t>k</a:t>
              </a:r>
              <a:r>
                <a:rPr sz="1800" spc="0" dirty="0" smtClean="0">
                  <a:latin typeface="Trebuchet MS"/>
                  <a:cs typeface="Trebuchet MS"/>
                </a:rPr>
                <a:t>hir mu</a:t>
              </a:r>
              <a:r>
                <a:rPr sz="1800" spc="4" dirty="0" smtClean="0">
                  <a:latin typeface="Trebuchet MS"/>
                  <a:cs typeface="Trebuchet MS"/>
                </a:rPr>
                <a:t>s</a:t>
              </a:r>
              <a:r>
                <a:rPr sz="1800" spc="0" dirty="0" smtClean="0">
                  <a:latin typeface="Trebuchet MS"/>
                  <a:cs typeface="Trebuchet MS"/>
                </a:rPr>
                <a:t>im</a:t>
              </a:r>
              <a:r>
                <a:rPr sz="1800" spc="-9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jual     </a:t>
              </a:r>
              <a:r>
                <a:rPr sz="1800" spc="229" dirty="0" smtClean="0">
                  <a:latin typeface="Trebuchet MS"/>
                  <a:cs typeface="Trebuchet MS"/>
                </a:rPr>
                <a:t> </a:t>
              </a:r>
              <a:r>
                <a:rPr sz="1800" spc="4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anj</a:t>
              </a:r>
              <a:r>
                <a:rPr sz="1800" spc="4" dirty="0" smtClean="0">
                  <a:latin typeface="Trebuchet MS"/>
                  <a:cs typeface="Trebuchet MS"/>
                </a:rPr>
                <a:t>a</a:t>
              </a:r>
              <a:r>
                <a:rPr sz="1800" spc="0" dirty="0" smtClean="0">
                  <a:latin typeface="Trebuchet MS"/>
                  <a:cs typeface="Trebuchet MS"/>
                </a:rPr>
                <a:t>ng</a:t>
              </a:r>
              <a:endParaRPr sz="1800">
                <a:latin typeface="Trebuchet MS"/>
                <a:cs typeface="Trebuchet MS"/>
              </a:endParaRPr>
            </a:p>
          </p:txBody>
        </p:sp>
        <p:sp>
          <p:nvSpPr>
            <p:cNvPr id="21" name="object 21"/>
            <p:cNvSpPr txBox="1"/>
            <p:nvPr/>
          </p:nvSpPr>
          <p:spPr>
            <a:xfrm>
              <a:off x="838200" y="5203513"/>
              <a:ext cx="7239000" cy="370744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80467">
                <a:lnSpc>
                  <a:spcPct val="96761"/>
                </a:lnSpc>
                <a:spcBef>
                  <a:spcPts val="430"/>
                </a:spcBef>
              </a:pPr>
              <a:r>
                <a:rPr sz="1800" spc="0" dirty="0" smtClean="0">
                  <a:latin typeface="Trebuchet MS"/>
                  <a:cs typeface="Trebuchet MS"/>
                </a:rPr>
                <a:t>Mar</a:t>
              </a:r>
              <a:r>
                <a:rPr sz="1800" spc="-9" dirty="0" smtClean="0">
                  <a:latin typeface="Trebuchet MS"/>
                  <a:cs typeface="Trebuchet MS"/>
                </a:rPr>
                <a:t>g</a:t>
              </a:r>
              <a:r>
                <a:rPr sz="1800" spc="0" dirty="0" smtClean="0">
                  <a:latin typeface="Trebuchet MS"/>
                  <a:cs typeface="Trebuchet MS"/>
                </a:rPr>
                <a:t>in</a:t>
              </a:r>
              <a:r>
                <a:rPr sz="1800" spc="9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k</a:t>
              </a:r>
              <a:r>
                <a:rPr sz="1800" spc="4" dirty="0" smtClean="0">
                  <a:latin typeface="Trebuchet MS"/>
                  <a:cs typeface="Trebuchet MS"/>
                </a:rPr>
                <a:t>e</a:t>
              </a:r>
              <a:r>
                <a:rPr sz="1800" spc="0" dirty="0" smtClean="0">
                  <a:latin typeface="Trebuchet MS"/>
                  <a:cs typeface="Trebuchet MS"/>
                </a:rPr>
                <a:t>untungan     </a:t>
              </a:r>
              <a:r>
                <a:rPr sz="1800" spc="511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ren</a:t>
              </a:r>
              <a:r>
                <a:rPr sz="1800" spc="4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ah                       </a:t>
              </a:r>
              <a:r>
                <a:rPr sz="1800" spc="401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ting</a:t>
              </a:r>
              <a:r>
                <a:rPr sz="1800" spc="-9" dirty="0" smtClean="0">
                  <a:latin typeface="Trebuchet MS"/>
                  <a:cs typeface="Trebuchet MS"/>
                </a:rPr>
                <a:t>g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endParaRPr sz="1800">
                <a:latin typeface="Trebuchet MS"/>
                <a:cs typeface="Trebuchet MS"/>
              </a:endParaRPr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838200" y="5574258"/>
              <a:ext cx="7239000" cy="370789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80467">
                <a:lnSpc>
                  <a:spcPct val="96761"/>
                </a:lnSpc>
                <a:spcBef>
                  <a:spcPts val="430"/>
                </a:spcBef>
              </a:pPr>
              <a:r>
                <a:rPr sz="1800" spc="0" dirty="0" smtClean="0">
                  <a:latin typeface="Trebuchet MS"/>
                  <a:cs typeface="Trebuchet MS"/>
                </a:rPr>
                <a:t>Markdown                   </a:t>
              </a:r>
              <a:r>
                <a:rPr sz="1800" spc="44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ren</a:t>
              </a:r>
              <a:r>
                <a:rPr sz="1800" spc="4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ah                       </a:t>
              </a:r>
              <a:r>
                <a:rPr sz="1800" spc="401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ting</a:t>
              </a:r>
              <a:r>
                <a:rPr sz="1800" spc="-9" dirty="0" smtClean="0">
                  <a:latin typeface="Trebuchet MS"/>
                  <a:cs typeface="Trebuchet MS"/>
                </a:rPr>
                <a:t>g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endParaRPr sz="1800">
                <a:latin typeface="Trebuchet MS"/>
                <a:cs typeface="Trebuchet MS"/>
              </a:endParaRPr>
            </a:p>
          </p:txBody>
        </p:sp>
      </p:grpSp>
      <p:sp>
        <p:nvSpPr>
          <p:cNvPr id="109" name="Title 1"/>
          <p:cNvSpPr txBox="1">
            <a:spLocks/>
          </p:cNvSpPr>
          <p:nvPr/>
        </p:nvSpPr>
        <p:spPr>
          <a:xfrm>
            <a:off x="228600" y="228600"/>
            <a:ext cx="8686799" cy="91440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Karakteristik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Produk</a:t>
            </a:r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45808" y="1447800"/>
            <a:ext cx="8686800" cy="403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object 2"/>
          <p:cNvSpPr txBox="1"/>
          <p:nvPr/>
        </p:nvSpPr>
        <p:spPr>
          <a:xfrm>
            <a:off x="535940" y="1692428"/>
            <a:ext cx="8227060" cy="29823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5765">
              <a:lnSpc>
                <a:spcPts val="2575"/>
              </a:lnSpc>
              <a:spcBef>
                <a:spcPts val="128"/>
              </a:spcBef>
            </a:pPr>
            <a:r>
              <a:rPr sz="2800" spc="-75" dirty="0" smtClean="0">
                <a:latin typeface="Trebuchet MS"/>
                <a:cs typeface="Trebuchet MS"/>
              </a:rPr>
              <a:t>K</a:t>
            </a:r>
            <a:r>
              <a:rPr sz="2800" spc="0" dirty="0" smtClean="0">
                <a:latin typeface="Trebuchet MS"/>
                <a:cs typeface="Trebuchet MS"/>
              </a:rPr>
              <a:t>ep</a:t>
            </a:r>
            <a:r>
              <a:rPr sz="2800" spc="-9" dirty="0" smtClean="0">
                <a:latin typeface="Trebuchet MS"/>
                <a:cs typeface="Trebuchet MS"/>
              </a:rPr>
              <a:t>u</a:t>
            </a:r>
            <a:r>
              <a:rPr sz="2800" spc="0" dirty="0" smtClean="0">
                <a:latin typeface="Trebuchet MS"/>
                <a:cs typeface="Trebuchet MS"/>
              </a:rPr>
              <a:t>tusan</a:t>
            </a:r>
            <a:r>
              <a:rPr sz="2800" spc="19" dirty="0" smtClean="0">
                <a:latin typeface="Trebuchet MS"/>
                <a:cs typeface="Trebuchet MS"/>
              </a:rPr>
              <a:t> </a:t>
            </a:r>
            <a:r>
              <a:rPr sz="2800" spc="0" dirty="0" smtClean="0">
                <a:latin typeface="Trebuchet MS"/>
                <a:cs typeface="Trebuchet MS"/>
              </a:rPr>
              <a:t>taktis:</a:t>
            </a:r>
            <a:endParaRPr sz="2800" dirty="0">
              <a:latin typeface="Trebuchet MS"/>
              <a:cs typeface="Trebuchet MS"/>
            </a:endParaRPr>
          </a:p>
          <a:p>
            <a:pPr marL="298450" marR="45765" indent="-285750">
              <a:lnSpc>
                <a:spcPct val="96761"/>
              </a:lnSpc>
              <a:spcBef>
                <a:spcPts val="564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sz="2800" spc="150" dirty="0" smtClean="0">
                <a:solidFill>
                  <a:srgbClr val="B03E9A"/>
                </a:solidFill>
                <a:latin typeface="Times New Roman"/>
                <a:cs typeface="Times New Roman"/>
              </a:rPr>
              <a:t> </a:t>
            </a:r>
            <a:r>
              <a:rPr sz="2800" spc="0" dirty="0" smtClean="0">
                <a:latin typeface="Trebuchet MS"/>
                <a:cs typeface="Trebuchet MS"/>
              </a:rPr>
              <a:t>Loka</a:t>
            </a:r>
            <a:r>
              <a:rPr sz="2800" spc="4" dirty="0" smtClean="0">
                <a:latin typeface="Trebuchet MS"/>
                <a:cs typeface="Trebuchet MS"/>
              </a:rPr>
              <a:t>s</a:t>
            </a:r>
            <a:r>
              <a:rPr sz="2800" spc="0" dirty="0" smtClean="0">
                <a:latin typeface="Trebuchet MS"/>
                <a:cs typeface="Trebuchet MS"/>
              </a:rPr>
              <a:t>i</a:t>
            </a:r>
            <a:r>
              <a:rPr sz="2800" spc="25" dirty="0" smtClean="0">
                <a:latin typeface="Trebuchet MS"/>
                <a:cs typeface="Trebuchet MS"/>
              </a:rPr>
              <a:t> </a:t>
            </a:r>
            <a:r>
              <a:rPr sz="2800" spc="0" dirty="0" smtClean="0">
                <a:latin typeface="Trebuchet MS"/>
                <a:cs typeface="Trebuchet MS"/>
              </a:rPr>
              <a:t>fa</a:t>
            </a:r>
            <a:r>
              <a:rPr sz="2800" spc="4" dirty="0" smtClean="0">
                <a:latin typeface="Trebuchet MS"/>
                <a:cs typeface="Trebuchet MS"/>
              </a:rPr>
              <a:t>s</a:t>
            </a:r>
            <a:r>
              <a:rPr sz="2800" spc="0" dirty="0" smtClean="0">
                <a:latin typeface="Trebuchet MS"/>
                <a:cs typeface="Trebuchet MS"/>
              </a:rPr>
              <a:t>il</a:t>
            </a:r>
            <a:r>
              <a:rPr sz="2800" spc="4" dirty="0" smtClean="0">
                <a:latin typeface="Trebuchet MS"/>
                <a:cs typeface="Trebuchet MS"/>
              </a:rPr>
              <a:t>i</a:t>
            </a:r>
            <a:r>
              <a:rPr sz="2800" spc="0" dirty="0" smtClean="0">
                <a:latin typeface="Trebuchet MS"/>
                <a:cs typeface="Trebuchet MS"/>
              </a:rPr>
              <a:t>tas</a:t>
            </a:r>
            <a:endParaRPr sz="2800" dirty="0">
              <a:latin typeface="Trebuchet MS"/>
              <a:cs typeface="Trebuchet MS"/>
            </a:endParaRPr>
          </a:p>
          <a:p>
            <a:pPr marL="298450" marR="45765" indent="-285750">
              <a:lnSpc>
                <a:spcPct val="96761"/>
              </a:lnSpc>
              <a:spcBef>
                <a:spcPts val="693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sz="2800" spc="150" dirty="0" smtClean="0">
                <a:solidFill>
                  <a:srgbClr val="B03E9A"/>
                </a:solidFill>
                <a:latin typeface="Times New Roman"/>
                <a:cs typeface="Times New Roman"/>
              </a:rPr>
              <a:t> </a:t>
            </a:r>
            <a:r>
              <a:rPr sz="2800" spc="0" dirty="0" smtClean="0">
                <a:latin typeface="Trebuchet MS"/>
                <a:cs typeface="Trebuchet MS"/>
              </a:rPr>
              <a:t>Sist</a:t>
            </a:r>
            <a:r>
              <a:rPr sz="2800" spc="4" dirty="0" smtClean="0">
                <a:latin typeface="Trebuchet MS"/>
                <a:cs typeface="Trebuchet MS"/>
              </a:rPr>
              <a:t>e</a:t>
            </a:r>
            <a:r>
              <a:rPr sz="2800" spc="0" dirty="0" smtClean="0">
                <a:latin typeface="Trebuchet MS"/>
                <a:cs typeface="Trebuchet MS"/>
              </a:rPr>
              <a:t>m</a:t>
            </a:r>
            <a:r>
              <a:rPr sz="2800" spc="9" dirty="0" smtClean="0">
                <a:latin typeface="Trebuchet MS"/>
                <a:cs typeface="Trebuchet MS"/>
              </a:rPr>
              <a:t> </a:t>
            </a:r>
            <a:r>
              <a:rPr sz="2800" spc="0" dirty="0" smtClean="0">
                <a:latin typeface="Trebuchet MS"/>
                <a:cs typeface="Trebuchet MS"/>
              </a:rPr>
              <a:t>produksi</a:t>
            </a:r>
            <a:endParaRPr sz="2800" dirty="0">
              <a:latin typeface="Trebuchet MS"/>
              <a:cs typeface="Trebuchet MS"/>
            </a:endParaRPr>
          </a:p>
          <a:p>
            <a:pPr marL="298450" marR="45765" indent="-285750">
              <a:lnSpc>
                <a:spcPct val="96761"/>
              </a:lnSpc>
              <a:spcBef>
                <a:spcPts val="693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sz="2800" spc="144" dirty="0" smtClean="0">
                <a:solidFill>
                  <a:srgbClr val="B03E9A"/>
                </a:solidFill>
                <a:latin typeface="Times New Roman"/>
                <a:cs typeface="Times New Roman"/>
              </a:rPr>
              <a:t> </a:t>
            </a:r>
            <a:r>
              <a:rPr sz="2800" spc="-104" dirty="0" smtClean="0">
                <a:latin typeface="Trebuchet MS"/>
                <a:cs typeface="Trebuchet MS"/>
              </a:rPr>
              <a:t>P</a:t>
            </a:r>
            <a:r>
              <a:rPr sz="2800" spc="0" dirty="0" smtClean="0">
                <a:latin typeface="Trebuchet MS"/>
                <a:cs typeface="Trebuchet MS"/>
              </a:rPr>
              <a:t>ers</a:t>
            </a:r>
            <a:r>
              <a:rPr sz="2800" spc="4" dirty="0" smtClean="0">
                <a:latin typeface="Trebuchet MS"/>
                <a:cs typeface="Trebuchet MS"/>
              </a:rPr>
              <a:t>e</a:t>
            </a:r>
            <a:r>
              <a:rPr sz="2800" spc="0" dirty="0" smtClean="0">
                <a:latin typeface="Trebuchet MS"/>
                <a:cs typeface="Trebuchet MS"/>
              </a:rPr>
              <a:t>diaan</a:t>
            </a:r>
            <a:endParaRPr sz="2800" dirty="0">
              <a:latin typeface="Trebuchet MS"/>
              <a:cs typeface="Trebuchet MS"/>
            </a:endParaRPr>
          </a:p>
          <a:p>
            <a:pPr marL="298450" marR="45765" indent="-285750">
              <a:lnSpc>
                <a:spcPct val="96761"/>
              </a:lnSpc>
              <a:spcBef>
                <a:spcPts val="696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sz="2800" spc="150" dirty="0" smtClean="0">
                <a:solidFill>
                  <a:srgbClr val="B03E9A"/>
                </a:solidFill>
                <a:latin typeface="Times New Roman"/>
                <a:cs typeface="Times New Roman"/>
              </a:rPr>
              <a:t> </a:t>
            </a:r>
            <a:r>
              <a:rPr sz="2800" spc="-264" dirty="0" smtClean="0">
                <a:latin typeface="Trebuchet MS"/>
                <a:cs typeface="Trebuchet MS"/>
              </a:rPr>
              <a:t>T</a:t>
            </a:r>
            <a:r>
              <a:rPr sz="2800" spc="0" dirty="0" smtClean="0">
                <a:latin typeface="Trebuchet MS"/>
                <a:cs typeface="Trebuchet MS"/>
              </a:rPr>
              <a:t>r</a:t>
            </a:r>
            <a:r>
              <a:rPr sz="2800" spc="4" dirty="0" smtClean="0">
                <a:latin typeface="Trebuchet MS"/>
                <a:cs typeface="Trebuchet MS"/>
              </a:rPr>
              <a:t>a</a:t>
            </a:r>
            <a:r>
              <a:rPr sz="2800" spc="0" dirty="0" smtClean="0">
                <a:latin typeface="Trebuchet MS"/>
                <a:cs typeface="Trebuchet MS"/>
              </a:rPr>
              <a:t>nsporta</a:t>
            </a:r>
            <a:r>
              <a:rPr sz="2800" spc="4" dirty="0" smtClean="0">
                <a:latin typeface="Trebuchet MS"/>
                <a:cs typeface="Trebuchet MS"/>
              </a:rPr>
              <a:t>s</a:t>
            </a:r>
            <a:r>
              <a:rPr sz="2800" spc="0" dirty="0" smtClean="0">
                <a:latin typeface="Trebuchet MS"/>
                <a:cs typeface="Trebuchet MS"/>
              </a:rPr>
              <a:t>i</a:t>
            </a:r>
            <a:endParaRPr sz="2800" dirty="0">
              <a:latin typeface="Trebuchet MS"/>
              <a:cs typeface="Trebuchet MS"/>
            </a:endParaRPr>
          </a:p>
          <a:p>
            <a:pPr marL="298450" marR="45765" indent="-285750">
              <a:lnSpc>
                <a:spcPct val="96761"/>
              </a:lnSpc>
              <a:spcBef>
                <a:spcPts val="693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sz="2800" spc="150" dirty="0" smtClean="0">
                <a:solidFill>
                  <a:srgbClr val="B03E9A"/>
                </a:solidFill>
                <a:latin typeface="Times New Roman"/>
                <a:cs typeface="Times New Roman"/>
              </a:rPr>
              <a:t> </a:t>
            </a:r>
            <a:r>
              <a:rPr sz="2800" spc="-100" dirty="0" smtClean="0">
                <a:latin typeface="Trebuchet MS"/>
                <a:cs typeface="Trebuchet MS"/>
              </a:rPr>
              <a:t>P</a:t>
            </a:r>
            <a:r>
              <a:rPr sz="2800" spc="0" dirty="0" smtClean="0">
                <a:latin typeface="Trebuchet MS"/>
                <a:cs typeface="Trebuchet MS"/>
              </a:rPr>
              <a:t>aso</a:t>
            </a:r>
            <a:r>
              <a:rPr sz="2800" spc="4" dirty="0" smtClean="0">
                <a:latin typeface="Trebuchet MS"/>
                <a:cs typeface="Trebuchet MS"/>
              </a:rPr>
              <a:t>k</a:t>
            </a:r>
            <a:r>
              <a:rPr sz="2800" spc="0" dirty="0" smtClean="0">
                <a:latin typeface="Trebuchet MS"/>
                <a:cs typeface="Trebuchet MS"/>
              </a:rPr>
              <a:t>an</a:t>
            </a:r>
            <a:endParaRPr sz="2800" dirty="0">
              <a:latin typeface="Trebuchet MS"/>
              <a:cs typeface="Trebuchet MS"/>
            </a:endParaRPr>
          </a:p>
          <a:p>
            <a:pPr marL="298450" indent="-285750">
              <a:lnSpc>
                <a:spcPct val="96761"/>
              </a:lnSpc>
              <a:spcBef>
                <a:spcPts val="693"/>
              </a:spcBef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sz="2800" spc="144" dirty="0" smtClean="0">
                <a:solidFill>
                  <a:srgbClr val="B03E9A"/>
                </a:solidFill>
                <a:latin typeface="Times New Roman"/>
                <a:cs typeface="Times New Roman"/>
              </a:rPr>
              <a:t> </a:t>
            </a:r>
            <a:r>
              <a:rPr sz="2800" spc="-104" dirty="0" smtClean="0">
                <a:latin typeface="Trebuchet MS"/>
                <a:cs typeface="Trebuchet MS"/>
              </a:rPr>
              <a:t>P</a:t>
            </a:r>
            <a:r>
              <a:rPr sz="2800" spc="0" dirty="0" smtClean="0">
                <a:latin typeface="Trebuchet MS"/>
                <a:cs typeface="Trebuchet MS"/>
              </a:rPr>
              <a:t>engemban</a:t>
            </a:r>
            <a:r>
              <a:rPr sz="2800" spc="-14" dirty="0" smtClean="0">
                <a:latin typeface="Trebuchet MS"/>
                <a:cs typeface="Trebuchet MS"/>
              </a:rPr>
              <a:t>g</a:t>
            </a:r>
            <a:r>
              <a:rPr sz="2800" spc="0" dirty="0" smtClean="0">
                <a:latin typeface="Trebuchet MS"/>
                <a:cs typeface="Trebuchet MS"/>
              </a:rPr>
              <a:t>an</a:t>
            </a:r>
            <a:r>
              <a:rPr sz="2800" spc="19" dirty="0" smtClean="0">
                <a:latin typeface="Trebuchet MS"/>
                <a:cs typeface="Trebuchet MS"/>
              </a:rPr>
              <a:t> </a:t>
            </a:r>
            <a:r>
              <a:rPr sz="2800" spc="0" dirty="0" smtClean="0">
                <a:latin typeface="Trebuchet MS"/>
                <a:cs typeface="Trebuchet MS"/>
              </a:rPr>
              <a:t>pro</a:t>
            </a:r>
            <a:r>
              <a:rPr sz="2800" spc="-4" dirty="0" smtClean="0">
                <a:latin typeface="Trebuchet MS"/>
                <a:cs typeface="Trebuchet MS"/>
              </a:rPr>
              <a:t>d</a:t>
            </a:r>
            <a:r>
              <a:rPr sz="2800" spc="0" dirty="0" smtClean="0">
                <a:latin typeface="Trebuchet MS"/>
                <a:cs typeface="Trebuchet MS"/>
              </a:rPr>
              <a:t>uk</a:t>
            </a:r>
            <a:endParaRPr sz="2800" dirty="0">
              <a:latin typeface="Trebuchet MS"/>
              <a:cs typeface="Trebuchet M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8600" y="228600"/>
            <a:ext cx="8686799" cy="91440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Karakteristik</a:t>
            </a:r>
            <a:r>
              <a:rPr lang="en-US" sz="3600" b="1" dirty="0" smtClean="0"/>
              <a:t> </a:t>
            </a:r>
            <a:r>
              <a:rPr lang="en-US" sz="3600" b="1" dirty="0" err="1"/>
              <a:t>P</a:t>
            </a:r>
            <a:r>
              <a:rPr lang="en-US" sz="3600" b="1" dirty="0" err="1" smtClean="0"/>
              <a:t>roduk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Pasar</a:t>
            </a:r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" name="Group 191"/>
          <p:cNvGrpSpPr/>
          <p:nvPr/>
        </p:nvGrpSpPr>
        <p:grpSpPr>
          <a:xfrm>
            <a:off x="679449" y="1247620"/>
            <a:ext cx="7785100" cy="5541909"/>
            <a:chOff x="222250" y="1316088"/>
            <a:chExt cx="7785100" cy="5541909"/>
          </a:xfrm>
        </p:grpSpPr>
        <p:sp>
          <p:nvSpPr>
            <p:cNvPr id="71" name="object 71"/>
            <p:cNvSpPr/>
            <p:nvPr/>
          </p:nvSpPr>
          <p:spPr>
            <a:xfrm>
              <a:off x="228600" y="1316088"/>
              <a:ext cx="2590800" cy="383044"/>
            </a:xfrm>
            <a:custGeom>
              <a:avLst/>
              <a:gdLst/>
              <a:ahLst/>
              <a:cxnLst/>
              <a:rect l="l" t="t" r="r" b="b"/>
              <a:pathLst>
                <a:path w="2590800" h="383044">
                  <a:moveTo>
                    <a:pt x="0" y="383044"/>
                  </a:moveTo>
                  <a:lnTo>
                    <a:pt x="2590800" y="383044"/>
                  </a:lnTo>
                  <a:lnTo>
                    <a:pt x="2590800" y="0"/>
                  </a:lnTo>
                  <a:lnTo>
                    <a:pt x="0" y="0"/>
                  </a:lnTo>
                  <a:lnTo>
                    <a:pt x="0" y="383044"/>
                  </a:lnTo>
                  <a:close/>
                </a:path>
              </a:pathLst>
            </a:custGeom>
            <a:solidFill>
              <a:srgbClr val="B83C6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819400" y="1316088"/>
              <a:ext cx="2590800" cy="383044"/>
            </a:xfrm>
            <a:custGeom>
              <a:avLst/>
              <a:gdLst/>
              <a:ahLst/>
              <a:cxnLst/>
              <a:rect l="l" t="t" r="r" b="b"/>
              <a:pathLst>
                <a:path w="2590800" h="383044">
                  <a:moveTo>
                    <a:pt x="0" y="383044"/>
                  </a:moveTo>
                  <a:lnTo>
                    <a:pt x="2590800" y="383044"/>
                  </a:lnTo>
                  <a:lnTo>
                    <a:pt x="2590800" y="0"/>
                  </a:lnTo>
                  <a:lnTo>
                    <a:pt x="0" y="0"/>
                  </a:lnTo>
                  <a:lnTo>
                    <a:pt x="0" y="383044"/>
                  </a:lnTo>
                  <a:close/>
                </a:path>
              </a:pathLst>
            </a:custGeom>
            <a:solidFill>
              <a:srgbClr val="B83C6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410200" y="1316088"/>
              <a:ext cx="2590800" cy="383044"/>
            </a:xfrm>
            <a:custGeom>
              <a:avLst/>
              <a:gdLst/>
              <a:ahLst/>
              <a:cxnLst/>
              <a:rect l="l" t="t" r="r" b="b"/>
              <a:pathLst>
                <a:path w="2590800" h="383044">
                  <a:moveTo>
                    <a:pt x="0" y="383044"/>
                  </a:moveTo>
                  <a:lnTo>
                    <a:pt x="2590800" y="383044"/>
                  </a:lnTo>
                  <a:lnTo>
                    <a:pt x="2590800" y="0"/>
                  </a:lnTo>
                  <a:lnTo>
                    <a:pt x="0" y="0"/>
                  </a:lnTo>
                  <a:lnTo>
                    <a:pt x="0" y="383044"/>
                  </a:lnTo>
                  <a:close/>
                </a:path>
              </a:pathLst>
            </a:custGeom>
            <a:solidFill>
              <a:srgbClr val="B83C6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28600" y="1699069"/>
              <a:ext cx="2590800" cy="955357"/>
            </a:xfrm>
            <a:custGeom>
              <a:avLst/>
              <a:gdLst/>
              <a:ahLst/>
              <a:cxnLst/>
              <a:rect l="l" t="t" r="r" b="b"/>
              <a:pathLst>
                <a:path w="2590800" h="955357">
                  <a:moveTo>
                    <a:pt x="0" y="955357"/>
                  </a:moveTo>
                  <a:lnTo>
                    <a:pt x="2590800" y="955357"/>
                  </a:lnTo>
                  <a:lnTo>
                    <a:pt x="2590800" y="0"/>
                  </a:lnTo>
                  <a:lnTo>
                    <a:pt x="0" y="0"/>
                  </a:lnTo>
                  <a:lnTo>
                    <a:pt x="0" y="955357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819400" y="1699069"/>
              <a:ext cx="2590800" cy="955357"/>
            </a:xfrm>
            <a:custGeom>
              <a:avLst/>
              <a:gdLst/>
              <a:ahLst/>
              <a:cxnLst/>
              <a:rect l="l" t="t" r="r" b="b"/>
              <a:pathLst>
                <a:path w="2590800" h="955357">
                  <a:moveTo>
                    <a:pt x="0" y="955357"/>
                  </a:moveTo>
                  <a:lnTo>
                    <a:pt x="2590800" y="955357"/>
                  </a:lnTo>
                  <a:lnTo>
                    <a:pt x="2590800" y="0"/>
                  </a:lnTo>
                  <a:lnTo>
                    <a:pt x="0" y="0"/>
                  </a:lnTo>
                  <a:lnTo>
                    <a:pt x="0" y="955357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5410200" y="1699069"/>
              <a:ext cx="2590800" cy="955357"/>
            </a:xfrm>
            <a:custGeom>
              <a:avLst/>
              <a:gdLst/>
              <a:ahLst/>
              <a:cxnLst/>
              <a:rect l="l" t="t" r="r" b="b"/>
              <a:pathLst>
                <a:path w="2590800" h="955357">
                  <a:moveTo>
                    <a:pt x="0" y="955357"/>
                  </a:moveTo>
                  <a:lnTo>
                    <a:pt x="2590800" y="955357"/>
                  </a:lnTo>
                  <a:lnTo>
                    <a:pt x="2590800" y="0"/>
                  </a:lnTo>
                  <a:lnTo>
                    <a:pt x="0" y="0"/>
                  </a:lnTo>
                  <a:lnTo>
                    <a:pt x="0" y="955357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228600" y="2654465"/>
              <a:ext cx="2590800" cy="668743"/>
            </a:xfrm>
            <a:custGeom>
              <a:avLst/>
              <a:gdLst/>
              <a:ahLst/>
              <a:cxnLst/>
              <a:rect l="l" t="t" r="r" b="b"/>
              <a:pathLst>
                <a:path w="2590800" h="668743">
                  <a:moveTo>
                    <a:pt x="0" y="668743"/>
                  </a:moveTo>
                  <a:lnTo>
                    <a:pt x="2590800" y="668743"/>
                  </a:lnTo>
                  <a:lnTo>
                    <a:pt x="2590800" y="0"/>
                  </a:lnTo>
                  <a:lnTo>
                    <a:pt x="0" y="0"/>
                  </a:lnTo>
                  <a:lnTo>
                    <a:pt x="0" y="668743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2819400" y="2654465"/>
              <a:ext cx="2590800" cy="668743"/>
            </a:xfrm>
            <a:custGeom>
              <a:avLst/>
              <a:gdLst/>
              <a:ahLst/>
              <a:cxnLst/>
              <a:rect l="l" t="t" r="r" b="b"/>
              <a:pathLst>
                <a:path w="2590800" h="668743">
                  <a:moveTo>
                    <a:pt x="0" y="668743"/>
                  </a:moveTo>
                  <a:lnTo>
                    <a:pt x="2590800" y="668743"/>
                  </a:lnTo>
                  <a:lnTo>
                    <a:pt x="2590800" y="0"/>
                  </a:lnTo>
                  <a:lnTo>
                    <a:pt x="0" y="0"/>
                  </a:lnTo>
                  <a:lnTo>
                    <a:pt x="0" y="668743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410200" y="2654465"/>
              <a:ext cx="2590800" cy="668743"/>
            </a:xfrm>
            <a:custGeom>
              <a:avLst/>
              <a:gdLst/>
              <a:ahLst/>
              <a:cxnLst/>
              <a:rect l="l" t="t" r="r" b="b"/>
              <a:pathLst>
                <a:path w="2590800" h="668743">
                  <a:moveTo>
                    <a:pt x="0" y="668743"/>
                  </a:moveTo>
                  <a:lnTo>
                    <a:pt x="2590800" y="668743"/>
                  </a:lnTo>
                  <a:lnTo>
                    <a:pt x="2590800" y="0"/>
                  </a:lnTo>
                  <a:lnTo>
                    <a:pt x="0" y="0"/>
                  </a:lnTo>
                  <a:lnTo>
                    <a:pt x="0" y="668743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228600" y="3323145"/>
              <a:ext cx="2590800" cy="955357"/>
            </a:xfrm>
            <a:custGeom>
              <a:avLst/>
              <a:gdLst/>
              <a:ahLst/>
              <a:cxnLst/>
              <a:rect l="l" t="t" r="r" b="b"/>
              <a:pathLst>
                <a:path w="2590800" h="955357">
                  <a:moveTo>
                    <a:pt x="0" y="955357"/>
                  </a:moveTo>
                  <a:lnTo>
                    <a:pt x="2590800" y="955357"/>
                  </a:lnTo>
                  <a:lnTo>
                    <a:pt x="2590800" y="0"/>
                  </a:lnTo>
                  <a:lnTo>
                    <a:pt x="0" y="0"/>
                  </a:lnTo>
                  <a:lnTo>
                    <a:pt x="0" y="955357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819400" y="3323145"/>
              <a:ext cx="2590800" cy="955357"/>
            </a:xfrm>
            <a:custGeom>
              <a:avLst/>
              <a:gdLst/>
              <a:ahLst/>
              <a:cxnLst/>
              <a:rect l="l" t="t" r="r" b="b"/>
              <a:pathLst>
                <a:path w="2590800" h="955357">
                  <a:moveTo>
                    <a:pt x="0" y="955357"/>
                  </a:moveTo>
                  <a:lnTo>
                    <a:pt x="2590800" y="955357"/>
                  </a:lnTo>
                  <a:lnTo>
                    <a:pt x="2590800" y="0"/>
                  </a:lnTo>
                  <a:lnTo>
                    <a:pt x="0" y="0"/>
                  </a:lnTo>
                  <a:lnTo>
                    <a:pt x="0" y="955357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5410200" y="3323145"/>
              <a:ext cx="2590800" cy="955357"/>
            </a:xfrm>
            <a:custGeom>
              <a:avLst/>
              <a:gdLst/>
              <a:ahLst/>
              <a:cxnLst/>
              <a:rect l="l" t="t" r="r" b="b"/>
              <a:pathLst>
                <a:path w="2590800" h="955357">
                  <a:moveTo>
                    <a:pt x="0" y="955357"/>
                  </a:moveTo>
                  <a:lnTo>
                    <a:pt x="2590800" y="955357"/>
                  </a:lnTo>
                  <a:lnTo>
                    <a:pt x="2590800" y="0"/>
                  </a:lnTo>
                  <a:lnTo>
                    <a:pt x="0" y="0"/>
                  </a:lnTo>
                  <a:lnTo>
                    <a:pt x="0" y="955357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28600" y="4278566"/>
              <a:ext cx="2590800" cy="955357"/>
            </a:xfrm>
            <a:custGeom>
              <a:avLst/>
              <a:gdLst/>
              <a:ahLst/>
              <a:cxnLst/>
              <a:rect l="l" t="t" r="r" b="b"/>
              <a:pathLst>
                <a:path w="2590800" h="955357">
                  <a:moveTo>
                    <a:pt x="0" y="955357"/>
                  </a:moveTo>
                  <a:lnTo>
                    <a:pt x="2590800" y="955357"/>
                  </a:lnTo>
                  <a:lnTo>
                    <a:pt x="2590800" y="0"/>
                  </a:lnTo>
                  <a:lnTo>
                    <a:pt x="0" y="0"/>
                  </a:lnTo>
                  <a:lnTo>
                    <a:pt x="0" y="955357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819400" y="4278566"/>
              <a:ext cx="2590800" cy="955357"/>
            </a:xfrm>
            <a:custGeom>
              <a:avLst/>
              <a:gdLst/>
              <a:ahLst/>
              <a:cxnLst/>
              <a:rect l="l" t="t" r="r" b="b"/>
              <a:pathLst>
                <a:path w="2590800" h="955357">
                  <a:moveTo>
                    <a:pt x="0" y="955357"/>
                  </a:moveTo>
                  <a:lnTo>
                    <a:pt x="2590800" y="955357"/>
                  </a:lnTo>
                  <a:lnTo>
                    <a:pt x="2590800" y="0"/>
                  </a:lnTo>
                  <a:lnTo>
                    <a:pt x="0" y="0"/>
                  </a:lnTo>
                  <a:lnTo>
                    <a:pt x="0" y="955357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5410200" y="4278566"/>
              <a:ext cx="2590800" cy="955357"/>
            </a:xfrm>
            <a:custGeom>
              <a:avLst/>
              <a:gdLst/>
              <a:ahLst/>
              <a:cxnLst/>
              <a:rect l="l" t="t" r="r" b="b"/>
              <a:pathLst>
                <a:path w="2590800" h="955357">
                  <a:moveTo>
                    <a:pt x="0" y="955357"/>
                  </a:moveTo>
                  <a:lnTo>
                    <a:pt x="2590800" y="955357"/>
                  </a:lnTo>
                  <a:lnTo>
                    <a:pt x="2590800" y="0"/>
                  </a:lnTo>
                  <a:lnTo>
                    <a:pt x="0" y="0"/>
                  </a:lnTo>
                  <a:lnTo>
                    <a:pt x="0" y="955357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228600" y="5233885"/>
              <a:ext cx="2590800" cy="955357"/>
            </a:xfrm>
            <a:custGeom>
              <a:avLst/>
              <a:gdLst/>
              <a:ahLst/>
              <a:cxnLst/>
              <a:rect l="l" t="t" r="r" b="b"/>
              <a:pathLst>
                <a:path w="2590800" h="955357">
                  <a:moveTo>
                    <a:pt x="0" y="955357"/>
                  </a:moveTo>
                  <a:lnTo>
                    <a:pt x="2590800" y="955357"/>
                  </a:lnTo>
                  <a:lnTo>
                    <a:pt x="2590800" y="0"/>
                  </a:lnTo>
                  <a:lnTo>
                    <a:pt x="0" y="0"/>
                  </a:lnTo>
                  <a:lnTo>
                    <a:pt x="0" y="955357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2819400" y="5233885"/>
              <a:ext cx="2590800" cy="955357"/>
            </a:xfrm>
            <a:custGeom>
              <a:avLst/>
              <a:gdLst/>
              <a:ahLst/>
              <a:cxnLst/>
              <a:rect l="l" t="t" r="r" b="b"/>
              <a:pathLst>
                <a:path w="2590800" h="955357">
                  <a:moveTo>
                    <a:pt x="0" y="955357"/>
                  </a:moveTo>
                  <a:lnTo>
                    <a:pt x="2590800" y="955357"/>
                  </a:lnTo>
                  <a:lnTo>
                    <a:pt x="2590800" y="0"/>
                  </a:lnTo>
                  <a:lnTo>
                    <a:pt x="0" y="0"/>
                  </a:lnTo>
                  <a:lnTo>
                    <a:pt x="0" y="955357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5410200" y="5233885"/>
              <a:ext cx="2590800" cy="955357"/>
            </a:xfrm>
            <a:custGeom>
              <a:avLst/>
              <a:gdLst/>
              <a:ahLst/>
              <a:cxnLst/>
              <a:rect l="l" t="t" r="r" b="b"/>
              <a:pathLst>
                <a:path w="2590800" h="955357">
                  <a:moveTo>
                    <a:pt x="0" y="955357"/>
                  </a:moveTo>
                  <a:lnTo>
                    <a:pt x="2590800" y="955357"/>
                  </a:lnTo>
                  <a:lnTo>
                    <a:pt x="2590800" y="0"/>
                  </a:lnTo>
                  <a:lnTo>
                    <a:pt x="0" y="0"/>
                  </a:lnTo>
                  <a:lnTo>
                    <a:pt x="0" y="955357"/>
                  </a:lnTo>
                  <a:close/>
                </a:path>
              </a:pathLst>
            </a:custGeom>
            <a:solidFill>
              <a:srgbClr val="E6CED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228600" y="6189254"/>
              <a:ext cx="2590800" cy="668743"/>
            </a:xfrm>
            <a:custGeom>
              <a:avLst/>
              <a:gdLst/>
              <a:ahLst/>
              <a:cxnLst/>
              <a:rect l="l" t="t" r="r" b="b"/>
              <a:pathLst>
                <a:path w="2590800" h="668743">
                  <a:moveTo>
                    <a:pt x="2590800" y="0"/>
                  </a:moveTo>
                  <a:lnTo>
                    <a:pt x="0" y="0"/>
                  </a:lnTo>
                  <a:lnTo>
                    <a:pt x="0" y="668743"/>
                  </a:lnTo>
                  <a:lnTo>
                    <a:pt x="2590800" y="668743"/>
                  </a:lnTo>
                  <a:lnTo>
                    <a:pt x="2590800" y="0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2819400" y="6189254"/>
              <a:ext cx="2590800" cy="668743"/>
            </a:xfrm>
            <a:custGeom>
              <a:avLst/>
              <a:gdLst/>
              <a:ahLst/>
              <a:cxnLst/>
              <a:rect l="l" t="t" r="r" b="b"/>
              <a:pathLst>
                <a:path w="2590800" h="668743">
                  <a:moveTo>
                    <a:pt x="2590800" y="0"/>
                  </a:moveTo>
                  <a:lnTo>
                    <a:pt x="0" y="0"/>
                  </a:lnTo>
                  <a:lnTo>
                    <a:pt x="0" y="668743"/>
                  </a:lnTo>
                  <a:lnTo>
                    <a:pt x="2590800" y="668743"/>
                  </a:lnTo>
                  <a:lnTo>
                    <a:pt x="2590800" y="0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5410200" y="6189254"/>
              <a:ext cx="2590800" cy="668743"/>
            </a:xfrm>
            <a:custGeom>
              <a:avLst/>
              <a:gdLst/>
              <a:ahLst/>
              <a:cxnLst/>
              <a:rect l="l" t="t" r="r" b="b"/>
              <a:pathLst>
                <a:path w="2590800" h="668743">
                  <a:moveTo>
                    <a:pt x="2590800" y="0"/>
                  </a:moveTo>
                  <a:lnTo>
                    <a:pt x="0" y="0"/>
                  </a:lnTo>
                  <a:lnTo>
                    <a:pt x="0" y="668743"/>
                  </a:lnTo>
                  <a:lnTo>
                    <a:pt x="2590800" y="668743"/>
                  </a:lnTo>
                  <a:lnTo>
                    <a:pt x="2590800" y="0"/>
                  </a:lnTo>
                  <a:close/>
                </a:path>
              </a:pathLst>
            </a:custGeom>
            <a:solidFill>
              <a:srgbClr val="F3E8E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222250" y="1699133"/>
              <a:ext cx="7785100" cy="0"/>
            </a:xfrm>
            <a:custGeom>
              <a:avLst/>
              <a:gdLst/>
              <a:ahLst/>
              <a:cxnLst/>
              <a:rect l="l" t="t" r="r" b="b"/>
              <a:pathLst>
                <a:path w="7785100">
                  <a:moveTo>
                    <a:pt x="0" y="0"/>
                  </a:moveTo>
                  <a:lnTo>
                    <a:pt x="778510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0" name="object 70"/>
            <p:cNvSpPr txBox="1"/>
            <p:nvPr/>
          </p:nvSpPr>
          <p:spPr>
            <a:xfrm>
              <a:off x="296367" y="6261151"/>
              <a:ext cx="2363927" cy="253999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12700">
                <a:lnSpc>
                  <a:spcPts val="1955"/>
                </a:lnSpc>
                <a:spcBef>
                  <a:spcPts val="97"/>
                </a:spcBef>
              </a:pPr>
              <a:r>
                <a:rPr sz="1800" spc="-79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enge</a:t>
              </a:r>
              <a:r>
                <a:rPr sz="1800" spc="4" dirty="0" smtClean="0">
                  <a:latin typeface="Trebuchet MS"/>
                  <a:cs typeface="Trebuchet MS"/>
                </a:rPr>
                <a:t>mb</a:t>
              </a:r>
              <a:r>
                <a:rPr sz="1800" spc="0" dirty="0" smtClean="0">
                  <a:latin typeface="Trebuchet MS"/>
                  <a:cs typeface="Trebuchet MS"/>
                </a:rPr>
                <a:t>angan </a:t>
              </a:r>
              <a:r>
                <a:rPr sz="1800" spc="4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r</a:t>
              </a:r>
              <a:r>
                <a:rPr sz="1800" spc="-9" dirty="0" smtClean="0">
                  <a:latin typeface="Trebuchet MS"/>
                  <a:cs typeface="Trebuchet MS"/>
                </a:rPr>
                <a:t>o</a:t>
              </a:r>
              <a:r>
                <a:rPr sz="1800" spc="4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uk</a:t>
              </a:r>
              <a:endParaRPr sz="1800">
                <a:latin typeface="Trebuchet MS"/>
                <a:cs typeface="Trebuchet MS"/>
              </a:endParaRPr>
            </a:p>
          </p:txBody>
        </p:sp>
        <p:sp>
          <p:nvSpPr>
            <p:cNvPr id="69" name="object 69"/>
            <p:cNvSpPr txBox="1"/>
            <p:nvPr/>
          </p:nvSpPr>
          <p:spPr>
            <a:xfrm>
              <a:off x="2887472" y="6261151"/>
              <a:ext cx="2237460" cy="253999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12700">
                <a:lnSpc>
                  <a:spcPts val="1955"/>
                </a:lnSpc>
                <a:spcBef>
                  <a:spcPts val="97"/>
                </a:spcBef>
              </a:pPr>
              <a:r>
                <a:rPr sz="1800" spc="4" dirty="0" smtClean="0">
                  <a:latin typeface="Trebuchet MS"/>
                  <a:cs typeface="Trebuchet MS"/>
                </a:rPr>
                <a:t>F</a:t>
              </a:r>
              <a:r>
                <a:rPr sz="1800" spc="0" dirty="0" smtClean="0">
                  <a:latin typeface="Trebuchet MS"/>
                  <a:cs typeface="Trebuchet MS"/>
                </a:rPr>
                <a:t>ok</a:t>
              </a:r>
              <a:r>
                <a:rPr sz="1800" spc="4" dirty="0" smtClean="0">
                  <a:latin typeface="Trebuchet MS"/>
                  <a:cs typeface="Trebuchet MS"/>
                </a:rPr>
                <a:t>u</a:t>
              </a:r>
              <a:r>
                <a:rPr sz="1800" spc="0" dirty="0" smtClean="0">
                  <a:latin typeface="Trebuchet MS"/>
                  <a:cs typeface="Trebuchet MS"/>
                </a:rPr>
                <a:t>s </a:t>
              </a:r>
              <a:r>
                <a:rPr sz="1800" spc="4" dirty="0" smtClean="0">
                  <a:latin typeface="Trebuchet MS"/>
                  <a:cs typeface="Trebuchet MS"/>
                </a:rPr>
                <a:t>m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r>
                <a:rPr sz="1800" spc="4" dirty="0" smtClean="0">
                  <a:latin typeface="Trebuchet MS"/>
                  <a:cs typeface="Trebuchet MS"/>
                </a:rPr>
                <a:t>n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r>
                <a:rPr sz="1800" spc="9" dirty="0" smtClean="0">
                  <a:latin typeface="Trebuchet MS"/>
                  <a:cs typeface="Trebuchet MS"/>
                </a:rPr>
                <a:t>m</a:t>
              </a:r>
              <a:r>
                <a:rPr sz="1800" spc="4" dirty="0" smtClean="0">
                  <a:latin typeface="Trebuchet MS"/>
                  <a:cs typeface="Trebuchet MS"/>
                </a:rPr>
                <a:t>a</a:t>
              </a:r>
              <a:r>
                <a:rPr sz="1800" spc="0" dirty="0" smtClean="0">
                  <a:latin typeface="Trebuchet MS"/>
                  <a:cs typeface="Trebuchet MS"/>
                </a:rPr>
                <a:t>si </a:t>
              </a:r>
              <a:r>
                <a:rPr sz="1800" spc="4" dirty="0" smtClean="0">
                  <a:latin typeface="Trebuchet MS"/>
                  <a:cs typeface="Trebuchet MS"/>
                </a:rPr>
                <a:t>b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r>
                <a:rPr sz="1800" spc="9" dirty="0" smtClean="0">
                  <a:latin typeface="Trebuchet MS"/>
                  <a:cs typeface="Trebuchet MS"/>
                </a:rPr>
                <a:t>a</a:t>
              </a:r>
              <a:r>
                <a:rPr sz="1800" spc="0" dirty="0" smtClean="0">
                  <a:latin typeface="Trebuchet MS"/>
                  <a:cs typeface="Trebuchet MS"/>
                </a:rPr>
                <a:t>ya</a:t>
              </a:r>
              <a:endParaRPr sz="1800">
                <a:latin typeface="Trebuchet MS"/>
                <a:cs typeface="Trebuchet MS"/>
              </a:endParaRPr>
            </a:p>
          </p:txBody>
        </p:sp>
        <p:sp>
          <p:nvSpPr>
            <p:cNvPr id="68" name="object 68"/>
            <p:cNvSpPr txBox="1"/>
            <p:nvPr/>
          </p:nvSpPr>
          <p:spPr>
            <a:xfrm>
              <a:off x="5478907" y="6261151"/>
              <a:ext cx="2473333" cy="528378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12700">
                <a:lnSpc>
                  <a:spcPts val="1955"/>
                </a:lnSpc>
                <a:spcBef>
                  <a:spcPts val="97"/>
                </a:spcBef>
              </a:pPr>
              <a:r>
                <a:rPr sz="1800" spc="-79" dirty="0" smtClean="0">
                  <a:latin typeface="Trebuchet MS"/>
                  <a:cs typeface="Trebuchet MS"/>
                </a:rPr>
                <a:t>P</a:t>
              </a:r>
              <a:r>
                <a:rPr sz="1800" spc="-4" dirty="0" smtClean="0">
                  <a:latin typeface="Trebuchet MS"/>
                  <a:cs typeface="Trebuchet MS"/>
                </a:rPr>
                <a:t>o</a:t>
              </a:r>
              <a:r>
                <a:rPr sz="1800" spc="0" dirty="0" smtClean="0">
                  <a:latin typeface="Trebuchet MS"/>
                  <a:cs typeface="Trebuchet MS"/>
                </a:rPr>
                <a:t>stpone</a:t>
              </a:r>
              <a:r>
                <a:rPr sz="1800" spc="4" dirty="0" smtClean="0">
                  <a:latin typeface="Trebuchet MS"/>
                  <a:cs typeface="Trebuchet MS"/>
                </a:rPr>
                <a:t>m</a:t>
              </a:r>
              <a:r>
                <a:rPr sz="1800" spc="0" dirty="0" smtClean="0">
                  <a:latin typeface="Trebuchet MS"/>
                  <a:cs typeface="Trebuchet MS"/>
                </a:rPr>
                <a:t>ent/</a:t>
              </a:r>
              <a:r>
                <a:rPr sz="1800" spc="4" dirty="0" smtClean="0">
                  <a:latin typeface="Trebuchet MS"/>
                  <a:cs typeface="Trebuchet MS"/>
                </a:rPr>
                <a:t>m</a:t>
              </a:r>
              <a:r>
                <a:rPr sz="1800" spc="-4" dirty="0" smtClean="0">
                  <a:latin typeface="Trebuchet MS"/>
                  <a:cs typeface="Trebuchet MS"/>
                </a:rPr>
                <a:t>o</a:t>
              </a:r>
              <a:r>
                <a:rPr sz="1800" spc="4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ular</a:t>
              </a:r>
              <a:endParaRPr sz="1800">
                <a:latin typeface="Trebuchet MS"/>
                <a:cs typeface="Trebuchet MS"/>
              </a:endParaRPr>
            </a:p>
            <a:p>
              <a:pPr marL="12700" marR="34290">
                <a:lnSpc>
                  <a:spcPct val="96761"/>
                </a:lnSpc>
              </a:pPr>
              <a:r>
                <a:rPr sz="1800" spc="0" dirty="0" smtClean="0">
                  <a:latin typeface="Trebuchet MS"/>
                  <a:cs typeface="Trebuchet MS"/>
                </a:rPr>
                <a:t>d</a:t>
              </a:r>
              <a:r>
                <a:rPr sz="1800" spc="4" dirty="0" smtClean="0">
                  <a:latin typeface="Trebuchet MS"/>
                  <a:cs typeface="Trebuchet MS"/>
                </a:rPr>
                <a:t>e</a:t>
              </a:r>
              <a:r>
                <a:rPr sz="1800" spc="0" dirty="0" smtClean="0">
                  <a:latin typeface="Trebuchet MS"/>
                  <a:cs typeface="Trebuchet MS"/>
                </a:rPr>
                <a:t>sign</a:t>
              </a:r>
              <a:endParaRPr sz="1800">
                <a:latin typeface="Trebuchet MS"/>
                <a:cs typeface="Trebuchet MS"/>
              </a:endParaRPr>
            </a:p>
          </p:txBody>
        </p:sp>
        <p:sp>
          <p:nvSpPr>
            <p:cNvPr id="67" name="object 67"/>
            <p:cNvSpPr txBox="1"/>
            <p:nvPr/>
          </p:nvSpPr>
          <p:spPr>
            <a:xfrm>
              <a:off x="228600" y="1316088"/>
              <a:ext cx="7772400" cy="383044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</p:spPr>
          <p:txBody>
            <a:bodyPr wrap="square" lIns="0" tIns="0" rIns="0" bIns="0" rtlCol="0">
              <a:noAutofit/>
            </a:bodyPr>
            <a:lstStyle/>
            <a:p>
              <a:pPr marL="402640">
                <a:lnSpc>
                  <a:spcPct val="96761"/>
                </a:lnSpc>
                <a:spcBef>
                  <a:spcPts val="425"/>
                </a:spcBef>
              </a:pPr>
              <a:r>
                <a:rPr sz="1800" b="1" spc="4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K</a:t>
              </a:r>
              <a:r>
                <a:rPr sz="1800" b="1" spc="0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e</a:t>
              </a:r>
              <a:r>
                <a:rPr sz="1800" b="1" spc="-9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p</a:t>
              </a:r>
              <a:r>
                <a:rPr sz="1800" b="1" spc="0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utu</a:t>
              </a:r>
              <a:r>
                <a:rPr sz="1800" b="1" spc="4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s</a:t>
              </a:r>
              <a:r>
                <a:rPr sz="1800" b="1" spc="0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an ta</a:t>
              </a:r>
              <a:r>
                <a:rPr sz="1800" b="1" spc="-4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k</a:t>
              </a:r>
              <a:r>
                <a:rPr sz="1800" b="1" spc="0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tis                  </a:t>
              </a:r>
              <a:r>
                <a:rPr sz="1800" b="1" spc="269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 </a:t>
              </a:r>
              <a:r>
                <a:rPr sz="1800" b="1" spc="0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E</a:t>
              </a:r>
              <a:r>
                <a:rPr sz="1800" b="1" spc="-9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f</a:t>
              </a:r>
              <a:r>
                <a:rPr sz="1800" b="1" spc="0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i</a:t>
              </a:r>
              <a:r>
                <a:rPr sz="1800" b="1" spc="4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s</a:t>
              </a:r>
              <a:r>
                <a:rPr sz="1800" b="1" spc="0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ien                        </a:t>
              </a:r>
              <a:r>
                <a:rPr sz="1800" b="1" spc="25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 </a:t>
              </a:r>
              <a:r>
                <a:rPr sz="1800" b="1" spc="0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Re</a:t>
              </a:r>
              <a:r>
                <a:rPr sz="1800" b="1" spc="4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s</a:t>
              </a:r>
              <a:r>
                <a:rPr sz="1800" b="1" spc="-4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p</a:t>
              </a:r>
              <a:r>
                <a:rPr sz="1800" b="1" spc="0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o</a:t>
              </a:r>
              <a:r>
                <a:rPr sz="1800" b="1" spc="4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n</a:t>
              </a:r>
              <a:r>
                <a:rPr sz="1800" b="1" spc="0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s</a:t>
              </a:r>
              <a:r>
                <a:rPr sz="1800" b="1" spc="4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i</a:t>
              </a:r>
              <a:r>
                <a:rPr sz="1800" b="1" spc="0" dirty="0" smtClean="0">
                  <a:solidFill>
                    <a:srgbClr val="FFFFFF"/>
                  </a:solidFill>
                  <a:latin typeface="Trebuchet MS"/>
                  <a:cs typeface="Trebuchet MS"/>
                </a:rPr>
                <a:t>f</a:t>
              </a:r>
              <a:endParaRPr sz="1800" dirty="0">
                <a:latin typeface="Trebuchet MS"/>
                <a:cs typeface="Trebuchet MS"/>
              </a:endParaRPr>
            </a:p>
          </p:txBody>
        </p:sp>
        <p:sp>
          <p:nvSpPr>
            <p:cNvPr id="66" name="object 66"/>
            <p:cNvSpPr txBox="1"/>
            <p:nvPr/>
          </p:nvSpPr>
          <p:spPr>
            <a:xfrm>
              <a:off x="228600" y="1699133"/>
              <a:ext cx="7772400" cy="955313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2671572" marR="559519" indent="-2591104">
                <a:lnSpc>
                  <a:spcPct val="99954"/>
                </a:lnSpc>
                <a:spcBef>
                  <a:spcPts val="425"/>
                </a:spcBef>
              </a:pPr>
              <a:r>
                <a:rPr sz="1800" spc="0" dirty="0" smtClean="0">
                  <a:latin typeface="Trebuchet MS"/>
                  <a:cs typeface="Trebuchet MS"/>
                </a:rPr>
                <a:t>L</a:t>
              </a:r>
              <a:r>
                <a:rPr sz="1800" spc="-4" dirty="0" smtClean="0">
                  <a:latin typeface="Trebuchet MS"/>
                  <a:cs typeface="Trebuchet MS"/>
                </a:rPr>
                <a:t>o</a:t>
              </a:r>
              <a:r>
                <a:rPr sz="1800" spc="0" dirty="0" smtClean="0">
                  <a:latin typeface="Trebuchet MS"/>
                  <a:cs typeface="Trebuchet MS"/>
                </a:rPr>
                <a:t>k</a:t>
              </a:r>
              <a:r>
                <a:rPr sz="1800" spc="4" dirty="0" smtClean="0">
                  <a:latin typeface="Trebuchet MS"/>
                  <a:cs typeface="Trebuchet MS"/>
                </a:rPr>
                <a:t>a</a:t>
              </a:r>
              <a:r>
                <a:rPr sz="1800" spc="0" dirty="0" smtClean="0">
                  <a:latin typeface="Trebuchet MS"/>
                  <a:cs typeface="Trebuchet MS"/>
                </a:rPr>
                <a:t>si fa</a:t>
              </a:r>
              <a:r>
                <a:rPr sz="1800" spc="4" dirty="0" smtClean="0">
                  <a:latin typeface="Trebuchet MS"/>
                  <a:cs typeface="Trebuchet MS"/>
                </a:rPr>
                <a:t>s</a:t>
              </a:r>
              <a:r>
                <a:rPr sz="1800" spc="0" dirty="0" smtClean="0">
                  <a:latin typeface="Trebuchet MS"/>
                  <a:cs typeface="Trebuchet MS"/>
                </a:rPr>
                <a:t>il</a:t>
              </a:r>
              <a:r>
                <a:rPr sz="1800" spc="9" dirty="0" smtClean="0">
                  <a:latin typeface="Trebuchet MS"/>
                  <a:cs typeface="Trebuchet MS"/>
                </a:rPr>
                <a:t>i</a:t>
              </a:r>
              <a:r>
                <a:rPr sz="1800" spc="0" dirty="0" smtClean="0">
                  <a:latin typeface="Trebuchet MS"/>
                  <a:cs typeface="Trebuchet MS"/>
                </a:rPr>
                <a:t>tas              </a:t>
              </a:r>
              <a:r>
                <a:rPr sz="1800" spc="466" dirty="0" smtClean="0">
                  <a:latin typeface="Trebuchet MS"/>
                  <a:cs typeface="Trebuchet MS"/>
                </a:rPr>
                <a:t> </a:t>
              </a:r>
              <a:r>
                <a:rPr sz="1800" spc="-75" dirty="0" smtClean="0">
                  <a:latin typeface="Trebuchet MS"/>
                  <a:cs typeface="Trebuchet MS"/>
                </a:rPr>
                <a:t>P</a:t>
              </a:r>
              <a:r>
                <a:rPr sz="1800" spc="4" dirty="0" smtClean="0">
                  <a:latin typeface="Trebuchet MS"/>
                  <a:cs typeface="Trebuchet MS"/>
                </a:rPr>
                <a:t>ab</a:t>
              </a:r>
              <a:r>
                <a:rPr sz="1800" spc="0" dirty="0" smtClean="0">
                  <a:latin typeface="Trebuchet MS"/>
                  <a:cs typeface="Trebuchet MS"/>
                </a:rPr>
                <a:t>rik </a:t>
              </a:r>
              <a:r>
                <a:rPr sz="1800" spc="4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r>
                <a:rPr sz="1800" spc="-19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n</a:t>
              </a:r>
              <a:r>
                <a:rPr sz="1800" spc="4" dirty="0" smtClean="0">
                  <a:latin typeface="Trebuchet MS"/>
                  <a:cs typeface="Trebuchet MS"/>
                </a:rPr>
                <a:t>e</a:t>
              </a:r>
              <a:r>
                <a:rPr sz="1800" spc="0" dirty="0" smtClean="0">
                  <a:latin typeface="Trebuchet MS"/>
                  <a:cs typeface="Trebuchet MS"/>
                </a:rPr>
                <a:t>gara</a:t>
              </a:r>
              <a:r>
                <a:rPr sz="1800" spc="29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y</a:t>
              </a:r>
              <a:r>
                <a:rPr sz="1800" spc="4" dirty="0" smtClean="0">
                  <a:latin typeface="Trebuchet MS"/>
                  <a:cs typeface="Trebuchet MS"/>
                </a:rPr>
                <a:t>a</a:t>
              </a:r>
              <a:r>
                <a:rPr sz="1800" spc="0" dirty="0" smtClean="0">
                  <a:latin typeface="Trebuchet MS"/>
                  <a:cs typeface="Trebuchet MS"/>
                </a:rPr>
                <a:t>ng    </a:t>
              </a:r>
              <a:r>
                <a:rPr sz="1800" spc="346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C</a:t>
              </a:r>
              <a:r>
                <a:rPr sz="1800" spc="4" dirty="0" smtClean="0">
                  <a:latin typeface="Trebuchet MS"/>
                  <a:cs typeface="Trebuchet MS"/>
                </a:rPr>
                <a:t>a</a:t>
              </a:r>
              <a:r>
                <a:rPr sz="1800" spc="0" dirty="0" smtClean="0">
                  <a:latin typeface="Trebuchet MS"/>
                  <a:cs typeface="Trebuchet MS"/>
                </a:rPr>
                <a:t>ri l</a:t>
              </a:r>
              <a:r>
                <a:rPr sz="1800" spc="-9" dirty="0" smtClean="0">
                  <a:latin typeface="Trebuchet MS"/>
                  <a:cs typeface="Trebuchet MS"/>
                </a:rPr>
                <a:t>o</a:t>
              </a:r>
              <a:r>
                <a:rPr sz="1800" spc="0" dirty="0" smtClean="0">
                  <a:latin typeface="Trebuchet MS"/>
                  <a:cs typeface="Trebuchet MS"/>
                </a:rPr>
                <a:t>k</a:t>
              </a:r>
              <a:r>
                <a:rPr sz="1800" spc="4" dirty="0" smtClean="0">
                  <a:latin typeface="Trebuchet MS"/>
                  <a:cs typeface="Trebuchet MS"/>
                </a:rPr>
                <a:t>a</a:t>
              </a:r>
              <a:r>
                <a:rPr sz="1800" spc="0" dirty="0" smtClean="0">
                  <a:latin typeface="Trebuchet MS"/>
                  <a:cs typeface="Trebuchet MS"/>
                </a:rPr>
                <a:t>si</a:t>
              </a:r>
              <a:r>
                <a:rPr sz="1800" spc="-4" dirty="0" smtClean="0">
                  <a:latin typeface="Trebuchet MS"/>
                  <a:cs typeface="Trebuchet MS"/>
                </a:rPr>
                <a:t> </a:t>
              </a:r>
              <a:r>
                <a:rPr sz="1800" spc="4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e</a:t>
              </a:r>
              <a:r>
                <a:rPr sz="1800" spc="9" dirty="0" smtClean="0">
                  <a:latin typeface="Trebuchet MS"/>
                  <a:cs typeface="Trebuchet MS"/>
                </a:rPr>
                <a:t>k</a:t>
              </a:r>
              <a:r>
                <a:rPr sz="1800" spc="4" dirty="0" smtClean="0">
                  <a:latin typeface="Trebuchet MS"/>
                  <a:cs typeface="Trebuchet MS"/>
                </a:rPr>
                <a:t>a</a:t>
              </a:r>
              <a:r>
                <a:rPr sz="1800" spc="0" dirty="0" smtClean="0">
                  <a:latin typeface="Trebuchet MS"/>
                  <a:cs typeface="Trebuchet MS"/>
                </a:rPr>
                <a:t>t ong</a:t>
              </a:r>
              <a:r>
                <a:rPr sz="1800" spc="4" dirty="0" smtClean="0">
                  <a:latin typeface="Trebuchet MS"/>
                  <a:cs typeface="Trebuchet MS"/>
                </a:rPr>
                <a:t>k</a:t>
              </a:r>
              <a:r>
                <a:rPr sz="1800" spc="0" dirty="0" smtClean="0">
                  <a:latin typeface="Trebuchet MS"/>
                  <a:cs typeface="Trebuchet MS"/>
                </a:rPr>
                <a:t>os tk </a:t>
              </a:r>
              <a:r>
                <a:rPr sz="1800" spc="4" dirty="0" smtClean="0">
                  <a:latin typeface="Trebuchet MS"/>
                  <a:cs typeface="Trebuchet MS"/>
                </a:rPr>
                <a:t>m</a:t>
              </a:r>
              <a:r>
                <a:rPr sz="1800" spc="0" dirty="0" smtClean="0">
                  <a:latin typeface="Trebuchet MS"/>
                  <a:cs typeface="Trebuchet MS"/>
                </a:rPr>
                <a:t>ur</a:t>
              </a:r>
              <a:r>
                <a:rPr sz="1800" spc="4" dirty="0" smtClean="0">
                  <a:latin typeface="Trebuchet MS"/>
                  <a:cs typeface="Trebuchet MS"/>
                </a:rPr>
                <a:t>a</a:t>
              </a:r>
              <a:r>
                <a:rPr sz="1800" spc="0" dirty="0" smtClean="0">
                  <a:latin typeface="Trebuchet MS"/>
                  <a:cs typeface="Trebuchet MS"/>
                </a:rPr>
                <a:t>h            </a:t>
              </a:r>
              <a:r>
                <a:rPr sz="1800" spc="75" dirty="0" smtClean="0">
                  <a:latin typeface="Trebuchet MS"/>
                  <a:cs typeface="Trebuchet MS"/>
                </a:rPr>
                <a:t> </a:t>
              </a:r>
              <a:r>
                <a:rPr sz="1800" spc="4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a</a:t>
              </a:r>
              <a:r>
                <a:rPr sz="1800" spc="4" dirty="0" smtClean="0">
                  <a:latin typeface="Trebuchet MS"/>
                  <a:cs typeface="Trebuchet MS"/>
                </a:rPr>
                <a:t>s</a:t>
              </a:r>
              <a:r>
                <a:rPr sz="1800" spc="0" dirty="0" smtClean="0">
                  <a:latin typeface="Trebuchet MS"/>
                  <a:cs typeface="Trebuchet MS"/>
                </a:rPr>
                <a:t>a</a:t>
              </a:r>
              <a:r>
                <a:rPr sz="1800" spc="-254" dirty="0" smtClean="0">
                  <a:latin typeface="Trebuchet MS"/>
                  <a:cs typeface="Trebuchet MS"/>
                </a:rPr>
                <a:t>r</a:t>
              </a:r>
              <a:r>
                <a:rPr sz="1800" spc="0" dirty="0" smtClean="0">
                  <a:latin typeface="Trebuchet MS"/>
                  <a:cs typeface="Trebuchet MS"/>
                </a:rPr>
                <a:t>,a</a:t>
              </a:r>
              <a:r>
                <a:rPr sz="1800" spc="4" dirty="0" smtClean="0">
                  <a:latin typeface="Trebuchet MS"/>
                  <a:cs typeface="Trebuchet MS"/>
                </a:rPr>
                <a:t>k</a:t>
              </a:r>
              <a:r>
                <a:rPr sz="1800" spc="0" dirty="0" smtClean="0">
                  <a:latin typeface="Trebuchet MS"/>
                  <a:cs typeface="Trebuchet MS"/>
                </a:rPr>
                <a:t>s</a:t>
              </a:r>
              <a:r>
                <a:rPr sz="1800" spc="4" dirty="0" smtClean="0">
                  <a:latin typeface="Trebuchet MS"/>
                  <a:cs typeface="Trebuchet MS"/>
                </a:rPr>
                <a:t>e</a:t>
              </a:r>
              <a:r>
                <a:rPr sz="1800" spc="0" dirty="0" smtClean="0">
                  <a:latin typeface="Trebuchet MS"/>
                  <a:cs typeface="Trebuchet MS"/>
                </a:rPr>
                <a:t>s</a:t>
              </a:r>
              <a:r>
                <a:rPr sz="1800" spc="-9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tenaga</a:t>
              </a:r>
              <a:endParaRPr sz="1800">
                <a:latin typeface="Trebuchet MS"/>
                <a:cs typeface="Trebuchet MS"/>
              </a:endParaRPr>
            </a:p>
            <a:p>
              <a:pPr marR="533730" algn="r">
                <a:lnSpc>
                  <a:spcPct val="96761"/>
                </a:lnSpc>
              </a:pPr>
              <a:r>
                <a:rPr sz="1800" spc="0" dirty="0" smtClean="0">
                  <a:latin typeface="Trebuchet MS"/>
                  <a:cs typeface="Trebuchet MS"/>
                </a:rPr>
                <a:t>te</a:t>
              </a:r>
              <a:r>
                <a:rPr sz="1800" spc="-4" dirty="0" smtClean="0">
                  <a:latin typeface="Trebuchet MS"/>
                  <a:cs typeface="Trebuchet MS"/>
                </a:rPr>
                <a:t>r</a:t>
              </a:r>
              <a:r>
                <a:rPr sz="1800" spc="0" dirty="0" smtClean="0">
                  <a:latin typeface="Trebuchet MS"/>
                  <a:cs typeface="Trebuchet MS"/>
                </a:rPr>
                <a:t>a</a:t>
              </a:r>
              <a:r>
                <a:rPr sz="1800" spc="4" dirty="0" smtClean="0">
                  <a:latin typeface="Trebuchet MS"/>
                  <a:cs typeface="Trebuchet MS"/>
                </a:rPr>
                <a:t>mp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r>
                <a:rPr sz="1800" spc="4" dirty="0" smtClean="0">
                  <a:latin typeface="Trebuchet MS"/>
                  <a:cs typeface="Trebuchet MS"/>
                </a:rPr>
                <a:t>l</a:t>
              </a:r>
              <a:r>
                <a:rPr sz="1800" spc="0" dirty="0" smtClean="0">
                  <a:latin typeface="Trebuchet MS"/>
                  <a:cs typeface="Trebuchet MS"/>
                </a:rPr>
                <a:t>, te</a:t>
              </a:r>
              <a:r>
                <a:rPr sz="1800" spc="4" dirty="0" smtClean="0">
                  <a:latin typeface="Trebuchet MS"/>
                  <a:cs typeface="Trebuchet MS"/>
                </a:rPr>
                <a:t>k</a:t>
              </a:r>
              <a:r>
                <a:rPr sz="1800" spc="0" dirty="0" smtClean="0">
                  <a:latin typeface="Trebuchet MS"/>
                  <a:cs typeface="Trebuchet MS"/>
                </a:rPr>
                <a:t>nol</a:t>
              </a:r>
              <a:r>
                <a:rPr sz="1800" spc="-4" dirty="0" smtClean="0">
                  <a:latin typeface="Trebuchet MS"/>
                  <a:cs typeface="Trebuchet MS"/>
                </a:rPr>
                <a:t>o</a:t>
              </a:r>
              <a:r>
                <a:rPr sz="1800" spc="0" dirty="0" smtClean="0">
                  <a:latin typeface="Trebuchet MS"/>
                  <a:cs typeface="Trebuchet MS"/>
                </a:rPr>
                <a:t>gi</a:t>
              </a:r>
              <a:endParaRPr sz="1800">
                <a:latin typeface="Trebuchet MS"/>
                <a:cs typeface="Trebuchet MS"/>
              </a:endParaRPr>
            </a:p>
          </p:txBody>
        </p:sp>
        <p:sp>
          <p:nvSpPr>
            <p:cNvPr id="65" name="object 65"/>
            <p:cNvSpPr txBox="1"/>
            <p:nvPr/>
          </p:nvSpPr>
          <p:spPr>
            <a:xfrm>
              <a:off x="228600" y="2654446"/>
              <a:ext cx="7772400" cy="668731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5263007" marR="688008" indent="-5182539">
                <a:lnSpc>
                  <a:spcPct val="99954"/>
                </a:lnSpc>
                <a:spcBef>
                  <a:spcPts val="425"/>
                </a:spcBef>
              </a:pPr>
              <a:r>
                <a:rPr sz="1800" spc="0" dirty="0" smtClean="0">
                  <a:latin typeface="Trebuchet MS"/>
                  <a:cs typeface="Trebuchet MS"/>
                </a:rPr>
                <a:t>Sistem</a:t>
              </a:r>
              <a:r>
                <a:rPr sz="1800" spc="-4" dirty="0" smtClean="0">
                  <a:latin typeface="Trebuchet MS"/>
                  <a:cs typeface="Trebuchet MS"/>
                </a:rPr>
                <a:t> </a:t>
              </a:r>
              <a:r>
                <a:rPr sz="1800" spc="4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r</a:t>
              </a:r>
              <a:r>
                <a:rPr sz="1800" spc="-4" dirty="0" smtClean="0">
                  <a:latin typeface="Trebuchet MS"/>
                  <a:cs typeface="Trebuchet MS"/>
                </a:rPr>
                <a:t>o</a:t>
              </a:r>
              <a:r>
                <a:rPr sz="1800" spc="4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u</a:t>
              </a:r>
              <a:r>
                <a:rPr sz="1800" spc="9" dirty="0" smtClean="0">
                  <a:latin typeface="Trebuchet MS"/>
                  <a:cs typeface="Trebuchet MS"/>
                </a:rPr>
                <a:t>k</a:t>
              </a:r>
              <a:r>
                <a:rPr sz="1800" spc="0" dirty="0" smtClean="0">
                  <a:latin typeface="Trebuchet MS"/>
                  <a:cs typeface="Trebuchet MS"/>
                </a:rPr>
                <a:t>si             </a:t>
              </a:r>
              <a:r>
                <a:rPr sz="1800" spc="164" dirty="0" smtClean="0">
                  <a:latin typeface="Trebuchet MS"/>
                  <a:cs typeface="Trebuchet MS"/>
                </a:rPr>
                <a:t> </a:t>
              </a:r>
              <a:r>
                <a:rPr sz="1800" spc="-69" dirty="0" smtClean="0">
                  <a:latin typeface="Trebuchet MS"/>
                  <a:cs typeface="Trebuchet MS"/>
                </a:rPr>
                <a:t>T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r>
                <a:rPr sz="1800" spc="4" dirty="0" smtClean="0">
                  <a:latin typeface="Trebuchet MS"/>
                  <a:cs typeface="Trebuchet MS"/>
                </a:rPr>
                <a:t>n</a:t>
              </a:r>
              <a:r>
                <a:rPr sz="1800" spc="0" dirty="0" smtClean="0">
                  <a:latin typeface="Trebuchet MS"/>
                  <a:cs typeface="Trebuchet MS"/>
                </a:rPr>
                <a:t>g</a:t>
              </a:r>
              <a:r>
                <a:rPr sz="1800" spc="4" dirty="0" smtClean="0">
                  <a:latin typeface="Trebuchet MS"/>
                  <a:cs typeface="Trebuchet MS"/>
                </a:rPr>
                <a:t>ka</a:t>
              </a:r>
              <a:r>
                <a:rPr sz="1800" spc="0" dirty="0" smtClean="0">
                  <a:latin typeface="Trebuchet MS"/>
                  <a:cs typeface="Trebuchet MS"/>
                </a:rPr>
                <a:t>t utilisasi</a:t>
              </a:r>
              <a:r>
                <a:rPr sz="1800" spc="-19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ting</a:t>
              </a:r>
              <a:r>
                <a:rPr sz="1800" spc="-9" dirty="0" smtClean="0">
                  <a:latin typeface="Trebuchet MS"/>
                  <a:cs typeface="Trebuchet MS"/>
                </a:rPr>
                <a:t>g</a:t>
              </a:r>
              <a:r>
                <a:rPr sz="1800" spc="0" dirty="0" smtClean="0">
                  <a:latin typeface="Trebuchet MS"/>
                  <a:cs typeface="Trebuchet MS"/>
                </a:rPr>
                <a:t>i   </a:t>
              </a:r>
              <a:r>
                <a:rPr sz="1800" spc="526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Fle</a:t>
              </a:r>
              <a:r>
                <a:rPr sz="1800" spc="4" dirty="0" smtClean="0">
                  <a:latin typeface="Trebuchet MS"/>
                  <a:cs typeface="Trebuchet MS"/>
                </a:rPr>
                <a:t>k</a:t>
              </a:r>
              <a:r>
                <a:rPr sz="1800" spc="0" dirty="0" smtClean="0">
                  <a:latin typeface="Trebuchet MS"/>
                  <a:cs typeface="Trebuchet MS"/>
                </a:rPr>
                <a:t>s</a:t>
              </a:r>
              <a:r>
                <a:rPr sz="1800" spc="4" dirty="0" smtClean="0">
                  <a:latin typeface="Trebuchet MS"/>
                  <a:cs typeface="Trebuchet MS"/>
                </a:rPr>
                <a:t>ib</a:t>
              </a:r>
              <a:r>
                <a:rPr sz="1800" spc="0" dirty="0" smtClean="0">
                  <a:latin typeface="Trebuchet MS"/>
                  <a:cs typeface="Trebuchet MS"/>
                </a:rPr>
                <a:t>el</a:t>
              </a:r>
              <a:r>
                <a:rPr sz="1800" spc="-14" dirty="0" smtClean="0">
                  <a:latin typeface="Trebuchet MS"/>
                  <a:cs typeface="Trebuchet MS"/>
                </a:rPr>
                <a:t> </a:t>
              </a:r>
              <a:r>
                <a:rPr sz="1800" spc="4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an</a:t>
              </a:r>
              <a:r>
                <a:rPr sz="1800" spc="-9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a</a:t>
              </a:r>
              <a:r>
                <a:rPr sz="1800" spc="4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a k</a:t>
              </a:r>
              <a:r>
                <a:rPr sz="1800" spc="4" dirty="0" smtClean="0">
                  <a:latin typeface="Trebuchet MS"/>
                  <a:cs typeface="Trebuchet MS"/>
                </a:rPr>
                <a:t>ap</a:t>
              </a:r>
              <a:r>
                <a:rPr sz="1800" spc="0" dirty="0" smtClean="0">
                  <a:latin typeface="Trebuchet MS"/>
                  <a:cs typeface="Trebuchet MS"/>
                </a:rPr>
                <a:t>a</a:t>
              </a:r>
              <a:r>
                <a:rPr sz="1800" spc="4" dirty="0" smtClean="0">
                  <a:latin typeface="Trebuchet MS"/>
                  <a:cs typeface="Trebuchet MS"/>
                </a:rPr>
                <a:t>s</a:t>
              </a:r>
              <a:r>
                <a:rPr sz="1800" spc="0" dirty="0" smtClean="0">
                  <a:latin typeface="Trebuchet MS"/>
                  <a:cs typeface="Trebuchet MS"/>
                </a:rPr>
                <a:t>itas</a:t>
              </a:r>
              <a:r>
                <a:rPr sz="1800" spc="-9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e</a:t>
              </a:r>
              <a:r>
                <a:rPr sz="1800" spc="4" dirty="0" smtClean="0">
                  <a:latin typeface="Trebuchet MS"/>
                  <a:cs typeface="Trebuchet MS"/>
                </a:rPr>
                <a:t>k</a:t>
              </a:r>
              <a:r>
                <a:rPr sz="1800" spc="0" dirty="0" smtClean="0">
                  <a:latin typeface="Trebuchet MS"/>
                  <a:cs typeface="Trebuchet MS"/>
                </a:rPr>
                <a:t>st</a:t>
              </a:r>
              <a:r>
                <a:rPr sz="1800" spc="-4" dirty="0" smtClean="0">
                  <a:latin typeface="Trebuchet MS"/>
                  <a:cs typeface="Trebuchet MS"/>
                </a:rPr>
                <a:t>r</a:t>
              </a:r>
              <a:r>
                <a:rPr sz="1800" spc="0" dirty="0" smtClean="0">
                  <a:latin typeface="Trebuchet MS"/>
                  <a:cs typeface="Trebuchet MS"/>
                </a:rPr>
                <a:t>a</a:t>
              </a:r>
              <a:endParaRPr sz="1800">
                <a:latin typeface="Trebuchet MS"/>
                <a:cs typeface="Trebuchet MS"/>
              </a:endParaRPr>
            </a:p>
          </p:txBody>
        </p:sp>
        <p:sp>
          <p:nvSpPr>
            <p:cNvPr id="64" name="object 64"/>
            <p:cNvSpPr txBox="1"/>
            <p:nvPr/>
          </p:nvSpPr>
          <p:spPr>
            <a:xfrm>
              <a:off x="228600" y="3323177"/>
              <a:ext cx="7772400" cy="955357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80467">
                <a:lnSpc>
                  <a:spcPct val="96761"/>
                </a:lnSpc>
                <a:spcBef>
                  <a:spcPts val="425"/>
                </a:spcBef>
              </a:pPr>
              <a:r>
                <a:rPr sz="1800" spc="-79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erse</a:t>
              </a:r>
              <a:r>
                <a:rPr sz="1800" spc="9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r>
                <a:rPr sz="1800" spc="4" dirty="0" smtClean="0">
                  <a:latin typeface="Trebuchet MS"/>
                  <a:cs typeface="Trebuchet MS"/>
                </a:rPr>
                <a:t>a</a:t>
              </a:r>
              <a:r>
                <a:rPr sz="1800" spc="0" dirty="0" smtClean="0">
                  <a:latin typeface="Trebuchet MS"/>
                  <a:cs typeface="Trebuchet MS"/>
                </a:rPr>
                <a:t>an                    </a:t>
              </a:r>
              <a:r>
                <a:rPr sz="1800" spc="306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U</a:t>
              </a:r>
              <a:r>
                <a:rPr sz="1800" spc="4" dirty="0" smtClean="0">
                  <a:latin typeface="Trebuchet MS"/>
                  <a:cs typeface="Trebuchet MS"/>
                </a:rPr>
                <a:t>pa</a:t>
              </a:r>
              <a:r>
                <a:rPr sz="1800" spc="0" dirty="0" smtClean="0">
                  <a:latin typeface="Trebuchet MS"/>
                  <a:cs typeface="Trebuchet MS"/>
                </a:rPr>
                <a:t>ya</a:t>
              </a:r>
              <a:r>
                <a:rPr sz="1800" spc="-9" dirty="0" smtClean="0">
                  <a:latin typeface="Trebuchet MS"/>
                  <a:cs typeface="Trebuchet MS"/>
                </a:rPr>
                <a:t> </a:t>
              </a:r>
              <a:r>
                <a:rPr sz="1800" spc="4" dirty="0" smtClean="0">
                  <a:latin typeface="Trebuchet MS"/>
                  <a:cs typeface="Trebuchet MS"/>
                </a:rPr>
                <a:t>m</a:t>
              </a:r>
              <a:r>
                <a:rPr sz="1800" spc="0" dirty="0" smtClean="0">
                  <a:latin typeface="Trebuchet MS"/>
                  <a:cs typeface="Trebuchet MS"/>
                </a:rPr>
                <a:t>in</a:t>
              </a:r>
              <a:r>
                <a:rPr sz="1800" spc="4" dirty="0" smtClean="0">
                  <a:latin typeface="Trebuchet MS"/>
                  <a:cs typeface="Trebuchet MS"/>
                </a:rPr>
                <a:t>im</a:t>
              </a:r>
              <a:r>
                <a:rPr sz="1800" spc="0" dirty="0" smtClean="0">
                  <a:latin typeface="Trebuchet MS"/>
                  <a:cs typeface="Trebuchet MS"/>
                </a:rPr>
                <a:t>a</a:t>
              </a:r>
              <a:r>
                <a:rPr sz="1800" spc="4" dirty="0" smtClean="0">
                  <a:latin typeface="Trebuchet MS"/>
                  <a:cs typeface="Trebuchet MS"/>
                </a:rPr>
                <a:t>s</a:t>
              </a:r>
              <a:r>
                <a:rPr sz="1800" spc="0" dirty="0" smtClean="0">
                  <a:latin typeface="Trebuchet MS"/>
                  <a:cs typeface="Trebuchet MS"/>
                </a:rPr>
                <a:t>i tingkat </a:t>
              </a:r>
              <a:r>
                <a:rPr sz="1800" spc="411" dirty="0" smtClean="0">
                  <a:latin typeface="Trebuchet MS"/>
                  <a:cs typeface="Trebuchet MS"/>
                </a:rPr>
                <a:t> </a:t>
              </a:r>
              <a:r>
                <a:rPr sz="1800" spc="-79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erlu pers</a:t>
              </a:r>
              <a:r>
                <a:rPr sz="1800" spc="4" dirty="0" smtClean="0">
                  <a:latin typeface="Trebuchet MS"/>
                  <a:cs typeface="Trebuchet MS"/>
                </a:rPr>
                <a:t>ed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r>
                <a:rPr sz="1800" spc="4" dirty="0" smtClean="0">
                  <a:latin typeface="Trebuchet MS"/>
                  <a:cs typeface="Trebuchet MS"/>
                </a:rPr>
                <a:t>a</a:t>
              </a:r>
              <a:r>
                <a:rPr sz="1800" spc="0" dirty="0" smtClean="0">
                  <a:latin typeface="Trebuchet MS"/>
                  <a:cs typeface="Trebuchet MS"/>
                </a:rPr>
                <a:t>an</a:t>
              </a:r>
              <a:endParaRPr sz="1800">
                <a:latin typeface="Trebuchet MS"/>
                <a:cs typeface="Trebuchet MS"/>
              </a:endParaRPr>
            </a:p>
            <a:p>
              <a:pPr marL="2671572">
                <a:lnSpc>
                  <a:spcPct val="96761"/>
                </a:lnSpc>
                <a:spcBef>
                  <a:spcPts val="70"/>
                </a:spcBef>
              </a:pPr>
              <a:r>
                <a:rPr sz="1800" spc="4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er</a:t>
              </a:r>
              <a:r>
                <a:rPr sz="1800" spc="4" dirty="0" smtClean="0">
                  <a:latin typeface="Trebuchet MS"/>
                  <a:cs typeface="Trebuchet MS"/>
                </a:rPr>
                <a:t>s</a:t>
              </a:r>
              <a:r>
                <a:rPr sz="1800" spc="0" dirty="0" smtClean="0">
                  <a:latin typeface="Trebuchet MS"/>
                  <a:cs typeface="Trebuchet MS"/>
                </a:rPr>
                <a:t>e</a:t>
              </a:r>
              <a:r>
                <a:rPr sz="1800" spc="9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r>
                <a:rPr sz="1800" spc="4" dirty="0" smtClean="0">
                  <a:latin typeface="Trebuchet MS"/>
                  <a:cs typeface="Trebuchet MS"/>
                </a:rPr>
                <a:t>a</a:t>
              </a:r>
              <a:r>
                <a:rPr sz="1800" spc="0" dirty="0" smtClean="0">
                  <a:latin typeface="Trebuchet MS"/>
                  <a:cs typeface="Trebuchet MS"/>
                </a:rPr>
                <a:t>an                    </a:t>
              </a:r>
              <a:r>
                <a:rPr sz="1800" spc="204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p</a:t>
              </a:r>
              <a:r>
                <a:rPr sz="1800" spc="4" dirty="0" smtClean="0">
                  <a:latin typeface="Trebuchet MS"/>
                  <a:cs typeface="Trebuchet MS"/>
                </a:rPr>
                <a:t>e</a:t>
              </a:r>
              <a:r>
                <a:rPr sz="1800" spc="0" dirty="0" smtClean="0">
                  <a:latin typeface="Trebuchet MS"/>
                  <a:cs typeface="Trebuchet MS"/>
                </a:rPr>
                <a:t>ngaman di</a:t>
              </a:r>
              <a:r>
                <a:rPr sz="1800" spc="-9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l</a:t>
              </a:r>
              <a:r>
                <a:rPr sz="1800" spc="-9" dirty="0" smtClean="0">
                  <a:latin typeface="Trebuchet MS"/>
                  <a:cs typeface="Trebuchet MS"/>
                </a:rPr>
                <a:t>o</a:t>
              </a:r>
              <a:r>
                <a:rPr sz="1800" spc="0" dirty="0" smtClean="0">
                  <a:latin typeface="Trebuchet MS"/>
                  <a:cs typeface="Trebuchet MS"/>
                </a:rPr>
                <a:t>ka</a:t>
              </a:r>
              <a:r>
                <a:rPr sz="1800" spc="4" dirty="0" smtClean="0">
                  <a:latin typeface="Trebuchet MS"/>
                  <a:cs typeface="Trebuchet MS"/>
                </a:rPr>
                <a:t>s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r>
                <a:rPr sz="1800" spc="-9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yg</a:t>
              </a:r>
              <a:endParaRPr sz="1800">
                <a:latin typeface="Trebuchet MS"/>
                <a:cs typeface="Trebuchet MS"/>
              </a:endParaRPr>
            </a:p>
            <a:p>
              <a:pPr marR="1955613" algn="r">
                <a:lnSpc>
                  <a:spcPct val="96761"/>
                </a:lnSpc>
                <a:spcBef>
                  <a:spcPts val="70"/>
                </a:spcBef>
              </a:pPr>
              <a:r>
                <a:rPr sz="1800" spc="0" dirty="0" smtClean="0">
                  <a:latin typeface="Trebuchet MS"/>
                  <a:cs typeface="Trebuchet MS"/>
                </a:rPr>
                <a:t>tep</a:t>
              </a:r>
              <a:r>
                <a:rPr sz="1800" spc="4" dirty="0" smtClean="0">
                  <a:latin typeface="Trebuchet MS"/>
                  <a:cs typeface="Trebuchet MS"/>
                </a:rPr>
                <a:t>a</a:t>
              </a:r>
              <a:r>
                <a:rPr sz="1800" spc="0" dirty="0" smtClean="0">
                  <a:latin typeface="Trebuchet MS"/>
                  <a:cs typeface="Trebuchet MS"/>
                </a:rPr>
                <a:t>t</a:t>
              </a:r>
              <a:endParaRPr sz="1800">
                <a:latin typeface="Trebuchet MS"/>
                <a:cs typeface="Trebuchet MS"/>
              </a:endParaRPr>
            </a:p>
          </p:txBody>
        </p:sp>
        <p:sp>
          <p:nvSpPr>
            <p:cNvPr id="63" name="object 63"/>
            <p:cNvSpPr txBox="1"/>
            <p:nvPr/>
          </p:nvSpPr>
          <p:spPr>
            <a:xfrm>
              <a:off x="228600" y="4278534"/>
              <a:ext cx="7772400" cy="95537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2671572" marR="672954" indent="-2591104">
                <a:lnSpc>
                  <a:spcPct val="100050"/>
                </a:lnSpc>
                <a:spcBef>
                  <a:spcPts val="425"/>
                </a:spcBef>
              </a:pPr>
              <a:r>
                <a:rPr sz="1800" spc="-194" dirty="0" smtClean="0">
                  <a:latin typeface="Trebuchet MS"/>
                  <a:cs typeface="Trebuchet MS"/>
                </a:rPr>
                <a:t>T</a:t>
              </a:r>
              <a:r>
                <a:rPr sz="1800" spc="0" dirty="0" smtClean="0">
                  <a:latin typeface="Trebuchet MS"/>
                  <a:cs typeface="Trebuchet MS"/>
                </a:rPr>
                <a:t>rans</a:t>
              </a:r>
              <a:r>
                <a:rPr sz="1800" spc="4" dirty="0" smtClean="0">
                  <a:latin typeface="Trebuchet MS"/>
                  <a:cs typeface="Trebuchet MS"/>
                </a:rPr>
                <a:t>p</a:t>
              </a:r>
              <a:r>
                <a:rPr sz="1800" spc="-4" dirty="0" smtClean="0">
                  <a:latin typeface="Trebuchet MS"/>
                  <a:cs typeface="Trebuchet MS"/>
                </a:rPr>
                <a:t>o</a:t>
              </a:r>
              <a:r>
                <a:rPr sz="1800" spc="0" dirty="0" smtClean="0">
                  <a:latin typeface="Trebuchet MS"/>
                  <a:cs typeface="Trebuchet MS"/>
                </a:rPr>
                <a:t>r</a:t>
              </a:r>
              <a:r>
                <a:rPr sz="1800" spc="-9" dirty="0" smtClean="0">
                  <a:latin typeface="Trebuchet MS"/>
                  <a:cs typeface="Trebuchet MS"/>
                </a:rPr>
                <a:t>t</a:t>
              </a:r>
              <a:r>
                <a:rPr sz="1800" spc="0" dirty="0" smtClean="0">
                  <a:latin typeface="Trebuchet MS"/>
                  <a:cs typeface="Trebuchet MS"/>
                </a:rPr>
                <a:t>a</a:t>
              </a:r>
              <a:r>
                <a:rPr sz="1800" spc="4" dirty="0" smtClean="0">
                  <a:latin typeface="Trebuchet MS"/>
                  <a:cs typeface="Trebuchet MS"/>
                </a:rPr>
                <a:t>s</a:t>
              </a:r>
              <a:r>
                <a:rPr sz="1800" spc="0" dirty="0" smtClean="0">
                  <a:latin typeface="Trebuchet MS"/>
                  <a:cs typeface="Trebuchet MS"/>
                </a:rPr>
                <a:t>i                  </a:t>
              </a:r>
              <a:r>
                <a:rPr sz="1800" spc="336" dirty="0" smtClean="0">
                  <a:latin typeface="Trebuchet MS"/>
                  <a:cs typeface="Trebuchet MS"/>
                </a:rPr>
                <a:t> </a:t>
              </a:r>
              <a:r>
                <a:rPr sz="1800" spc="-75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e</a:t>
              </a:r>
              <a:r>
                <a:rPr sz="1800" spc="4" dirty="0" smtClean="0">
                  <a:latin typeface="Trebuchet MS"/>
                  <a:cs typeface="Trebuchet MS"/>
                </a:rPr>
                <a:t>n</a:t>
              </a:r>
              <a:r>
                <a:rPr sz="1800" spc="0" dirty="0" smtClean="0">
                  <a:latin typeface="Trebuchet MS"/>
                  <a:cs typeface="Trebuchet MS"/>
                </a:rPr>
                <a:t>gir</a:t>
              </a:r>
              <a:r>
                <a:rPr sz="1800" spc="4" dirty="0" smtClean="0">
                  <a:latin typeface="Trebuchet MS"/>
                  <a:cs typeface="Trebuchet MS"/>
                </a:rPr>
                <a:t>ima</a:t>
              </a:r>
              <a:r>
                <a:rPr sz="1800" spc="0" dirty="0" smtClean="0">
                  <a:latin typeface="Trebuchet MS"/>
                  <a:cs typeface="Trebuchet MS"/>
                </a:rPr>
                <a:t>n</a:t>
              </a:r>
              <a:r>
                <a:rPr sz="1800" spc="-34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TL</a:t>
              </a:r>
              <a:r>
                <a:rPr sz="1800" spc="9" dirty="0" smtClean="0">
                  <a:latin typeface="Trebuchet MS"/>
                  <a:cs typeface="Trebuchet MS"/>
                </a:rPr>
                <a:t>/</a:t>
              </a:r>
              <a:r>
                <a:rPr sz="1800" spc="4" dirty="0" smtClean="0">
                  <a:latin typeface="Trebuchet MS"/>
                  <a:cs typeface="Trebuchet MS"/>
                </a:rPr>
                <a:t>C</a:t>
              </a:r>
              <a:r>
                <a:rPr sz="1800" spc="0" dirty="0" smtClean="0">
                  <a:latin typeface="Trebuchet MS"/>
                  <a:cs typeface="Trebuchet MS"/>
                </a:rPr>
                <a:t>L,        </a:t>
              </a:r>
              <a:r>
                <a:rPr sz="1800" spc="491" dirty="0" smtClean="0">
                  <a:latin typeface="Trebuchet MS"/>
                  <a:cs typeface="Trebuchet MS"/>
                </a:rPr>
                <a:t> </a:t>
              </a:r>
              <a:r>
                <a:rPr sz="1800" spc="-194" dirty="0" smtClean="0">
                  <a:latin typeface="Trebuchet MS"/>
                  <a:cs typeface="Trebuchet MS"/>
                </a:rPr>
                <a:t>T</a:t>
              </a:r>
              <a:r>
                <a:rPr sz="1800" spc="0" dirty="0" smtClean="0">
                  <a:latin typeface="Trebuchet MS"/>
                  <a:cs typeface="Trebuchet MS"/>
                </a:rPr>
                <a:t>rans</a:t>
              </a:r>
              <a:r>
                <a:rPr sz="1800" spc="4" dirty="0" smtClean="0">
                  <a:latin typeface="Trebuchet MS"/>
                  <a:cs typeface="Trebuchet MS"/>
                </a:rPr>
                <a:t>p</a:t>
              </a:r>
              <a:r>
                <a:rPr sz="1800" spc="-4" dirty="0" smtClean="0">
                  <a:latin typeface="Trebuchet MS"/>
                  <a:cs typeface="Trebuchet MS"/>
                </a:rPr>
                <a:t>o</a:t>
              </a:r>
              <a:r>
                <a:rPr sz="1800" spc="0" dirty="0" smtClean="0">
                  <a:latin typeface="Trebuchet MS"/>
                  <a:cs typeface="Trebuchet MS"/>
                </a:rPr>
                <a:t>rt s</a:t>
              </a:r>
              <a:r>
                <a:rPr sz="1800" spc="4" dirty="0" smtClean="0">
                  <a:latin typeface="Trebuchet MS"/>
                  <a:cs typeface="Trebuchet MS"/>
                </a:rPr>
                <a:t>ubk</a:t>
              </a:r>
              <a:r>
                <a:rPr sz="1800" spc="-4" dirty="0" smtClean="0">
                  <a:latin typeface="Trebuchet MS"/>
                  <a:cs typeface="Trebuchet MS"/>
                </a:rPr>
                <a:t>o</a:t>
              </a:r>
              <a:r>
                <a:rPr sz="1800" spc="0" dirty="0" smtClean="0">
                  <a:latin typeface="Trebuchet MS"/>
                  <a:cs typeface="Trebuchet MS"/>
                </a:rPr>
                <a:t>ntra</a:t>
              </a:r>
              <a:r>
                <a:rPr sz="1800" spc="4" dirty="0" smtClean="0">
                  <a:latin typeface="Trebuchet MS"/>
                  <a:cs typeface="Trebuchet MS"/>
                </a:rPr>
                <a:t>kk</a:t>
              </a:r>
              <a:r>
                <a:rPr sz="1800" spc="0" dirty="0" smtClean="0">
                  <a:latin typeface="Trebuchet MS"/>
                  <a:cs typeface="Trebuchet MS"/>
                </a:rPr>
                <a:t>an</a:t>
              </a:r>
              <a:r>
                <a:rPr sz="1800" spc="14" dirty="0" smtClean="0">
                  <a:latin typeface="Trebuchet MS"/>
                  <a:cs typeface="Trebuchet MS"/>
                </a:rPr>
                <a:t> </a:t>
              </a:r>
              <a:r>
                <a:rPr sz="1800" spc="4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r>
                <a:rPr sz="1800" spc="4" dirty="0" smtClean="0">
                  <a:latin typeface="Trebuchet MS"/>
                  <a:cs typeface="Trebuchet MS"/>
                </a:rPr>
                <a:t>h</a:t>
              </a:r>
              <a:r>
                <a:rPr sz="1800" spc="0" dirty="0" smtClean="0">
                  <a:latin typeface="Trebuchet MS"/>
                  <a:cs typeface="Trebuchet MS"/>
                </a:rPr>
                <a:t>ak     </a:t>
              </a:r>
              <a:r>
                <a:rPr sz="1800" spc="521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cepat,</a:t>
              </a:r>
              <a:r>
                <a:rPr sz="1800" spc="-89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engi</a:t>
              </a:r>
              <a:r>
                <a:rPr sz="1800" spc="-4" dirty="0" smtClean="0">
                  <a:latin typeface="Trebuchet MS"/>
                  <a:cs typeface="Trebuchet MS"/>
                </a:rPr>
                <a:t>r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r>
                <a:rPr sz="1800" spc="4" dirty="0" smtClean="0">
                  <a:latin typeface="Trebuchet MS"/>
                  <a:cs typeface="Trebuchet MS"/>
                </a:rPr>
                <a:t>m</a:t>
              </a:r>
              <a:r>
                <a:rPr sz="1800" spc="0" dirty="0" smtClean="0">
                  <a:latin typeface="Trebuchet MS"/>
                  <a:cs typeface="Trebuchet MS"/>
                </a:rPr>
                <a:t>an la</a:t>
              </a:r>
              <a:r>
                <a:rPr sz="1800" spc="9" dirty="0" smtClean="0">
                  <a:latin typeface="Trebuchet MS"/>
                  <a:cs typeface="Trebuchet MS"/>
                </a:rPr>
                <a:t>i</a:t>
              </a:r>
              <a:r>
                <a:rPr sz="1800" spc="0" dirty="0" smtClean="0">
                  <a:latin typeface="Trebuchet MS"/>
                  <a:cs typeface="Trebuchet MS"/>
                </a:rPr>
                <a:t>n                               </a:t>
              </a:r>
              <a:r>
                <a:rPr sz="1800" spc="84" dirty="0" smtClean="0">
                  <a:latin typeface="Trebuchet MS"/>
                  <a:cs typeface="Trebuchet MS"/>
                </a:rPr>
                <a:t> </a:t>
              </a:r>
              <a:r>
                <a:rPr sz="1800" spc="-179" dirty="0" smtClean="0">
                  <a:latin typeface="Trebuchet MS"/>
                  <a:cs typeface="Trebuchet MS"/>
                </a:rPr>
                <a:t>L</a:t>
              </a:r>
              <a:r>
                <a:rPr sz="1800" spc="0" dirty="0" smtClean="0">
                  <a:latin typeface="Trebuchet MS"/>
                  <a:cs typeface="Trebuchet MS"/>
                </a:rPr>
                <a:t>TL/LCL</a:t>
              </a:r>
              <a:endParaRPr sz="1800">
                <a:latin typeface="Trebuchet MS"/>
                <a:cs typeface="Trebuchet MS"/>
              </a:endParaRPr>
            </a:p>
          </p:txBody>
        </p:sp>
        <p:sp>
          <p:nvSpPr>
            <p:cNvPr id="62" name="object 62"/>
            <p:cNvSpPr txBox="1"/>
            <p:nvPr/>
          </p:nvSpPr>
          <p:spPr>
            <a:xfrm>
              <a:off x="228600" y="5233904"/>
              <a:ext cx="7772400" cy="955338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80467">
                <a:lnSpc>
                  <a:spcPct val="96761"/>
                </a:lnSpc>
                <a:spcBef>
                  <a:spcPts val="430"/>
                </a:spcBef>
              </a:pPr>
              <a:r>
                <a:rPr sz="1800" spc="-79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a</a:t>
              </a:r>
              <a:r>
                <a:rPr sz="1800" spc="4" dirty="0" smtClean="0">
                  <a:latin typeface="Trebuchet MS"/>
                  <a:cs typeface="Trebuchet MS"/>
                </a:rPr>
                <a:t>s</a:t>
              </a:r>
              <a:r>
                <a:rPr sz="1800" spc="-4" dirty="0" smtClean="0">
                  <a:latin typeface="Trebuchet MS"/>
                  <a:cs typeface="Trebuchet MS"/>
                </a:rPr>
                <a:t>o</a:t>
              </a:r>
              <a:r>
                <a:rPr sz="1800" spc="0" dirty="0" smtClean="0">
                  <a:latin typeface="Trebuchet MS"/>
                  <a:cs typeface="Trebuchet MS"/>
                </a:rPr>
                <a:t>k</a:t>
              </a:r>
              <a:r>
                <a:rPr sz="1800" spc="4" dirty="0" smtClean="0">
                  <a:latin typeface="Trebuchet MS"/>
                  <a:cs typeface="Trebuchet MS"/>
                </a:rPr>
                <a:t>a</a:t>
              </a:r>
              <a:r>
                <a:rPr sz="1800" spc="0" dirty="0" smtClean="0">
                  <a:latin typeface="Trebuchet MS"/>
                  <a:cs typeface="Trebuchet MS"/>
                </a:rPr>
                <a:t>n                        </a:t>
              </a:r>
              <a:r>
                <a:rPr sz="1800" spc="456" dirty="0" smtClean="0">
                  <a:latin typeface="Trebuchet MS"/>
                  <a:cs typeface="Trebuchet MS"/>
                </a:rPr>
                <a:t> </a:t>
              </a:r>
              <a:r>
                <a:rPr sz="1800" spc="-75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il</a:t>
              </a:r>
              <a:r>
                <a:rPr sz="1800" spc="9" dirty="0" smtClean="0">
                  <a:latin typeface="Trebuchet MS"/>
                  <a:cs typeface="Trebuchet MS"/>
                </a:rPr>
                <a:t>i</a:t>
              </a:r>
              <a:r>
                <a:rPr sz="1800" spc="0" dirty="0" smtClean="0">
                  <a:latin typeface="Trebuchet MS"/>
                  <a:cs typeface="Trebuchet MS"/>
                </a:rPr>
                <a:t>h</a:t>
              </a:r>
              <a:r>
                <a:rPr sz="1800" spc="-9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s</a:t>
              </a:r>
              <a:r>
                <a:rPr sz="1800" spc="4" dirty="0" smtClean="0">
                  <a:latin typeface="Trebuchet MS"/>
                  <a:cs typeface="Trebuchet MS"/>
                </a:rPr>
                <a:t>upp</a:t>
              </a:r>
              <a:r>
                <a:rPr sz="1800" spc="0" dirty="0" smtClean="0">
                  <a:latin typeface="Trebuchet MS"/>
                  <a:cs typeface="Trebuchet MS"/>
                </a:rPr>
                <a:t>li</a:t>
              </a:r>
              <a:r>
                <a:rPr sz="1800" spc="9" dirty="0" smtClean="0">
                  <a:latin typeface="Trebuchet MS"/>
                  <a:cs typeface="Trebuchet MS"/>
                </a:rPr>
                <a:t>e</a:t>
              </a:r>
              <a:r>
                <a:rPr sz="1800" spc="0" dirty="0" smtClean="0">
                  <a:latin typeface="Trebuchet MS"/>
                  <a:cs typeface="Trebuchet MS"/>
                </a:rPr>
                <a:t>r</a:t>
              </a:r>
              <a:r>
                <a:rPr sz="1800" spc="-24" dirty="0" smtClean="0">
                  <a:latin typeface="Trebuchet MS"/>
                  <a:cs typeface="Trebuchet MS"/>
                </a:rPr>
                <a:t> </a:t>
              </a:r>
              <a:r>
                <a:rPr sz="1800" spc="4" dirty="0" smtClean="0">
                  <a:latin typeface="Trebuchet MS"/>
                  <a:cs typeface="Trebuchet MS"/>
                </a:rPr>
                <a:t>k</a:t>
              </a:r>
              <a:r>
                <a:rPr sz="1800" spc="0" dirty="0" smtClean="0">
                  <a:latin typeface="Trebuchet MS"/>
                  <a:cs typeface="Trebuchet MS"/>
                </a:rPr>
                <a:t>rit</a:t>
              </a:r>
              <a:r>
                <a:rPr sz="1800" spc="4" dirty="0" smtClean="0">
                  <a:latin typeface="Trebuchet MS"/>
                  <a:cs typeface="Trebuchet MS"/>
                </a:rPr>
                <a:t>e</a:t>
              </a:r>
              <a:r>
                <a:rPr sz="1800" spc="0" dirty="0" smtClean="0">
                  <a:latin typeface="Trebuchet MS"/>
                  <a:cs typeface="Trebuchet MS"/>
                </a:rPr>
                <a:t>ria     </a:t>
              </a:r>
              <a:r>
                <a:rPr sz="1800" spc="175" dirty="0" smtClean="0">
                  <a:latin typeface="Trebuchet MS"/>
                  <a:cs typeface="Trebuchet MS"/>
                </a:rPr>
                <a:t> </a:t>
              </a:r>
              <a:r>
                <a:rPr sz="1800" spc="-79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ilih</a:t>
              </a:r>
              <a:r>
                <a:rPr sz="1800" spc="-9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su</a:t>
              </a:r>
              <a:r>
                <a:rPr sz="1800" spc="4" dirty="0" smtClean="0">
                  <a:latin typeface="Trebuchet MS"/>
                  <a:cs typeface="Trebuchet MS"/>
                </a:rPr>
                <a:t>pp</a:t>
              </a:r>
              <a:r>
                <a:rPr sz="1800" spc="0" dirty="0" smtClean="0">
                  <a:latin typeface="Trebuchet MS"/>
                  <a:cs typeface="Trebuchet MS"/>
                </a:rPr>
                <a:t>lier</a:t>
              </a:r>
              <a:r>
                <a:rPr sz="1800" spc="-19" dirty="0" smtClean="0">
                  <a:latin typeface="Trebuchet MS"/>
                  <a:cs typeface="Trebuchet MS"/>
                </a:rPr>
                <a:t> </a:t>
              </a:r>
              <a:r>
                <a:rPr sz="1800" spc="4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gn</a:t>
              </a:r>
              <a:endParaRPr sz="1800">
                <a:latin typeface="Trebuchet MS"/>
                <a:cs typeface="Trebuchet MS"/>
              </a:endParaRPr>
            </a:p>
            <a:p>
              <a:pPr marL="2671572">
                <a:lnSpc>
                  <a:spcPct val="96761"/>
                </a:lnSpc>
                <a:spcBef>
                  <a:spcPts val="70"/>
                </a:spcBef>
              </a:pPr>
              <a:r>
                <a:rPr sz="1800" spc="0" dirty="0" smtClean="0">
                  <a:latin typeface="Trebuchet MS"/>
                  <a:cs typeface="Trebuchet MS"/>
                </a:rPr>
                <a:t>h</a:t>
              </a:r>
              <a:r>
                <a:rPr sz="1800" spc="4" dirty="0" smtClean="0">
                  <a:latin typeface="Trebuchet MS"/>
                  <a:cs typeface="Trebuchet MS"/>
                </a:rPr>
                <a:t>a</a:t>
              </a:r>
              <a:r>
                <a:rPr sz="1800" spc="0" dirty="0" smtClean="0">
                  <a:latin typeface="Trebuchet MS"/>
                  <a:cs typeface="Trebuchet MS"/>
                </a:rPr>
                <a:t>rga</a:t>
              </a:r>
              <a:r>
                <a:rPr sz="1800" spc="9" dirty="0" smtClean="0">
                  <a:latin typeface="Trebuchet MS"/>
                  <a:cs typeface="Trebuchet MS"/>
                </a:rPr>
                <a:t> </a:t>
              </a:r>
              <a:r>
                <a:rPr sz="1800" spc="4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an</a:t>
              </a:r>
              <a:r>
                <a:rPr sz="1800" spc="-9" dirty="0" smtClean="0">
                  <a:latin typeface="Trebuchet MS"/>
                  <a:cs typeface="Trebuchet MS"/>
                </a:rPr>
                <a:t> </a:t>
              </a:r>
              <a:r>
                <a:rPr sz="1800" spc="4" dirty="0" smtClean="0">
                  <a:latin typeface="Trebuchet MS"/>
                  <a:cs typeface="Trebuchet MS"/>
                </a:rPr>
                <a:t>k</a:t>
              </a:r>
              <a:r>
                <a:rPr sz="1800" spc="0" dirty="0" smtClean="0">
                  <a:latin typeface="Trebuchet MS"/>
                  <a:cs typeface="Trebuchet MS"/>
                </a:rPr>
                <a:t>u</a:t>
              </a:r>
              <a:r>
                <a:rPr sz="1800" spc="4" dirty="0" smtClean="0">
                  <a:latin typeface="Trebuchet MS"/>
                  <a:cs typeface="Trebuchet MS"/>
                </a:rPr>
                <a:t>a</a:t>
              </a:r>
              <a:r>
                <a:rPr sz="1800" spc="0" dirty="0" smtClean="0">
                  <a:latin typeface="Trebuchet MS"/>
                  <a:cs typeface="Trebuchet MS"/>
                </a:rPr>
                <a:t>litas         </a:t>
              </a:r>
              <a:r>
                <a:rPr sz="1800" spc="189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kece</a:t>
              </a:r>
              <a:r>
                <a:rPr sz="1800" spc="4" dirty="0" smtClean="0">
                  <a:latin typeface="Trebuchet MS"/>
                  <a:cs typeface="Trebuchet MS"/>
                </a:rPr>
                <a:t>p</a:t>
              </a:r>
              <a:r>
                <a:rPr sz="1800" spc="0" dirty="0" smtClean="0">
                  <a:latin typeface="Trebuchet MS"/>
                  <a:cs typeface="Trebuchet MS"/>
                </a:rPr>
                <a:t>atan,</a:t>
              </a:r>
              <a:r>
                <a:rPr sz="1800" spc="-14" dirty="0" smtClean="0">
                  <a:latin typeface="Trebuchet MS"/>
                  <a:cs typeface="Trebuchet MS"/>
                </a:rPr>
                <a:t>f</a:t>
              </a:r>
              <a:r>
                <a:rPr sz="1800" spc="0" dirty="0" smtClean="0">
                  <a:latin typeface="Trebuchet MS"/>
                  <a:cs typeface="Trebuchet MS"/>
                </a:rPr>
                <a:t>leksib</a:t>
              </a:r>
              <a:r>
                <a:rPr sz="1800" spc="4" dirty="0" smtClean="0">
                  <a:latin typeface="Trebuchet MS"/>
                  <a:cs typeface="Trebuchet MS"/>
                </a:rPr>
                <a:t>i</a:t>
              </a:r>
              <a:r>
                <a:rPr sz="1800" spc="0" dirty="0" smtClean="0">
                  <a:latin typeface="Trebuchet MS"/>
                  <a:cs typeface="Trebuchet MS"/>
                </a:rPr>
                <a:t>li</a:t>
              </a:r>
              <a:r>
                <a:rPr sz="1800" spc="-9" dirty="0" smtClean="0">
                  <a:latin typeface="Trebuchet MS"/>
                  <a:cs typeface="Trebuchet MS"/>
                </a:rPr>
                <a:t>t</a:t>
              </a:r>
              <a:r>
                <a:rPr sz="1800" spc="0" dirty="0" smtClean="0">
                  <a:latin typeface="Trebuchet MS"/>
                  <a:cs typeface="Trebuchet MS"/>
                </a:rPr>
                <a:t>as</a:t>
              </a:r>
              <a:endParaRPr sz="1800">
                <a:latin typeface="Trebuchet MS"/>
                <a:cs typeface="Trebuchet MS"/>
              </a:endParaRPr>
            </a:p>
            <a:p>
              <a:pPr marR="628792" algn="r">
                <a:lnSpc>
                  <a:spcPct val="96761"/>
                </a:lnSpc>
                <a:spcBef>
                  <a:spcPts val="70"/>
                </a:spcBef>
              </a:pPr>
              <a:r>
                <a:rPr sz="1800" spc="4" dirty="0" smtClean="0">
                  <a:latin typeface="Trebuchet MS"/>
                  <a:cs typeface="Trebuchet MS"/>
                </a:rPr>
                <a:t>d</a:t>
              </a:r>
              <a:r>
                <a:rPr sz="1800" spc="0" dirty="0" smtClean="0">
                  <a:latin typeface="Trebuchet MS"/>
                  <a:cs typeface="Trebuchet MS"/>
                </a:rPr>
                <a:t>an kualitas</a:t>
              </a:r>
              <a:r>
                <a:rPr sz="1800" spc="-4" dirty="0" smtClean="0">
                  <a:latin typeface="Trebuchet MS"/>
                  <a:cs typeface="Trebuchet MS"/>
                </a:rPr>
                <a:t> </a:t>
              </a:r>
              <a:r>
                <a:rPr sz="1800" spc="0" dirty="0" smtClean="0">
                  <a:latin typeface="Trebuchet MS"/>
                  <a:cs typeface="Trebuchet MS"/>
                </a:rPr>
                <a:t>ting</a:t>
              </a:r>
              <a:r>
                <a:rPr sz="1800" spc="-9" dirty="0" smtClean="0">
                  <a:latin typeface="Trebuchet MS"/>
                  <a:cs typeface="Trebuchet MS"/>
                </a:rPr>
                <a:t>g</a:t>
              </a:r>
              <a:r>
                <a:rPr sz="1800" spc="0" dirty="0" smtClean="0">
                  <a:latin typeface="Trebuchet MS"/>
                  <a:cs typeface="Trebuchet MS"/>
                </a:rPr>
                <a:t>i</a:t>
              </a:r>
              <a:endParaRPr sz="1800">
                <a:latin typeface="Trebuchet MS"/>
                <a:cs typeface="Trebuchet MS"/>
              </a:endParaRPr>
            </a:p>
          </p:txBody>
        </p:sp>
      </p:grpSp>
      <p:sp>
        <p:nvSpPr>
          <p:cNvPr id="191" name="Title 1"/>
          <p:cNvSpPr txBox="1">
            <a:spLocks/>
          </p:cNvSpPr>
          <p:nvPr/>
        </p:nvSpPr>
        <p:spPr>
          <a:xfrm>
            <a:off x="228600" y="228600"/>
            <a:ext cx="8686799" cy="91440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Kesesuaian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Strategi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dengan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Kebijakan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Taktis</a:t>
            </a:r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/>
          <p:cNvSpPr/>
          <p:nvPr/>
        </p:nvSpPr>
        <p:spPr>
          <a:xfrm>
            <a:off x="245808" y="1447800"/>
            <a:ext cx="8686800" cy="4524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" name="object 43"/>
          <p:cNvSpPr txBox="1"/>
          <p:nvPr/>
        </p:nvSpPr>
        <p:spPr>
          <a:xfrm>
            <a:off x="808736" y="1692428"/>
            <a:ext cx="8030464" cy="452189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5600" marR="53086" indent="-342900">
              <a:lnSpc>
                <a:spcPts val="2575"/>
              </a:lnSpc>
              <a:spcBef>
                <a:spcPts val="128"/>
              </a:spcBef>
              <a:buFont typeface="Wingdings" panose="05000000000000000000" pitchFamily="2" charset="2"/>
              <a:buChar char="§"/>
            </a:pPr>
            <a:r>
              <a:rPr sz="2400" spc="0" dirty="0" smtClean="0">
                <a:latin typeface="Trebuchet MS"/>
                <a:cs typeface="Trebuchet MS"/>
              </a:rPr>
              <a:t>M</a:t>
            </a:r>
            <a:r>
              <a:rPr sz="2400" spc="4" dirty="0" smtClean="0">
                <a:latin typeface="Trebuchet MS"/>
                <a:cs typeface="Trebuchet MS"/>
              </a:rPr>
              <a:t>e</a:t>
            </a:r>
            <a:r>
              <a:rPr sz="2400" spc="0" dirty="0" smtClean="0">
                <a:latin typeface="Trebuchet MS"/>
                <a:cs typeface="Trebuchet MS"/>
              </a:rPr>
              <a:t>ngurangi</a:t>
            </a:r>
            <a:r>
              <a:rPr sz="2400" spc="25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mata</a:t>
            </a:r>
            <a:r>
              <a:rPr sz="2400" spc="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r</a:t>
            </a:r>
            <a:r>
              <a:rPr sz="2400" spc="4" dirty="0" smtClean="0">
                <a:latin typeface="Trebuchet MS"/>
                <a:cs typeface="Trebuchet MS"/>
              </a:rPr>
              <a:t>a</a:t>
            </a:r>
            <a:r>
              <a:rPr sz="2400" spc="0" dirty="0" smtClean="0">
                <a:latin typeface="Trebuchet MS"/>
                <a:cs typeface="Trebuchet MS"/>
              </a:rPr>
              <a:t>ntai</a:t>
            </a:r>
            <a:endParaRPr sz="2400" dirty="0">
              <a:latin typeface="Trebuchet MS"/>
              <a:cs typeface="Trebuchet MS"/>
            </a:endParaRPr>
          </a:p>
          <a:p>
            <a:pPr marL="355600" marR="877193" indent="-342900">
              <a:lnSpc>
                <a:spcPct val="99954"/>
              </a:lnSpc>
              <a:spcBef>
                <a:spcPts val="564"/>
              </a:spcBef>
              <a:buFont typeface="Wingdings" panose="05000000000000000000" pitchFamily="2" charset="2"/>
              <a:buChar char="§"/>
            </a:pPr>
            <a:r>
              <a:rPr sz="2400" spc="0" dirty="0" smtClean="0">
                <a:latin typeface="Trebuchet MS"/>
                <a:cs typeface="Trebuchet MS"/>
              </a:rPr>
              <a:t>M</a:t>
            </a:r>
            <a:r>
              <a:rPr sz="2400" spc="4" dirty="0" smtClean="0">
                <a:latin typeface="Trebuchet MS"/>
                <a:cs typeface="Trebuchet MS"/>
              </a:rPr>
              <a:t>e</a:t>
            </a:r>
            <a:r>
              <a:rPr sz="2400" spc="0" dirty="0" smtClean="0">
                <a:latin typeface="Trebuchet MS"/>
                <a:cs typeface="Trebuchet MS"/>
              </a:rPr>
              <a:t>me</a:t>
            </a:r>
            <a:r>
              <a:rPr sz="2400" spc="4" dirty="0" smtClean="0">
                <a:latin typeface="Trebuchet MS"/>
                <a:cs typeface="Trebuchet MS"/>
              </a:rPr>
              <a:t>s</a:t>
            </a:r>
            <a:r>
              <a:rPr sz="2400" spc="0" dirty="0" smtClean="0">
                <a:latin typeface="Trebuchet MS"/>
                <a:cs typeface="Trebuchet MS"/>
              </a:rPr>
              <a:t>an</a:t>
            </a:r>
            <a:r>
              <a:rPr sz="2400" spc="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komponen</a:t>
            </a:r>
            <a:r>
              <a:rPr sz="2400" spc="3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han</a:t>
            </a:r>
            <a:r>
              <a:rPr sz="2400" spc="4" dirty="0" smtClean="0">
                <a:latin typeface="Trebuchet MS"/>
                <a:cs typeface="Trebuchet MS"/>
              </a:rPr>
              <a:t>y</a:t>
            </a:r>
            <a:r>
              <a:rPr sz="2400" spc="0" dirty="0" smtClean="0">
                <a:latin typeface="Trebuchet MS"/>
                <a:cs typeface="Trebuchet MS"/>
              </a:rPr>
              <a:t>a</a:t>
            </a:r>
            <a:r>
              <a:rPr sz="2400" spc="9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apabila</a:t>
            </a:r>
            <a:r>
              <a:rPr sz="2400" spc="34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sudah</a:t>
            </a:r>
            <a:r>
              <a:rPr lang="en-US" sz="2400" dirty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meneri</a:t>
            </a:r>
            <a:r>
              <a:rPr sz="2400" spc="4" dirty="0" err="1" smtClean="0">
                <a:latin typeface="Trebuchet MS"/>
                <a:cs typeface="Trebuchet MS"/>
              </a:rPr>
              <a:t>m</a:t>
            </a:r>
            <a:r>
              <a:rPr sz="2400" spc="0" dirty="0" err="1" smtClean="0">
                <a:latin typeface="Trebuchet MS"/>
                <a:cs typeface="Trebuchet MS"/>
              </a:rPr>
              <a:t>a</a:t>
            </a:r>
            <a:r>
              <a:rPr sz="2400" spc="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pesanan</a:t>
            </a:r>
            <a:endParaRPr sz="2400" dirty="0">
              <a:latin typeface="Trebuchet MS"/>
              <a:cs typeface="Trebuchet MS"/>
            </a:endParaRPr>
          </a:p>
          <a:p>
            <a:pPr marL="355600" indent="-342900">
              <a:lnSpc>
                <a:spcPct val="96761"/>
              </a:lnSpc>
              <a:spcBef>
                <a:spcPts val="601"/>
              </a:spcBef>
              <a:buFont typeface="Wingdings" panose="05000000000000000000" pitchFamily="2" charset="2"/>
              <a:buChar char="§"/>
            </a:pPr>
            <a:r>
              <a:rPr sz="2400" spc="0" dirty="0" smtClean="0">
                <a:latin typeface="Trebuchet MS"/>
                <a:cs typeface="Trebuchet MS"/>
              </a:rPr>
              <a:t>Menentukan</a:t>
            </a:r>
            <a:r>
              <a:rPr sz="2400" spc="2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wa</a:t>
            </a:r>
            <a:r>
              <a:rPr sz="2400" spc="4" dirty="0" smtClean="0">
                <a:latin typeface="Trebuchet MS"/>
                <a:cs typeface="Trebuchet MS"/>
              </a:rPr>
              <a:t>k</a:t>
            </a:r>
            <a:r>
              <a:rPr sz="2400" spc="0" dirty="0" smtClean="0">
                <a:latin typeface="Trebuchet MS"/>
                <a:cs typeface="Trebuchet MS"/>
              </a:rPr>
              <a:t>tu standar</a:t>
            </a:r>
            <a:r>
              <a:rPr sz="2400" spc="1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bagi</a:t>
            </a:r>
            <a:r>
              <a:rPr sz="2400" spc="14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ang</a:t>
            </a:r>
            <a:r>
              <a:rPr sz="2400" spc="-9" dirty="0" err="1" smtClean="0">
                <a:latin typeface="Trebuchet MS"/>
                <a:cs typeface="Trebuchet MS"/>
              </a:rPr>
              <a:t>g</a:t>
            </a:r>
            <a:r>
              <a:rPr sz="2400" spc="0" dirty="0" err="1" smtClean="0">
                <a:latin typeface="Trebuchet MS"/>
                <a:cs typeface="Trebuchet MS"/>
              </a:rPr>
              <a:t>ota</a:t>
            </a:r>
            <a:r>
              <a:rPr sz="2400" spc="0" dirty="0" smtClean="0">
                <a:latin typeface="Trebuchet MS"/>
                <a:cs typeface="Trebuchet MS"/>
              </a:rPr>
              <a:t> sup</a:t>
            </a:r>
            <a:r>
              <a:rPr sz="2400" spc="-9" dirty="0" smtClean="0">
                <a:latin typeface="Trebuchet MS"/>
                <a:cs typeface="Trebuchet MS"/>
              </a:rPr>
              <a:t>p</a:t>
            </a:r>
            <a:r>
              <a:rPr sz="2400" spc="0" dirty="0" smtClean="0">
                <a:latin typeface="Trebuchet MS"/>
                <a:cs typeface="Trebuchet MS"/>
              </a:rPr>
              <a:t>ly</a:t>
            </a:r>
            <a:r>
              <a:rPr lang="en-US" sz="2400" dirty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chain</a:t>
            </a:r>
            <a:endParaRPr sz="2400" dirty="0">
              <a:latin typeface="Trebuchet MS"/>
              <a:cs typeface="Trebuchet MS"/>
            </a:endParaRPr>
          </a:p>
          <a:p>
            <a:pPr marL="355600" marR="53086" indent="-342900">
              <a:lnSpc>
                <a:spcPct val="96761"/>
              </a:lnSpc>
              <a:spcBef>
                <a:spcPts val="693"/>
              </a:spcBef>
              <a:buFont typeface="Wingdings" panose="05000000000000000000" pitchFamily="2" charset="2"/>
              <a:buChar char="§"/>
            </a:pPr>
            <a:r>
              <a:rPr sz="2400" spc="0" dirty="0" smtClean="0">
                <a:latin typeface="Trebuchet MS"/>
                <a:cs typeface="Trebuchet MS"/>
              </a:rPr>
              <a:t>M</a:t>
            </a:r>
            <a:r>
              <a:rPr sz="2400" spc="4" dirty="0" smtClean="0">
                <a:latin typeface="Trebuchet MS"/>
                <a:cs typeface="Trebuchet MS"/>
              </a:rPr>
              <a:t>e</a:t>
            </a:r>
            <a:r>
              <a:rPr sz="2400" spc="0" dirty="0" smtClean="0">
                <a:latin typeface="Trebuchet MS"/>
                <a:cs typeface="Trebuchet MS"/>
              </a:rPr>
              <a:t>nciut</a:t>
            </a:r>
            <a:r>
              <a:rPr sz="2400" spc="4" dirty="0" smtClean="0">
                <a:latin typeface="Trebuchet MS"/>
                <a:cs typeface="Trebuchet MS"/>
              </a:rPr>
              <a:t>k</a:t>
            </a:r>
            <a:r>
              <a:rPr sz="2400" spc="0" dirty="0" smtClean="0">
                <a:latin typeface="Trebuchet MS"/>
                <a:cs typeface="Trebuchet MS"/>
              </a:rPr>
              <a:t>an</a:t>
            </a:r>
            <a:r>
              <a:rPr sz="2400" spc="1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jumlah</a:t>
            </a:r>
            <a:r>
              <a:rPr sz="2400" spc="2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pema</a:t>
            </a:r>
            <a:r>
              <a:rPr sz="2400" spc="4" dirty="0" smtClean="0">
                <a:latin typeface="Trebuchet MS"/>
                <a:cs typeface="Trebuchet MS"/>
              </a:rPr>
              <a:t>s</a:t>
            </a:r>
            <a:r>
              <a:rPr sz="2400" spc="0" dirty="0" smtClean="0">
                <a:latin typeface="Trebuchet MS"/>
                <a:cs typeface="Trebuchet MS"/>
              </a:rPr>
              <a:t>ok</a:t>
            </a:r>
            <a:endParaRPr sz="2400" dirty="0">
              <a:latin typeface="Trebuchet MS"/>
              <a:cs typeface="Trebuchet MS"/>
            </a:endParaRPr>
          </a:p>
          <a:p>
            <a:pPr marL="355600" marR="506076" indent="-342900">
              <a:lnSpc>
                <a:spcPct val="100050"/>
              </a:lnSpc>
              <a:spcBef>
                <a:spcPts val="693"/>
              </a:spcBef>
              <a:buFont typeface="Wingdings" panose="05000000000000000000" pitchFamily="2" charset="2"/>
              <a:buChar char="§"/>
            </a:pPr>
            <a:r>
              <a:rPr sz="2400" spc="0" dirty="0" smtClean="0">
                <a:latin typeface="Trebuchet MS"/>
                <a:cs typeface="Trebuchet MS"/>
              </a:rPr>
              <a:t>M</a:t>
            </a:r>
            <a:r>
              <a:rPr sz="2400" spc="4" dirty="0" smtClean="0">
                <a:latin typeface="Trebuchet MS"/>
                <a:cs typeface="Trebuchet MS"/>
              </a:rPr>
              <a:t>e</a:t>
            </a:r>
            <a:r>
              <a:rPr sz="2400" spc="0" dirty="0" smtClean="0">
                <a:latin typeface="Trebuchet MS"/>
                <a:cs typeface="Trebuchet MS"/>
              </a:rPr>
              <a:t>ngutamakan</a:t>
            </a:r>
            <a:r>
              <a:rPr sz="2400" spc="1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pema</a:t>
            </a:r>
            <a:r>
              <a:rPr sz="2400" spc="4" dirty="0" smtClean="0">
                <a:latin typeface="Trebuchet MS"/>
                <a:cs typeface="Trebuchet MS"/>
              </a:rPr>
              <a:t>s</a:t>
            </a:r>
            <a:r>
              <a:rPr sz="2400" spc="0" dirty="0" smtClean="0">
                <a:latin typeface="Trebuchet MS"/>
                <a:cs typeface="Trebuchet MS"/>
              </a:rPr>
              <a:t>ok</a:t>
            </a:r>
            <a:r>
              <a:rPr sz="2400" spc="2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y</a:t>
            </a:r>
            <a:r>
              <a:rPr sz="2400" spc="4" dirty="0" smtClean="0">
                <a:latin typeface="Trebuchet MS"/>
                <a:cs typeface="Trebuchet MS"/>
              </a:rPr>
              <a:t>a</a:t>
            </a:r>
            <a:r>
              <a:rPr sz="2400" spc="0" dirty="0" smtClean="0">
                <a:latin typeface="Trebuchet MS"/>
                <a:cs typeface="Trebuchet MS"/>
              </a:rPr>
              <a:t>ng dekat</a:t>
            </a:r>
            <a:r>
              <a:rPr sz="2400" spc="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dengan pabrik</a:t>
            </a:r>
            <a:endParaRPr sz="2400" dirty="0">
              <a:latin typeface="Trebuchet MS"/>
              <a:cs typeface="Trebuchet MS"/>
            </a:endParaRPr>
          </a:p>
          <a:p>
            <a:pPr marL="355600" marR="1674728" indent="-342900">
              <a:lnSpc>
                <a:spcPts val="3479"/>
              </a:lnSpc>
              <a:spcBef>
                <a:spcPts val="239"/>
              </a:spcBef>
              <a:buFont typeface="Wingdings" panose="05000000000000000000" pitchFamily="2" charset="2"/>
              <a:buChar char="§"/>
            </a:pPr>
            <a:r>
              <a:rPr sz="2400" spc="0" dirty="0" smtClean="0">
                <a:latin typeface="Trebuchet MS"/>
                <a:cs typeface="Trebuchet MS"/>
              </a:rPr>
              <a:t>M</a:t>
            </a:r>
            <a:r>
              <a:rPr sz="2400" spc="4" dirty="0" smtClean="0">
                <a:latin typeface="Trebuchet MS"/>
                <a:cs typeface="Trebuchet MS"/>
              </a:rPr>
              <a:t>e</a:t>
            </a:r>
            <a:r>
              <a:rPr sz="2400" spc="0" dirty="0" smtClean="0">
                <a:latin typeface="Trebuchet MS"/>
                <a:cs typeface="Trebuchet MS"/>
              </a:rPr>
              <a:t>ngembangkan</a:t>
            </a:r>
            <a:r>
              <a:rPr sz="2400" spc="3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JIT</a:t>
            </a:r>
            <a:r>
              <a:rPr sz="2400" spc="-3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manu</a:t>
            </a:r>
            <a:r>
              <a:rPr sz="2400" spc="4" dirty="0" smtClean="0">
                <a:latin typeface="Trebuchet MS"/>
                <a:cs typeface="Trebuchet MS"/>
              </a:rPr>
              <a:t>f</a:t>
            </a:r>
            <a:r>
              <a:rPr sz="2400" spc="0" dirty="0" smtClean="0">
                <a:latin typeface="Trebuchet MS"/>
                <a:cs typeface="Trebuchet MS"/>
              </a:rPr>
              <a:t>actu</a:t>
            </a:r>
            <a:r>
              <a:rPr sz="2400" spc="4" dirty="0" smtClean="0">
                <a:latin typeface="Trebuchet MS"/>
                <a:cs typeface="Trebuchet MS"/>
              </a:rPr>
              <a:t>r</a:t>
            </a:r>
            <a:r>
              <a:rPr sz="2400" spc="0" dirty="0" smtClean="0">
                <a:latin typeface="Trebuchet MS"/>
                <a:cs typeface="Trebuchet MS"/>
              </a:rPr>
              <a:t>ing</a:t>
            </a:r>
            <a:endParaRPr lang="en-US" sz="2400" dirty="0">
              <a:latin typeface="Trebuchet MS"/>
              <a:cs typeface="Trebuchet MS"/>
            </a:endParaRPr>
          </a:p>
          <a:p>
            <a:pPr marL="355600" marR="1674728" indent="-342900">
              <a:lnSpc>
                <a:spcPts val="3479"/>
              </a:lnSpc>
              <a:spcBef>
                <a:spcPts val="239"/>
              </a:spcBef>
              <a:buFont typeface="Wingdings" panose="05000000000000000000" pitchFamily="2" charset="2"/>
              <a:buChar char="§"/>
            </a:pPr>
            <a:r>
              <a:rPr sz="2400" spc="0" dirty="0" err="1" smtClean="0">
                <a:latin typeface="Trebuchet MS"/>
                <a:cs typeface="Trebuchet MS"/>
              </a:rPr>
              <a:t>M</a:t>
            </a:r>
            <a:r>
              <a:rPr sz="2400" spc="4" dirty="0" err="1" smtClean="0">
                <a:latin typeface="Trebuchet MS"/>
                <a:cs typeface="Trebuchet MS"/>
              </a:rPr>
              <a:t>e</a:t>
            </a:r>
            <a:r>
              <a:rPr sz="2400" spc="0" dirty="0" err="1" smtClean="0">
                <a:latin typeface="Trebuchet MS"/>
                <a:cs typeface="Trebuchet MS"/>
              </a:rPr>
              <a:t>ngembangkan</a:t>
            </a:r>
            <a:r>
              <a:rPr sz="2400" spc="34" dirty="0" smtClean="0">
                <a:latin typeface="Trebuchet MS"/>
                <a:cs typeface="Trebuchet MS"/>
              </a:rPr>
              <a:t> </a:t>
            </a:r>
            <a:r>
              <a:rPr sz="2400" spc="-19" dirty="0" smtClean="0">
                <a:latin typeface="Trebuchet MS"/>
                <a:cs typeface="Trebuchet MS"/>
              </a:rPr>
              <a:t>e</a:t>
            </a:r>
            <a:r>
              <a:rPr sz="2400" spc="-4" dirty="0" smtClean="0">
                <a:latin typeface="Trebuchet MS"/>
                <a:cs typeface="Trebuchet MS"/>
              </a:rPr>
              <a:t>-</a:t>
            </a:r>
            <a:r>
              <a:rPr sz="2400" spc="0" dirty="0" smtClean="0">
                <a:latin typeface="Trebuchet MS"/>
                <a:cs typeface="Trebuchet MS"/>
              </a:rPr>
              <a:t>commerce </a:t>
            </a:r>
            <a:r>
              <a:rPr sz="2400" spc="0" dirty="0" err="1" smtClean="0">
                <a:latin typeface="Trebuchet MS"/>
                <a:cs typeface="Trebuchet MS"/>
              </a:rPr>
              <a:t>Mela</a:t>
            </a:r>
            <a:r>
              <a:rPr sz="2400" spc="4" dirty="0" err="1" smtClean="0">
                <a:latin typeface="Trebuchet MS"/>
                <a:cs typeface="Trebuchet MS"/>
              </a:rPr>
              <a:t>k</a:t>
            </a:r>
            <a:r>
              <a:rPr sz="2400" spc="0" dirty="0" err="1" smtClean="0">
                <a:latin typeface="Trebuchet MS"/>
                <a:cs typeface="Trebuchet MS"/>
              </a:rPr>
              <a:t>ukan</a:t>
            </a:r>
            <a:r>
              <a:rPr lang="en-US" sz="2400" spc="19" dirty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kemit</a:t>
            </a:r>
            <a:r>
              <a:rPr sz="2400" spc="4" dirty="0" err="1" smtClean="0">
                <a:latin typeface="Trebuchet MS"/>
                <a:cs typeface="Trebuchet MS"/>
              </a:rPr>
              <a:t>r</a:t>
            </a:r>
            <a:r>
              <a:rPr sz="2400" spc="0" dirty="0" err="1" smtClean="0">
                <a:latin typeface="Trebuchet MS"/>
                <a:cs typeface="Trebuchet MS"/>
              </a:rPr>
              <a:t>aan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134" name="Title 1"/>
          <p:cNvSpPr txBox="1">
            <a:spLocks/>
          </p:cNvSpPr>
          <p:nvPr/>
        </p:nvSpPr>
        <p:spPr>
          <a:xfrm>
            <a:off x="228600" y="228600"/>
            <a:ext cx="8686799" cy="91440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Strategi</a:t>
            </a:r>
            <a:r>
              <a:rPr lang="en-US" sz="3600" b="1" dirty="0" smtClean="0"/>
              <a:t> SC yang </a:t>
            </a:r>
            <a:r>
              <a:rPr lang="en-US" sz="3600" b="1" dirty="0" err="1" smtClean="0"/>
              <a:t>Dikembangkan</a:t>
            </a:r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5808" y="1447800"/>
            <a:ext cx="8686800" cy="45248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object 5"/>
          <p:cNvSpPr txBox="1"/>
          <p:nvPr/>
        </p:nvSpPr>
        <p:spPr>
          <a:xfrm>
            <a:off x="609600" y="1692428"/>
            <a:ext cx="7848600" cy="377507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5600" indent="-342900">
              <a:lnSpc>
                <a:spcPts val="2575"/>
              </a:lnSpc>
              <a:spcBef>
                <a:spcPts val="128"/>
              </a:spcBef>
              <a:buFont typeface="Wingdings" panose="05000000000000000000" pitchFamily="2" charset="2"/>
              <a:buChar char="§"/>
            </a:pPr>
            <a:r>
              <a:rPr sz="2400" spc="0" dirty="0" smtClean="0">
                <a:latin typeface="Trebuchet MS"/>
                <a:cs typeface="Trebuchet MS"/>
              </a:rPr>
              <a:t>U</a:t>
            </a:r>
            <a:r>
              <a:rPr sz="2400" spc="4" dirty="0" smtClean="0">
                <a:latin typeface="Trebuchet MS"/>
                <a:cs typeface="Trebuchet MS"/>
              </a:rPr>
              <a:t>n</a:t>
            </a:r>
            <a:r>
              <a:rPr sz="2400" spc="0" dirty="0" smtClean="0">
                <a:latin typeface="Trebuchet MS"/>
                <a:cs typeface="Trebuchet MS"/>
              </a:rPr>
              <a:t>tuk</a:t>
            </a:r>
            <a:r>
              <a:rPr sz="2400" spc="25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menciptakan</a:t>
            </a:r>
            <a:r>
              <a:rPr sz="2400" spc="1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sine</a:t>
            </a:r>
            <a:r>
              <a:rPr sz="2400" spc="9" dirty="0" smtClean="0">
                <a:latin typeface="Trebuchet MS"/>
                <a:cs typeface="Trebuchet MS"/>
              </a:rPr>
              <a:t>r</a:t>
            </a:r>
            <a:r>
              <a:rPr sz="2400" spc="0" dirty="0" smtClean="0">
                <a:latin typeface="Trebuchet MS"/>
                <a:cs typeface="Trebuchet MS"/>
              </a:rPr>
              <a:t>gi,</a:t>
            </a:r>
            <a:r>
              <a:rPr sz="2400" spc="29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fokus</a:t>
            </a:r>
            <a:r>
              <a:rPr sz="2400" spc="24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pengembangan</a:t>
            </a:r>
            <a:r>
              <a:rPr lang="en-US" sz="2400" spc="0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produk</a:t>
            </a:r>
            <a:r>
              <a:rPr sz="2400" spc="25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pada</a:t>
            </a:r>
            <a:r>
              <a:rPr sz="2400" spc="1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supply</a:t>
            </a:r>
            <a:r>
              <a:rPr sz="2400" spc="2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chain</a:t>
            </a:r>
            <a:r>
              <a:rPr sz="2400" spc="1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y</a:t>
            </a:r>
            <a:r>
              <a:rPr sz="2400" spc="4" dirty="0" smtClean="0">
                <a:latin typeface="Trebuchet MS"/>
                <a:cs typeface="Trebuchet MS"/>
              </a:rPr>
              <a:t>a</a:t>
            </a:r>
            <a:r>
              <a:rPr sz="2400" spc="0" dirty="0" smtClean="0">
                <a:latin typeface="Trebuchet MS"/>
                <a:cs typeface="Trebuchet MS"/>
              </a:rPr>
              <a:t>ng ingin</a:t>
            </a:r>
            <a:r>
              <a:rPr sz="2400" spc="19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r</a:t>
            </a:r>
            <a:r>
              <a:rPr sz="2400" spc="4" dirty="0" err="1" smtClean="0">
                <a:latin typeface="Trebuchet MS"/>
                <a:cs typeface="Trebuchet MS"/>
              </a:rPr>
              <a:t>e</a:t>
            </a:r>
            <a:r>
              <a:rPr sz="2400" spc="0" dirty="0" err="1" smtClean="0">
                <a:latin typeface="Trebuchet MS"/>
                <a:cs typeface="Trebuchet MS"/>
              </a:rPr>
              <a:t>sponsif</a:t>
            </a:r>
            <a:r>
              <a:rPr sz="2400" spc="0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ha</a:t>
            </a:r>
            <a:r>
              <a:rPr sz="2400" spc="4" dirty="0" err="1" smtClean="0">
                <a:latin typeface="Trebuchet MS"/>
                <a:cs typeface="Trebuchet MS"/>
              </a:rPr>
              <a:t>r</a:t>
            </a:r>
            <a:r>
              <a:rPr sz="2400" spc="0" dirty="0" err="1" smtClean="0">
                <a:latin typeface="Trebuchet MS"/>
                <a:cs typeface="Trebuchet MS"/>
              </a:rPr>
              <a:t>us</a:t>
            </a:r>
            <a:r>
              <a:rPr lang="en-US" sz="2400" spc="25" dirty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didukung</a:t>
            </a:r>
            <a:r>
              <a:rPr sz="2400" spc="2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dengan</a:t>
            </a:r>
            <a:r>
              <a:rPr sz="2400" spc="1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k</a:t>
            </a:r>
            <a:r>
              <a:rPr sz="2400" spc="4" dirty="0" smtClean="0">
                <a:latin typeface="Trebuchet MS"/>
                <a:cs typeface="Trebuchet MS"/>
              </a:rPr>
              <a:t>e</a:t>
            </a:r>
            <a:r>
              <a:rPr sz="2400" spc="0" dirty="0" smtClean="0">
                <a:latin typeface="Trebuchet MS"/>
                <a:cs typeface="Trebuchet MS"/>
              </a:rPr>
              <a:t>ma</a:t>
            </a:r>
            <a:r>
              <a:rPr sz="2400" spc="4" dirty="0" smtClean="0">
                <a:latin typeface="Trebuchet MS"/>
                <a:cs typeface="Trebuchet MS"/>
              </a:rPr>
              <a:t>m</a:t>
            </a:r>
            <a:r>
              <a:rPr sz="2400" spc="0" dirty="0" smtClean="0">
                <a:latin typeface="Trebuchet MS"/>
                <a:cs typeface="Trebuchet MS"/>
              </a:rPr>
              <a:t>puan di</a:t>
            </a:r>
            <a:r>
              <a:rPr sz="2400" spc="1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atas.</a:t>
            </a:r>
            <a:endParaRPr sz="2400" dirty="0">
              <a:latin typeface="Trebuchet MS"/>
              <a:cs typeface="Trebuchet MS"/>
            </a:endParaRPr>
          </a:p>
          <a:p>
            <a:pPr marL="355600" marR="489722" indent="-342900">
              <a:lnSpc>
                <a:spcPct val="100050"/>
              </a:lnSpc>
              <a:spcBef>
                <a:spcPts val="601"/>
              </a:spcBef>
              <a:buFont typeface="Wingdings" panose="05000000000000000000" pitchFamily="2" charset="2"/>
              <a:buChar char="§"/>
            </a:pPr>
            <a:r>
              <a:rPr sz="2400" spc="0" dirty="0" smtClean="0">
                <a:latin typeface="Trebuchet MS"/>
                <a:cs typeface="Trebuchet MS"/>
              </a:rPr>
              <a:t>Fle</a:t>
            </a:r>
            <a:r>
              <a:rPr sz="2400" spc="4" dirty="0" smtClean="0">
                <a:latin typeface="Trebuchet MS"/>
                <a:cs typeface="Trebuchet MS"/>
              </a:rPr>
              <a:t>k</a:t>
            </a:r>
            <a:r>
              <a:rPr sz="2400" spc="0" dirty="0" smtClean="0">
                <a:latin typeface="Trebuchet MS"/>
                <a:cs typeface="Trebuchet MS"/>
              </a:rPr>
              <a:t>sibilitas</a:t>
            </a:r>
            <a:r>
              <a:rPr sz="2400" spc="4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dan kecepatan</a:t>
            </a:r>
            <a:r>
              <a:rPr sz="2400" spc="29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dalam</a:t>
            </a:r>
            <a:r>
              <a:rPr sz="2400" spc="9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merancang</a:t>
            </a:r>
            <a:r>
              <a:rPr lang="en-US" sz="2400" spc="0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produk</a:t>
            </a:r>
            <a:r>
              <a:rPr sz="2400" spc="25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baru</a:t>
            </a:r>
            <a:r>
              <a:rPr sz="2400" spc="2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bisa</a:t>
            </a:r>
            <a:r>
              <a:rPr sz="2400" spc="1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ditingkatkan</a:t>
            </a:r>
            <a:r>
              <a:rPr sz="2400" spc="34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dengan</a:t>
            </a:r>
            <a:r>
              <a:rPr sz="2400" spc="0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menggunakan</a:t>
            </a:r>
            <a:r>
              <a:rPr lang="en-US" sz="2400" spc="19" dirty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modu</a:t>
            </a:r>
            <a:r>
              <a:rPr sz="2400" spc="-29" dirty="0" err="1" smtClean="0">
                <a:latin typeface="Trebuchet MS"/>
                <a:cs typeface="Trebuchet MS"/>
              </a:rPr>
              <a:t>l</a:t>
            </a:r>
            <a:r>
              <a:rPr sz="2400" spc="-4" dirty="0" err="1" smtClean="0">
                <a:latin typeface="Trebuchet MS"/>
                <a:cs typeface="Trebuchet MS"/>
              </a:rPr>
              <a:t>-</a:t>
            </a:r>
            <a:r>
              <a:rPr sz="2400" spc="0" dirty="0" err="1" smtClean="0">
                <a:latin typeface="Trebuchet MS"/>
                <a:cs typeface="Trebuchet MS"/>
              </a:rPr>
              <a:t>mo</a:t>
            </a:r>
            <a:r>
              <a:rPr sz="2400" spc="-9" dirty="0" err="1" smtClean="0">
                <a:latin typeface="Trebuchet MS"/>
                <a:cs typeface="Trebuchet MS"/>
              </a:rPr>
              <a:t>d</a:t>
            </a:r>
            <a:r>
              <a:rPr sz="2400" spc="0" dirty="0" err="1" smtClean="0">
                <a:latin typeface="Trebuchet MS"/>
                <a:cs typeface="Trebuchet MS"/>
              </a:rPr>
              <a:t>ul</a:t>
            </a:r>
            <a:r>
              <a:rPr sz="2400" spc="3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stan</a:t>
            </a:r>
            <a:r>
              <a:rPr sz="2400" spc="-9" dirty="0" smtClean="0">
                <a:latin typeface="Trebuchet MS"/>
                <a:cs typeface="Trebuchet MS"/>
              </a:rPr>
              <a:t>d</a:t>
            </a:r>
            <a:r>
              <a:rPr sz="2400" spc="0" dirty="0" smtClean="0">
                <a:latin typeface="Trebuchet MS"/>
                <a:cs typeface="Trebuchet MS"/>
              </a:rPr>
              <a:t>a</a:t>
            </a:r>
            <a:r>
              <a:rPr sz="2400" spc="-319" dirty="0" smtClean="0">
                <a:latin typeface="Trebuchet MS"/>
                <a:cs typeface="Trebuchet MS"/>
              </a:rPr>
              <a:t>r</a:t>
            </a:r>
            <a:r>
              <a:rPr sz="2400" spc="0" dirty="0" smtClean="0">
                <a:latin typeface="Trebuchet MS"/>
                <a:cs typeface="Trebuchet MS"/>
              </a:rPr>
              <a:t>.</a:t>
            </a:r>
            <a:endParaRPr sz="2400" dirty="0">
              <a:latin typeface="Trebuchet MS"/>
              <a:cs typeface="Trebuchet MS"/>
            </a:endParaRPr>
          </a:p>
          <a:p>
            <a:pPr marL="355600" marR="481154" indent="-342900">
              <a:lnSpc>
                <a:spcPct val="100050"/>
              </a:lnSpc>
              <a:spcBef>
                <a:spcPts val="598"/>
              </a:spcBef>
              <a:buFont typeface="Wingdings" panose="05000000000000000000" pitchFamily="2" charset="2"/>
              <a:buChar char="§"/>
            </a:pPr>
            <a:r>
              <a:rPr sz="2400" spc="0" dirty="0" smtClean="0">
                <a:latin typeface="Trebuchet MS"/>
                <a:cs typeface="Trebuchet MS"/>
              </a:rPr>
              <a:t>M</a:t>
            </a:r>
            <a:r>
              <a:rPr sz="2400" spc="4" dirty="0" smtClean="0">
                <a:latin typeface="Trebuchet MS"/>
                <a:cs typeface="Trebuchet MS"/>
              </a:rPr>
              <a:t>e</a:t>
            </a:r>
            <a:r>
              <a:rPr sz="2400" spc="0" dirty="0" smtClean="0">
                <a:latin typeface="Trebuchet MS"/>
                <a:cs typeface="Trebuchet MS"/>
              </a:rPr>
              <a:t>nunda</a:t>
            </a:r>
            <a:r>
              <a:rPr sz="2400" spc="1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konf</a:t>
            </a:r>
            <a:r>
              <a:rPr sz="2400" spc="4" dirty="0" smtClean="0">
                <a:latin typeface="Trebuchet MS"/>
                <a:cs typeface="Trebuchet MS"/>
              </a:rPr>
              <a:t>i</a:t>
            </a:r>
            <a:r>
              <a:rPr sz="2400" spc="0" dirty="0" smtClean="0">
                <a:latin typeface="Trebuchet MS"/>
                <a:cs typeface="Trebuchet MS"/>
              </a:rPr>
              <a:t>gurasi</a:t>
            </a:r>
            <a:r>
              <a:rPr sz="2400" spc="3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a</a:t>
            </a:r>
            <a:r>
              <a:rPr sz="2400" spc="4" dirty="0" smtClean="0">
                <a:latin typeface="Trebuchet MS"/>
                <a:cs typeface="Trebuchet MS"/>
              </a:rPr>
              <a:t>k</a:t>
            </a:r>
            <a:r>
              <a:rPr sz="2400" spc="0" dirty="0" smtClean="0">
                <a:latin typeface="Trebuchet MS"/>
                <a:cs typeface="Trebuchet MS"/>
              </a:rPr>
              <a:t>hir</a:t>
            </a:r>
            <a:r>
              <a:rPr sz="2400" spc="1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produk</a:t>
            </a:r>
            <a:r>
              <a:rPr sz="2400" spc="34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sa</a:t>
            </a:r>
            <a:r>
              <a:rPr sz="2400" spc="4" dirty="0" err="1" smtClean="0">
                <a:latin typeface="Trebuchet MS"/>
                <a:cs typeface="Trebuchet MS"/>
              </a:rPr>
              <a:t>m</a:t>
            </a:r>
            <a:r>
              <a:rPr sz="2400" spc="0" dirty="0" err="1" smtClean="0">
                <a:latin typeface="Trebuchet MS"/>
                <a:cs typeface="Trebuchet MS"/>
              </a:rPr>
              <a:t>pai</a:t>
            </a:r>
            <a:r>
              <a:rPr sz="2400" spc="9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ada</a:t>
            </a:r>
            <a:r>
              <a:rPr lang="en-US" sz="2400" spc="0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permintaan</a:t>
            </a:r>
            <a:r>
              <a:rPr sz="2400" spc="2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yang</a:t>
            </a:r>
            <a:r>
              <a:rPr sz="2400" spc="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definitif</a:t>
            </a:r>
            <a:r>
              <a:rPr sz="2400" spc="19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bisa</a:t>
            </a:r>
            <a:r>
              <a:rPr sz="2400" spc="19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mengurangi</a:t>
            </a:r>
            <a:r>
              <a:rPr lang="en-US" sz="2400" spc="0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te</a:t>
            </a:r>
            <a:r>
              <a:rPr sz="2400" spc="4" dirty="0" err="1" smtClean="0">
                <a:latin typeface="Trebuchet MS"/>
                <a:cs typeface="Trebuchet MS"/>
              </a:rPr>
              <a:t>r</a:t>
            </a:r>
            <a:r>
              <a:rPr sz="2400" spc="0" dirty="0" err="1" smtClean="0">
                <a:latin typeface="Trebuchet MS"/>
                <a:cs typeface="Trebuchet MS"/>
              </a:rPr>
              <a:t>jadin</a:t>
            </a:r>
            <a:r>
              <a:rPr sz="2400" spc="4" dirty="0" err="1" smtClean="0">
                <a:latin typeface="Trebuchet MS"/>
                <a:cs typeface="Trebuchet MS"/>
              </a:rPr>
              <a:t>y</a:t>
            </a:r>
            <a:r>
              <a:rPr sz="2400" spc="0" dirty="0" err="1" smtClean="0">
                <a:latin typeface="Trebuchet MS"/>
                <a:cs typeface="Trebuchet MS"/>
              </a:rPr>
              <a:t>a</a:t>
            </a:r>
            <a:r>
              <a:rPr sz="2400" spc="25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k</a:t>
            </a:r>
            <a:r>
              <a:rPr sz="2400" spc="4" dirty="0" smtClean="0">
                <a:latin typeface="Trebuchet MS"/>
                <a:cs typeface="Trebuchet MS"/>
              </a:rPr>
              <a:t>e</a:t>
            </a:r>
            <a:r>
              <a:rPr sz="2400" spc="0" dirty="0" smtClean="0">
                <a:latin typeface="Trebuchet MS"/>
                <a:cs typeface="Trebuchet MS"/>
              </a:rPr>
              <a:t>ku</a:t>
            </a:r>
            <a:r>
              <a:rPr sz="2400" spc="4" dirty="0" smtClean="0">
                <a:latin typeface="Trebuchet MS"/>
                <a:cs typeface="Trebuchet MS"/>
              </a:rPr>
              <a:t>r</a:t>
            </a:r>
            <a:r>
              <a:rPr sz="2400" spc="0" dirty="0" smtClean="0">
                <a:latin typeface="Trebuchet MS"/>
                <a:cs typeface="Trebuchet MS"/>
              </a:rPr>
              <a:t>angan</a:t>
            </a:r>
            <a:r>
              <a:rPr sz="2400" spc="2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atau</a:t>
            </a:r>
            <a:r>
              <a:rPr sz="2400" spc="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k</a:t>
            </a:r>
            <a:r>
              <a:rPr sz="2400" spc="4" dirty="0" smtClean="0">
                <a:latin typeface="Trebuchet MS"/>
                <a:cs typeface="Trebuchet MS"/>
              </a:rPr>
              <a:t>e</a:t>
            </a:r>
            <a:r>
              <a:rPr sz="2400" spc="0" dirty="0" smtClean="0">
                <a:latin typeface="Trebuchet MS"/>
                <a:cs typeface="Trebuchet MS"/>
              </a:rPr>
              <a:t>lebihan</a:t>
            </a:r>
            <a:r>
              <a:rPr sz="2400" spc="49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produk</a:t>
            </a:r>
            <a:r>
              <a:rPr sz="2400" spc="0" dirty="0" smtClean="0">
                <a:latin typeface="Trebuchet MS"/>
                <a:cs typeface="Trebuchet MS"/>
              </a:rPr>
              <a:t> y</a:t>
            </a:r>
            <a:r>
              <a:rPr sz="2400" spc="4" dirty="0" smtClean="0">
                <a:latin typeface="Trebuchet MS"/>
                <a:cs typeface="Trebuchet MS"/>
              </a:rPr>
              <a:t>a</a:t>
            </a:r>
            <a:r>
              <a:rPr sz="2400" spc="0" dirty="0" smtClean="0">
                <a:latin typeface="Trebuchet MS"/>
                <a:cs typeface="Trebuchet MS"/>
              </a:rPr>
              <a:t>ng</a:t>
            </a:r>
            <a:r>
              <a:rPr lang="en-US" sz="2400" spc="0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tidak</a:t>
            </a:r>
            <a:r>
              <a:rPr sz="2400" spc="25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te</a:t>
            </a:r>
            <a:r>
              <a:rPr sz="2400" spc="4" dirty="0" smtClean="0">
                <a:latin typeface="Trebuchet MS"/>
                <a:cs typeface="Trebuchet MS"/>
              </a:rPr>
              <a:t>r</a:t>
            </a:r>
            <a:r>
              <a:rPr sz="2400" spc="0" dirty="0" smtClean="0">
                <a:latin typeface="Trebuchet MS"/>
                <a:cs typeface="Trebuchet MS"/>
              </a:rPr>
              <a:t>k</a:t>
            </a:r>
            <a:r>
              <a:rPr sz="2400" spc="4" dirty="0" smtClean="0">
                <a:latin typeface="Trebuchet MS"/>
                <a:cs typeface="Trebuchet MS"/>
              </a:rPr>
              <a:t>e</a:t>
            </a:r>
            <a:r>
              <a:rPr sz="2400" spc="0" dirty="0" smtClean="0">
                <a:latin typeface="Trebuchet MS"/>
                <a:cs typeface="Trebuchet MS"/>
              </a:rPr>
              <a:t>ndali</a:t>
            </a:r>
            <a:r>
              <a:rPr sz="2400" spc="34" dirty="0" smtClean="0">
                <a:latin typeface="Trebuchet MS"/>
                <a:cs typeface="Trebuchet MS"/>
              </a:rPr>
              <a:t> </a:t>
            </a:r>
            <a:r>
              <a:rPr sz="2400" spc="-34" dirty="0" smtClean="0">
                <a:latin typeface="Trebuchet MS"/>
                <a:cs typeface="Trebuchet MS"/>
              </a:rPr>
              <a:t>(</a:t>
            </a:r>
            <a:r>
              <a:rPr sz="2400" i="1" spc="0" dirty="0" smtClean="0">
                <a:latin typeface="Trebuchet MS"/>
                <a:cs typeface="Trebuchet MS"/>
              </a:rPr>
              <a:t>p</a:t>
            </a:r>
            <a:r>
              <a:rPr sz="2400" i="1" spc="-9" dirty="0" smtClean="0">
                <a:latin typeface="Trebuchet MS"/>
                <a:cs typeface="Trebuchet MS"/>
              </a:rPr>
              <a:t>o</a:t>
            </a:r>
            <a:r>
              <a:rPr sz="2400" i="1" spc="0" dirty="0" smtClean="0">
                <a:latin typeface="Trebuchet MS"/>
                <a:cs typeface="Trebuchet MS"/>
              </a:rPr>
              <a:t>stp</a:t>
            </a:r>
            <a:r>
              <a:rPr sz="2400" i="1" spc="-9" dirty="0" smtClean="0">
                <a:latin typeface="Trebuchet MS"/>
                <a:cs typeface="Trebuchet MS"/>
              </a:rPr>
              <a:t>o</a:t>
            </a:r>
            <a:r>
              <a:rPr sz="2400" i="1" spc="0" dirty="0" smtClean="0">
                <a:latin typeface="Trebuchet MS"/>
                <a:cs typeface="Trebuchet MS"/>
              </a:rPr>
              <a:t>n</a:t>
            </a:r>
            <a:r>
              <a:rPr sz="2400" i="1" spc="-9" dirty="0" smtClean="0">
                <a:latin typeface="Trebuchet MS"/>
                <a:cs typeface="Trebuchet MS"/>
              </a:rPr>
              <a:t>e</a:t>
            </a:r>
            <a:r>
              <a:rPr sz="2400" i="1" spc="0" dirty="0" smtClean="0">
                <a:latin typeface="Trebuchet MS"/>
                <a:cs typeface="Trebuchet MS"/>
              </a:rPr>
              <a:t>men</a:t>
            </a:r>
            <a:r>
              <a:rPr sz="2400" i="1" spc="-4" dirty="0" smtClean="0">
                <a:latin typeface="Trebuchet MS"/>
                <a:cs typeface="Trebuchet MS"/>
              </a:rPr>
              <a:t>t</a:t>
            </a:r>
            <a:r>
              <a:rPr sz="2400" spc="0" dirty="0" smtClean="0">
                <a:latin typeface="Trebuchet MS"/>
                <a:cs typeface="Trebuchet MS"/>
              </a:rPr>
              <a:t>)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28600" y="228600"/>
            <a:ext cx="8686799" cy="91440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Strategi</a:t>
            </a:r>
            <a:r>
              <a:rPr lang="en-US" sz="3600" b="1" dirty="0" smtClean="0"/>
              <a:t> SC yang </a:t>
            </a:r>
            <a:r>
              <a:rPr lang="en-US" sz="3600" b="1" dirty="0" err="1" smtClean="0"/>
              <a:t>Dikembangkan</a:t>
            </a:r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/>
          <p:cNvSpPr txBox="1"/>
          <p:nvPr/>
        </p:nvSpPr>
        <p:spPr>
          <a:xfrm>
            <a:off x="762000" y="1676400"/>
            <a:ext cx="8001000" cy="4191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lIns="0" tIns="182880" rIns="0" bIns="182880" rtlCol="0">
            <a:noAutofit/>
          </a:bodyPr>
          <a:lstStyle/>
          <a:p>
            <a:pPr marL="12700" marR="31539">
              <a:lnSpc>
                <a:spcPts val="2165"/>
              </a:lnSpc>
              <a:spcBef>
                <a:spcPts val="108"/>
              </a:spcBef>
            </a:pPr>
            <a:r>
              <a:rPr sz="1450" spc="0" dirty="0" smtClean="0">
                <a:solidFill>
                  <a:srgbClr val="B03E9A"/>
                </a:solidFill>
                <a:latin typeface="Wingdings 2"/>
                <a:cs typeface="Wingdings 2"/>
              </a:rPr>
              <a:t></a:t>
            </a:r>
            <a:r>
              <a:rPr sz="1450" spc="0" dirty="0" smtClean="0">
                <a:solidFill>
                  <a:srgbClr val="B03E9A"/>
                </a:solidFill>
                <a:latin typeface="Times New Roman"/>
                <a:cs typeface="Times New Roman"/>
              </a:rPr>
              <a:t> </a:t>
            </a:r>
            <a:r>
              <a:rPr sz="1450" spc="119" dirty="0" smtClean="0">
                <a:solidFill>
                  <a:srgbClr val="B03E9A"/>
                </a:solidFill>
                <a:latin typeface="Times New Roman"/>
                <a:cs typeface="Times New Roman"/>
              </a:rPr>
              <a:t> </a:t>
            </a:r>
            <a:r>
              <a:rPr sz="2400" spc="4" dirty="0" smtClean="0">
                <a:latin typeface="Trebuchet MS"/>
                <a:cs typeface="Trebuchet MS"/>
              </a:rPr>
              <a:t>Fo</a:t>
            </a:r>
            <a:r>
              <a:rPr sz="2400" spc="0" dirty="0" smtClean="0">
                <a:latin typeface="Trebuchet MS"/>
                <a:cs typeface="Trebuchet MS"/>
              </a:rPr>
              <a:t>kus :</a:t>
            </a:r>
            <a:endParaRPr sz="2400" dirty="0">
              <a:latin typeface="Trebuchet MS"/>
              <a:cs typeface="Trebuchet MS"/>
            </a:endParaRPr>
          </a:p>
          <a:p>
            <a:pPr marL="305307" marR="31539">
              <a:lnSpc>
                <a:spcPct val="96761"/>
              </a:lnSpc>
              <a:spcBef>
                <a:spcPts val="461"/>
              </a:spcBef>
            </a:pPr>
            <a:r>
              <a:rPr spc="0" dirty="0" smtClean="0">
                <a:solidFill>
                  <a:schemeClr val="accent1">
                    <a:lumMod val="50000"/>
                  </a:schemeClr>
                </a:solidFill>
                <a:latin typeface="Wingdings 2"/>
                <a:cs typeface="Wingdings 2"/>
              </a:rPr>
              <a:t></a:t>
            </a:r>
            <a:r>
              <a:rPr spc="0" dirty="0" smtClean="0">
                <a:solidFill>
                  <a:srgbClr val="F8B639"/>
                </a:solidFill>
                <a:latin typeface="Times New Roman"/>
                <a:cs typeface="Times New Roman"/>
              </a:rPr>
              <a:t> </a:t>
            </a:r>
            <a:r>
              <a:rPr spc="111" dirty="0" smtClean="0">
                <a:solidFill>
                  <a:srgbClr val="F8B639"/>
                </a:solidFill>
                <a:latin typeface="Times New Roman"/>
                <a:cs typeface="Times New Roman"/>
              </a:rPr>
              <a:t> </a:t>
            </a:r>
            <a:r>
              <a:rPr sz="2400" spc="-9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P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engir</a:t>
            </a:r>
            <a:r>
              <a:rPr sz="2400" spc="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i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m</a:t>
            </a:r>
            <a:r>
              <a:rPr sz="2400" spc="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a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n</a:t>
            </a:r>
            <a:r>
              <a:rPr sz="2400" spc="-3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produk</a:t>
            </a:r>
            <a:r>
              <a:rPr sz="2400" spc="-2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se</a:t>
            </a:r>
            <a:r>
              <a:rPr sz="2400" spc="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g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era</a:t>
            </a:r>
            <a:r>
              <a:rPr sz="2400" spc="-1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dengan</a:t>
            </a:r>
            <a:r>
              <a:rPr sz="2400" spc="-3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kualitas</a:t>
            </a:r>
            <a:r>
              <a:rPr sz="2400" spc="-25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yang</a:t>
            </a:r>
            <a:r>
              <a:rPr sz="2400" spc="-1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ba</a:t>
            </a:r>
            <a:r>
              <a:rPr sz="2400" spc="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i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k</a:t>
            </a:r>
            <a:endParaRPr sz="2400" dirty="0">
              <a:solidFill>
                <a:schemeClr val="accent1">
                  <a:lumMod val="50000"/>
                </a:schemeClr>
              </a:solidFill>
              <a:latin typeface="Trebuchet MS"/>
              <a:cs typeface="Trebuchet MS"/>
            </a:endParaRPr>
          </a:p>
          <a:p>
            <a:pPr marL="305307" marR="31539">
              <a:lnSpc>
                <a:spcPct val="96761"/>
              </a:lnSpc>
              <a:spcBef>
                <a:spcPts val="581"/>
              </a:spcBef>
            </a:pPr>
            <a:r>
              <a:rPr spc="0" dirty="0" smtClean="0">
                <a:solidFill>
                  <a:schemeClr val="accent1">
                    <a:lumMod val="50000"/>
                  </a:schemeClr>
                </a:solidFill>
                <a:latin typeface="Wingdings 2"/>
                <a:cs typeface="Wingdings 2"/>
              </a:rPr>
              <a:t></a:t>
            </a:r>
            <a:r>
              <a:rPr spc="0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pc="11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Harga</a:t>
            </a:r>
            <a:r>
              <a:rPr sz="2400" spc="-1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yang</a:t>
            </a:r>
            <a:r>
              <a:rPr sz="2400" spc="-1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wajar</a:t>
            </a:r>
            <a:r>
              <a:rPr sz="2400" spc="-1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dan</a:t>
            </a:r>
            <a:r>
              <a:rPr sz="2400" spc="-1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bar</a:t>
            </a:r>
            <a:r>
              <a:rPr sz="2400" spc="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a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ng</a:t>
            </a:r>
            <a:r>
              <a:rPr sz="2400" spc="-3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yang</a:t>
            </a:r>
            <a:r>
              <a:rPr sz="2400" spc="-1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umum</a:t>
            </a:r>
            <a:r>
              <a:rPr sz="2400" spc="-25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(</a:t>
            </a:r>
            <a:r>
              <a:rPr sz="2400" spc="0" dirty="0" err="1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standar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)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Trebuchet MS"/>
              <a:cs typeface="Trebuchet MS"/>
            </a:endParaRPr>
          </a:p>
          <a:p>
            <a:pPr marL="1105407" marR="31539" lvl="1" indent="-342900">
              <a:lnSpc>
                <a:spcPct val="96761"/>
              </a:lnSpc>
              <a:spcBef>
                <a:spcPts val="581"/>
              </a:spcBef>
              <a:buFont typeface="Wingdings" panose="05000000000000000000" pitchFamily="2" charset="2"/>
              <a:buChar char="§"/>
            </a:pPr>
            <a:r>
              <a:rPr sz="2000" spc="0" dirty="0" err="1" smtClean="0">
                <a:latin typeface="Trebuchet MS"/>
                <a:cs typeface="Trebuchet MS"/>
              </a:rPr>
              <a:t>Dalam</a:t>
            </a:r>
            <a:r>
              <a:rPr sz="2000" spc="-9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lingkungan</a:t>
            </a:r>
            <a:r>
              <a:rPr sz="2000" spc="-44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seperti</a:t>
            </a:r>
            <a:r>
              <a:rPr sz="2000" spc="-34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ini konsumen</a:t>
            </a:r>
            <a:r>
              <a:rPr sz="2000" spc="-39" dirty="0" smtClean="0">
                <a:latin typeface="Trebuchet MS"/>
                <a:cs typeface="Trebuchet MS"/>
              </a:rPr>
              <a:t> </a:t>
            </a:r>
            <a:r>
              <a:rPr sz="2000" spc="0" dirty="0" err="1" smtClean="0">
                <a:latin typeface="Trebuchet MS"/>
                <a:cs typeface="Trebuchet MS"/>
              </a:rPr>
              <a:t>tidak</a:t>
            </a:r>
            <a:r>
              <a:rPr sz="2000" spc="0" dirty="0" smtClean="0">
                <a:latin typeface="Trebuchet MS"/>
                <a:cs typeface="Trebuchet MS"/>
              </a:rPr>
              <a:t> </a:t>
            </a:r>
            <a:r>
              <a:rPr sz="2000" spc="0" dirty="0" err="1" smtClean="0">
                <a:latin typeface="Trebuchet MS"/>
                <a:cs typeface="Trebuchet MS"/>
              </a:rPr>
              <a:t>akan</a:t>
            </a:r>
            <a:r>
              <a:rPr lang="en-US" sz="2000" dirty="0">
                <a:latin typeface="Trebuchet MS"/>
                <a:cs typeface="Trebuchet MS"/>
              </a:rPr>
              <a:t> </a:t>
            </a:r>
            <a:r>
              <a:rPr sz="2000" spc="0" dirty="0" err="1" smtClean="0">
                <a:latin typeface="Trebuchet MS"/>
                <a:cs typeface="Trebuchet MS"/>
              </a:rPr>
              <a:t>mento</a:t>
            </a:r>
            <a:r>
              <a:rPr sz="2000" spc="-9" dirty="0" err="1" smtClean="0">
                <a:latin typeface="Trebuchet MS"/>
                <a:cs typeface="Trebuchet MS"/>
              </a:rPr>
              <a:t>l</a:t>
            </a:r>
            <a:r>
              <a:rPr sz="2000" spc="0" dirty="0" err="1" smtClean="0">
                <a:latin typeface="Trebuchet MS"/>
                <a:cs typeface="Trebuchet MS"/>
              </a:rPr>
              <a:t>erir</a:t>
            </a:r>
            <a:r>
              <a:rPr sz="2000" spc="-34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u</a:t>
            </a:r>
            <a:r>
              <a:rPr sz="2000" spc="-9" dirty="0" smtClean="0">
                <a:latin typeface="Trebuchet MS"/>
                <a:cs typeface="Trebuchet MS"/>
              </a:rPr>
              <a:t>n</a:t>
            </a:r>
            <a:r>
              <a:rPr sz="2000" spc="0" dirty="0" smtClean="0">
                <a:latin typeface="Trebuchet MS"/>
                <a:cs typeface="Trebuchet MS"/>
              </a:rPr>
              <a:t>t</a:t>
            </a:r>
            <a:r>
              <a:rPr sz="2000" spc="-9" dirty="0" smtClean="0">
                <a:latin typeface="Trebuchet MS"/>
                <a:cs typeface="Trebuchet MS"/>
              </a:rPr>
              <a:t>u</a:t>
            </a:r>
            <a:r>
              <a:rPr sz="2000" spc="0" dirty="0" smtClean="0">
                <a:latin typeface="Trebuchet MS"/>
                <a:cs typeface="Trebuchet MS"/>
              </a:rPr>
              <a:t>k</a:t>
            </a:r>
            <a:r>
              <a:rPr sz="2000" spc="-19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menu</a:t>
            </a:r>
            <a:r>
              <a:rPr sz="2000" spc="-14" dirty="0" smtClean="0">
                <a:latin typeface="Trebuchet MS"/>
                <a:cs typeface="Trebuchet MS"/>
              </a:rPr>
              <a:t>n</a:t>
            </a:r>
            <a:r>
              <a:rPr sz="2000" spc="0" dirty="0" smtClean="0">
                <a:latin typeface="Trebuchet MS"/>
                <a:cs typeface="Trebuchet MS"/>
              </a:rPr>
              <a:t>g</a:t>
            </a:r>
            <a:r>
              <a:rPr sz="2000" spc="-9" dirty="0" smtClean="0">
                <a:latin typeface="Trebuchet MS"/>
                <a:cs typeface="Trebuchet MS"/>
              </a:rPr>
              <a:t>g</a:t>
            </a:r>
            <a:r>
              <a:rPr sz="2000" spc="0" dirty="0" smtClean="0">
                <a:latin typeface="Trebuchet MS"/>
                <a:cs typeface="Trebuchet MS"/>
              </a:rPr>
              <a:t>u</a:t>
            </a:r>
            <a:r>
              <a:rPr sz="2000" spc="-44" dirty="0" smtClean="0">
                <a:latin typeface="Trebuchet MS"/>
                <a:cs typeface="Trebuchet MS"/>
              </a:rPr>
              <a:t> </a:t>
            </a:r>
            <a:r>
              <a:rPr sz="2000" spc="0" dirty="0" err="1" smtClean="0">
                <a:latin typeface="Trebuchet MS"/>
                <a:cs typeface="Trebuchet MS"/>
              </a:rPr>
              <a:t>ke</a:t>
            </a:r>
            <a:r>
              <a:rPr sz="2000" spc="-9" dirty="0" err="1" smtClean="0">
                <a:latin typeface="Trebuchet MS"/>
                <a:cs typeface="Trebuchet MS"/>
              </a:rPr>
              <a:t>d</a:t>
            </a:r>
            <a:r>
              <a:rPr sz="2000" spc="0" dirty="0" err="1" smtClean="0">
                <a:latin typeface="Trebuchet MS"/>
                <a:cs typeface="Trebuchet MS"/>
              </a:rPr>
              <a:t>atangan</a:t>
            </a:r>
            <a:r>
              <a:rPr sz="2000" spc="-54" dirty="0" smtClean="0">
                <a:latin typeface="Trebuchet MS"/>
                <a:cs typeface="Trebuchet MS"/>
              </a:rPr>
              <a:t> </a:t>
            </a:r>
            <a:r>
              <a:rPr sz="2000" spc="0" dirty="0" err="1" smtClean="0">
                <a:latin typeface="Trebuchet MS"/>
                <a:cs typeface="Trebuchet MS"/>
              </a:rPr>
              <a:t>produk</a:t>
            </a:r>
            <a:endParaRPr lang="en-US" sz="2000" dirty="0">
              <a:latin typeface="Trebuchet MS"/>
              <a:cs typeface="Trebuchet MS"/>
            </a:endParaRPr>
          </a:p>
          <a:p>
            <a:pPr marL="1105407" marR="31539" lvl="1" indent="-342900">
              <a:lnSpc>
                <a:spcPct val="96761"/>
              </a:lnSpc>
              <a:spcBef>
                <a:spcPts val="581"/>
              </a:spcBef>
              <a:buFont typeface="Wingdings" panose="05000000000000000000" pitchFamily="2" charset="2"/>
              <a:buChar char="§"/>
            </a:pPr>
            <a:r>
              <a:rPr sz="2000" spc="-94" dirty="0" err="1" smtClean="0">
                <a:latin typeface="Trebuchet MS"/>
                <a:cs typeface="Trebuchet MS"/>
              </a:rPr>
              <a:t>P</a:t>
            </a:r>
            <a:r>
              <a:rPr sz="2000" spc="0" dirty="0" err="1" smtClean="0">
                <a:latin typeface="Trebuchet MS"/>
                <a:cs typeface="Trebuchet MS"/>
              </a:rPr>
              <a:t>ihak</a:t>
            </a:r>
            <a:r>
              <a:rPr sz="2000" spc="-19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m</a:t>
            </a:r>
            <a:r>
              <a:rPr sz="2000" spc="4" dirty="0" smtClean="0">
                <a:latin typeface="Trebuchet MS"/>
                <a:cs typeface="Trebuchet MS"/>
              </a:rPr>
              <a:t>a</a:t>
            </a:r>
            <a:r>
              <a:rPr sz="2000" spc="0" dirty="0" smtClean="0">
                <a:latin typeface="Trebuchet MS"/>
                <a:cs typeface="Trebuchet MS"/>
              </a:rPr>
              <a:t>najemen</a:t>
            </a:r>
            <a:r>
              <a:rPr sz="2000" spc="-39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dituntut</a:t>
            </a:r>
            <a:r>
              <a:rPr sz="2000" spc="-39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unt</a:t>
            </a:r>
            <a:r>
              <a:rPr sz="2000" spc="-9" dirty="0" smtClean="0">
                <a:latin typeface="Trebuchet MS"/>
                <a:cs typeface="Trebuchet MS"/>
              </a:rPr>
              <a:t>u</a:t>
            </a:r>
            <a:r>
              <a:rPr sz="2000" spc="0" dirty="0" smtClean="0">
                <a:latin typeface="Trebuchet MS"/>
                <a:cs typeface="Trebuchet MS"/>
              </a:rPr>
              <a:t>k</a:t>
            </a:r>
            <a:r>
              <a:rPr sz="2000" spc="-19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me</a:t>
            </a:r>
            <a:r>
              <a:rPr sz="2000" spc="4" dirty="0" smtClean="0">
                <a:latin typeface="Trebuchet MS"/>
                <a:cs typeface="Trebuchet MS"/>
              </a:rPr>
              <a:t>m</a:t>
            </a:r>
            <a:r>
              <a:rPr sz="2000" spc="0" dirty="0" smtClean="0">
                <a:latin typeface="Trebuchet MS"/>
                <a:cs typeface="Trebuchet MS"/>
              </a:rPr>
              <a:t>elihara persed</a:t>
            </a:r>
            <a:r>
              <a:rPr sz="2000" spc="4" dirty="0" smtClean="0">
                <a:latin typeface="Trebuchet MS"/>
                <a:cs typeface="Trebuchet MS"/>
              </a:rPr>
              <a:t>i</a:t>
            </a:r>
            <a:r>
              <a:rPr sz="2000" spc="0" dirty="0" smtClean="0">
                <a:latin typeface="Trebuchet MS"/>
                <a:cs typeface="Trebuchet MS"/>
              </a:rPr>
              <a:t>a</a:t>
            </a:r>
            <a:r>
              <a:rPr sz="2000" spc="4" dirty="0" smtClean="0">
                <a:latin typeface="Trebuchet MS"/>
                <a:cs typeface="Trebuchet MS"/>
              </a:rPr>
              <a:t>a</a:t>
            </a:r>
            <a:r>
              <a:rPr sz="2000" spc="0" dirty="0" smtClean="0">
                <a:latin typeface="Trebuchet MS"/>
                <a:cs typeface="Trebuchet MS"/>
              </a:rPr>
              <a:t>n</a:t>
            </a:r>
            <a:r>
              <a:rPr sz="2000" spc="-54" dirty="0" smtClean="0">
                <a:latin typeface="Trebuchet MS"/>
                <a:cs typeface="Trebuchet MS"/>
              </a:rPr>
              <a:t> </a:t>
            </a:r>
            <a:r>
              <a:rPr sz="2000" spc="0" dirty="0" err="1" smtClean="0">
                <a:latin typeface="Trebuchet MS"/>
                <a:cs typeface="Trebuchet MS"/>
              </a:rPr>
              <a:t>produk</a:t>
            </a:r>
            <a:r>
              <a:rPr sz="2000" spc="-14" dirty="0" smtClean="0">
                <a:latin typeface="Trebuchet MS"/>
                <a:cs typeface="Trebuchet MS"/>
              </a:rPr>
              <a:t> </a:t>
            </a:r>
            <a:r>
              <a:rPr sz="2000" spc="0" dirty="0" err="1" smtClean="0">
                <a:latin typeface="Trebuchet MS"/>
                <a:cs typeface="Trebuchet MS"/>
              </a:rPr>
              <a:t>jadi</a:t>
            </a:r>
            <a:endParaRPr lang="en-US" sz="2000" dirty="0">
              <a:latin typeface="Trebuchet MS"/>
              <a:cs typeface="Trebuchet MS"/>
            </a:endParaRPr>
          </a:p>
          <a:p>
            <a:pPr marL="1105407" marR="31539" lvl="1" indent="-342900">
              <a:lnSpc>
                <a:spcPct val="96761"/>
              </a:lnSpc>
              <a:spcBef>
                <a:spcPts val="581"/>
              </a:spcBef>
              <a:buFont typeface="Wingdings" panose="05000000000000000000" pitchFamily="2" charset="2"/>
              <a:buChar char="§"/>
            </a:pPr>
            <a:r>
              <a:rPr sz="2000" spc="-84" dirty="0" err="1" smtClean="0">
                <a:latin typeface="Trebuchet MS"/>
                <a:cs typeface="Trebuchet MS"/>
              </a:rPr>
              <a:t>T</a:t>
            </a:r>
            <a:r>
              <a:rPr sz="2000" spc="0" dirty="0" err="1" smtClean="0">
                <a:latin typeface="Trebuchet MS"/>
                <a:cs typeface="Trebuchet MS"/>
              </a:rPr>
              <a:t>id</a:t>
            </a:r>
            <a:r>
              <a:rPr sz="2000" spc="4" dirty="0" err="1" smtClean="0">
                <a:latin typeface="Trebuchet MS"/>
                <a:cs typeface="Trebuchet MS"/>
              </a:rPr>
              <a:t>a</a:t>
            </a:r>
            <a:r>
              <a:rPr sz="2000" spc="0" dirty="0" err="1" smtClean="0">
                <a:latin typeface="Trebuchet MS"/>
                <a:cs typeface="Trebuchet MS"/>
              </a:rPr>
              <a:t>k</a:t>
            </a:r>
            <a:r>
              <a:rPr sz="2000" spc="-19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jarang</a:t>
            </a:r>
            <a:r>
              <a:rPr sz="2000" spc="-19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persed</a:t>
            </a:r>
            <a:r>
              <a:rPr sz="2000" spc="4" dirty="0" smtClean="0">
                <a:latin typeface="Trebuchet MS"/>
                <a:cs typeface="Trebuchet MS"/>
              </a:rPr>
              <a:t>i</a:t>
            </a:r>
            <a:r>
              <a:rPr sz="2000" spc="0" dirty="0" smtClean="0">
                <a:latin typeface="Trebuchet MS"/>
                <a:cs typeface="Trebuchet MS"/>
              </a:rPr>
              <a:t>a</a:t>
            </a:r>
            <a:r>
              <a:rPr sz="2000" spc="4" dirty="0" smtClean="0">
                <a:latin typeface="Trebuchet MS"/>
                <a:cs typeface="Trebuchet MS"/>
              </a:rPr>
              <a:t>a</a:t>
            </a:r>
            <a:r>
              <a:rPr sz="2000" spc="0" dirty="0" smtClean="0">
                <a:latin typeface="Trebuchet MS"/>
                <a:cs typeface="Trebuchet MS"/>
              </a:rPr>
              <a:t>n</a:t>
            </a:r>
            <a:r>
              <a:rPr sz="2000" spc="-39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produk</a:t>
            </a:r>
            <a:r>
              <a:rPr sz="2000" spc="-14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jadi</a:t>
            </a:r>
            <a:r>
              <a:rPr sz="2000" spc="-9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ini ber</a:t>
            </a:r>
            <a:r>
              <a:rPr sz="2000" spc="-4" dirty="0" smtClean="0">
                <a:latin typeface="Trebuchet MS"/>
                <a:cs typeface="Trebuchet MS"/>
              </a:rPr>
              <a:t>j</a:t>
            </a:r>
            <a:r>
              <a:rPr sz="2000" spc="0" dirty="0" smtClean="0">
                <a:latin typeface="Trebuchet MS"/>
                <a:cs typeface="Trebuchet MS"/>
              </a:rPr>
              <a:t>umlah ban</a:t>
            </a:r>
            <a:r>
              <a:rPr sz="2000" spc="-9" dirty="0" smtClean="0">
                <a:latin typeface="Trebuchet MS"/>
                <a:cs typeface="Trebuchet MS"/>
              </a:rPr>
              <a:t>y</a:t>
            </a:r>
            <a:r>
              <a:rPr sz="2000" spc="0" dirty="0" smtClean="0">
                <a:latin typeface="Trebuchet MS"/>
                <a:cs typeface="Trebuchet MS"/>
              </a:rPr>
              <a:t>ak</a:t>
            </a:r>
            <a:r>
              <a:rPr sz="2000" spc="-14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sebagai</a:t>
            </a:r>
            <a:r>
              <a:rPr sz="2000" spc="-34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akibat</a:t>
            </a:r>
            <a:r>
              <a:rPr sz="2000" spc="-14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adanya</a:t>
            </a:r>
            <a:r>
              <a:rPr sz="2000" spc="-29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var</a:t>
            </a:r>
            <a:r>
              <a:rPr sz="2000" spc="4" dirty="0" smtClean="0">
                <a:latin typeface="Trebuchet MS"/>
                <a:cs typeface="Trebuchet MS"/>
              </a:rPr>
              <a:t>i</a:t>
            </a:r>
            <a:r>
              <a:rPr sz="2000" spc="0" dirty="0" smtClean="0">
                <a:latin typeface="Trebuchet MS"/>
                <a:cs typeface="Trebuchet MS"/>
              </a:rPr>
              <a:t>a</a:t>
            </a:r>
            <a:r>
              <a:rPr sz="2000" spc="4" dirty="0" smtClean="0">
                <a:latin typeface="Trebuchet MS"/>
                <a:cs typeface="Trebuchet MS"/>
              </a:rPr>
              <a:t>s</a:t>
            </a:r>
            <a:r>
              <a:rPr sz="2000" spc="0" dirty="0" smtClean="0">
                <a:latin typeface="Trebuchet MS"/>
                <a:cs typeface="Trebuchet MS"/>
              </a:rPr>
              <a:t>i</a:t>
            </a:r>
            <a:r>
              <a:rPr sz="2000" spc="-34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produk</a:t>
            </a:r>
            <a:r>
              <a:rPr sz="2000" spc="-25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ber</a:t>
            </a:r>
            <a:r>
              <a:rPr sz="2000" spc="-9" dirty="0" smtClean="0">
                <a:latin typeface="Trebuchet MS"/>
                <a:cs typeface="Trebuchet MS"/>
              </a:rPr>
              <a:t>u</a:t>
            </a:r>
            <a:r>
              <a:rPr sz="2000" spc="0" dirty="0" smtClean="0">
                <a:latin typeface="Trebuchet MS"/>
                <a:cs typeface="Trebuchet MS"/>
              </a:rPr>
              <a:t>pa uk</a:t>
            </a:r>
            <a:r>
              <a:rPr sz="2000" spc="-9" dirty="0" smtClean="0">
                <a:latin typeface="Trebuchet MS"/>
                <a:cs typeface="Trebuchet MS"/>
              </a:rPr>
              <a:t>u</a:t>
            </a:r>
            <a:r>
              <a:rPr sz="2000" spc="0" dirty="0" smtClean="0">
                <a:latin typeface="Trebuchet MS"/>
                <a:cs typeface="Trebuchet MS"/>
              </a:rPr>
              <a:t>ran,</a:t>
            </a:r>
            <a:r>
              <a:rPr sz="2000" spc="-14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warna</a:t>
            </a:r>
            <a:r>
              <a:rPr sz="2000" spc="-24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dan</a:t>
            </a:r>
            <a:r>
              <a:rPr sz="2000" spc="-14" dirty="0" smtClean="0">
                <a:latin typeface="Trebuchet MS"/>
                <a:cs typeface="Trebuchet MS"/>
              </a:rPr>
              <a:t> </a:t>
            </a:r>
            <a:r>
              <a:rPr sz="2000" spc="0" dirty="0" smtClean="0">
                <a:latin typeface="Trebuchet MS"/>
                <a:cs typeface="Trebuchet MS"/>
              </a:rPr>
              <a:t>f</a:t>
            </a:r>
            <a:r>
              <a:rPr sz="2000" spc="4" dirty="0" smtClean="0">
                <a:latin typeface="Trebuchet MS"/>
                <a:cs typeface="Trebuchet MS"/>
              </a:rPr>
              <a:t>a</a:t>
            </a:r>
            <a:r>
              <a:rPr sz="2000" spc="0" dirty="0" smtClean="0">
                <a:latin typeface="Trebuchet MS"/>
                <a:cs typeface="Trebuchet MS"/>
              </a:rPr>
              <a:t>s</a:t>
            </a:r>
            <a:r>
              <a:rPr sz="2000" spc="9" dirty="0" smtClean="0">
                <a:latin typeface="Trebuchet MS"/>
                <a:cs typeface="Trebuchet MS"/>
              </a:rPr>
              <a:t>i</a:t>
            </a:r>
            <a:r>
              <a:rPr sz="2000" spc="0" dirty="0" smtClean="0">
                <a:latin typeface="Trebuchet MS"/>
                <a:cs typeface="Trebuchet MS"/>
              </a:rPr>
              <a:t>litas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136" name="Title 1"/>
          <p:cNvSpPr txBox="1">
            <a:spLocks/>
          </p:cNvSpPr>
          <p:nvPr/>
        </p:nvSpPr>
        <p:spPr>
          <a:xfrm>
            <a:off x="228600" y="228600"/>
            <a:ext cx="8686799" cy="91440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Strategi</a:t>
            </a:r>
            <a:r>
              <a:rPr lang="en-US" sz="3600" b="1" dirty="0" smtClean="0"/>
              <a:t> SC (Make - to - Stock)</a:t>
            </a:r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object 61"/>
          <p:cNvSpPr txBox="1"/>
          <p:nvPr/>
        </p:nvSpPr>
        <p:spPr>
          <a:xfrm>
            <a:off x="535940" y="1692428"/>
            <a:ext cx="8150860" cy="425117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lIns="182880" tIns="182880" rIns="0" bIns="182880" rtlCol="0">
            <a:noAutofit/>
          </a:bodyPr>
          <a:lstStyle/>
          <a:p>
            <a:pPr marL="12700" marR="45720">
              <a:lnSpc>
                <a:spcPts val="2575"/>
              </a:lnSpc>
              <a:spcBef>
                <a:spcPts val="128"/>
              </a:spcBef>
            </a:pPr>
            <a:r>
              <a:rPr sz="1750" spc="0" dirty="0" smtClean="0">
                <a:solidFill>
                  <a:srgbClr val="B03E9A"/>
                </a:solidFill>
                <a:latin typeface="Wingdings 2"/>
                <a:cs typeface="Wingdings 2"/>
              </a:rPr>
              <a:t></a:t>
            </a:r>
            <a:r>
              <a:rPr sz="1750" spc="150" dirty="0" smtClean="0">
                <a:solidFill>
                  <a:srgbClr val="B03E9A"/>
                </a:solidFill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Fokus</a:t>
            </a:r>
            <a:r>
              <a:rPr sz="2400" spc="25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:</a:t>
            </a:r>
            <a:endParaRPr sz="2400" dirty="0">
              <a:latin typeface="Trebuchet MS"/>
              <a:cs typeface="Trebuchet MS"/>
            </a:endParaRPr>
          </a:p>
          <a:p>
            <a:pPr marL="298450" indent="-285750">
              <a:lnSpc>
                <a:spcPct val="96761"/>
              </a:lnSpc>
              <a:spcBef>
                <a:spcPts val="564"/>
              </a:spcBef>
              <a:buFont typeface="Wingdings" panose="05000000000000000000" pitchFamily="2" charset="2"/>
              <a:buChar char="§"/>
            </a:pPr>
            <a:r>
              <a:rPr sz="2400" spc="0" dirty="0" err="1" smtClean="0">
                <a:latin typeface="Trebuchet MS"/>
                <a:cs typeface="Trebuchet MS"/>
              </a:rPr>
              <a:t>M</a:t>
            </a:r>
            <a:r>
              <a:rPr sz="2400" spc="4" dirty="0" err="1" smtClean="0">
                <a:latin typeface="Trebuchet MS"/>
                <a:cs typeface="Trebuchet MS"/>
              </a:rPr>
              <a:t>e</a:t>
            </a:r>
            <a:r>
              <a:rPr sz="2400" spc="0" dirty="0" err="1" smtClean="0">
                <a:latin typeface="Trebuchet MS"/>
                <a:cs typeface="Trebuchet MS"/>
              </a:rPr>
              <a:t>ny</a:t>
            </a:r>
            <a:r>
              <a:rPr sz="2400" spc="4" dirty="0" err="1" smtClean="0">
                <a:latin typeface="Trebuchet MS"/>
                <a:cs typeface="Trebuchet MS"/>
              </a:rPr>
              <a:t>e</a:t>
            </a:r>
            <a:r>
              <a:rPr sz="2400" spc="0" dirty="0" err="1" smtClean="0">
                <a:latin typeface="Trebuchet MS"/>
                <a:cs typeface="Trebuchet MS"/>
              </a:rPr>
              <a:t>diakan</a:t>
            </a:r>
            <a:r>
              <a:rPr sz="2400" spc="3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produk</a:t>
            </a:r>
            <a:r>
              <a:rPr sz="2400" spc="2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jadi</a:t>
            </a:r>
            <a:r>
              <a:rPr sz="2400" spc="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y</a:t>
            </a:r>
            <a:r>
              <a:rPr sz="2400" spc="4" dirty="0" smtClean="0">
                <a:latin typeface="Trebuchet MS"/>
                <a:cs typeface="Trebuchet MS"/>
              </a:rPr>
              <a:t>a</a:t>
            </a:r>
            <a:r>
              <a:rPr sz="2400" spc="0" dirty="0" smtClean="0">
                <a:latin typeface="Trebuchet MS"/>
                <a:cs typeface="Trebuchet MS"/>
              </a:rPr>
              <a:t>ng ber</a:t>
            </a:r>
            <a:r>
              <a:rPr sz="2400" spc="4" dirty="0" smtClean="0">
                <a:latin typeface="Trebuchet MS"/>
                <a:cs typeface="Trebuchet MS"/>
              </a:rPr>
              <a:t>k</a:t>
            </a:r>
            <a:r>
              <a:rPr sz="2400" spc="0" dirty="0" smtClean="0">
                <a:latin typeface="Trebuchet MS"/>
                <a:cs typeface="Trebuchet MS"/>
              </a:rPr>
              <a:t>ual</a:t>
            </a:r>
            <a:r>
              <a:rPr sz="2400" spc="4" dirty="0" smtClean="0">
                <a:latin typeface="Trebuchet MS"/>
                <a:cs typeface="Trebuchet MS"/>
              </a:rPr>
              <a:t>i</a:t>
            </a:r>
            <a:r>
              <a:rPr sz="2400" spc="0" dirty="0" smtClean="0">
                <a:latin typeface="Trebuchet MS"/>
                <a:cs typeface="Trebuchet MS"/>
              </a:rPr>
              <a:t>tas</a:t>
            </a:r>
            <a:r>
              <a:rPr sz="2400" spc="3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tinggi</a:t>
            </a:r>
            <a:endParaRPr sz="2400" dirty="0">
              <a:latin typeface="Trebuchet MS"/>
              <a:cs typeface="Trebuchet MS"/>
            </a:endParaRPr>
          </a:p>
          <a:p>
            <a:pPr marL="298450" marR="45720" indent="-285750">
              <a:lnSpc>
                <a:spcPct val="96761"/>
              </a:lnSpc>
              <a:spcBef>
                <a:spcPts val="693"/>
              </a:spcBef>
              <a:buFont typeface="Wingdings" panose="05000000000000000000" pitchFamily="2" charset="2"/>
              <a:buChar char="§"/>
            </a:pPr>
            <a:r>
              <a:rPr sz="2400" spc="0" dirty="0" err="1" smtClean="0">
                <a:latin typeface="Trebuchet MS"/>
                <a:cs typeface="Trebuchet MS"/>
              </a:rPr>
              <a:t>H</a:t>
            </a:r>
            <a:r>
              <a:rPr sz="2400" spc="4" dirty="0" err="1" smtClean="0">
                <a:latin typeface="Trebuchet MS"/>
                <a:cs typeface="Trebuchet MS"/>
              </a:rPr>
              <a:t>a</a:t>
            </a:r>
            <a:r>
              <a:rPr sz="2400" spc="0" dirty="0" err="1" smtClean="0">
                <a:latin typeface="Trebuchet MS"/>
                <a:cs typeface="Trebuchet MS"/>
              </a:rPr>
              <a:t>rga</a:t>
            </a:r>
            <a:r>
              <a:rPr sz="2400" spc="1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y</a:t>
            </a:r>
            <a:r>
              <a:rPr sz="2400" spc="4" dirty="0" smtClean="0">
                <a:latin typeface="Trebuchet MS"/>
                <a:cs typeface="Trebuchet MS"/>
              </a:rPr>
              <a:t>a</a:t>
            </a:r>
            <a:r>
              <a:rPr sz="2400" spc="0" dirty="0" smtClean="0">
                <a:latin typeface="Trebuchet MS"/>
                <a:cs typeface="Trebuchet MS"/>
              </a:rPr>
              <a:t>ng ber</a:t>
            </a:r>
            <a:r>
              <a:rPr sz="2400" spc="4" dirty="0" smtClean="0">
                <a:latin typeface="Trebuchet MS"/>
                <a:cs typeface="Trebuchet MS"/>
              </a:rPr>
              <a:t>s</a:t>
            </a:r>
            <a:r>
              <a:rPr sz="2400" spc="0" dirty="0" smtClean="0">
                <a:latin typeface="Trebuchet MS"/>
                <a:cs typeface="Trebuchet MS"/>
              </a:rPr>
              <a:t>aing</a:t>
            </a:r>
            <a:r>
              <a:rPr sz="2400" spc="3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dalam</a:t>
            </a:r>
            <a:r>
              <a:rPr sz="2400" spc="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jumlah</a:t>
            </a:r>
            <a:r>
              <a:rPr sz="2400" spc="9" dirty="0" smtClean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va</a:t>
            </a:r>
            <a:r>
              <a:rPr sz="2400" spc="9" dirty="0" err="1" smtClean="0">
                <a:latin typeface="Trebuchet MS"/>
                <a:cs typeface="Trebuchet MS"/>
              </a:rPr>
              <a:t>r</a:t>
            </a:r>
            <a:r>
              <a:rPr sz="2400" spc="0" dirty="0" err="1" smtClean="0">
                <a:latin typeface="Trebuchet MS"/>
                <a:cs typeface="Trebuchet MS"/>
              </a:rPr>
              <a:t>ia</a:t>
            </a:r>
            <a:r>
              <a:rPr sz="2400" spc="4" dirty="0" err="1" smtClean="0">
                <a:latin typeface="Trebuchet MS"/>
                <a:cs typeface="Trebuchet MS"/>
              </a:rPr>
              <a:t>s</a:t>
            </a:r>
            <a:r>
              <a:rPr sz="2400" spc="0" dirty="0" err="1" smtClean="0">
                <a:latin typeface="Trebuchet MS"/>
                <a:cs typeface="Trebuchet MS"/>
              </a:rPr>
              <a:t>i</a:t>
            </a:r>
            <a:r>
              <a:rPr sz="2400" spc="2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y</a:t>
            </a:r>
            <a:r>
              <a:rPr sz="2400" spc="4" dirty="0" smtClean="0">
                <a:latin typeface="Trebuchet MS"/>
                <a:cs typeface="Trebuchet MS"/>
              </a:rPr>
              <a:t>a</a:t>
            </a:r>
            <a:r>
              <a:rPr sz="2400" spc="0" dirty="0" smtClean="0">
                <a:latin typeface="Trebuchet MS"/>
                <a:cs typeface="Trebuchet MS"/>
              </a:rPr>
              <a:t>ng</a:t>
            </a:r>
            <a:r>
              <a:rPr lang="en-US" sz="2400" dirty="0">
                <a:latin typeface="Trebuchet MS"/>
                <a:cs typeface="Trebuchet MS"/>
              </a:rPr>
              <a:t> </a:t>
            </a:r>
            <a:r>
              <a:rPr sz="2400" spc="0" dirty="0" err="1" smtClean="0">
                <a:latin typeface="Trebuchet MS"/>
                <a:cs typeface="Trebuchet MS"/>
              </a:rPr>
              <a:t>besar</a:t>
            </a:r>
            <a:r>
              <a:rPr sz="2400" spc="25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dari</a:t>
            </a:r>
            <a:r>
              <a:rPr sz="2400" spc="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kompo</a:t>
            </a:r>
            <a:r>
              <a:rPr sz="2400" spc="-9" dirty="0" smtClean="0">
                <a:latin typeface="Trebuchet MS"/>
                <a:cs typeface="Trebuchet MS"/>
              </a:rPr>
              <a:t>n</a:t>
            </a:r>
            <a:r>
              <a:rPr sz="2400" spc="0" dirty="0" smtClean="0">
                <a:latin typeface="Trebuchet MS"/>
                <a:cs typeface="Trebuchet MS"/>
              </a:rPr>
              <a:t>e</a:t>
            </a:r>
            <a:r>
              <a:rPr sz="2400" spc="-34" dirty="0" smtClean="0">
                <a:latin typeface="Trebuchet MS"/>
                <a:cs typeface="Trebuchet MS"/>
              </a:rPr>
              <a:t>n</a:t>
            </a:r>
            <a:r>
              <a:rPr sz="2400" spc="-4" dirty="0" smtClean="0">
                <a:latin typeface="Trebuchet MS"/>
                <a:cs typeface="Trebuchet MS"/>
              </a:rPr>
              <a:t>–</a:t>
            </a:r>
            <a:r>
              <a:rPr sz="2400" spc="0" dirty="0" smtClean="0">
                <a:latin typeface="Trebuchet MS"/>
                <a:cs typeface="Trebuchet MS"/>
              </a:rPr>
              <a:t>kom</a:t>
            </a:r>
            <a:r>
              <a:rPr sz="2400" spc="-14" dirty="0" smtClean="0">
                <a:latin typeface="Trebuchet MS"/>
                <a:cs typeface="Trebuchet MS"/>
              </a:rPr>
              <a:t>p</a:t>
            </a:r>
            <a:r>
              <a:rPr sz="2400" spc="0" dirty="0" smtClean="0">
                <a:latin typeface="Trebuchet MS"/>
                <a:cs typeface="Trebuchet MS"/>
              </a:rPr>
              <a:t>o</a:t>
            </a:r>
            <a:r>
              <a:rPr sz="2400" spc="-9" dirty="0" smtClean="0">
                <a:latin typeface="Trebuchet MS"/>
                <a:cs typeface="Trebuchet MS"/>
              </a:rPr>
              <a:t>n</a:t>
            </a:r>
            <a:r>
              <a:rPr sz="2400" spc="0" dirty="0" smtClean="0">
                <a:latin typeface="Trebuchet MS"/>
                <a:cs typeface="Trebuchet MS"/>
              </a:rPr>
              <a:t>en</a:t>
            </a:r>
            <a:r>
              <a:rPr sz="2400" spc="50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sta</a:t>
            </a:r>
            <a:r>
              <a:rPr sz="2400" spc="-9" dirty="0" smtClean="0">
                <a:latin typeface="Trebuchet MS"/>
                <a:cs typeface="Trebuchet MS"/>
              </a:rPr>
              <a:t>n</a:t>
            </a:r>
            <a:r>
              <a:rPr sz="2400" spc="0" dirty="0" smtClean="0">
                <a:latin typeface="Trebuchet MS"/>
                <a:cs typeface="Trebuchet MS"/>
              </a:rPr>
              <a:t>d</a:t>
            </a:r>
            <a:r>
              <a:rPr sz="2400" spc="-9" dirty="0" smtClean="0">
                <a:latin typeface="Trebuchet MS"/>
                <a:cs typeface="Trebuchet MS"/>
              </a:rPr>
              <a:t>a</a:t>
            </a:r>
            <a:r>
              <a:rPr sz="2400" spc="0" dirty="0" smtClean="0">
                <a:latin typeface="Trebuchet MS"/>
                <a:cs typeface="Trebuchet MS"/>
              </a:rPr>
              <a:t>r</a:t>
            </a:r>
            <a:r>
              <a:rPr sz="2400" spc="3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d</a:t>
            </a:r>
            <a:r>
              <a:rPr sz="2400" spc="-9" dirty="0" smtClean="0">
                <a:latin typeface="Trebuchet MS"/>
                <a:cs typeface="Trebuchet MS"/>
              </a:rPr>
              <a:t>a</a:t>
            </a:r>
            <a:r>
              <a:rPr sz="2400" spc="0" dirty="0" smtClean="0">
                <a:latin typeface="Trebuchet MS"/>
                <a:cs typeface="Trebuchet MS"/>
              </a:rPr>
              <a:t>n</a:t>
            </a:r>
            <a:endParaRPr sz="2400" dirty="0">
              <a:latin typeface="Trebuchet MS"/>
              <a:cs typeface="Trebuchet MS"/>
            </a:endParaRPr>
          </a:p>
          <a:p>
            <a:pPr marL="298450" marR="45720" indent="-285750">
              <a:lnSpc>
                <a:spcPct val="96761"/>
              </a:lnSpc>
              <a:spcBef>
                <a:spcPts val="696"/>
              </a:spcBef>
              <a:buFont typeface="Wingdings" panose="05000000000000000000" pitchFamily="2" charset="2"/>
              <a:buChar char="§"/>
            </a:pPr>
            <a:r>
              <a:rPr sz="2400" spc="-134" dirty="0" err="1" smtClean="0">
                <a:latin typeface="Trebuchet MS"/>
                <a:cs typeface="Trebuchet MS"/>
              </a:rPr>
              <a:t>W</a:t>
            </a:r>
            <a:r>
              <a:rPr sz="2400" spc="0" dirty="0" err="1" smtClean="0">
                <a:latin typeface="Trebuchet MS"/>
                <a:cs typeface="Trebuchet MS"/>
              </a:rPr>
              <a:t>a</a:t>
            </a:r>
            <a:r>
              <a:rPr sz="2400" spc="4" dirty="0" err="1" smtClean="0">
                <a:latin typeface="Trebuchet MS"/>
                <a:cs typeface="Trebuchet MS"/>
              </a:rPr>
              <a:t>k</a:t>
            </a:r>
            <a:r>
              <a:rPr sz="2400" spc="0" dirty="0" err="1" smtClean="0">
                <a:latin typeface="Trebuchet MS"/>
                <a:cs typeface="Trebuchet MS"/>
              </a:rPr>
              <a:t>tu</a:t>
            </a:r>
            <a:r>
              <a:rPr sz="2400" spc="1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si</a:t>
            </a:r>
            <a:r>
              <a:rPr sz="2400" spc="4" dirty="0" smtClean="0">
                <a:latin typeface="Trebuchet MS"/>
                <a:cs typeface="Trebuchet MS"/>
              </a:rPr>
              <a:t>k</a:t>
            </a:r>
            <a:r>
              <a:rPr sz="2400" spc="0" dirty="0" smtClean="0">
                <a:latin typeface="Trebuchet MS"/>
                <a:cs typeface="Trebuchet MS"/>
              </a:rPr>
              <a:t>lus</a:t>
            </a:r>
            <a:r>
              <a:rPr sz="2400" spc="2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(lead</a:t>
            </a:r>
            <a:r>
              <a:rPr sz="2400" spc="3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time)</a:t>
            </a:r>
            <a:r>
              <a:rPr sz="2400" spc="1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y</a:t>
            </a:r>
            <a:r>
              <a:rPr sz="2400" spc="4" dirty="0" smtClean="0">
                <a:latin typeface="Trebuchet MS"/>
                <a:cs typeface="Trebuchet MS"/>
              </a:rPr>
              <a:t>a</a:t>
            </a:r>
            <a:r>
              <a:rPr sz="2400" spc="0" dirty="0" smtClean="0">
                <a:latin typeface="Trebuchet MS"/>
                <a:cs typeface="Trebuchet MS"/>
              </a:rPr>
              <a:t>ng r</a:t>
            </a:r>
            <a:r>
              <a:rPr sz="2400" spc="4" dirty="0" smtClean="0">
                <a:latin typeface="Trebuchet MS"/>
                <a:cs typeface="Trebuchet MS"/>
              </a:rPr>
              <a:t>e</a:t>
            </a:r>
            <a:r>
              <a:rPr sz="2400" spc="0" dirty="0" smtClean="0">
                <a:latin typeface="Trebuchet MS"/>
                <a:cs typeface="Trebuchet MS"/>
              </a:rPr>
              <a:t>lat</a:t>
            </a:r>
            <a:r>
              <a:rPr sz="2400" spc="4" dirty="0" smtClean="0">
                <a:latin typeface="Trebuchet MS"/>
                <a:cs typeface="Trebuchet MS"/>
              </a:rPr>
              <a:t>i</a:t>
            </a:r>
            <a:r>
              <a:rPr sz="2400" spc="0" dirty="0" smtClean="0">
                <a:latin typeface="Trebuchet MS"/>
                <a:cs typeface="Trebuchet MS"/>
              </a:rPr>
              <a:t>f</a:t>
            </a:r>
            <a:r>
              <a:rPr sz="2400" spc="1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pendek</a:t>
            </a:r>
            <a:endParaRPr sz="2400" dirty="0">
              <a:latin typeface="Trebuchet MS"/>
              <a:cs typeface="Trebuchet MS"/>
            </a:endParaRPr>
          </a:p>
          <a:p>
            <a:pPr marL="648208" marR="128226" indent="-342900">
              <a:lnSpc>
                <a:spcPct val="100050"/>
              </a:lnSpc>
              <a:spcBef>
                <a:spcPts val="597"/>
              </a:spcBef>
              <a:buFont typeface="Wingdings" panose="05000000000000000000" pitchFamily="2" charset="2"/>
              <a:buChar char="Ø"/>
            </a:pPr>
            <a:r>
              <a:rPr sz="2400" spc="0" dirty="0" err="1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Dengan</a:t>
            </a:r>
            <a:r>
              <a:rPr sz="2400" spc="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menyediakan</a:t>
            </a:r>
            <a:r>
              <a:rPr sz="2400" spc="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persediaan</a:t>
            </a:r>
            <a:r>
              <a:rPr sz="2400" spc="2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err="1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kom</a:t>
            </a:r>
            <a:r>
              <a:rPr sz="2400" spc="-9" dirty="0" err="1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p</a:t>
            </a:r>
            <a:r>
              <a:rPr sz="2400" spc="0" dirty="0" err="1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o</a:t>
            </a:r>
            <a:r>
              <a:rPr sz="2400" spc="-4" dirty="0" err="1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n</a:t>
            </a:r>
            <a:r>
              <a:rPr sz="2400" spc="0" dirty="0" err="1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en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err="1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dalam</a:t>
            </a:r>
            <a:r>
              <a:rPr lang="en-US"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err="1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jumlah</a:t>
            </a:r>
            <a:r>
              <a:rPr sz="2400" spc="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yang kecil,</a:t>
            </a:r>
            <a:r>
              <a:rPr sz="2400" spc="1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pa</a:t>
            </a:r>
            <a:r>
              <a:rPr sz="2400" spc="-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b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rik</a:t>
            </a:r>
            <a:r>
              <a:rPr sz="2400" spc="2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da</a:t>
            </a:r>
            <a:r>
              <a:rPr sz="2400" spc="-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p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at </a:t>
            </a:r>
            <a:r>
              <a:rPr sz="2400" spc="0" dirty="0" err="1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melakukan</a:t>
            </a:r>
            <a:r>
              <a:rPr sz="2400" spc="1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err="1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perakitan</a:t>
            </a:r>
            <a:r>
              <a:rPr lang="en-US" sz="2400" spc="19" dirty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err="1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de</a:t>
            </a:r>
            <a:r>
              <a:rPr sz="2400" spc="-9" dirty="0" err="1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n</a:t>
            </a:r>
            <a:r>
              <a:rPr sz="2400" spc="0" dirty="0" err="1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gan</a:t>
            </a:r>
            <a:r>
              <a:rPr sz="2400" spc="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konfi</a:t>
            </a:r>
            <a:r>
              <a:rPr sz="2400" spc="-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g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urasi</a:t>
            </a:r>
            <a:r>
              <a:rPr sz="2400" spc="2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yang diin</a:t>
            </a:r>
            <a:r>
              <a:rPr sz="2400" spc="-1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g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inkan</a:t>
            </a:r>
            <a:r>
              <a:rPr sz="2400" spc="25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kons</a:t>
            </a:r>
            <a:r>
              <a:rPr sz="2400" spc="-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u</a:t>
            </a:r>
            <a:r>
              <a:rPr sz="24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men</a:t>
            </a:r>
            <a:endParaRPr sz="2400" dirty="0">
              <a:solidFill>
                <a:schemeClr val="accent1">
                  <a:lumMod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64" name="Title 1"/>
          <p:cNvSpPr txBox="1">
            <a:spLocks/>
          </p:cNvSpPr>
          <p:nvPr/>
        </p:nvSpPr>
        <p:spPr>
          <a:xfrm>
            <a:off x="228600" y="228600"/>
            <a:ext cx="8686799" cy="91440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Strategi</a:t>
            </a:r>
            <a:r>
              <a:rPr lang="en-US" sz="3600" b="1" dirty="0" smtClean="0"/>
              <a:t> SC (Assemble - to - Order)</a:t>
            </a:r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object 89"/>
          <p:cNvSpPr/>
          <p:nvPr/>
        </p:nvSpPr>
        <p:spPr>
          <a:xfrm>
            <a:off x="4821301" y="587375"/>
            <a:ext cx="1522602" cy="299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821301" y="587375"/>
            <a:ext cx="1522602" cy="299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821301" y="587375"/>
            <a:ext cx="1522602" cy="299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821301" y="587375"/>
            <a:ext cx="1522602" cy="299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821301" y="587375"/>
            <a:ext cx="1522602" cy="299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821301" y="587375"/>
            <a:ext cx="1522602" cy="299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821301" y="587375"/>
            <a:ext cx="1522602" cy="299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821301" y="587375"/>
            <a:ext cx="1522602" cy="299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821301" y="587375"/>
            <a:ext cx="1522602" cy="299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821301" y="587375"/>
            <a:ext cx="1522602" cy="299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937885" y="676401"/>
            <a:ext cx="69976" cy="107442"/>
          </a:xfrm>
          <a:custGeom>
            <a:avLst/>
            <a:gdLst/>
            <a:ahLst/>
            <a:cxnLst/>
            <a:rect l="l" t="t" r="r" b="b"/>
            <a:pathLst>
              <a:path w="69976" h="107442">
                <a:moveTo>
                  <a:pt x="35051" y="0"/>
                </a:moveTo>
                <a:lnTo>
                  <a:pt x="0" y="107442"/>
                </a:lnTo>
                <a:lnTo>
                  <a:pt x="69976" y="107442"/>
                </a:lnTo>
                <a:lnTo>
                  <a:pt x="35051" y="0"/>
                </a:lnTo>
                <a:close/>
              </a:path>
            </a:pathLst>
          </a:custGeom>
          <a:ln w="1778">
            <a:solidFill>
              <a:srgbClr val="58134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131941" y="591312"/>
            <a:ext cx="211962" cy="295021"/>
          </a:xfrm>
          <a:custGeom>
            <a:avLst/>
            <a:gdLst/>
            <a:ahLst/>
            <a:cxnLst/>
            <a:rect l="l" t="t" r="r" b="b"/>
            <a:pathLst>
              <a:path w="211962" h="295021">
                <a:moveTo>
                  <a:pt x="0" y="0"/>
                </a:moveTo>
                <a:lnTo>
                  <a:pt x="24764" y="0"/>
                </a:lnTo>
                <a:lnTo>
                  <a:pt x="162306" y="175640"/>
                </a:lnTo>
                <a:lnTo>
                  <a:pt x="162306" y="0"/>
                </a:lnTo>
                <a:lnTo>
                  <a:pt x="211962" y="0"/>
                </a:lnTo>
                <a:lnTo>
                  <a:pt x="211962" y="295021"/>
                </a:lnTo>
                <a:lnTo>
                  <a:pt x="190881" y="295021"/>
                </a:lnTo>
                <a:lnTo>
                  <a:pt x="49657" y="110871"/>
                </a:lnTo>
                <a:lnTo>
                  <a:pt x="49657" y="291338"/>
                </a:lnTo>
                <a:lnTo>
                  <a:pt x="0" y="291338"/>
                </a:lnTo>
                <a:lnTo>
                  <a:pt x="0" y="0"/>
                </a:lnTo>
                <a:close/>
              </a:path>
            </a:pathLst>
          </a:custGeom>
          <a:ln w="1778">
            <a:solidFill>
              <a:srgbClr val="58134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845556" y="587375"/>
            <a:ext cx="255651" cy="295021"/>
          </a:xfrm>
          <a:custGeom>
            <a:avLst/>
            <a:gdLst/>
            <a:ahLst/>
            <a:cxnLst/>
            <a:rect l="l" t="t" r="r" b="b"/>
            <a:pathLst>
              <a:path w="255651" h="295021">
                <a:moveTo>
                  <a:pt x="115951" y="0"/>
                </a:moveTo>
                <a:lnTo>
                  <a:pt x="138684" y="0"/>
                </a:lnTo>
                <a:lnTo>
                  <a:pt x="255651" y="295021"/>
                </a:lnTo>
                <a:lnTo>
                  <a:pt x="198628" y="295021"/>
                </a:lnTo>
                <a:lnTo>
                  <a:pt x="177419" y="235965"/>
                </a:lnTo>
                <a:lnTo>
                  <a:pt x="77724" y="235965"/>
                </a:lnTo>
                <a:lnTo>
                  <a:pt x="57404" y="295021"/>
                </a:lnTo>
                <a:lnTo>
                  <a:pt x="0" y="295021"/>
                </a:lnTo>
                <a:lnTo>
                  <a:pt x="115951" y="0"/>
                </a:lnTo>
                <a:close/>
              </a:path>
            </a:pathLst>
          </a:custGeom>
          <a:ln w="1778">
            <a:solidFill>
              <a:srgbClr val="58134A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535940" y="1682403"/>
            <a:ext cx="8111998" cy="327059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lIns="182880" tIns="182880" rIns="0" bIns="182880" rtlCol="0">
            <a:noAutofit/>
          </a:bodyPr>
          <a:lstStyle/>
          <a:p>
            <a:pPr marL="12700" marR="40386">
              <a:lnSpc>
                <a:spcPts val="2575"/>
              </a:lnSpc>
              <a:spcBef>
                <a:spcPts val="128"/>
              </a:spcBef>
            </a:pPr>
            <a:r>
              <a:rPr spc="0" dirty="0" smtClean="0">
                <a:latin typeface="Wingdings 2"/>
                <a:cs typeface="Wingdings 2"/>
              </a:rPr>
              <a:t></a:t>
            </a:r>
            <a:r>
              <a:rPr spc="150" dirty="0" smtClean="0">
                <a:latin typeface="Times New Roman"/>
                <a:cs typeface="Times New Roman"/>
              </a:rPr>
              <a:t> </a:t>
            </a:r>
            <a:r>
              <a:rPr sz="2800" spc="0" dirty="0" smtClean="0">
                <a:latin typeface="Trebuchet MS"/>
                <a:cs typeface="Trebuchet MS"/>
              </a:rPr>
              <a:t>Fokus</a:t>
            </a:r>
            <a:r>
              <a:rPr sz="2800" spc="19" dirty="0" smtClean="0">
                <a:latin typeface="Trebuchet MS"/>
                <a:cs typeface="Trebuchet MS"/>
              </a:rPr>
              <a:t> </a:t>
            </a:r>
            <a:r>
              <a:rPr sz="2800" spc="0" dirty="0" smtClean="0">
                <a:latin typeface="Trebuchet MS"/>
                <a:cs typeface="Trebuchet MS"/>
              </a:rPr>
              <a:t>:</a:t>
            </a:r>
            <a:endParaRPr sz="2800" dirty="0">
              <a:latin typeface="Trebuchet MS"/>
              <a:cs typeface="Trebuchet MS"/>
            </a:endParaRPr>
          </a:p>
          <a:p>
            <a:pPr marL="285496" marR="1000913" indent="-272796">
              <a:lnSpc>
                <a:spcPct val="99954"/>
              </a:lnSpc>
              <a:spcBef>
                <a:spcPts val="567"/>
              </a:spcBef>
            </a:pPr>
            <a:r>
              <a:rPr spc="0" dirty="0" smtClean="0">
                <a:latin typeface="Wingdings 2"/>
                <a:cs typeface="Wingdings 2"/>
              </a:rPr>
              <a:t></a:t>
            </a:r>
            <a:r>
              <a:rPr spc="150" dirty="0" smtClean="0">
                <a:latin typeface="Times New Roman"/>
                <a:cs typeface="Times New Roman"/>
              </a:rPr>
              <a:t> </a:t>
            </a:r>
            <a:r>
              <a:rPr sz="2800" spc="0" dirty="0" smtClean="0">
                <a:latin typeface="Trebuchet MS"/>
                <a:cs typeface="Trebuchet MS"/>
              </a:rPr>
              <a:t>M</a:t>
            </a:r>
            <a:r>
              <a:rPr sz="2800" spc="4" dirty="0" smtClean="0">
                <a:latin typeface="Trebuchet MS"/>
                <a:cs typeface="Trebuchet MS"/>
              </a:rPr>
              <a:t>e</a:t>
            </a:r>
            <a:r>
              <a:rPr sz="2800" spc="0" dirty="0" smtClean="0">
                <a:latin typeface="Trebuchet MS"/>
                <a:cs typeface="Trebuchet MS"/>
              </a:rPr>
              <a:t>ny</a:t>
            </a:r>
            <a:r>
              <a:rPr sz="2800" spc="4" dirty="0" smtClean="0">
                <a:latin typeface="Trebuchet MS"/>
                <a:cs typeface="Trebuchet MS"/>
              </a:rPr>
              <a:t>e</a:t>
            </a:r>
            <a:r>
              <a:rPr sz="2800" spc="0" dirty="0" smtClean="0">
                <a:latin typeface="Trebuchet MS"/>
                <a:cs typeface="Trebuchet MS"/>
              </a:rPr>
              <a:t>diakan</a:t>
            </a:r>
            <a:r>
              <a:rPr sz="2800" spc="34" dirty="0" smtClean="0">
                <a:latin typeface="Trebuchet MS"/>
                <a:cs typeface="Trebuchet MS"/>
              </a:rPr>
              <a:t> </a:t>
            </a:r>
            <a:r>
              <a:rPr sz="2800" spc="0" dirty="0" smtClean="0">
                <a:latin typeface="Trebuchet MS"/>
                <a:cs typeface="Trebuchet MS"/>
              </a:rPr>
              <a:t>k</a:t>
            </a:r>
            <a:r>
              <a:rPr sz="2800" spc="4" dirty="0" smtClean="0">
                <a:latin typeface="Trebuchet MS"/>
                <a:cs typeface="Trebuchet MS"/>
              </a:rPr>
              <a:t>e</a:t>
            </a:r>
            <a:r>
              <a:rPr sz="2800" spc="0" dirty="0" smtClean="0">
                <a:latin typeface="Trebuchet MS"/>
                <a:cs typeface="Trebuchet MS"/>
              </a:rPr>
              <a:t>ma</a:t>
            </a:r>
            <a:r>
              <a:rPr sz="2800" spc="4" dirty="0" smtClean="0">
                <a:latin typeface="Trebuchet MS"/>
                <a:cs typeface="Trebuchet MS"/>
              </a:rPr>
              <a:t>m</a:t>
            </a:r>
            <a:r>
              <a:rPr sz="2800" spc="0" dirty="0" smtClean="0">
                <a:latin typeface="Trebuchet MS"/>
                <a:cs typeface="Trebuchet MS"/>
              </a:rPr>
              <a:t>puan teknis</a:t>
            </a:r>
            <a:r>
              <a:rPr sz="2800" spc="24" dirty="0" smtClean="0">
                <a:latin typeface="Trebuchet MS"/>
                <a:cs typeface="Trebuchet MS"/>
              </a:rPr>
              <a:t> </a:t>
            </a:r>
            <a:r>
              <a:rPr sz="2800" spc="0" dirty="0" smtClean="0">
                <a:latin typeface="Trebuchet MS"/>
                <a:cs typeface="Trebuchet MS"/>
              </a:rPr>
              <a:t>untuk me</a:t>
            </a:r>
            <a:r>
              <a:rPr sz="2800" spc="4" dirty="0" smtClean="0">
                <a:latin typeface="Trebuchet MS"/>
                <a:cs typeface="Trebuchet MS"/>
              </a:rPr>
              <a:t>m</a:t>
            </a:r>
            <a:r>
              <a:rPr sz="2800" spc="0" dirty="0" smtClean="0">
                <a:latin typeface="Trebuchet MS"/>
                <a:cs typeface="Trebuchet MS"/>
              </a:rPr>
              <a:t>produksi</a:t>
            </a:r>
            <a:r>
              <a:rPr sz="2800" spc="24" dirty="0" smtClean="0">
                <a:latin typeface="Trebuchet MS"/>
                <a:cs typeface="Trebuchet MS"/>
              </a:rPr>
              <a:t> </a:t>
            </a:r>
            <a:r>
              <a:rPr sz="2800" spc="0" dirty="0" smtClean="0">
                <a:latin typeface="Trebuchet MS"/>
                <a:cs typeface="Trebuchet MS"/>
              </a:rPr>
              <a:t>produk</a:t>
            </a:r>
            <a:r>
              <a:rPr sz="2800" spc="34" dirty="0" smtClean="0">
                <a:latin typeface="Trebuchet MS"/>
                <a:cs typeface="Trebuchet MS"/>
              </a:rPr>
              <a:t> </a:t>
            </a:r>
            <a:r>
              <a:rPr sz="2800" spc="0" dirty="0" smtClean="0">
                <a:latin typeface="Trebuchet MS"/>
                <a:cs typeface="Trebuchet MS"/>
              </a:rPr>
              <a:t>khu</a:t>
            </a:r>
            <a:r>
              <a:rPr sz="2800" spc="4" dirty="0" smtClean="0">
                <a:latin typeface="Trebuchet MS"/>
                <a:cs typeface="Trebuchet MS"/>
              </a:rPr>
              <a:t>s</a:t>
            </a:r>
            <a:r>
              <a:rPr sz="2800" spc="0" dirty="0" smtClean="0">
                <a:latin typeface="Trebuchet MS"/>
                <a:cs typeface="Trebuchet MS"/>
              </a:rPr>
              <a:t>us.</a:t>
            </a:r>
            <a:endParaRPr sz="2800" dirty="0">
              <a:latin typeface="Trebuchet MS"/>
              <a:cs typeface="Trebuchet MS"/>
            </a:endParaRPr>
          </a:p>
          <a:p>
            <a:pPr marL="534212" indent="-228904">
              <a:lnSpc>
                <a:spcPct val="100050"/>
              </a:lnSpc>
              <a:spcBef>
                <a:spcPts val="505"/>
              </a:spcBef>
            </a:pPr>
            <a:r>
              <a:rPr sz="2000" spc="0" dirty="0" smtClean="0">
                <a:solidFill>
                  <a:schemeClr val="accent1">
                    <a:lumMod val="50000"/>
                  </a:schemeClr>
                </a:solidFill>
                <a:latin typeface="Wingdings 2"/>
                <a:cs typeface="Wingdings 2"/>
              </a:rPr>
              <a:t></a:t>
            </a:r>
            <a:r>
              <a:rPr sz="2000" spc="275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800" spc="-10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P</a:t>
            </a:r>
            <a:r>
              <a:rPr sz="28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ro</a:t>
            </a:r>
            <a:r>
              <a:rPr sz="2800" spc="-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d</a:t>
            </a:r>
            <a:r>
              <a:rPr sz="28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uk akhir biasanya</a:t>
            </a:r>
            <a:r>
              <a:rPr sz="2800" spc="2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8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merupakan</a:t>
            </a:r>
            <a:r>
              <a:rPr sz="2800" spc="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8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kom</a:t>
            </a:r>
            <a:r>
              <a:rPr sz="2800" spc="-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b</a:t>
            </a:r>
            <a:r>
              <a:rPr sz="28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inasi kom</a:t>
            </a:r>
            <a:r>
              <a:rPr sz="2800" spc="-1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p</a:t>
            </a:r>
            <a:r>
              <a:rPr sz="28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o</a:t>
            </a:r>
            <a:r>
              <a:rPr sz="2800" spc="-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n</a:t>
            </a:r>
            <a:r>
              <a:rPr sz="28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en</a:t>
            </a:r>
            <a:r>
              <a:rPr sz="2800" spc="1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8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sta</a:t>
            </a:r>
            <a:r>
              <a:rPr sz="2800" spc="-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n</a:t>
            </a:r>
            <a:r>
              <a:rPr sz="28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d</a:t>
            </a:r>
            <a:r>
              <a:rPr sz="2800" spc="-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a</a:t>
            </a:r>
            <a:r>
              <a:rPr sz="28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rd</a:t>
            </a:r>
            <a:r>
              <a:rPr sz="2800" spc="2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8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d</a:t>
            </a:r>
            <a:r>
              <a:rPr sz="2800" spc="-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a</a:t>
            </a:r>
            <a:r>
              <a:rPr sz="28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n kom</a:t>
            </a:r>
            <a:r>
              <a:rPr sz="2800" spc="-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p</a:t>
            </a:r>
            <a:r>
              <a:rPr sz="28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o</a:t>
            </a:r>
            <a:r>
              <a:rPr sz="2800" spc="-9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n</a:t>
            </a:r>
            <a:r>
              <a:rPr sz="28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en</a:t>
            </a:r>
            <a:r>
              <a:rPr sz="2800" spc="2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8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khus</a:t>
            </a:r>
            <a:r>
              <a:rPr sz="2800" spc="-14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u</a:t>
            </a:r>
            <a:r>
              <a:rPr sz="2800" spc="0" dirty="0" smtClean="0">
                <a:solidFill>
                  <a:schemeClr val="accent1">
                    <a:lumMod val="50000"/>
                  </a:schemeClr>
                </a:solidFill>
                <a:latin typeface="Trebuchet MS"/>
                <a:cs typeface="Trebuchet MS"/>
              </a:rPr>
              <a:t>s lainnya</a:t>
            </a:r>
            <a:endParaRPr sz="2800" dirty="0">
              <a:solidFill>
                <a:schemeClr val="accent1">
                  <a:lumMod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51" name="Title 1"/>
          <p:cNvSpPr txBox="1">
            <a:spLocks/>
          </p:cNvSpPr>
          <p:nvPr/>
        </p:nvSpPr>
        <p:spPr>
          <a:xfrm>
            <a:off x="228600" y="228600"/>
            <a:ext cx="8686799" cy="91440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Strategi</a:t>
            </a:r>
            <a:r>
              <a:rPr lang="en-US" sz="3600" b="1" dirty="0" smtClean="0"/>
              <a:t> SC (Make - to - Order)</a:t>
            </a:r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1"/>
          <p:cNvSpPr/>
          <p:nvPr/>
        </p:nvSpPr>
        <p:spPr>
          <a:xfrm>
            <a:off x="562897" y="2551837"/>
            <a:ext cx="8077199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nn-NO" sz="3200" dirty="0"/>
              <a:t>Kumpulan kegiatan aksi strategis di </a:t>
            </a:r>
            <a:r>
              <a:rPr lang="nn-NO" sz="3200" dirty="0" smtClean="0"/>
              <a:t>sepanjang </a:t>
            </a:r>
            <a:r>
              <a:rPr lang="id-ID" sz="3200" dirty="0" smtClean="0"/>
              <a:t>Supply </a:t>
            </a:r>
            <a:r>
              <a:rPr lang="id-ID" sz="3200" dirty="0"/>
              <a:t>Chain yang menciptakan </a:t>
            </a:r>
            <a:r>
              <a:rPr lang="id-ID" sz="3200" dirty="0" smtClean="0"/>
              <a:t>rekonsiliasi</a:t>
            </a:r>
            <a:r>
              <a:rPr lang="en-US" sz="3200" dirty="0" smtClean="0"/>
              <a:t> </a:t>
            </a:r>
            <a:r>
              <a:rPr lang="es-ES" sz="3200" dirty="0" smtClean="0"/>
              <a:t>antara </a:t>
            </a:r>
            <a:r>
              <a:rPr lang="es-ES" sz="3200" dirty="0" err="1"/>
              <a:t>apa</a:t>
            </a:r>
            <a:r>
              <a:rPr lang="es-ES" sz="3200" dirty="0"/>
              <a:t> yang </a:t>
            </a:r>
            <a:r>
              <a:rPr lang="es-ES" sz="3200" dirty="0" err="1"/>
              <a:t>dibutuhkan</a:t>
            </a:r>
            <a:r>
              <a:rPr lang="es-ES" sz="3200" dirty="0"/>
              <a:t> </a:t>
            </a:r>
            <a:r>
              <a:rPr lang="es-ES" sz="3200" dirty="0" err="1"/>
              <a:t>pelanggan</a:t>
            </a:r>
            <a:r>
              <a:rPr lang="es-ES" sz="3200" dirty="0"/>
              <a:t> </a:t>
            </a:r>
            <a:r>
              <a:rPr lang="es-ES" sz="3200" dirty="0" err="1"/>
              <a:t>akhir</a:t>
            </a:r>
            <a:r>
              <a:rPr lang="es-ES" sz="3200" dirty="0"/>
              <a:t> </a:t>
            </a:r>
            <a:r>
              <a:rPr lang="id-ID" sz="3200" dirty="0" smtClean="0"/>
              <a:t>dengan </a:t>
            </a:r>
            <a:r>
              <a:rPr lang="id-ID" sz="3200" dirty="0"/>
              <a:t>kemampuan Sumber daya yang ada pada </a:t>
            </a:r>
            <a:r>
              <a:rPr lang="id-ID" sz="3200" dirty="0" smtClean="0"/>
              <a:t>Supply </a:t>
            </a:r>
            <a:r>
              <a:rPr lang="id-ID" sz="3200" dirty="0"/>
              <a:t>Chain tersebut.</a:t>
            </a:r>
          </a:p>
        </p:txBody>
      </p:sp>
      <p:sp>
        <p:nvSpPr>
          <p:cNvPr id="83" name="Rectangle 82"/>
          <p:cNvSpPr/>
          <p:nvPr/>
        </p:nvSpPr>
        <p:spPr>
          <a:xfrm>
            <a:off x="562897" y="228600"/>
            <a:ext cx="8077200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en-US" sz="3600" b="1" dirty="0" err="1" smtClean="0"/>
              <a:t>Definisi</a:t>
            </a:r>
            <a:r>
              <a:rPr lang="en-US" sz="3600" b="1" dirty="0" smtClean="0"/>
              <a:t> </a:t>
            </a:r>
            <a:r>
              <a:rPr lang="id-ID" sz="3600" b="1" dirty="0" smtClean="0"/>
              <a:t>Strategi </a:t>
            </a:r>
            <a:r>
              <a:rPr lang="en-US" sz="3600" b="1" dirty="0" smtClean="0"/>
              <a:t>SCM</a:t>
            </a:r>
            <a:endParaRPr lang="id-ID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object 57"/>
          <p:cNvSpPr txBox="1"/>
          <p:nvPr/>
        </p:nvSpPr>
        <p:spPr>
          <a:xfrm>
            <a:off x="535940" y="1692428"/>
            <a:ext cx="7922260" cy="364157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 wrap="square" lIns="182880" tIns="182880" rIns="0" bIns="182880" rtlCol="0">
            <a:noAutofit/>
          </a:bodyPr>
          <a:lstStyle/>
          <a:p>
            <a:pPr marL="12700" marR="40386">
              <a:lnSpc>
                <a:spcPts val="2575"/>
              </a:lnSpc>
              <a:spcBef>
                <a:spcPts val="128"/>
              </a:spcBef>
            </a:pPr>
            <a:r>
              <a:rPr sz="1750" spc="0" dirty="0" smtClean="0">
                <a:latin typeface="Wingdings 2"/>
                <a:cs typeface="Wingdings 2"/>
              </a:rPr>
              <a:t></a:t>
            </a:r>
            <a:r>
              <a:rPr sz="1750" spc="150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Fokus</a:t>
            </a:r>
            <a:r>
              <a:rPr sz="2400" spc="25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:</a:t>
            </a:r>
            <a:endParaRPr sz="2400" dirty="0">
              <a:latin typeface="Trebuchet MS"/>
              <a:cs typeface="Trebuchet MS"/>
            </a:endParaRPr>
          </a:p>
          <a:p>
            <a:pPr marL="285496" marR="997007" indent="-272796">
              <a:lnSpc>
                <a:spcPct val="99954"/>
              </a:lnSpc>
              <a:spcBef>
                <a:spcPts val="564"/>
              </a:spcBef>
            </a:pPr>
            <a:r>
              <a:rPr sz="1750" spc="0" dirty="0" smtClean="0">
                <a:latin typeface="Wingdings 2"/>
                <a:cs typeface="Wingdings 2"/>
              </a:rPr>
              <a:t></a:t>
            </a:r>
            <a:r>
              <a:rPr sz="1750" spc="150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M</a:t>
            </a:r>
            <a:r>
              <a:rPr sz="2400" spc="4" dirty="0" smtClean="0">
                <a:latin typeface="Trebuchet MS"/>
                <a:cs typeface="Trebuchet MS"/>
              </a:rPr>
              <a:t>e</a:t>
            </a:r>
            <a:r>
              <a:rPr sz="2400" spc="0" dirty="0" smtClean="0">
                <a:latin typeface="Trebuchet MS"/>
                <a:cs typeface="Trebuchet MS"/>
              </a:rPr>
              <a:t>ny</a:t>
            </a:r>
            <a:r>
              <a:rPr sz="2400" spc="4" dirty="0" smtClean="0">
                <a:latin typeface="Trebuchet MS"/>
                <a:cs typeface="Trebuchet MS"/>
              </a:rPr>
              <a:t>e</a:t>
            </a:r>
            <a:r>
              <a:rPr sz="2400" spc="0" dirty="0" smtClean="0">
                <a:latin typeface="Trebuchet MS"/>
                <a:cs typeface="Trebuchet MS"/>
              </a:rPr>
              <a:t>diakan</a:t>
            </a:r>
            <a:r>
              <a:rPr sz="2400" spc="3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k</a:t>
            </a:r>
            <a:r>
              <a:rPr sz="2400" spc="4" dirty="0" smtClean="0">
                <a:latin typeface="Trebuchet MS"/>
                <a:cs typeface="Trebuchet MS"/>
              </a:rPr>
              <a:t>e</a:t>
            </a:r>
            <a:r>
              <a:rPr sz="2400" spc="0" dirty="0" smtClean="0">
                <a:latin typeface="Trebuchet MS"/>
                <a:cs typeface="Trebuchet MS"/>
              </a:rPr>
              <a:t>ma</a:t>
            </a:r>
            <a:r>
              <a:rPr sz="2400" spc="4" dirty="0" smtClean="0">
                <a:latin typeface="Trebuchet MS"/>
                <a:cs typeface="Trebuchet MS"/>
              </a:rPr>
              <a:t>m</a:t>
            </a:r>
            <a:r>
              <a:rPr sz="2400" spc="0" dirty="0" smtClean="0">
                <a:latin typeface="Trebuchet MS"/>
                <a:cs typeface="Trebuchet MS"/>
              </a:rPr>
              <a:t>puan teknis</a:t>
            </a:r>
            <a:r>
              <a:rPr sz="2400" spc="2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untuk me</a:t>
            </a:r>
            <a:r>
              <a:rPr sz="2400" spc="4" dirty="0" smtClean="0">
                <a:latin typeface="Trebuchet MS"/>
                <a:cs typeface="Trebuchet MS"/>
              </a:rPr>
              <a:t>r</a:t>
            </a:r>
            <a:r>
              <a:rPr sz="2400" spc="0" dirty="0" smtClean="0">
                <a:latin typeface="Trebuchet MS"/>
                <a:cs typeface="Trebuchet MS"/>
              </a:rPr>
              <a:t>ancang</a:t>
            </a:r>
            <a:r>
              <a:rPr sz="2400" spc="1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produk</a:t>
            </a:r>
            <a:r>
              <a:rPr sz="2400" spc="2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khu</a:t>
            </a:r>
            <a:r>
              <a:rPr sz="2400" spc="4" dirty="0" smtClean="0">
                <a:latin typeface="Trebuchet MS"/>
                <a:cs typeface="Trebuchet MS"/>
              </a:rPr>
              <a:t>s</a:t>
            </a:r>
            <a:r>
              <a:rPr sz="2400" spc="0" dirty="0" smtClean="0">
                <a:latin typeface="Trebuchet MS"/>
                <a:cs typeface="Trebuchet MS"/>
              </a:rPr>
              <a:t>us</a:t>
            </a:r>
            <a:endParaRPr sz="2400" dirty="0">
              <a:latin typeface="Trebuchet MS"/>
              <a:cs typeface="Trebuchet MS"/>
            </a:endParaRPr>
          </a:p>
          <a:p>
            <a:pPr marL="12700" marR="40386">
              <a:lnSpc>
                <a:spcPct val="96761"/>
              </a:lnSpc>
              <a:spcBef>
                <a:spcPts val="601"/>
              </a:spcBef>
            </a:pPr>
            <a:r>
              <a:rPr sz="1750" spc="0" dirty="0" smtClean="0">
                <a:latin typeface="Wingdings 2"/>
                <a:cs typeface="Wingdings 2"/>
              </a:rPr>
              <a:t></a:t>
            </a:r>
            <a:r>
              <a:rPr sz="1750" spc="144" dirty="0" smtClean="0">
                <a:latin typeface="Times New Roman"/>
                <a:cs typeface="Times New Roman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Men</a:t>
            </a:r>
            <a:r>
              <a:rPr sz="2400" spc="4" dirty="0" smtClean="0">
                <a:latin typeface="Trebuchet MS"/>
                <a:cs typeface="Trebuchet MS"/>
              </a:rPr>
              <a:t>y</a:t>
            </a:r>
            <a:r>
              <a:rPr sz="2400" spc="0" dirty="0" smtClean="0">
                <a:latin typeface="Trebuchet MS"/>
                <a:cs typeface="Trebuchet MS"/>
              </a:rPr>
              <a:t>ediakan</a:t>
            </a:r>
            <a:r>
              <a:rPr sz="2400" spc="2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kemampuan teknis</a:t>
            </a:r>
            <a:r>
              <a:rPr sz="2400" spc="2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untuk</a:t>
            </a:r>
            <a:endParaRPr sz="2400" dirty="0">
              <a:latin typeface="Trebuchet MS"/>
              <a:cs typeface="Trebuchet MS"/>
            </a:endParaRPr>
          </a:p>
          <a:p>
            <a:pPr marL="285496" marR="40386">
              <a:lnSpc>
                <a:spcPct val="96761"/>
              </a:lnSpc>
              <a:spcBef>
                <a:spcPts val="95"/>
              </a:spcBef>
            </a:pPr>
            <a:r>
              <a:rPr sz="2400" spc="0" dirty="0" smtClean="0">
                <a:latin typeface="Trebuchet MS"/>
                <a:cs typeface="Trebuchet MS"/>
              </a:rPr>
              <a:t>me</a:t>
            </a:r>
            <a:r>
              <a:rPr sz="2400" spc="4" dirty="0" smtClean="0">
                <a:latin typeface="Trebuchet MS"/>
                <a:cs typeface="Trebuchet MS"/>
              </a:rPr>
              <a:t>m</a:t>
            </a:r>
            <a:r>
              <a:rPr sz="2400" spc="0" dirty="0" smtClean="0">
                <a:latin typeface="Trebuchet MS"/>
                <a:cs typeface="Trebuchet MS"/>
              </a:rPr>
              <a:t>produksi</a:t>
            </a:r>
            <a:r>
              <a:rPr sz="2400" spc="2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produk</a:t>
            </a:r>
            <a:r>
              <a:rPr sz="2400" spc="3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khu</a:t>
            </a:r>
            <a:r>
              <a:rPr sz="2400" spc="4" dirty="0" smtClean="0">
                <a:latin typeface="Trebuchet MS"/>
                <a:cs typeface="Trebuchet MS"/>
              </a:rPr>
              <a:t>s</a:t>
            </a:r>
            <a:r>
              <a:rPr sz="2400" spc="0" dirty="0" smtClean="0">
                <a:latin typeface="Trebuchet MS"/>
                <a:cs typeface="Trebuchet MS"/>
              </a:rPr>
              <a:t>us</a:t>
            </a:r>
            <a:endParaRPr sz="2400" dirty="0">
              <a:latin typeface="Trebuchet MS"/>
              <a:cs typeface="Trebuchet MS"/>
            </a:endParaRPr>
          </a:p>
          <a:p>
            <a:pPr marL="534212" indent="-228904">
              <a:lnSpc>
                <a:spcPct val="99954"/>
              </a:lnSpc>
              <a:spcBef>
                <a:spcPts val="597"/>
              </a:spcBef>
            </a:pPr>
            <a:r>
              <a:rPr sz="1900" spc="0" dirty="0" smtClean="0">
                <a:latin typeface="Wingdings 2"/>
                <a:cs typeface="Wingdings 2"/>
              </a:rPr>
              <a:t></a:t>
            </a:r>
            <a:r>
              <a:rPr sz="1900" spc="275" dirty="0" smtClean="0">
                <a:latin typeface="Times New Roman"/>
                <a:cs typeface="Times New Roman"/>
              </a:rPr>
              <a:t> </a:t>
            </a:r>
            <a:r>
              <a:rPr sz="2400" spc="-104" dirty="0" smtClean="0">
                <a:latin typeface="Trebuchet MS"/>
                <a:cs typeface="Trebuchet MS"/>
              </a:rPr>
              <a:t>P</a:t>
            </a:r>
            <a:r>
              <a:rPr sz="2400" spc="0" dirty="0" smtClean="0">
                <a:latin typeface="Trebuchet MS"/>
                <a:cs typeface="Trebuchet MS"/>
              </a:rPr>
              <a:t>ro</a:t>
            </a:r>
            <a:r>
              <a:rPr sz="2400" spc="-4" dirty="0" smtClean="0">
                <a:latin typeface="Trebuchet MS"/>
                <a:cs typeface="Trebuchet MS"/>
              </a:rPr>
              <a:t>d</a:t>
            </a:r>
            <a:r>
              <a:rPr sz="2400" spc="0" dirty="0" smtClean="0">
                <a:latin typeface="Trebuchet MS"/>
                <a:cs typeface="Trebuchet MS"/>
              </a:rPr>
              <a:t>uk akhir biasanya</a:t>
            </a:r>
            <a:r>
              <a:rPr sz="2400" spc="2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merupakan</a:t>
            </a:r>
            <a:r>
              <a:rPr sz="2400" spc="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pr</a:t>
            </a:r>
            <a:r>
              <a:rPr sz="2400" spc="-4" dirty="0" smtClean="0">
                <a:latin typeface="Trebuchet MS"/>
                <a:cs typeface="Trebuchet MS"/>
              </a:rPr>
              <a:t>o</a:t>
            </a:r>
            <a:r>
              <a:rPr sz="2400" spc="0" dirty="0" smtClean="0">
                <a:latin typeface="Trebuchet MS"/>
                <a:cs typeface="Trebuchet MS"/>
              </a:rPr>
              <a:t>duk kom</a:t>
            </a:r>
            <a:r>
              <a:rPr sz="2400" spc="-9" dirty="0" smtClean="0">
                <a:latin typeface="Trebuchet MS"/>
                <a:cs typeface="Trebuchet MS"/>
              </a:rPr>
              <a:t>p</a:t>
            </a:r>
            <a:r>
              <a:rPr sz="2400" spc="0" dirty="0" smtClean="0">
                <a:latin typeface="Trebuchet MS"/>
                <a:cs typeface="Trebuchet MS"/>
              </a:rPr>
              <a:t>leks</a:t>
            </a:r>
            <a:r>
              <a:rPr sz="2400" spc="1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dan merupakan</a:t>
            </a:r>
            <a:r>
              <a:rPr sz="2400" spc="1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kom</a:t>
            </a:r>
            <a:r>
              <a:rPr sz="2400" spc="-9" dirty="0" smtClean="0">
                <a:latin typeface="Trebuchet MS"/>
                <a:cs typeface="Trebuchet MS"/>
              </a:rPr>
              <a:t>b</a:t>
            </a:r>
            <a:r>
              <a:rPr sz="2400" spc="0" dirty="0" smtClean="0">
                <a:latin typeface="Trebuchet MS"/>
                <a:cs typeface="Trebuchet MS"/>
              </a:rPr>
              <a:t>inasi</a:t>
            </a:r>
            <a:r>
              <a:rPr sz="2400" spc="1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stan</a:t>
            </a:r>
            <a:r>
              <a:rPr sz="2400" spc="-9" dirty="0" smtClean="0">
                <a:latin typeface="Trebuchet MS"/>
                <a:cs typeface="Trebuchet MS"/>
              </a:rPr>
              <a:t>d</a:t>
            </a:r>
            <a:r>
              <a:rPr sz="2400" spc="0" dirty="0" smtClean="0">
                <a:latin typeface="Trebuchet MS"/>
                <a:cs typeface="Trebuchet MS"/>
              </a:rPr>
              <a:t>ar d</a:t>
            </a:r>
            <a:r>
              <a:rPr sz="2400" spc="-9" dirty="0" smtClean="0">
                <a:latin typeface="Trebuchet MS"/>
                <a:cs typeface="Trebuchet MS"/>
              </a:rPr>
              <a:t>a</a:t>
            </a:r>
            <a:r>
              <a:rPr sz="2400" spc="0" dirty="0" smtClean="0">
                <a:latin typeface="Trebuchet MS"/>
                <a:cs typeface="Trebuchet MS"/>
              </a:rPr>
              <a:t>n kom</a:t>
            </a:r>
            <a:r>
              <a:rPr sz="2400" spc="-9" dirty="0" smtClean="0">
                <a:latin typeface="Trebuchet MS"/>
                <a:cs typeface="Trebuchet MS"/>
              </a:rPr>
              <a:t>p</a:t>
            </a:r>
            <a:r>
              <a:rPr sz="2400" spc="0" dirty="0" smtClean="0">
                <a:latin typeface="Trebuchet MS"/>
                <a:cs typeface="Trebuchet MS"/>
              </a:rPr>
              <a:t>o</a:t>
            </a:r>
            <a:r>
              <a:rPr sz="2400" spc="-9" dirty="0" smtClean="0">
                <a:latin typeface="Trebuchet MS"/>
                <a:cs typeface="Trebuchet MS"/>
              </a:rPr>
              <a:t>n</a:t>
            </a:r>
            <a:r>
              <a:rPr sz="2400" spc="0" dirty="0" smtClean="0">
                <a:latin typeface="Trebuchet MS"/>
                <a:cs typeface="Trebuchet MS"/>
              </a:rPr>
              <a:t>en</a:t>
            </a:r>
            <a:r>
              <a:rPr sz="2400" spc="24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khus</a:t>
            </a:r>
            <a:r>
              <a:rPr sz="2400" spc="-14" dirty="0" smtClean="0">
                <a:latin typeface="Trebuchet MS"/>
                <a:cs typeface="Trebuchet MS"/>
              </a:rPr>
              <a:t>u</a:t>
            </a:r>
            <a:r>
              <a:rPr sz="2400" spc="0" dirty="0" smtClean="0">
                <a:latin typeface="Trebuchet MS"/>
                <a:cs typeface="Trebuchet MS"/>
              </a:rPr>
              <a:t>s</a:t>
            </a:r>
            <a:r>
              <a:rPr sz="2400" spc="19" dirty="0" smtClean="0">
                <a:latin typeface="Trebuchet MS"/>
                <a:cs typeface="Trebuchet MS"/>
              </a:rPr>
              <a:t> </a:t>
            </a:r>
            <a:r>
              <a:rPr sz="2400" spc="0" dirty="0" smtClean="0">
                <a:latin typeface="Trebuchet MS"/>
                <a:cs typeface="Trebuchet MS"/>
              </a:rPr>
              <a:t>lain</a:t>
            </a:r>
            <a:r>
              <a:rPr sz="2400" spc="-14" dirty="0" smtClean="0">
                <a:latin typeface="Trebuchet MS"/>
                <a:cs typeface="Trebuchet MS"/>
              </a:rPr>
              <a:t>n</a:t>
            </a:r>
            <a:r>
              <a:rPr sz="2400" spc="0" dirty="0" smtClean="0">
                <a:latin typeface="Trebuchet MS"/>
                <a:cs typeface="Trebuchet MS"/>
              </a:rPr>
              <a:t>ya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168" name="Title 1"/>
          <p:cNvSpPr txBox="1">
            <a:spLocks/>
          </p:cNvSpPr>
          <p:nvPr/>
        </p:nvSpPr>
        <p:spPr>
          <a:xfrm>
            <a:off x="228600" y="228600"/>
            <a:ext cx="8686799" cy="91440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Strategi</a:t>
            </a:r>
            <a:r>
              <a:rPr lang="en-US" sz="3600" b="1" dirty="0" smtClean="0"/>
              <a:t> SC (Engineering - to - Order)</a:t>
            </a:r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13" t="22724" r="23560" b="11792"/>
          <a:stretch/>
        </p:blipFill>
        <p:spPr bwMode="auto">
          <a:xfrm>
            <a:off x="381000" y="609600"/>
            <a:ext cx="8382000" cy="593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6" t="24394" r="23567" b="9516"/>
          <a:stretch/>
        </p:blipFill>
        <p:spPr bwMode="auto">
          <a:xfrm>
            <a:off x="304800" y="457200"/>
            <a:ext cx="8390467" cy="596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6" t="24394" r="23567" b="10868"/>
          <a:stretch/>
        </p:blipFill>
        <p:spPr bwMode="auto">
          <a:xfrm>
            <a:off x="228600" y="457200"/>
            <a:ext cx="8535241" cy="5947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3400" y="1283112"/>
            <a:ext cx="8305800" cy="5486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332657"/>
            <a:ext cx="6965245" cy="657944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3600" b="1" i="1" dirty="0"/>
              <a:t>The Value Chain</a:t>
            </a:r>
            <a:endParaRPr lang="id-ID" sz="36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483052"/>
            <a:ext cx="7344816" cy="460851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id-ID" b="1" i="1" dirty="0" smtClean="0">
                <a:solidFill>
                  <a:srgbClr val="0070C0"/>
                </a:solidFill>
              </a:rPr>
              <a:t>Value </a:t>
            </a:r>
            <a:r>
              <a:rPr lang="id-ID" b="1" i="1" dirty="0">
                <a:solidFill>
                  <a:srgbClr val="0070C0"/>
                </a:solidFill>
              </a:rPr>
              <a:t>Chain</a:t>
            </a:r>
            <a:r>
              <a:rPr lang="id-ID" dirty="0"/>
              <a:t> </a:t>
            </a:r>
            <a:r>
              <a:rPr lang="id-ID" dirty="0" smtClean="0"/>
              <a:t>adalah </a:t>
            </a:r>
            <a:r>
              <a:rPr lang="id-ID" dirty="0">
                <a:solidFill>
                  <a:srgbClr val="C00000"/>
                </a:solidFill>
              </a:rPr>
              <a:t>kumpulan aktivitas </a:t>
            </a:r>
            <a:r>
              <a:rPr lang="id-ID" dirty="0"/>
              <a:t>atau kegiatan dalam sebuah perusahaan yang dilakukan untuk mendesain, memproduksi, memasarkan, mengirimkan dan </a:t>
            </a:r>
            <a:r>
              <a:rPr lang="id-ID" i="1" dirty="0"/>
              <a:t>support</a:t>
            </a:r>
            <a:r>
              <a:rPr lang="id-ID" dirty="0"/>
              <a:t> produk. </a:t>
            </a:r>
            <a:endParaRPr lang="id-ID" dirty="0" smtClean="0"/>
          </a:p>
        </p:txBody>
      </p:sp>
      <p:pic>
        <p:nvPicPr>
          <p:cNvPr id="4" name="Picture 5" descr="FG_02_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5" y="3675836"/>
            <a:ext cx="7632849" cy="2271712"/>
          </a:xfrm>
          <a:prstGeom prst="rect">
            <a:avLst/>
          </a:prstGeom>
          <a:noFill/>
        </p:spPr>
      </p:pic>
      <p:sp>
        <p:nvSpPr>
          <p:cNvPr id="5" name="Rectangular Callout 4"/>
          <p:cNvSpPr/>
          <p:nvPr/>
        </p:nvSpPr>
        <p:spPr>
          <a:xfrm>
            <a:off x="5781453" y="3211244"/>
            <a:ext cx="2592288" cy="306324"/>
          </a:xfrm>
          <a:prstGeom prst="wedgeRectCallout">
            <a:avLst>
              <a:gd name="adj1" fmla="val -20833"/>
              <a:gd name="adj2" fmla="val 1337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rgbClr val="C00000"/>
                </a:solidFill>
              </a:rPr>
              <a:t>Aktivitas pendukung</a:t>
            </a:r>
            <a:endParaRPr lang="id-ID" b="1" dirty="0">
              <a:solidFill>
                <a:srgbClr val="C00000"/>
              </a:solidFill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1115616" y="6316734"/>
            <a:ext cx="2592288" cy="306324"/>
          </a:xfrm>
          <a:prstGeom prst="wedgeRectCallout">
            <a:avLst>
              <a:gd name="adj1" fmla="val -22939"/>
              <a:gd name="adj2" fmla="val -16917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rgbClr val="C00000"/>
                </a:solidFill>
              </a:rPr>
              <a:t>Aktivitas utama</a:t>
            </a:r>
            <a:endParaRPr lang="id-ID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25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253618"/>
            <a:ext cx="8686800" cy="522338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56792"/>
            <a:ext cx="8534400" cy="460851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fi-FI" sz="2800" dirty="0">
                <a:solidFill>
                  <a:srgbClr val="0070C0"/>
                </a:solidFill>
              </a:rPr>
              <a:t>Strategi </a:t>
            </a:r>
            <a:r>
              <a:rPr lang="id-ID" sz="2800" dirty="0" smtClean="0">
                <a:solidFill>
                  <a:srgbClr val="0070C0"/>
                </a:solidFill>
              </a:rPr>
              <a:t>bersaing </a:t>
            </a:r>
            <a:r>
              <a:rPr lang="fi-FI" sz="2800" dirty="0" smtClean="0"/>
              <a:t>mendefinisikan</a:t>
            </a:r>
            <a:r>
              <a:rPr lang="id-ID" sz="2800" dirty="0" smtClean="0"/>
              <a:t> </a:t>
            </a:r>
            <a:r>
              <a:rPr lang="id-ID" sz="2800" dirty="0" smtClean="0">
                <a:solidFill>
                  <a:srgbClr val="C00000"/>
                </a:solidFill>
              </a:rPr>
              <a:t>bagaimana </a:t>
            </a:r>
            <a:r>
              <a:rPr lang="fi-FI" sz="2800" dirty="0" smtClean="0">
                <a:solidFill>
                  <a:srgbClr val="C00000"/>
                </a:solidFill>
              </a:rPr>
              <a:t>suatu </a:t>
            </a:r>
            <a:r>
              <a:rPr lang="fi-FI" sz="2800" dirty="0">
                <a:solidFill>
                  <a:srgbClr val="C00000"/>
                </a:solidFill>
              </a:rPr>
              <a:t>perusahaan </a:t>
            </a:r>
            <a:r>
              <a:rPr lang="id-ID" sz="2800" dirty="0" smtClean="0">
                <a:solidFill>
                  <a:srgbClr val="C00000"/>
                </a:solidFill>
              </a:rPr>
              <a:t>memenuhi sejumlah</a:t>
            </a:r>
            <a:r>
              <a:rPr lang="fi-FI" sz="2800" dirty="0" smtClean="0">
                <a:solidFill>
                  <a:srgbClr val="C00000"/>
                </a:solidFill>
              </a:rPr>
              <a:t> </a:t>
            </a:r>
            <a:r>
              <a:rPr lang="fi-FI" sz="2800" dirty="0">
                <a:solidFill>
                  <a:srgbClr val="C00000"/>
                </a:solidFill>
              </a:rPr>
              <a:t>kebutuhan pelanggan</a:t>
            </a:r>
            <a:r>
              <a:rPr lang="fi-FI" sz="2800" dirty="0"/>
              <a:t> </a:t>
            </a:r>
            <a:r>
              <a:rPr lang="fi-FI" sz="2800" dirty="0" smtClean="0"/>
              <a:t>melalui </a:t>
            </a:r>
            <a:r>
              <a:rPr lang="fi-FI" sz="2800" dirty="0"/>
              <a:t>produk dan </a:t>
            </a:r>
            <a:r>
              <a:rPr lang="fi-FI" sz="2800" dirty="0" smtClean="0"/>
              <a:t>layanannya</a:t>
            </a:r>
            <a:r>
              <a:rPr lang="id-ID" sz="2800" dirty="0" smtClean="0"/>
              <a:t>.</a:t>
            </a:r>
            <a:endParaRPr lang="fi-FI" sz="2800" dirty="0"/>
          </a:p>
          <a:p>
            <a:pPr>
              <a:spcBef>
                <a:spcPts val="1200"/>
              </a:spcBef>
            </a:pPr>
            <a:r>
              <a:rPr lang="fi-FI" sz="2800" dirty="0">
                <a:solidFill>
                  <a:srgbClr val="0070C0"/>
                </a:solidFill>
              </a:rPr>
              <a:t>Strategi pengembangan produk </a:t>
            </a:r>
            <a:r>
              <a:rPr lang="fi-FI" sz="2800" dirty="0"/>
              <a:t>menentukan </a:t>
            </a:r>
            <a:r>
              <a:rPr lang="fi-FI" sz="2800" dirty="0">
                <a:solidFill>
                  <a:srgbClr val="C00000"/>
                </a:solidFill>
              </a:rPr>
              <a:t>portofolio produk baru </a:t>
            </a:r>
            <a:r>
              <a:rPr lang="id-ID" sz="2800" dirty="0" smtClean="0"/>
              <a:t>dan </a:t>
            </a:r>
            <a:r>
              <a:rPr lang="fi-FI" sz="2800" dirty="0" smtClean="0"/>
              <a:t> </a:t>
            </a:r>
            <a:r>
              <a:rPr lang="fi-FI" sz="2800" dirty="0"/>
              <a:t>perusahaan akan mencoba untuk </a:t>
            </a:r>
            <a:r>
              <a:rPr lang="fi-FI" sz="2800" dirty="0" smtClean="0"/>
              <a:t>mengembangkan</a:t>
            </a:r>
            <a:r>
              <a:rPr lang="id-ID" sz="2800" dirty="0" smtClean="0"/>
              <a:t>.</a:t>
            </a:r>
            <a:endParaRPr lang="fi-FI" sz="2800" dirty="0"/>
          </a:p>
          <a:p>
            <a:pPr>
              <a:spcBef>
                <a:spcPts val="1200"/>
              </a:spcBef>
            </a:pPr>
            <a:r>
              <a:rPr lang="fi-FI" sz="2800" dirty="0" smtClean="0">
                <a:solidFill>
                  <a:srgbClr val="0070C0"/>
                </a:solidFill>
              </a:rPr>
              <a:t>Strategi Pemasaran </a:t>
            </a:r>
            <a:r>
              <a:rPr lang="fi-FI" sz="2800" dirty="0">
                <a:solidFill>
                  <a:srgbClr val="0070C0"/>
                </a:solidFill>
              </a:rPr>
              <a:t>dan penjualan </a:t>
            </a:r>
            <a:r>
              <a:rPr lang="fi-FI" sz="2800" dirty="0" smtClean="0"/>
              <a:t>menentukan </a:t>
            </a:r>
            <a:r>
              <a:rPr lang="id-ID" sz="2800" dirty="0" smtClean="0"/>
              <a:t>bagaimana </a:t>
            </a:r>
            <a:r>
              <a:rPr lang="fi-FI" sz="2800" dirty="0" smtClean="0"/>
              <a:t>pasar</a:t>
            </a:r>
            <a:r>
              <a:rPr lang="id-ID" sz="2800" dirty="0" smtClean="0"/>
              <a:t> di</a:t>
            </a:r>
            <a:r>
              <a:rPr lang="fi-FI" sz="2800" dirty="0" smtClean="0">
                <a:solidFill>
                  <a:srgbClr val="C00000"/>
                </a:solidFill>
              </a:rPr>
              <a:t>segmentasi</a:t>
            </a:r>
            <a:r>
              <a:rPr lang="id-ID" sz="2800" dirty="0" smtClean="0"/>
              <a:t>kan , bagaimana  p</a:t>
            </a:r>
            <a:r>
              <a:rPr lang="fi-FI" sz="2800" dirty="0" smtClean="0"/>
              <a:t>roduk</a:t>
            </a:r>
            <a:r>
              <a:rPr lang="id-ID" sz="2800" dirty="0" smtClean="0"/>
              <a:t> di</a:t>
            </a:r>
            <a:r>
              <a:rPr lang="id-ID" sz="2800" dirty="0" smtClean="0">
                <a:solidFill>
                  <a:srgbClr val="C00000"/>
                </a:solidFill>
              </a:rPr>
              <a:t>posisi</a:t>
            </a:r>
            <a:r>
              <a:rPr lang="id-ID" sz="2800" dirty="0" smtClean="0"/>
              <a:t>kan dan di</a:t>
            </a:r>
            <a:r>
              <a:rPr lang="id-ID" sz="2800" dirty="0" smtClean="0">
                <a:solidFill>
                  <a:srgbClr val="C00000"/>
                </a:solidFill>
              </a:rPr>
              <a:t>promosi</a:t>
            </a:r>
            <a:r>
              <a:rPr lang="id-ID" sz="2800" dirty="0" smtClean="0"/>
              <a:t>kan</a:t>
            </a:r>
            <a:r>
              <a:rPr lang="fi-FI" sz="2800" dirty="0" smtClean="0"/>
              <a:t> </a:t>
            </a:r>
            <a:r>
              <a:rPr lang="id-ID" sz="2800" dirty="0" smtClean="0"/>
              <a:t>dan bagaimana </a:t>
            </a:r>
            <a:r>
              <a:rPr lang="fi-FI" sz="2800" dirty="0" smtClean="0">
                <a:solidFill>
                  <a:srgbClr val="C00000"/>
                </a:solidFill>
              </a:rPr>
              <a:t>harga</a:t>
            </a:r>
            <a:r>
              <a:rPr lang="id-ID" sz="2800" dirty="0" smtClean="0"/>
              <a:t>nya.</a:t>
            </a:r>
            <a:endParaRPr lang="fi-FI" sz="2800" dirty="0"/>
          </a:p>
        </p:txBody>
      </p:sp>
      <p:sp>
        <p:nvSpPr>
          <p:cNvPr id="6" name="Rectangle 5"/>
          <p:cNvSpPr/>
          <p:nvPr/>
        </p:nvSpPr>
        <p:spPr>
          <a:xfrm>
            <a:off x="562897" y="228600"/>
            <a:ext cx="8077200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id-ID" sz="3600" b="1" dirty="0" smtClean="0"/>
              <a:t>Strategi Rantai Pasok</a:t>
            </a:r>
            <a:endParaRPr lang="id-ID" sz="3600" b="1" dirty="0"/>
          </a:p>
        </p:txBody>
      </p:sp>
    </p:spTree>
    <p:extLst>
      <p:ext uri="{BB962C8B-B14F-4D97-AF65-F5344CB8AC3E}">
        <p14:creationId xmlns:p14="http://schemas.microsoft.com/office/powerpoint/2010/main" val="401013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8097" y="1366680"/>
            <a:ext cx="8686800" cy="419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8979" y="1746867"/>
            <a:ext cx="7863408" cy="3506013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fi-FI" dirty="0" smtClean="0">
                <a:solidFill>
                  <a:srgbClr val="0070C0"/>
                </a:solidFill>
              </a:rPr>
              <a:t>Strategi </a:t>
            </a:r>
            <a:r>
              <a:rPr lang="fi-FI" dirty="0">
                <a:solidFill>
                  <a:srgbClr val="0070C0"/>
                </a:solidFill>
              </a:rPr>
              <a:t>rantai </a:t>
            </a:r>
            <a:r>
              <a:rPr lang="fi-FI" dirty="0" smtClean="0">
                <a:solidFill>
                  <a:srgbClr val="0070C0"/>
                </a:solidFill>
              </a:rPr>
              <a:t>pasok </a:t>
            </a:r>
            <a:r>
              <a:rPr lang="fi-FI" dirty="0"/>
              <a:t>menentukan </a:t>
            </a:r>
            <a:r>
              <a:rPr lang="fi-FI" dirty="0">
                <a:solidFill>
                  <a:srgbClr val="C00000"/>
                </a:solidFill>
              </a:rPr>
              <a:t>sifat pengadaan</a:t>
            </a:r>
            <a:r>
              <a:rPr lang="fi-FI" dirty="0"/>
              <a:t> bahan, </a:t>
            </a:r>
            <a:r>
              <a:rPr lang="fi-FI" dirty="0">
                <a:solidFill>
                  <a:srgbClr val="C00000"/>
                </a:solidFill>
              </a:rPr>
              <a:t>transportas</a:t>
            </a:r>
            <a:r>
              <a:rPr lang="fi-FI" dirty="0"/>
              <a:t>i bahan, </a:t>
            </a:r>
            <a:r>
              <a:rPr lang="fi-FI" dirty="0">
                <a:solidFill>
                  <a:srgbClr val="C00000"/>
                </a:solidFill>
              </a:rPr>
              <a:t>pembuatan</a:t>
            </a:r>
            <a:r>
              <a:rPr lang="fi-FI" dirty="0"/>
              <a:t> produk atau </a:t>
            </a:r>
            <a:r>
              <a:rPr lang="fi-FI" dirty="0">
                <a:solidFill>
                  <a:srgbClr val="C00000"/>
                </a:solidFill>
              </a:rPr>
              <a:t>penciptaan</a:t>
            </a:r>
            <a:r>
              <a:rPr lang="fi-FI" dirty="0"/>
              <a:t> </a:t>
            </a:r>
            <a:r>
              <a:rPr lang="fi-FI" dirty="0" smtClean="0"/>
              <a:t>layanan</a:t>
            </a:r>
            <a:r>
              <a:rPr lang="id-ID" dirty="0" smtClean="0"/>
              <a:t> dan </a:t>
            </a:r>
            <a:r>
              <a:rPr lang="fi-FI" dirty="0" smtClean="0">
                <a:solidFill>
                  <a:srgbClr val="C00000"/>
                </a:solidFill>
              </a:rPr>
              <a:t>distribusi</a:t>
            </a:r>
            <a:r>
              <a:rPr lang="fi-FI" dirty="0" smtClean="0"/>
              <a:t> produk</a:t>
            </a:r>
            <a:r>
              <a:rPr lang="id-ID" dirty="0" smtClean="0"/>
              <a:t>.</a:t>
            </a:r>
            <a:endParaRPr lang="fi-FI" dirty="0"/>
          </a:p>
          <a:p>
            <a:pPr>
              <a:spcBef>
                <a:spcPts val="1200"/>
              </a:spcBef>
            </a:pPr>
            <a:r>
              <a:rPr lang="fi-FI" dirty="0"/>
              <a:t>Semua strategi fungsional harus saling mendukung dan </a:t>
            </a:r>
            <a:r>
              <a:rPr lang="fi-FI" dirty="0" smtClean="0"/>
              <a:t> bersaing</a:t>
            </a:r>
            <a:r>
              <a:rPr lang="id-ID" dirty="0" smtClean="0"/>
              <a:t>.</a:t>
            </a:r>
            <a:endParaRPr lang="id-ID" sz="2000" dirty="0"/>
          </a:p>
        </p:txBody>
      </p:sp>
      <p:sp>
        <p:nvSpPr>
          <p:cNvPr id="5" name="Rectangle 4"/>
          <p:cNvSpPr/>
          <p:nvPr/>
        </p:nvSpPr>
        <p:spPr>
          <a:xfrm>
            <a:off x="562897" y="228600"/>
            <a:ext cx="8077200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id-ID" sz="3600" b="1" dirty="0" smtClean="0"/>
              <a:t>Strategi Rantai Pasok</a:t>
            </a:r>
            <a:endParaRPr lang="id-ID" sz="3600" b="1" dirty="0"/>
          </a:p>
        </p:txBody>
      </p:sp>
    </p:spTree>
    <p:extLst>
      <p:ext uri="{BB962C8B-B14F-4D97-AF65-F5344CB8AC3E}">
        <p14:creationId xmlns:p14="http://schemas.microsoft.com/office/powerpoint/2010/main" val="217092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253618"/>
            <a:ext cx="8686800" cy="522338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734144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/>
          <a:p>
            <a:r>
              <a:rPr lang="id-ID" sz="3600" b="1" dirty="0" smtClean="0"/>
              <a:t>Strategi SCM saat ini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460851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id-ID" sz="2800" dirty="0" smtClean="0"/>
              <a:t>Kondisi ekonomi saat ini : </a:t>
            </a:r>
          </a:p>
          <a:p>
            <a:pPr lvl="1">
              <a:spcBef>
                <a:spcPts val="1200"/>
              </a:spcBef>
            </a:pPr>
            <a:r>
              <a:rPr lang="fi-FI" sz="2400" dirty="0" smtClean="0"/>
              <a:t>meningkatnya </a:t>
            </a:r>
            <a:r>
              <a:rPr lang="fi-FI" sz="2400" dirty="0"/>
              <a:t>volatilitas </a:t>
            </a:r>
            <a:r>
              <a:rPr lang="fi-FI" sz="2400" dirty="0" smtClean="0"/>
              <a:t>ekonomi</a:t>
            </a:r>
            <a:endParaRPr lang="id-ID" sz="2400" dirty="0" smtClean="0"/>
          </a:p>
          <a:p>
            <a:pPr lvl="1">
              <a:spcBef>
                <a:spcPts val="600"/>
              </a:spcBef>
            </a:pPr>
            <a:r>
              <a:rPr lang="fi-FI" sz="2400" dirty="0" smtClean="0"/>
              <a:t>resesi </a:t>
            </a:r>
            <a:r>
              <a:rPr lang="fi-FI" sz="2400" dirty="0"/>
              <a:t>ekonomi </a:t>
            </a:r>
            <a:r>
              <a:rPr lang="fi-FI" sz="2400" dirty="0" smtClean="0"/>
              <a:t>global</a:t>
            </a:r>
            <a:endParaRPr lang="id-ID" sz="2400" dirty="0" smtClean="0"/>
          </a:p>
          <a:p>
            <a:pPr lvl="1">
              <a:spcBef>
                <a:spcPts val="600"/>
              </a:spcBef>
            </a:pPr>
            <a:r>
              <a:rPr lang="fi-FI" sz="2400" dirty="0"/>
              <a:t>permintaan pelanggan </a:t>
            </a:r>
            <a:r>
              <a:rPr lang="id-ID" sz="2400" dirty="0" smtClean="0"/>
              <a:t>t</a:t>
            </a:r>
            <a:r>
              <a:rPr lang="fi-FI" sz="2400" dirty="0" smtClean="0"/>
              <a:t>idak</a:t>
            </a:r>
            <a:r>
              <a:rPr lang="id-ID" sz="2400" dirty="0" smtClean="0"/>
              <a:t> </a:t>
            </a:r>
            <a:r>
              <a:rPr lang="fi-FI" sz="2400" dirty="0" smtClean="0"/>
              <a:t>stabil </a:t>
            </a:r>
            <a:endParaRPr lang="id-ID" sz="2400" dirty="0" smtClean="0"/>
          </a:p>
          <a:p>
            <a:pPr lvl="1">
              <a:spcBef>
                <a:spcPts val="600"/>
              </a:spcBef>
            </a:pPr>
            <a:r>
              <a:rPr lang="fi-FI" sz="2400" dirty="0" smtClean="0"/>
              <a:t>gerakan </a:t>
            </a:r>
            <a:r>
              <a:rPr lang="fi-FI" sz="2400" dirty="0"/>
              <a:t>cepat </a:t>
            </a:r>
            <a:r>
              <a:rPr lang="fi-FI" sz="2400" dirty="0" smtClean="0"/>
              <a:t>bahan </a:t>
            </a:r>
            <a:r>
              <a:rPr lang="fi-FI" sz="2400" dirty="0"/>
              <a:t>baku, bahan </a:t>
            </a:r>
            <a:r>
              <a:rPr lang="fi-FI" sz="2400" dirty="0" smtClean="0"/>
              <a:t>bakar</a:t>
            </a:r>
            <a:r>
              <a:rPr lang="id-ID" sz="2400" dirty="0" smtClean="0"/>
              <a:t> &amp;</a:t>
            </a:r>
            <a:r>
              <a:rPr lang="fi-FI" sz="2400" dirty="0" smtClean="0"/>
              <a:t> </a:t>
            </a:r>
            <a:r>
              <a:rPr lang="fi-FI" sz="2400" dirty="0"/>
              <a:t>harga </a:t>
            </a:r>
            <a:r>
              <a:rPr lang="fi-FI" sz="2400" dirty="0" smtClean="0"/>
              <a:t>komoditas</a:t>
            </a:r>
            <a:endParaRPr lang="id-ID" sz="2400" dirty="0" smtClean="0"/>
          </a:p>
          <a:p>
            <a:pPr>
              <a:spcBef>
                <a:spcPts val="1200"/>
              </a:spcBef>
            </a:pPr>
            <a:r>
              <a:rPr lang="fi-FI" sz="2800" dirty="0" smtClean="0"/>
              <a:t>Rantai Pasokan Eksekutif </a:t>
            </a:r>
            <a:r>
              <a:rPr lang="id-ID" sz="2800" dirty="0" smtClean="0"/>
              <a:t>harus</a:t>
            </a:r>
            <a:r>
              <a:rPr lang="fi-FI" sz="2800" dirty="0" smtClean="0"/>
              <a:t> </a:t>
            </a:r>
            <a:r>
              <a:rPr lang="fi-FI" sz="2800" dirty="0" smtClean="0">
                <a:solidFill>
                  <a:srgbClr val="C00000"/>
                </a:solidFill>
              </a:rPr>
              <a:t>mengembangkan </a:t>
            </a:r>
            <a:r>
              <a:rPr lang="fi-FI" sz="2800" dirty="0">
                <a:solidFill>
                  <a:srgbClr val="C00000"/>
                </a:solidFill>
              </a:rPr>
              <a:t>rantai pasokan </a:t>
            </a:r>
            <a:r>
              <a:rPr lang="id-ID" sz="2800" dirty="0" smtClean="0">
                <a:solidFill>
                  <a:srgbClr val="C00000"/>
                </a:solidFill>
              </a:rPr>
              <a:t>yang </a:t>
            </a:r>
            <a:r>
              <a:rPr lang="fi-FI" sz="2800" dirty="0" smtClean="0">
                <a:solidFill>
                  <a:srgbClr val="C00000"/>
                </a:solidFill>
              </a:rPr>
              <a:t>lebih efisien</a:t>
            </a:r>
            <a:r>
              <a:rPr lang="id-ID" sz="2800" dirty="0" smtClean="0">
                <a:solidFill>
                  <a:srgbClr val="C00000"/>
                </a:solidFill>
              </a:rPr>
              <a:t> </a:t>
            </a:r>
            <a:r>
              <a:rPr lang="fi-FI" sz="2800" dirty="0" smtClean="0"/>
              <a:t>dan</a:t>
            </a:r>
            <a:r>
              <a:rPr lang="id-ID" sz="2800" dirty="0" smtClean="0"/>
              <a:t> </a:t>
            </a:r>
            <a:r>
              <a:rPr lang="fi-FI" sz="2800" dirty="0" smtClean="0"/>
              <a:t>menemukan </a:t>
            </a:r>
            <a:r>
              <a:rPr lang="fi-FI" sz="2800" dirty="0" smtClean="0">
                <a:solidFill>
                  <a:srgbClr val="C00000"/>
                </a:solidFill>
              </a:rPr>
              <a:t>cara </a:t>
            </a:r>
            <a:r>
              <a:rPr lang="fi-FI" sz="2800" dirty="0">
                <a:solidFill>
                  <a:srgbClr val="C00000"/>
                </a:solidFill>
              </a:rPr>
              <a:t>inovatif untuk mengurangi </a:t>
            </a:r>
            <a:r>
              <a:rPr lang="fi-FI" sz="2800" dirty="0" smtClean="0">
                <a:solidFill>
                  <a:srgbClr val="C00000"/>
                </a:solidFill>
              </a:rPr>
              <a:t>biaya</a:t>
            </a:r>
            <a:r>
              <a:rPr lang="id-ID" sz="2800" dirty="0" smtClean="0"/>
              <a:t>, sementara harus tetap </a:t>
            </a:r>
            <a:r>
              <a:rPr lang="id-ID" sz="2800" dirty="0" smtClean="0">
                <a:solidFill>
                  <a:srgbClr val="C00000"/>
                </a:solidFill>
              </a:rPr>
              <a:t>mengambil keuntungan </a:t>
            </a:r>
            <a:r>
              <a:rPr lang="id-ID" sz="2800" dirty="0" smtClean="0"/>
              <a:t>dan </a:t>
            </a:r>
            <a:r>
              <a:rPr lang="id-ID" sz="2800" dirty="0" smtClean="0">
                <a:solidFill>
                  <a:srgbClr val="C00000"/>
                </a:solidFill>
              </a:rPr>
              <a:t>mengambil </a:t>
            </a:r>
            <a:r>
              <a:rPr lang="fi-FI" sz="2800" dirty="0" smtClean="0">
                <a:solidFill>
                  <a:srgbClr val="C00000"/>
                </a:solidFill>
              </a:rPr>
              <a:t>peluang </a:t>
            </a:r>
            <a:r>
              <a:rPr lang="fi-FI" sz="2800" dirty="0" smtClean="0"/>
              <a:t>bisnis</a:t>
            </a:r>
            <a:r>
              <a:rPr lang="id-ID" sz="2800" dirty="0" smtClean="0"/>
              <a:t>.</a:t>
            </a:r>
            <a:endParaRPr lang="id-ID" sz="2800" dirty="0"/>
          </a:p>
        </p:txBody>
      </p:sp>
    </p:spTree>
    <p:extLst>
      <p:ext uri="{BB962C8B-B14F-4D97-AF65-F5344CB8AC3E}">
        <p14:creationId xmlns:p14="http://schemas.microsoft.com/office/powerpoint/2010/main" val="277473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1253618"/>
            <a:ext cx="8686800" cy="522338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56792"/>
            <a:ext cx="8153400" cy="460851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fi-FI" dirty="0" smtClean="0"/>
              <a:t>Perusahaan memprioritaskan proyek-proyek </a:t>
            </a:r>
            <a:r>
              <a:rPr lang="id-ID" dirty="0" smtClean="0"/>
              <a:t>dengan</a:t>
            </a:r>
            <a:r>
              <a:rPr lang="fi-FI" dirty="0" smtClean="0"/>
              <a:t> mengurangi biaya</a:t>
            </a:r>
            <a:r>
              <a:rPr lang="id-ID" dirty="0" smtClean="0"/>
              <a:t> </a:t>
            </a:r>
            <a:r>
              <a:rPr lang="fi-FI" dirty="0" smtClean="0"/>
              <a:t>persediaan dan logistik. </a:t>
            </a:r>
            <a:endParaRPr lang="id-ID" dirty="0" smtClean="0"/>
          </a:p>
          <a:p>
            <a:pPr>
              <a:spcBef>
                <a:spcPts val="1200"/>
              </a:spcBef>
            </a:pPr>
            <a:r>
              <a:rPr lang="id-ID" dirty="0" smtClean="0"/>
              <a:t>Safe untuk </a:t>
            </a:r>
            <a:r>
              <a:rPr lang="fi-FI" dirty="0" smtClean="0"/>
              <a:t>jangka pendek, mengabaikan </a:t>
            </a:r>
            <a:r>
              <a:rPr lang="id-ID" dirty="0" smtClean="0"/>
              <a:t>resiko </a:t>
            </a:r>
            <a:r>
              <a:rPr lang="fi-FI" dirty="0" smtClean="0"/>
              <a:t>jangka panjang. </a:t>
            </a:r>
            <a:endParaRPr lang="id-ID" dirty="0" smtClean="0"/>
          </a:p>
          <a:p>
            <a:pPr>
              <a:spcBef>
                <a:spcPts val="1200"/>
              </a:spcBef>
            </a:pPr>
            <a:r>
              <a:rPr lang="id-ID" dirty="0" smtClean="0"/>
              <a:t>Solusi : </a:t>
            </a:r>
            <a:r>
              <a:rPr lang="id-ID" dirty="0" smtClean="0">
                <a:solidFill>
                  <a:srgbClr val="C00000"/>
                </a:solidFill>
              </a:rPr>
              <a:t>s</a:t>
            </a:r>
            <a:r>
              <a:rPr lang="fi-FI" dirty="0" smtClean="0">
                <a:solidFill>
                  <a:srgbClr val="C00000"/>
                </a:solidFill>
              </a:rPr>
              <a:t>trategi yang efektif </a:t>
            </a:r>
            <a:r>
              <a:rPr lang="fi-FI" dirty="0" smtClean="0"/>
              <a:t>ditambah dengan </a:t>
            </a:r>
            <a:r>
              <a:rPr lang="fi-FI" dirty="0" smtClean="0">
                <a:solidFill>
                  <a:srgbClr val="C00000"/>
                </a:solidFill>
              </a:rPr>
              <a:t>rencana yang jelas </a:t>
            </a:r>
            <a:r>
              <a:rPr lang="fi-FI" dirty="0" smtClean="0"/>
              <a:t>dan </a:t>
            </a:r>
            <a:r>
              <a:rPr lang="fi-FI" dirty="0" smtClean="0">
                <a:solidFill>
                  <a:srgbClr val="C00000"/>
                </a:solidFill>
              </a:rPr>
              <a:t>alat yang tepat</a:t>
            </a:r>
            <a:r>
              <a:rPr lang="fi-FI" dirty="0" smtClean="0"/>
              <a:t>.</a:t>
            </a:r>
            <a:endParaRPr lang="id-ID" sz="20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734144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txBody>
          <a:bodyPr>
            <a:normAutofit/>
          </a:bodyPr>
          <a:lstStyle/>
          <a:p>
            <a:r>
              <a:rPr lang="id-ID" sz="3600" b="1" dirty="0" smtClean="0"/>
              <a:t>Strategi SCM saat ini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111336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</TotalTime>
  <Words>1854</Words>
  <Application>Microsoft Office PowerPoint</Application>
  <PresentationFormat>On-screen Show (4:3)</PresentationFormat>
  <Paragraphs>205</Paragraphs>
  <Slides>43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The Value Chain</vt:lpstr>
      <vt:lpstr>PowerPoint Presentation</vt:lpstr>
      <vt:lpstr>PowerPoint Presentation</vt:lpstr>
      <vt:lpstr>Strategi SCM saat ini</vt:lpstr>
      <vt:lpstr>Strategi SCM saat ini</vt:lpstr>
      <vt:lpstr>Strategi SCM saat ini</vt:lpstr>
      <vt:lpstr>Strategi SCM saat ini</vt:lpstr>
      <vt:lpstr>Strategi SCM saat ini</vt:lpstr>
      <vt:lpstr>Strategi SCM saat ini</vt:lpstr>
      <vt:lpstr>Strategi SCM saat ini</vt:lpstr>
      <vt:lpstr>Strategi Pembelian</vt:lpstr>
      <vt:lpstr>Strategi Pembelian</vt:lpstr>
      <vt:lpstr>Strategi Pembelian</vt:lpstr>
      <vt:lpstr>Strategi Pembelian  Banyak Pemasok (Many Supplier)  </vt:lpstr>
      <vt:lpstr>Strategi Pembelian  Banyak Pemasok (Many Supplier)  </vt:lpstr>
      <vt:lpstr>Strategi Pembelian  Banyak Pemasok (Many Supplier)  </vt:lpstr>
      <vt:lpstr>Strategi Pembelian  Sedikit Pemasok (Few Supplier)   </vt:lpstr>
      <vt:lpstr>Strategi Pembelian  Vertical Integration </vt:lpstr>
      <vt:lpstr>Strategi Pembelian  Kairetsu Network.   </vt:lpstr>
      <vt:lpstr>Strategi Pembelian  Perusahaan Maya (Virtual Company)  </vt:lpstr>
      <vt:lpstr>Strategi Pembelian  Perusahaan Maya (Virtual Company)  </vt:lpstr>
      <vt:lpstr>Tujuan Strategis Rantai Pasok</vt:lpstr>
      <vt:lpstr>Tujuan Strategis Rantai Pasok</vt:lpstr>
      <vt:lpstr>PowerPoint Presentation</vt:lpstr>
      <vt:lpstr>Mencapai strategi yg cocok</vt:lpstr>
      <vt:lpstr>Mencapai strategi yg cocok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Rz Aziz</dc:creator>
  <cp:lastModifiedBy>Rz Aziz</cp:lastModifiedBy>
  <cp:revision>5</cp:revision>
  <dcterms:modified xsi:type="dcterms:W3CDTF">2021-04-17T01:48:50Z</dcterms:modified>
</cp:coreProperties>
</file>