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306" r:id="rId3"/>
    <p:sldId id="307" r:id="rId4"/>
    <p:sldId id="299" r:id="rId5"/>
    <p:sldId id="301" r:id="rId6"/>
    <p:sldId id="302" r:id="rId7"/>
    <p:sldId id="303" r:id="rId8"/>
    <p:sldId id="304" r:id="rId9"/>
    <p:sldId id="305" r:id="rId10"/>
    <p:sldId id="308" r:id="rId11"/>
    <p:sldId id="300" r:id="rId12"/>
  </p:sldIdLst>
  <p:sldSz cx="9144000" cy="6858000" type="screen4x3"/>
  <p:notesSz cx="7045325" cy="9345613"/>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55" autoAdjust="0"/>
    <p:restoredTop sz="94309" autoAdjust="0"/>
  </p:normalViewPr>
  <p:slideViewPr>
    <p:cSldViewPr>
      <p:cViewPr varScale="1">
        <p:scale>
          <a:sx n="121" d="100"/>
          <a:sy n="121" d="100"/>
        </p:scale>
        <p:origin x="1432"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8DFCB4-DD1A-D94B-A633-C1264F33B9CF}" type="doc">
      <dgm:prSet loTypeId="urn:microsoft.com/office/officeart/2005/8/layout/vList6" loCatId="" qsTypeId="urn:microsoft.com/office/officeart/2005/8/quickstyle/simple4" qsCatId="simple" csTypeId="urn:microsoft.com/office/officeart/2005/8/colors/colorful5" csCatId="colorful" phldr="1"/>
      <dgm:spPr/>
      <dgm:t>
        <a:bodyPr/>
        <a:lstStyle/>
        <a:p>
          <a:endParaRPr lang="id-ID"/>
        </a:p>
      </dgm:t>
    </dgm:pt>
    <dgm:pt modelId="{7D74470F-5DC2-9D45-8180-0C7EED0397D3}">
      <dgm:prSet phldrT="[Teks]"/>
      <dgm:spPr/>
      <dgm:t>
        <a:bodyPr/>
        <a:lstStyle/>
        <a:p>
          <a:r>
            <a:rPr lang="id-ID" dirty="0"/>
            <a:t>Pengendali Data Pribadi</a:t>
          </a:r>
        </a:p>
      </dgm:t>
    </dgm:pt>
    <dgm:pt modelId="{254CB642-EF5D-7B4A-B634-5D2D93D2BC8E}" type="parTrans" cxnId="{3C004165-2A5B-024C-93C1-711B4646F279}">
      <dgm:prSet/>
      <dgm:spPr/>
      <dgm:t>
        <a:bodyPr/>
        <a:lstStyle/>
        <a:p>
          <a:endParaRPr lang="id-ID"/>
        </a:p>
      </dgm:t>
    </dgm:pt>
    <dgm:pt modelId="{8E3EFF9D-BCE7-2C48-804E-5694CD4FCD43}" type="sibTrans" cxnId="{3C004165-2A5B-024C-93C1-711B4646F279}">
      <dgm:prSet/>
      <dgm:spPr/>
      <dgm:t>
        <a:bodyPr/>
        <a:lstStyle/>
        <a:p>
          <a:endParaRPr lang="id-ID"/>
        </a:p>
      </dgm:t>
    </dgm:pt>
    <dgm:pt modelId="{3C1F6C8F-4C94-D94F-A5E0-0F5CF21D710A}">
      <dgm:prSet phldrT="[Teks]"/>
      <dgm:spPr/>
      <dgm:t>
        <a:bodyPr/>
        <a:lstStyle/>
        <a:p>
          <a:pPr algn="just"/>
          <a:r>
            <a:rPr lang="id-ID" dirty="0"/>
            <a:t>Setiap orang, badan publik, dan organisasi internasional yang bertindak sendiri-sendiri atau bersama-sama dalam menentukan tujuan dan melakukan kendali pemrosesan data pribadi.</a:t>
          </a:r>
        </a:p>
      </dgm:t>
    </dgm:pt>
    <dgm:pt modelId="{E273A3DD-7D10-7347-BD4C-68C1C01E4761}" type="parTrans" cxnId="{C57CB5EB-5854-DB41-955B-5EE686BE7EAB}">
      <dgm:prSet/>
      <dgm:spPr/>
      <dgm:t>
        <a:bodyPr/>
        <a:lstStyle/>
        <a:p>
          <a:endParaRPr lang="id-ID"/>
        </a:p>
      </dgm:t>
    </dgm:pt>
    <dgm:pt modelId="{DB59C356-B56F-5949-B93F-446C9960E0D7}" type="sibTrans" cxnId="{C57CB5EB-5854-DB41-955B-5EE686BE7EAB}">
      <dgm:prSet/>
      <dgm:spPr/>
      <dgm:t>
        <a:bodyPr/>
        <a:lstStyle/>
        <a:p>
          <a:endParaRPr lang="id-ID"/>
        </a:p>
      </dgm:t>
    </dgm:pt>
    <dgm:pt modelId="{CD17B0EB-A3B3-8044-90C6-E3726FF2EBEA}">
      <dgm:prSet phldrT="[Teks]"/>
      <dgm:spPr/>
      <dgm:t>
        <a:bodyPr/>
        <a:lstStyle/>
        <a:p>
          <a:r>
            <a:rPr lang="id-ID" dirty="0"/>
            <a:t>Prosesor Data Pribadi</a:t>
          </a:r>
        </a:p>
      </dgm:t>
    </dgm:pt>
    <dgm:pt modelId="{4C31D140-6DEA-A748-A6BE-416753D531DC}" type="parTrans" cxnId="{908343AE-D5D0-4646-9F9A-A8B754D666F2}">
      <dgm:prSet/>
      <dgm:spPr/>
      <dgm:t>
        <a:bodyPr/>
        <a:lstStyle/>
        <a:p>
          <a:endParaRPr lang="id-ID"/>
        </a:p>
      </dgm:t>
    </dgm:pt>
    <dgm:pt modelId="{72BF4E27-249A-D847-94D2-4CB1216F097D}" type="sibTrans" cxnId="{908343AE-D5D0-4646-9F9A-A8B754D666F2}">
      <dgm:prSet/>
      <dgm:spPr/>
      <dgm:t>
        <a:bodyPr/>
        <a:lstStyle/>
        <a:p>
          <a:endParaRPr lang="id-ID"/>
        </a:p>
      </dgm:t>
    </dgm:pt>
    <dgm:pt modelId="{A5712A39-A6C2-A54F-92C8-BEF071865B94}">
      <dgm:prSet phldrT="[Teks]"/>
      <dgm:spPr/>
      <dgm:t>
        <a:bodyPr/>
        <a:lstStyle/>
        <a:p>
          <a:r>
            <a:rPr lang="id-ID" dirty="0"/>
            <a:t>Setiap orang, badan publik, dan organisasi internasional yang bertindak sendiri-sendiri atau bersama-sama dalam melakukan pemrosesan data pribadi atas nama pengendali data pribadi.</a:t>
          </a:r>
        </a:p>
      </dgm:t>
    </dgm:pt>
    <dgm:pt modelId="{A329528C-8B51-8C49-B586-C5CA0711A44F}" type="parTrans" cxnId="{C103CE96-EFB1-9241-9FA3-2DC30E2F5774}">
      <dgm:prSet/>
      <dgm:spPr/>
      <dgm:t>
        <a:bodyPr/>
        <a:lstStyle/>
        <a:p>
          <a:endParaRPr lang="id-ID"/>
        </a:p>
      </dgm:t>
    </dgm:pt>
    <dgm:pt modelId="{CE04E7AA-E96B-E641-91D0-105173BB33E2}" type="sibTrans" cxnId="{C103CE96-EFB1-9241-9FA3-2DC30E2F5774}">
      <dgm:prSet/>
      <dgm:spPr/>
      <dgm:t>
        <a:bodyPr/>
        <a:lstStyle/>
        <a:p>
          <a:endParaRPr lang="id-ID"/>
        </a:p>
      </dgm:t>
    </dgm:pt>
    <dgm:pt modelId="{4B25129C-7931-6847-B0D5-E0DA784D1BDA}" type="pres">
      <dgm:prSet presAssocID="{488DFCB4-DD1A-D94B-A633-C1264F33B9CF}" presName="Name0" presStyleCnt="0">
        <dgm:presLayoutVars>
          <dgm:dir/>
          <dgm:animLvl val="lvl"/>
          <dgm:resizeHandles/>
        </dgm:presLayoutVars>
      </dgm:prSet>
      <dgm:spPr/>
    </dgm:pt>
    <dgm:pt modelId="{36212083-1E1C-F141-85C1-B6AD56F84130}" type="pres">
      <dgm:prSet presAssocID="{7D74470F-5DC2-9D45-8180-0C7EED0397D3}" presName="linNode" presStyleCnt="0"/>
      <dgm:spPr/>
    </dgm:pt>
    <dgm:pt modelId="{BEAAD339-5DF2-AF4C-A409-2238626A60CC}" type="pres">
      <dgm:prSet presAssocID="{7D74470F-5DC2-9D45-8180-0C7EED0397D3}" presName="parentShp" presStyleLbl="node1" presStyleIdx="0" presStyleCnt="2">
        <dgm:presLayoutVars>
          <dgm:bulletEnabled val="1"/>
        </dgm:presLayoutVars>
      </dgm:prSet>
      <dgm:spPr/>
    </dgm:pt>
    <dgm:pt modelId="{6B14480D-9B8C-6E42-9D21-8024C994380B}" type="pres">
      <dgm:prSet presAssocID="{7D74470F-5DC2-9D45-8180-0C7EED0397D3}" presName="childShp" presStyleLbl="bgAccFollowNode1" presStyleIdx="0" presStyleCnt="2">
        <dgm:presLayoutVars>
          <dgm:bulletEnabled val="1"/>
        </dgm:presLayoutVars>
      </dgm:prSet>
      <dgm:spPr/>
    </dgm:pt>
    <dgm:pt modelId="{76CE0377-18C4-D94F-B9D5-C403D5085EF1}" type="pres">
      <dgm:prSet presAssocID="{8E3EFF9D-BCE7-2C48-804E-5694CD4FCD43}" presName="spacing" presStyleCnt="0"/>
      <dgm:spPr/>
    </dgm:pt>
    <dgm:pt modelId="{CB8CAD74-0FC5-1E4C-90B4-61AB2840D52D}" type="pres">
      <dgm:prSet presAssocID="{CD17B0EB-A3B3-8044-90C6-E3726FF2EBEA}" presName="linNode" presStyleCnt="0"/>
      <dgm:spPr/>
    </dgm:pt>
    <dgm:pt modelId="{2FE6021F-244D-EB4B-96BC-E98CB8DC6546}" type="pres">
      <dgm:prSet presAssocID="{CD17B0EB-A3B3-8044-90C6-E3726FF2EBEA}" presName="parentShp" presStyleLbl="node1" presStyleIdx="1" presStyleCnt="2">
        <dgm:presLayoutVars>
          <dgm:bulletEnabled val="1"/>
        </dgm:presLayoutVars>
      </dgm:prSet>
      <dgm:spPr/>
    </dgm:pt>
    <dgm:pt modelId="{80619C62-342C-604A-8D3A-6CFCAD815FE1}" type="pres">
      <dgm:prSet presAssocID="{CD17B0EB-A3B3-8044-90C6-E3726FF2EBEA}" presName="childShp" presStyleLbl="bgAccFollowNode1" presStyleIdx="1" presStyleCnt="2">
        <dgm:presLayoutVars>
          <dgm:bulletEnabled val="1"/>
        </dgm:presLayoutVars>
      </dgm:prSet>
      <dgm:spPr/>
    </dgm:pt>
  </dgm:ptLst>
  <dgm:cxnLst>
    <dgm:cxn modelId="{D4F30141-64CD-C947-A691-42CAE3198802}" type="presOf" srcId="{488DFCB4-DD1A-D94B-A633-C1264F33B9CF}" destId="{4B25129C-7931-6847-B0D5-E0DA784D1BDA}" srcOrd="0" destOrd="0" presId="urn:microsoft.com/office/officeart/2005/8/layout/vList6"/>
    <dgm:cxn modelId="{3C004165-2A5B-024C-93C1-711B4646F279}" srcId="{488DFCB4-DD1A-D94B-A633-C1264F33B9CF}" destId="{7D74470F-5DC2-9D45-8180-0C7EED0397D3}" srcOrd="0" destOrd="0" parTransId="{254CB642-EF5D-7B4A-B634-5D2D93D2BC8E}" sibTransId="{8E3EFF9D-BCE7-2C48-804E-5694CD4FCD43}"/>
    <dgm:cxn modelId="{0BBE2891-5815-1B46-B0C4-1E74E44D2FB6}" type="presOf" srcId="{7D74470F-5DC2-9D45-8180-0C7EED0397D3}" destId="{BEAAD339-5DF2-AF4C-A409-2238626A60CC}" srcOrd="0" destOrd="0" presId="urn:microsoft.com/office/officeart/2005/8/layout/vList6"/>
    <dgm:cxn modelId="{C103CE96-EFB1-9241-9FA3-2DC30E2F5774}" srcId="{CD17B0EB-A3B3-8044-90C6-E3726FF2EBEA}" destId="{A5712A39-A6C2-A54F-92C8-BEF071865B94}" srcOrd="0" destOrd="0" parTransId="{A329528C-8B51-8C49-B586-C5CA0711A44F}" sibTransId="{CE04E7AA-E96B-E641-91D0-105173BB33E2}"/>
    <dgm:cxn modelId="{908343AE-D5D0-4646-9F9A-A8B754D666F2}" srcId="{488DFCB4-DD1A-D94B-A633-C1264F33B9CF}" destId="{CD17B0EB-A3B3-8044-90C6-E3726FF2EBEA}" srcOrd="1" destOrd="0" parTransId="{4C31D140-6DEA-A748-A6BE-416753D531DC}" sibTransId="{72BF4E27-249A-D847-94D2-4CB1216F097D}"/>
    <dgm:cxn modelId="{78BE74E3-AB93-564E-BC3F-D6B362F92DDE}" type="presOf" srcId="{CD17B0EB-A3B3-8044-90C6-E3726FF2EBEA}" destId="{2FE6021F-244D-EB4B-96BC-E98CB8DC6546}" srcOrd="0" destOrd="0" presId="urn:microsoft.com/office/officeart/2005/8/layout/vList6"/>
    <dgm:cxn modelId="{260F0DE7-4EEE-BE42-A7F6-242E6CA1C4DE}" type="presOf" srcId="{3C1F6C8F-4C94-D94F-A5E0-0F5CF21D710A}" destId="{6B14480D-9B8C-6E42-9D21-8024C994380B}" srcOrd="0" destOrd="0" presId="urn:microsoft.com/office/officeart/2005/8/layout/vList6"/>
    <dgm:cxn modelId="{C57CB5EB-5854-DB41-955B-5EE686BE7EAB}" srcId="{7D74470F-5DC2-9D45-8180-0C7EED0397D3}" destId="{3C1F6C8F-4C94-D94F-A5E0-0F5CF21D710A}" srcOrd="0" destOrd="0" parTransId="{E273A3DD-7D10-7347-BD4C-68C1C01E4761}" sibTransId="{DB59C356-B56F-5949-B93F-446C9960E0D7}"/>
    <dgm:cxn modelId="{2B2296F6-2B2D-4E41-8372-CF76195B2B60}" type="presOf" srcId="{A5712A39-A6C2-A54F-92C8-BEF071865B94}" destId="{80619C62-342C-604A-8D3A-6CFCAD815FE1}" srcOrd="0" destOrd="0" presId="urn:microsoft.com/office/officeart/2005/8/layout/vList6"/>
    <dgm:cxn modelId="{5DB202AF-0F7B-2E49-861C-9232224BFB62}" type="presParOf" srcId="{4B25129C-7931-6847-B0D5-E0DA784D1BDA}" destId="{36212083-1E1C-F141-85C1-B6AD56F84130}" srcOrd="0" destOrd="0" presId="urn:microsoft.com/office/officeart/2005/8/layout/vList6"/>
    <dgm:cxn modelId="{7CF1289E-3B1E-0741-8A8F-28AA1B0F4248}" type="presParOf" srcId="{36212083-1E1C-F141-85C1-B6AD56F84130}" destId="{BEAAD339-5DF2-AF4C-A409-2238626A60CC}" srcOrd="0" destOrd="0" presId="urn:microsoft.com/office/officeart/2005/8/layout/vList6"/>
    <dgm:cxn modelId="{CA5AD913-0942-3240-BC5B-F6593BBED207}" type="presParOf" srcId="{36212083-1E1C-F141-85C1-B6AD56F84130}" destId="{6B14480D-9B8C-6E42-9D21-8024C994380B}" srcOrd="1" destOrd="0" presId="urn:microsoft.com/office/officeart/2005/8/layout/vList6"/>
    <dgm:cxn modelId="{C47F8761-CDD3-8D41-A7C7-4B1A2D840B0B}" type="presParOf" srcId="{4B25129C-7931-6847-B0D5-E0DA784D1BDA}" destId="{76CE0377-18C4-D94F-B9D5-C403D5085EF1}" srcOrd="1" destOrd="0" presId="urn:microsoft.com/office/officeart/2005/8/layout/vList6"/>
    <dgm:cxn modelId="{4FB7F47E-5D78-194D-805D-0B7A4275DA11}" type="presParOf" srcId="{4B25129C-7931-6847-B0D5-E0DA784D1BDA}" destId="{CB8CAD74-0FC5-1E4C-90B4-61AB2840D52D}" srcOrd="2" destOrd="0" presId="urn:microsoft.com/office/officeart/2005/8/layout/vList6"/>
    <dgm:cxn modelId="{D23EF655-583D-D84F-80EB-31C81FD3D865}" type="presParOf" srcId="{CB8CAD74-0FC5-1E4C-90B4-61AB2840D52D}" destId="{2FE6021F-244D-EB4B-96BC-E98CB8DC6546}" srcOrd="0" destOrd="0" presId="urn:microsoft.com/office/officeart/2005/8/layout/vList6"/>
    <dgm:cxn modelId="{FCA829B6-1E5D-9A4D-B738-8AAD74356F25}" type="presParOf" srcId="{CB8CAD74-0FC5-1E4C-90B4-61AB2840D52D}" destId="{80619C62-342C-604A-8D3A-6CFCAD815FE1}"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14480D-9B8C-6E42-9D21-8024C994380B}">
      <dsp:nvSpPr>
        <dsp:cNvPr id="0" name=""/>
        <dsp:cNvSpPr/>
      </dsp:nvSpPr>
      <dsp:spPr>
        <a:xfrm>
          <a:off x="3427580" y="571"/>
          <a:ext cx="5141371" cy="2228274"/>
        </a:xfrm>
        <a:prstGeom prst="rightArrow">
          <a:avLst>
            <a:gd name="adj1" fmla="val 75000"/>
            <a:gd name="adj2" fmla="val 50000"/>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65" tIns="12065" rIns="12065" bIns="12065" numCol="1" spcCol="1270" anchor="t" anchorCtr="0">
          <a:noAutofit/>
        </a:bodyPr>
        <a:lstStyle/>
        <a:p>
          <a:pPr marL="171450" lvl="1" indent="-171450" algn="just" defTabSz="844550">
            <a:lnSpc>
              <a:spcPct val="90000"/>
            </a:lnSpc>
            <a:spcBef>
              <a:spcPct val="0"/>
            </a:spcBef>
            <a:spcAft>
              <a:spcPct val="15000"/>
            </a:spcAft>
            <a:buChar char="•"/>
          </a:pPr>
          <a:r>
            <a:rPr lang="id-ID" sz="1900" kern="1200" dirty="0"/>
            <a:t>Setiap orang, badan publik, dan organisasi internasional yang bertindak sendiri-sendiri atau bersama-sama dalam menentukan tujuan dan melakukan kendali pemrosesan data pribadi.</a:t>
          </a:r>
        </a:p>
      </dsp:txBody>
      <dsp:txXfrm>
        <a:off x="3427580" y="279105"/>
        <a:ext cx="4305768" cy="1671206"/>
      </dsp:txXfrm>
    </dsp:sp>
    <dsp:sp modelId="{BEAAD339-5DF2-AF4C-A409-2238626A60CC}">
      <dsp:nvSpPr>
        <dsp:cNvPr id="0" name=""/>
        <dsp:cNvSpPr/>
      </dsp:nvSpPr>
      <dsp:spPr>
        <a:xfrm>
          <a:off x="0" y="571"/>
          <a:ext cx="3427580" cy="2228274"/>
        </a:xfrm>
        <a:prstGeom prst="round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id-ID" sz="4500" kern="1200" dirty="0"/>
            <a:t>Pengendali Data Pribadi</a:t>
          </a:r>
        </a:p>
      </dsp:txBody>
      <dsp:txXfrm>
        <a:off x="108775" y="109346"/>
        <a:ext cx="3210030" cy="2010724"/>
      </dsp:txXfrm>
    </dsp:sp>
    <dsp:sp modelId="{80619C62-342C-604A-8D3A-6CFCAD815FE1}">
      <dsp:nvSpPr>
        <dsp:cNvPr id="0" name=""/>
        <dsp:cNvSpPr/>
      </dsp:nvSpPr>
      <dsp:spPr>
        <a:xfrm>
          <a:off x="3427580" y="2451673"/>
          <a:ext cx="5141371" cy="2228274"/>
        </a:xfrm>
        <a:prstGeom prst="rightArrow">
          <a:avLst>
            <a:gd name="adj1" fmla="val 75000"/>
            <a:gd name="adj2" fmla="val 50000"/>
          </a:avLst>
        </a:prstGeom>
        <a:solidFill>
          <a:schemeClr val="accent5">
            <a:tint val="40000"/>
            <a:alpha val="90000"/>
            <a:hueOff val="-10740482"/>
            <a:satOff val="48253"/>
            <a:lumOff val="3317"/>
            <a:alphaOff val="0"/>
          </a:schemeClr>
        </a:solidFill>
        <a:ln w="9525" cap="flat" cmpd="sng" algn="ctr">
          <a:solidFill>
            <a:schemeClr val="accent5">
              <a:tint val="40000"/>
              <a:alpha val="90000"/>
              <a:hueOff val="-10740482"/>
              <a:satOff val="48253"/>
              <a:lumOff val="331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65" tIns="12065" rIns="12065" bIns="12065" numCol="1" spcCol="1270" anchor="t" anchorCtr="0">
          <a:noAutofit/>
        </a:bodyPr>
        <a:lstStyle/>
        <a:p>
          <a:pPr marL="171450" lvl="1" indent="-171450" algn="l" defTabSz="844550">
            <a:lnSpc>
              <a:spcPct val="90000"/>
            </a:lnSpc>
            <a:spcBef>
              <a:spcPct val="0"/>
            </a:spcBef>
            <a:spcAft>
              <a:spcPct val="15000"/>
            </a:spcAft>
            <a:buChar char="•"/>
          </a:pPr>
          <a:r>
            <a:rPr lang="id-ID" sz="1900" kern="1200" dirty="0"/>
            <a:t>Setiap orang, badan publik, dan organisasi internasional yang bertindak sendiri-sendiri atau bersama-sama dalam melakukan pemrosesan data pribadi atas nama pengendali data pribadi.</a:t>
          </a:r>
        </a:p>
      </dsp:txBody>
      <dsp:txXfrm>
        <a:off x="3427580" y="2730207"/>
        <a:ext cx="4305768" cy="1671206"/>
      </dsp:txXfrm>
    </dsp:sp>
    <dsp:sp modelId="{2FE6021F-244D-EB4B-96BC-E98CB8DC6546}">
      <dsp:nvSpPr>
        <dsp:cNvPr id="0" name=""/>
        <dsp:cNvSpPr/>
      </dsp:nvSpPr>
      <dsp:spPr>
        <a:xfrm>
          <a:off x="0" y="2451673"/>
          <a:ext cx="3427580" cy="2228274"/>
        </a:xfrm>
        <a:prstGeom prst="roundRect">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id-ID" sz="4500" kern="1200" dirty="0"/>
            <a:t>Prosesor Data Pribadi</a:t>
          </a:r>
        </a:p>
      </dsp:txBody>
      <dsp:txXfrm>
        <a:off x="108775" y="2560448"/>
        <a:ext cx="3210030" cy="2010724"/>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comments" Target="../comments/comment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199635"/>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Keamanan Data dan Tanggung Jawab Pengendali/Pemroses Data:</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.6</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pic>
        <p:nvPicPr>
          <p:cNvPr id="3" name="Gambar 2">
            <a:extLst>
              <a:ext uri="{FF2B5EF4-FFF2-40B4-BE49-F238E27FC236}">
                <a16:creationId xmlns:a16="http://schemas.microsoft.com/office/drawing/2014/main" id="{DD7E3DA2-730A-DA46-BF10-D0888A7199A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20950" y="4438268"/>
            <a:ext cx="3635226" cy="2419732"/>
          </a:xfrm>
          <a:prstGeom prst="rect">
            <a:avLst/>
          </a:prstGeom>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23528" y="557808"/>
            <a:ext cx="8517632"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3200" dirty="0">
                <a:latin typeface="Cambria" panose="02040503050406030204" pitchFamily="18" charset="0"/>
              </a:rPr>
              <a:t>Telaah Putusan </a:t>
            </a:r>
            <a:r>
              <a:rPr lang="id-ID" sz="3200" dirty="0" err="1">
                <a:latin typeface="Cambria" panose="02040503050406030204" pitchFamily="18" charset="0"/>
              </a:rPr>
              <a:t>Pelanggaraan</a:t>
            </a:r>
            <a:r>
              <a:rPr lang="id-ID" sz="3200" dirty="0">
                <a:latin typeface="Cambria" panose="02040503050406030204" pitchFamily="18" charset="0"/>
              </a:rPr>
              <a:t> UU PDP</a:t>
            </a:r>
            <a:endParaRPr lang="id-ID" sz="3200" dirty="0"/>
          </a:p>
        </p:txBody>
      </p:sp>
      <p:sp>
        <p:nvSpPr>
          <p:cNvPr id="4" name="Content Placeholder 2"/>
          <p:cNvSpPr txBox="1">
            <a:spLocks/>
          </p:cNvSpPr>
          <p:nvPr/>
        </p:nvSpPr>
        <p:spPr>
          <a:xfrm>
            <a:off x="179512" y="1556792"/>
            <a:ext cx="8661648" cy="46805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dirty="0">
                <a:solidFill>
                  <a:schemeClr val="tx1"/>
                </a:solidFill>
                <a:latin typeface="Cambria" panose="02040503050406030204" pitchFamily="18" charset="0"/>
                <a:cs typeface="Arial" panose="020B0604020202020204" pitchFamily="34" charset="0"/>
              </a:rPr>
              <a:t>Cari dan telaah putusan berikut ini:</a:t>
            </a:r>
          </a:p>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Putusan Pengadilan Negeri Karanganyar Nomor 5/</a:t>
            </a:r>
            <a:r>
              <a:rPr lang="id-ID" sz="2400" dirty="0" err="1">
                <a:solidFill>
                  <a:schemeClr val="tx1"/>
                </a:solidFill>
                <a:latin typeface="Cambria" panose="02040503050406030204" pitchFamily="18" charset="0"/>
                <a:cs typeface="Arial" panose="020B0604020202020204" pitchFamily="34" charset="0"/>
              </a:rPr>
              <a:t>Pid.Sus</a:t>
            </a:r>
            <a:r>
              <a:rPr lang="id-ID" sz="2400" dirty="0">
                <a:solidFill>
                  <a:schemeClr val="tx1"/>
                </a:solidFill>
                <a:latin typeface="Cambria" panose="02040503050406030204" pitchFamily="18" charset="0"/>
                <a:cs typeface="Arial" panose="020B0604020202020204" pitchFamily="34" charset="0"/>
              </a:rPr>
              <a:t>/2023/PN </a:t>
            </a:r>
            <a:r>
              <a:rPr lang="id-ID" sz="2400" dirty="0" err="1">
                <a:solidFill>
                  <a:schemeClr val="tx1"/>
                </a:solidFill>
                <a:latin typeface="Cambria" panose="02040503050406030204" pitchFamily="18" charset="0"/>
                <a:cs typeface="Arial" panose="020B0604020202020204" pitchFamily="34" charset="0"/>
              </a:rPr>
              <a:t>Krg</a:t>
            </a:r>
            <a:endParaRPr lang="id-ID" sz="2400" dirty="0">
              <a:solidFill>
                <a:schemeClr val="tx1"/>
              </a:solidFill>
              <a:latin typeface="Cambria" panose="02040503050406030204" pitchFamily="18" charset="0"/>
              <a:cs typeface="Arial" panose="020B0604020202020204" pitchFamily="34" charset="0"/>
            </a:endParaRPr>
          </a:p>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Putusan PN Tangerang Nomor 77/</a:t>
            </a:r>
            <a:r>
              <a:rPr lang="id-ID" sz="2400" dirty="0" err="1">
                <a:solidFill>
                  <a:schemeClr val="tx1"/>
                </a:solidFill>
                <a:latin typeface="Cambria" panose="02040503050406030204" pitchFamily="18" charset="0"/>
                <a:cs typeface="Arial" panose="020B0604020202020204" pitchFamily="34" charset="0"/>
              </a:rPr>
              <a:t>Pid.Sus</a:t>
            </a:r>
            <a:r>
              <a:rPr lang="id-ID" sz="2400" dirty="0">
                <a:solidFill>
                  <a:schemeClr val="tx1"/>
                </a:solidFill>
                <a:latin typeface="Cambria" panose="02040503050406030204" pitchFamily="18" charset="0"/>
                <a:cs typeface="Arial" panose="020B0604020202020204" pitchFamily="34" charset="0"/>
              </a:rPr>
              <a:t>/2024/PN </a:t>
            </a:r>
            <a:r>
              <a:rPr lang="id-ID" sz="2400" dirty="0" err="1">
                <a:solidFill>
                  <a:schemeClr val="tx1"/>
                </a:solidFill>
                <a:latin typeface="Cambria" panose="02040503050406030204" pitchFamily="18" charset="0"/>
                <a:cs typeface="Arial" panose="020B0604020202020204" pitchFamily="34" charset="0"/>
              </a:rPr>
              <a:t>Tng</a:t>
            </a:r>
            <a:r>
              <a:rPr lang="id-ID" sz="2400" dirty="0">
                <a:solidFill>
                  <a:schemeClr val="tx1"/>
                </a:solidFill>
                <a:latin typeface="Cambria" panose="02040503050406030204" pitchFamily="18" charset="0"/>
                <a:cs typeface="Arial" panose="020B0604020202020204" pitchFamily="34" charset="0"/>
              </a:rPr>
              <a:t> dan</a:t>
            </a:r>
          </a:p>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Putusan PN Tangerang Nomor 78/</a:t>
            </a:r>
            <a:r>
              <a:rPr lang="id-ID" sz="2400" dirty="0" err="1">
                <a:solidFill>
                  <a:schemeClr val="tx1"/>
                </a:solidFill>
                <a:latin typeface="Cambria" panose="02040503050406030204" pitchFamily="18" charset="0"/>
                <a:cs typeface="Arial" panose="020B0604020202020204" pitchFamily="34" charset="0"/>
              </a:rPr>
              <a:t>Pid.Sus</a:t>
            </a:r>
            <a:r>
              <a:rPr lang="id-ID" sz="2400" dirty="0">
                <a:solidFill>
                  <a:schemeClr val="tx1"/>
                </a:solidFill>
                <a:latin typeface="Cambria" panose="02040503050406030204" pitchFamily="18" charset="0"/>
                <a:cs typeface="Arial" panose="020B0604020202020204" pitchFamily="34" charset="0"/>
              </a:rPr>
              <a:t>/2024/PN </a:t>
            </a:r>
            <a:r>
              <a:rPr lang="id-ID" sz="2400" dirty="0" err="1">
                <a:solidFill>
                  <a:schemeClr val="tx1"/>
                </a:solidFill>
                <a:latin typeface="Cambria" panose="02040503050406030204" pitchFamily="18" charset="0"/>
                <a:cs typeface="Arial" panose="020B0604020202020204" pitchFamily="34" charset="0"/>
              </a:rPr>
              <a:t>Tng</a:t>
            </a:r>
            <a:endParaRPr lang="id-ID" sz="2400" dirty="0">
              <a:solidFill>
                <a:schemeClr val="tx1"/>
              </a:solidFill>
              <a:latin typeface="Cambria" panose="02040503050406030204" pitchFamily="18" charset="0"/>
              <a:cs typeface="Arial" panose="020B0604020202020204" pitchFamily="34" charset="0"/>
            </a:endParaRPr>
          </a:p>
          <a:p>
            <a:pPr algn="just"/>
            <a:endParaRPr lang="id-ID" sz="2400" dirty="0">
              <a:solidFill>
                <a:schemeClr val="tx1"/>
              </a:solidFill>
              <a:latin typeface="Cambria" panose="02040503050406030204" pitchFamily="18" charset="0"/>
              <a:cs typeface="Arial" panose="020B0604020202020204" pitchFamily="34" charset="0"/>
            </a:endParaRPr>
          </a:p>
          <a:p>
            <a:pPr algn="just"/>
            <a:r>
              <a:rPr lang="id-ID" sz="2400" dirty="0">
                <a:solidFill>
                  <a:schemeClr val="tx1"/>
                </a:solidFill>
                <a:latin typeface="Cambria" panose="02040503050406030204" pitchFamily="18" charset="0"/>
                <a:cs typeface="Arial" panose="020B0604020202020204" pitchFamily="34" charset="0"/>
              </a:rPr>
              <a:t>Buat analisis mengenai:</a:t>
            </a:r>
          </a:p>
          <a:p>
            <a:pPr marL="514350" indent="-51435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Siapa Terdakwanya</a:t>
            </a:r>
          </a:p>
          <a:p>
            <a:pPr marL="514350" indent="-51435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Apa Perbuatannya</a:t>
            </a:r>
          </a:p>
          <a:p>
            <a:pPr marL="514350" indent="-51435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Putusan</a:t>
            </a:r>
          </a:p>
          <a:p>
            <a:pPr marL="457200" indent="-457200" algn="just">
              <a:buFont typeface="Wingdings" pitchFamily="2" charset="2"/>
              <a:buChar char="q"/>
            </a:pPr>
            <a:endParaRPr lang="id-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012176972"/>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79512" y="980728"/>
            <a:ext cx="8661648" cy="525658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Salah satu bentuk penyalahgunaan data pribadi yang kerap terjadi adalah pencurian data pribadi. Data pribadi yang dicuri umumnya diperjualbelikan di pasar gelap. Data ilegal tersebut nantinya dapat digunakan untuk melakukan tindak pidana.</a:t>
            </a:r>
            <a:endParaRPr lang="id-ID" sz="2000" dirty="0">
              <a:solidFill>
                <a:schemeClr val="tx1"/>
              </a:solidFill>
              <a:latin typeface="Arial" panose="020B0604020202020204" pitchFamily="34" charset="0"/>
              <a:cs typeface="Arial" panose="020B0604020202020204" pitchFamily="34" charset="0"/>
            </a:endParaRPr>
          </a:p>
          <a:p>
            <a:pPr marL="342900" indent="-3429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Beberapa kejahatan yang mungkin dilakukan, antara lain pemerasan, penipuan, klaim asuransi ilegal, dan lainnya. Ada beberapa kasus pencurian data pribadi yang sempat diperbincangkan publik, termasuk halnya dugaan data BPJS yang bocor beberapa waktu lalu. Jumlah data BPJS yang diduga bocor tersebut mencapai 279 juta data penduduk. Ironisnya, pemilik data pribadi bahkan tidak menyadari adanya penjualan data tersebut.</a:t>
            </a:r>
          </a:p>
        </p:txBody>
      </p:sp>
    </p:spTree>
    <p:extLst>
      <p:ext uri="{BB962C8B-B14F-4D97-AF65-F5344CB8AC3E}">
        <p14:creationId xmlns:p14="http://schemas.microsoft.com/office/powerpoint/2010/main" val="3357307468"/>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79512" y="980728"/>
            <a:ext cx="8661648" cy="525658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Mekanisme pengumpulan data pribadi dapat dilakukan dengan sederhana. Sebagai contoh, konsumen memberikan data tanpa ada paksaan dan memberikan data dengan cara mengisi formulir pendaftaran. Adapun pengisian tersebut dilakukan dengan penuh kesadaran dan konsumen pun diminta untuk memberikan persetujuan secara terang-terangan, meski ada juga yang secara tersembunyi.</a:t>
            </a:r>
          </a:p>
        </p:txBody>
      </p:sp>
    </p:spTree>
    <p:extLst>
      <p:ext uri="{BB962C8B-B14F-4D97-AF65-F5344CB8AC3E}">
        <p14:creationId xmlns:p14="http://schemas.microsoft.com/office/powerpoint/2010/main" val="3345958928"/>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lvl="0" algn="ctr">
              <a:spcBef>
                <a:spcPct val="0"/>
              </a:spcBef>
              <a:defRPr/>
            </a:pPr>
            <a:r>
              <a:rPr lang="id-ID" sz="3600" b="1" dirty="0">
                <a:latin typeface="Arial" panose="020B0604020202020204" pitchFamily="34" charset="0"/>
                <a:ea typeface="+mj-ea"/>
                <a:cs typeface="Arial" panose="020B0604020202020204" pitchFamily="34" charset="0"/>
              </a:rPr>
              <a:t>Perbedaan Pengendali dan Prosesor Data Pribadi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graphicFrame>
        <p:nvGraphicFramePr>
          <p:cNvPr id="2" name="Diagram 1">
            <a:extLst>
              <a:ext uri="{FF2B5EF4-FFF2-40B4-BE49-F238E27FC236}">
                <a16:creationId xmlns:a16="http://schemas.microsoft.com/office/drawing/2014/main" id="{8A2B82E4-E9A2-A541-A972-A70300C78B81}"/>
              </a:ext>
            </a:extLst>
          </p:cNvPr>
          <p:cNvGraphicFramePr/>
          <p:nvPr>
            <p:extLst>
              <p:ext uri="{D42A27DB-BD31-4B8C-83A1-F6EECF244321}">
                <p14:modId xmlns:p14="http://schemas.microsoft.com/office/powerpoint/2010/main" val="1529306317"/>
              </p:ext>
            </p:extLst>
          </p:nvPr>
        </p:nvGraphicFramePr>
        <p:xfrm>
          <a:off x="251520" y="1700808"/>
          <a:ext cx="8568952"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Kewajiban Pengendali Data Pribadi</a:t>
            </a:r>
            <a:endParaRPr lang="id-ID" dirty="0"/>
          </a:p>
        </p:txBody>
      </p:sp>
      <p:sp>
        <p:nvSpPr>
          <p:cNvPr id="4" name="Content Placeholder 2"/>
          <p:cNvSpPr txBox="1">
            <a:spLocks/>
          </p:cNvSpPr>
          <p:nvPr/>
        </p:nvSpPr>
        <p:spPr>
          <a:xfrm>
            <a:off x="179512" y="1556792"/>
            <a:ext cx="8661648" cy="4680520"/>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000" b="1" dirty="0">
                <a:solidFill>
                  <a:schemeClr val="tx1"/>
                </a:solidFill>
                <a:latin typeface="Cambria" panose="02040503050406030204" pitchFamily="18" charset="0"/>
                <a:cs typeface="Arial" panose="020B0604020202020204" pitchFamily="34" charset="0"/>
              </a:rPr>
              <a:t>Pengendali data pribadi wajib memiliki dasar pemrosesan data pribadi, yang meliputi:</a:t>
            </a:r>
          </a:p>
          <a:p>
            <a:pPr marL="457200" indent="-457200" algn="just">
              <a:buFont typeface="Arial" pitchFamily="34" charset="0"/>
              <a:buChar char="•"/>
            </a:pPr>
            <a:r>
              <a:rPr lang="id-ID" sz="2000" dirty="0">
                <a:solidFill>
                  <a:schemeClr val="tx1"/>
                </a:solidFill>
                <a:latin typeface="Cambria" panose="02040503050406030204" pitchFamily="18" charset="0"/>
                <a:cs typeface="Arial" panose="020B0604020202020204" pitchFamily="34" charset="0"/>
              </a:rPr>
              <a:t>persetujuan yang sah secara eksplisit dari subjek data pribadi untuk 1 (satu) atau beberapa tujuan tertentu yang telah disampaikan oleh pengendali data pribadi kepada subjek data pribadi;</a:t>
            </a:r>
          </a:p>
          <a:p>
            <a:pPr marL="457200" indent="-457200" algn="just">
              <a:buFont typeface="Arial" pitchFamily="34" charset="0"/>
              <a:buChar char="•"/>
            </a:pPr>
            <a:r>
              <a:rPr lang="id-ID" sz="2000" dirty="0">
                <a:solidFill>
                  <a:schemeClr val="tx1"/>
                </a:solidFill>
                <a:latin typeface="Cambria" panose="02040503050406030204" pitchFamily="18" charset="0"/>
                <a:cs typeface="Arial" panose="020B0604020202020204" pitchFamily="34" charset="0"/>
              </a:rPr>
              <a:t>pemenuhan kewajiban perjanjian dalam hal subjek data pribadi merupakan salah satu pihak atau untuk memenuhi permintaan subjek data pribadi pada saat akan melakukan perjanjian;</a:t>
            </a:r>
          </a:p>
          <a:p>
            <a:pPr marL="457200" indent="-457200" algn="just">
              <a:buFont typeface="Arial" pitchFamily="34" charset="0"/>
              <a:buChar char="•"/>
            </a:pPr>
            <a:r>
              <a:rPr lang="id-ID" sz="2000" dirty="0">
                <a:solidFill>
                  <a:schemeClr val="tx1"/>
                </a:solidFill>
                <a:latin typeface="Cambria" panose="02040503050406030204" pitchFamily="18" charset="0"/>
                <a:cs typeface="Arial" panose="020B0604020202020204" pitchFamily="34" charset="0"/>
              </a:rPr>
              <a:t>pemenuhan kewajiban hukum dari pengendali data pribadi sesuai dengan ketentuan perundang-undangan;</a:t>
            </a:r>
          </a:p>
          <a:p>
            <a:pPr marL="457200" indent="-457200" algn="just">
              <a:buFont typeface="Arial" pitchFamily="34" charset="0"/>
              <a:buChar char="•"/>
            </a:pPr>
            <a:r>
              <a:rPr lang="id-ID" sz="2000" dirty="0">
                <a:solidFill>
                  <a:schemeClr val="tx1"/>
                </a:solidFill>
                <a:latin typeface="Cambria" panose="02040503050406030204" pitchFamily="18" charset="0"/>
                <a:cs typeface="Arial" panose="020B0604020202020204" pitchFamily="34" charset="0"/>
              </a:rPr>
              <a:t>pemenuhan pelindungan kepentingan vital subjek data pribadi;</a:t>
            </a:r>
          </a:p>
          <a:p>
            <a:pPr marL="457200" indent="-457200" algn="just">
              <a:buFont typeface="Arial" pitchFamily="34" charset="0"/>
              <a:buChar char="•"/>
            </a:pPr>
            <a:r>
              <a:rPr lang="id-ID" sz="2000" dirty="0">
                <a:solidFill>
                  <a:schemeClr val="tx1"/>
                </a:solidFill>
                <a:latin typeface="Cambria" panose="02040503050406030204" pitchFamily="18" charset="0"/>
                <a:cs typeface="Arial" panose="020B0604020202020204" pitchFamily="34" charset="0"/>
              </a:rPr>
              <a:t>pelaksanaan tugas dalam rangka kepentingan umum, pelayanan publik, atau pelaksanaan kewenangan pengendali data pribadi berdasarkan peraturan perundang-undangan; dan/atau</a:t>
            </a:r>
          </a:p>
          <a:p>
            <a:pPr marL="457200" indent="-457200" algn="just">
              <a:buFont typeface="Arial" pitchFamily="34" charset="0"/>
              <a:buChar char="•"/>
            </a:pPr>
            <a:r>
              <a:rPr lang="id-ID" sz="2000" dirty="0">
                <a:solidFill>
                  <a:schemeClr val="tx1"/>
                </a:solidFill>
                <a:latin typeface="Cambria" panose="02040503050406030204" pitchFamily="18" charset="0"/>
                <a:cs typeface="Arial" panose="020B0604020202020204" pitchFamily="34" charset="0"/>
              </a:rPr>
              <a:t>pemenuhan kepentingan yang sah lainnya dengan memperhatikan tujuan, kebutuhan, dan keseimbangan kepentingan pengendali data pribadi dan hak subjek data pribadi.</a:t>
            </a:r>
            <a:endParaRPr lang="id-ID" sz="1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79512" y="764704"/>
            <a:ext cx="8661648" cy="547260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Arial" panose="020B0604020202020204" pitchFamily="34" charset="0"/>
              <a:buChar char="•"/>
            </a:pPr>
            <a:r>
              <a:rPr lang="id-ID" sz="2000" dirty="0">
                <a:solidFill>
                  <a:schemeClr val="tx1"/>
                </a:solidFill>
                <a:latin typeface="Cambria" panose="02040503050406030204" pitchFamily="18" charset="0"/>
                <a:cs typeface="Arial" panose="020B0604020202020204" pitchFamily="34" charset="0"/>
              </a:rPr>
              <a:t>Pengendali data pribadi wajib mendapatkan persetujuan dari orang tua anak dan/atau wali anak sesuai ketentuan perundang-undangan dalam pemrosesan data pribadi anak dan diselenggarakan secara khusus.</a:t>
            </a:r>
          </a:p>
          <a:p>
            <a:pPr marL="342900" indent="-342900" algn="just">
              <a:buFont typeface="Arial" panose="020B0604020202020204" pitchFamily="34" charset="0"/>
              <a:buChar char="•"/>
            </a:pPr>
            <a:r>
              <a:rPr lang="id-ID" sz="2000" dirty="0">
                <a:solidFill>
                  <a:schemeClr val="tx1"/>
                </a:solidFill>
                <a:latin typeface="Cambria" panose="02040503050406030204" pitchFamily="18" charset="0"/>
                <a:cs typeface="Arial" panose="020B0604020202020204" pitchFamily="34" charset="0"/>
              </a:rPr>
              <a:t>Pengendali data pribadi wajib melindungi dan memastikan keamanan data pribadi yang diprosesnya, dengan melakukan penyusunan dan penerapan langkah teknis operasional untuk melindungi data pribadi dari gangguan pemrosesan data pribadi yang bertentangan dan penentuan tingkat keamanan data pribadi dengan memperhatikan sifat dan risiko dari data pribadi yang harus dilindungi.</a:t>
            </a:r>
          </a:p>
          <a:p>
            <a:pPr marL="342900" indent="-342900" algn="just">
              <a:buFont typeface="Arial" panose="020B0604020202020204" pitchFamily="34" charset="0"/>
              <a:buChar char="•"/>
            </a:pPr>
            <a:r>
              <a:rPr lang="id-ID" sz="2000" dirty="0">
                <a:solidFill>
                  <a:schemeClr val="tx1"/>
                </a:solidFill>
                <a:latin typeface="Cambria" panose="02040503050406030204" pitchFamily="18" charset="0"/>
                <a:cs typeface="Arial" panose="020B0604020202020204" pitchFamily="34" charset="0"/>
              </a:rPr>
              <a:t>Pengendali data pribadi wajib menjaga kerahasiaan data pribadi dalam melakukan pemrosesan data pribadi.</a:t>
            </a:r>
          </a:p>
          <a:p>
            <a:pPr marL="342900" indent="-342900" algn="just">
              <a:buFont typeface="Arial" panose="020B0604020202020204" pitchFamily="34" charset="0"/>
              <a:buChar char="•"/>
            </a:pPr>
            <a:r>
              <a:rPr lang="id-ID" sz="2000" dirty="0">
                <a:solidFill>
                  <a:schemeClr val="tx1"/>
                </a:solidFill>
                <a:latin typeface="Cambria" panose="02040503050406030204" pitchFamily="18" charset="0"/>
                <a:cs typeface="Arial" panose="020B0604020202020204" pitchFamily="34" charset="0"/>
              </a:rPr>
              <a:t>Pengendali data pribadi wajib mencegah data pribadi diakses secara tidak sah dengan menggunakan sistem keamanan terhadap data pribadi yang diproses dan/atau memproses data pribadi menggunakan sistem elektronik secara andal, aman, bertanggung jawab.</a:t>
            </a:r>
            <a:endParaRPr lang="id-ID" sz="1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683425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Kewajiban Prosesor Data Pribadi</a:t>
            </a:r>
            <a:endParaRPr lang="id-ID" dirty="0"/>
          </a:p>
        </p:txBody>
      </p:sp>
      <p:sp>
        <p:nvSpPr>
          <p:cNvPr id="4" name="Content Placeholder 2"/>
          <p:cNvSpPr txBox="1">
            <a:spLocks/>
          </p:cNvSpPr>
          <p:nvPr/>
        </p:nvSpPr>
        <p:spPr>
          <a:xfrm>
            <a:off x="179512" y="1556792"/>
            <a:ext cx="8661648" cy="46805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Arial" panose="020B0604020202020204" pitchFamily="34" charset="0"/>
              <a:buChar char="•"/>
            </a:pPr>
            <a:r>
              <a:rPr lang="id-ID" dirty="0">
                <a:solidFill>
                  <a:schemeClr val="tx1"/>
                </a:solidFill>
                <a:latin typeface="Cambria" panose="02040503050406030204" pitchFamily="18" charset="0"/>
                <a:cs typeface="Arial" panose="020B0604020202020204" pitchFamily="34" charset="0"/>
              </a:rPr>
              <a:t>Prosesor data pribadi wajib melakukan pemrosesan data pribadi berdasarkan perintah pengendali data pribadi.</a:t>
            </a:r>
          </a:p>
          <a:p>
            <a:pPr marL="342900" indent="-342900" algn="just">
              <a:buFont typeface="Arial" panose="020B0604020202020204" pitchFamily="34" charset="0"/>
              <a:buChar char="•"/>
            </a:pPr>
            <a:r>
              <a:rPr lang="id-ID" dirty="0">
                <a:solidFill>
                  <a:schemeClr val="tx1"/>
                </a:solidFill>
                <a:latin typeface="Cambria" panose="02040503050406030204" pitchFamily="18" charset="0"/>
                <a:cs typeface="Arial" panose="020B0604020202020204" pitchFamily="34" charset="0"/>
              </a:rPr>
              <a:t>Prosesor data pribadi wajib mendapatkan persetujuan tertulis dari pengendali data pribadi sebelum melibatkan prosesor data pribadi lain dalam melakukan pemrosesan data pribadi.</a:t>
            </a:r>
          </a:p>
          <a:p>
            <a:pPr marL="342900" indent="-342900" algn="just">
              <a:buFont typeface="Arial" panose="020B0604020202020204" pitchFamily="34" charset="0"/>
              <a:buChar char="•"/>
            </a:pPr>
            <a:r>
              <a:rPr lang="id-ID" dirty="0">
                <a:solidFill>
                  <a:schemeClr val="tx1"/>
                </a:solidFill>
                <a:latin typeface="Cambria" panose="02040503050406030204" pitchFamily="18" charset="0"/>
                <a:cs typeface="Arial" panose="020B0604020202020204" pitchFamily="34" charset="0"/>
              </a:rPr>
              <a:t>Ketentuan kewajiban pengendali data pribadi yang diatur dalam Pasal 29, 31, 35, 36, 37, 38, dan 39 berlaku juga terhadap prosesor data pribadi.</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5454626"/>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23528" y="557808"/>
            <a:ext cx="8517632"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3200" dirty="0">
                <a:latin typeface="Cambria" panose="02040503050406030204" pitchFamily="18" charset="0"/>
              </a:rPr>
              <a:t>Tanggung Jawab Jika Data Pribadi Bocor</a:t>
            </a:r>
            <a:endParaRPr lang="id-ID" sz="3200" dirty="0"/>
          </a:p>
        </p:txBody>
      </p:sp>
      <p:sp>
        <p:nvSpPr>
          <p:cNvPr id="4" name="Content Placeholder 2"/>
          <p:cNvSpPr txBox="1">
            <a:spLocks/>
          </p:cNvSpPr>
          <p:nvPr/>
        </p:nvSpPr>
        <p:spPr>
          <a:xfrm>
            <a:off x="179512" y="1556792"/>
            <a:ext cx="8661648" cy="46805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Pengendali data pribadi wajib menyampaikan pemberitahuan secara tertulis paling lambat 3 x 24 jam dalam hal terjadi kegagalan pelindungan data pribadi kepada subjek data pribadi dan lembaga.</a:t>
            </a:r>
            <a:endParaRPr lang="id-ID" sz="2400" dirty="0">
              <a:solidFill>
                <a:schemeClr val="tx1"/>
              </a:solidFill>
              <a:latin typeface="Arial" panose="020B0604020202020204" pitchFamily="34" charset="0"/>
              <a:cs typeface="Arial" panose="020B0604020202020204" pitchFamily="34" charset="0"/>
            </a:endParaRP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Pemberitahuan itu minimal memuat data pribadi yang terungkap, kapan dan bagaimana data pribadi terungkap, dan upaya penanganan dan pemulihan atas terungkapnya data pribadi oleh pengendali data pribadi.</a:t>
            </a:r>
          </a:p>
          <a:p>
            <a:pPr marL="457200" indent="-457200" algn="just">
              <a:buFont typeface="Wingdings" pitchFamily="2" charset="2"/>
              <a:buChar char="q"/>
            </a:pPr>
            <a:endParaRPr lang="id-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7128195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23528" y="557808"/>
            <a:ext cx="8517632"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3200" dirty="0">
                <a:latin typeface="Cambria" panose="02040503050406030204" pitchFamily="18" charset="0"/>
              </a:rPr>
              <a:t>Tanggung Jawab Jika Data Pribadi Bocor</a:t>
            </a:r>
            <a:endParaRPr lang="id-ID" sz="3200" dirty="0"/>
          </a:p>
        </p:txBody>
      </p:sp>
      <p:sp>
        <p:nvSpPr>
          <p:cNvPr id="4" name="Content Placeholder 2"/>
          <p:cNvSpPr txBox="1">
            <a:spLocks/>
          </p:cNvSpPr>
          <p:nvPr/>
        </p:nvSpPr>
        <p:spPr>
          <a:xfrm>
            <a:off x="179512" y="1556792"/>
            <a:ext cx="8661648" cy="4680520"/>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Untuk prosesor data pribadi tidak diatur secara khusus bentuk tanggung jawab jika terjadi kebocoran data pribadi. Namun demikian, baik pengendali data pribadi dan prosesor data pribadi yang melanggar kewajiban yang telah disebutkan sebelumnya  dikenakan sanksi administratif berupa peringatan tertulis, penghentian sementara kegiatan pemrosesan data pribadi, penghapusan atau pemusnahan data pribadi dan/atau denda administratif yang paling tinggi 2 persen dari pendapatan tahunan atau penerimaan tahunan terhadap variabel pelanggaran.</a:t>
            </a:r>
          </a:p>
        </p:txBody>
      </p:sp>
    </p:spTree>
    <p:extLst>
      <p:ext uri="{BB962C8B-B14F-4D97-AF65-F5344CB8AC3E}">
        <p14:creationId xmlns:p14="http://schemas.microsoft.com/office/powerpoint/2010/main" val="1966351704"/>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2978</TotalTime>
  <Words>775</Words>
  <Application>Microsoft Macintosh PowerPoint</Application>
  <PresentationFormat>Tampilan Layar (4:3)</PresentationFormat>
  <Paragraphs>45</Paragraphs>
  <Slides>11</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11</vt:i4>
      </vt:variant>
    </vt:vector>
  </HeadingPairs>
  <TitlesOfParts>
    <vt:vector size="17"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464</cp:revision>
  <cp:lastPrinted>2017-08-29T02:54:51Z</cp:lastPrinted>
  <dcterms:created xsi:type="dcterms:W3CDTF">2010-04-18T12:06:30Z</dcterms:created>
  <dcterms:modified xsi:type="dcterms:W3CDTF">2025-04-16T02:44:19Z</dcterms:modified>
</cp:coreProperties>
</file>