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notesMasterIdLst>
    <p:notesMasterId r:id="rId23"/>
  </p:notesMasterIdLst>
  <p:sldIdLst>
    <p:sldId id="274" r:id="rId2"/>
    <p:sldId id="275" r:id="rId3"/>
    <p:sldId id="276" r:id="rId4"/>
    <p:sldId id="277" r:id="rId5"/>
    <p:sldId id="278" r:id="rId6"/>
    <p:sldId id="279" r:id="rId7"/>
    <p:sldId id="280" r:id="rId8"/>
    <p:sldId id="281" r:id="rId9"/>
    <p:sldId id="282" r:id="rId10"/>
    <p:sldId id="283" r:id="rId11"/>
    <p:sldId id="284" r:id="rId12"/>
    <p:sldId id="285" r:id="rId13"/>
    <p:sldId id="286" r:id="rId14"/>
    <p:sldId id="287" r:id="rId15"/>
    <p:sldId id="288" r:id="rId16"/>
    <p:sldId id="289" r:id="rId17"/>
    <p:sldId id="290" r:id="rId18"/>
    <p:sldId id="291" r:id="rId19"/>
    <p:sldId id="292" r:id="rId20"/>
    <p:sldId id="293" r:id="rId21"/>
    <p:sldId id="294" r:id="rId22"/>
  </p:sldIdLst>
  <p:sldSz cx="9144000" cy="6858000" type="screen4x3"/>
  <p:notesSz cx="6858000" cy="9144000"/>
  <p:defaultTextStyle>
    <a:defPPr>
      <a:defRPr lang="en-US"/>
    </a:defPPr>
    <a:lvl1pPr algn="l" rtl="0" fontAlgn="base">
      <a:lnSpc>
        <a:spcPct val="80000"/>
      </a:lnSpc>
      <a:spcBef>
        <a:spcPct val="20000"/>
      </a:spcBef>
      <a:spcAft>
        <a:spcPct val="0"/>
      </a:spcAft>
      <a:defRPr kern="1200">
        <a:solidFill>
          <a:schemeClr val="tx1"/>
        </a:solidFill>
        <a:latin typeface="Arial" charset="0"/>
        <a:ea typeface="+mn-ea"/>
        <a:cs typeface="+mn-cs"/>
      </a:defRPr>
    </a:lvl1pPr>
    <a:lvl2pPr marL="457200" algn="l" rtl="0" fontAlgn="base">
      <a:lnSpc>
        <a:spcPct val="80000"/>
      </a:lnSpc>
      <a:spcBef>
        <a:spcPct val="20000"/>
      </a:spcBef>
      <a:spcAft>
        <a:spcPct val="0"/>
      </a:spcAft>
      <a:defRPr kern="1200">
        <a:solidFill>
          <a:schemeClr val="tx1"/>
        </a:solidFill>
        <a:latin typeface="Arial" charset="0"/>
        <a:ea typeface="+mn-ea"/>
        <a:cs typeface="+mn-cs"/>
      </a:defRPr>
    </a:lvl2pPr>
    <a:lvl3pPr marL="914400" algn="l" rtl="0" fontAlgn="base">
      <a:lnSpc>
        <a:spcPct val="80000"/>
      </a:lnSpc>
      <a:spcBef>
        <a:spcPct val="20000"/>
      </a:spcBef>
      <a:spcAft>
        <a:spcPct val="0"/>
      </a:spcAft>
      <a:defRPr kern="1200">
        <a:solidFill>
          <a:schemeClr val="tx1"/>
        </a:solidFill>
        <a:latin typeface="Arial" charset="0"/>
        <a:ea typeface="+mn-ea"/>
        <a:cs typeface="+mn-cs"/>
      </a:defRPr>
    </a:lvl3pPr>
    <a:lvl4pPr marL="1371600" algn="l" rtl="0" fontAlgn="base">
      <a:lnSpc>
        <a:spcPct val="80000"/>
      </a:lnSpc>
      <a:spcBef>
        <a:spcPct val="20000"/>
      </a:spcBef>
      <a:spcAft>
        <a:spcPct val="0"/>
      </a:spcAft>
      <a:defRPr kern="1200">
        <a:solidFill>
          <a:schemeClr val="tx1"/>
        </a:solidFill>
        <a:latin typeface="Arial" charset="0"/>
        <a:ea typeface="+mn-ea"/>
        <a:cs typeface="+mn-cs"/>
      </a:defRPr>
    </a:lvl4pPr>
    <a:lvl5pPr marL="1828800" algn="l" rtl="0" fontAlgn="base">
      <a:lnSpc>
        <a:spcPct val="80000"/>
      </a:lnSpc>
      <a:spcBef>
        <a:spcPct val="2000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FF"/>
    <a:srgbClr val="00FFCC"/>
    <a:srgbClr val="00CC99"/>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autoAdjust="0"/>
    <p:restoredTop sz="94836" autoAdjust="0"/>
  </p:normalViewPr>
  <p:slideViewPr>
    <p:cSldViewPr snapToGrid="0">
      <p:cViewPr varScale="1">
        <p:scale>
          <a:sx n="70" d="100"/>
          <a:sy n="70" d="100"/>
        </p:scale>
        <p:origin x="-115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0.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nSpc>
                <a:spcPct val="100000"/>
              </a:lnSpc>
              <a:spcBef>
                <a:spcPct val="0"/>
              </a:spcBef>
              <a:defRPr sz="1200"/>
            </a:lvl1pPr>
          </a:lstStyle>
          <a:p>
            <a:endParaRPr lang="en-US"/>
          </a:p>
        </p:txBody>
      </p:sp>
      <p:sp>
        <p:nvSpPr>
          <p:cNvPr id="6144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lnSpc>
                <a:spcPct val="100000"/>
              </a:lnSpc>
              <a:spcBef>
                <a:spcPct val="0"/>
              </a:spcBef>
              <a:defRPr sz="1200"/>
            </a:lvl1pPr>
          </a:lstStyle>
          <a:p>
            <a:endParaRPr lang="en-US"/>
          </a:p>
        </p:txBody>
      </p:sp>
      <p:sp>
        <p:nvSpPr>
          <p:cNvPr id="614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4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44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nSpc>
                <a:spcPct val="100000"/>
              </a:lnSpc>
              <a:spcBef>
                <a:spcPct val="0"/>
              </a:spcBef>
              <a:defRPr sz="1200"/>
            </a:lvl1pPr>
          </a:lstStyle>
          <a:p>
            <a:endParaRPr lang="en-US"/>
          </a:p>
        </p:txBody>
      </p:sp>
      <p:sp>
        <p:nvSpPr>
          <p:cNvPr id="6144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lnSpc>
                <a:spcPct val="100000"/>
              </a:lnSpc>
              <a:spcBef>
                <a:spcPct val="0"/>
              </a:spcBef>
              <a:defRPr sz="1200"/>
            </a:lvl1pPr>
          </a:lstStyle>
          <a:p>
            <a:fld id="{68C999DA-7603-4B56-B08A-73C55E085AC0}" type="slidenum">
              <a:rPr lang="en-US"/>
              <a:pPr/>
              <a:t>‹#›</a:t>
            </a:fld>
            <a:endParaRPr lang="en-US"/>
          </a:p>
        </p:txBody>
      </p:sp>
    </p:spTree>
    <p:extLst>
      <p:ext uri="{BB962C8B-B14F-4D97-AF65-F5344CB8AC3E}">
        <p14:creationId xmlns:p14="http://schemas.microsoft.com/office/powerpoint/2010/main" val="324517475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id-ID"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C999DA-7603-4B56-B08A-73C55E085AC0}" type="slidenum">
              <a:rPr lang="en-US" smtClean="0"/>
              <a:pPr/>
              <a:t>20</a:t>
            </a:fld>
            <a:endParaRPr lang="en-US"/>
          </a:p>
        </p:txBody>
      </p:sp>
    </p:spTree>
    <p:extLst>
      <p:ext uri="{BB962C8B-B14F-4D97-AF65-F5344CB8AC3E}">
        <p14:creationId xmlns:p14="http://schemas.microsoft.com/office/powerpoint/2010/main" val="28236566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ctrTitle"/>
          </p:nvPr>
        </p:nvSpPr>
        <p:spPr>
          <a:xfrm>
            <a:off x="533400" y="1295400"/>
            <a:ext cx="8229600" cy="1143000"/>
          </a:xfrm>
        </p:spPr>
        <p:txBody>
          <a:bodyPr/>
          <a:lstStyle>
            <a:lvl1pPr algn="r">
              <a:defRPr sz="3600"/>
            </a:lvl1pPr>
          </a:lstStyle>
          <a:p>
            <a:pPr lvl="0"/>
            <a:r>
              <a:rPr lang="en-US" noProof="0" smtClean="0"/>
              <a:t>Click to edit Master title style</a:t>
            </a:r>
          </a:p>
        </p:txBody>
      </p:sp>
      <p:sp>
        <p:nvSpPr>
          <p:cNvPr id="53251" name="Rectangle 3"/>
          <p:cNvSpPr>
            <a:spLocks noGrp="1" noChangeArrowheads="1"/>
          </p:cNvSpPr>
          <p:nvPr>
            <p:ph type="subTitle" idx="1"/>
          </p:nvPr>
        </p:nvSpPr>
        <p:spPr>
          <a:xfrm>
            <a:off x="3711575" y="2819400"/>
            <a:ext cx="5051425" cy="1295400"/>
          </a:xfrm>
        </p:spPr>
        <p:txBody>
          <a:bodyPr/>
          <a:lstStyle>
            <a:lvl1pPr marL="0" indent="0" algn="r">
              <a:buFontTx/>
              <a:buNone/>
              <a:defRPr/>
            </a:lvl1pPr>
          </a:lstStyle>
          <a:p>
            <a:pPr lvl="0"/>
            <a:r>
              <a:rPr lang="en-US" noProof="0" smtClean="0"/>
              <a:t>Click to edit Master subtitle style</a:t>
            </a:r>
          </a:p>
        </p:txBody>
      </p:sp>
      <p:sp>
        <p:nvSpPr>
          <p:cNvPr id="53252" name="Rectangle 4"/>
          <p:cNvSpPr>
            <a:spLocks noGrp="1" noChangeArrowheads="1"/>
          </p:cNvSpPr>
          <p:nvPr>
            <p:ph type="dt" sz="half" idx="2"/>
          </p:nvPr>
        </p:nvSpPr>
        <p:spPr>
          <a:xfrm>
            <a:off x="304800" y="6400800"/>
            <a:ext cx="1905000" cy="457200"/>
          </a:xfrm>
        </p:spPr>
        <p:txBody>
          <a:bodyPr/>
          <a:lstStyle>
            <a:lvl1pPr>
              <a:defRPr/>
            </a:lvl1pPr>
          </a:lstStyle>
          <a:p>
            <a:endParaRPr lang="en-US"/>
          </a:p>
        </p:txBody>
      </p:sp>
      <p:sp>
        <p:nvSpPr>
          <p:cNvPr id="53253" name="Rectangle 5"/>
          <p:cNvSpPr>
            <a:spLocks noGrp="1" noChangeArrowheads="1"/>
          </p:cNvSpPr>
          <p:nvPr>
            <p:ph type="ftr" sz="quarter" idx="3"/>
          </p:nvPr>
        </p:nvSpPr>
        <p:spPr>
          <a:xfrm>
            <a:off x="3505200" y="6400800"/>
            <a:ext cx="2895600" cy="457200"/>
          </a:xfrm>
        </p:spPr>
        <p:txBody>
          <a:bodyPr/>
          <a:lstStyle>
            <a:lvl1pPr>
              <a:defRPr/>
            </a:lvl1pPr>
          </a:lstStyle>
          <a:p>
            <a:endParaRPr lang="en-US"/>
          </a:p>
        </p:txBody>
      </p:sp>
      <p:sp>
        <p:nvSpPr>
          <p:cNvPr id="53254" name="Rectangle 6"/>
          <p:cNvSpPr>
            <a:spLocks noGrp="1" noChangeArrowheads="1"/>
          </p:cNvSpPr>
          <p:nvPr>
            <p:ph type="sldNum" sz="quarter" idx="4"/>
          </p:nvPr>
        </p:nvSpPr>
        <p:spPr>
          <a:xfrm>
            <a:off x="6934200" y="6400800"/>
            <a:ext cx="1905000" cy="457200"/>
          </a:xfrm>
        </p:spPr>
        <p:txBody>
          <a:bodyPr/>
          <a:lstStyle>
            <a:lvl1pPr>
              <a:defRPr/>
            </a:lvl1pPr>
          </a:lstStyle>
          <a:p>
            <a:fld id="{1AB2C5B3-85E2-45D1-9D36-88EF6EB45745}" type="slidenum">
              <a:rPr lang="en-US"/>
              <a:pPr/>
              <a:t>‹#›</a:t>
            </a:fld>
            <a:endParaRPr lang="en-US"/>
          </a:p>
        </p:txBody>
      </p:sp>
    </p:spTree>
  </p:cSld>
  <p:clrMapOvr>
    <a:masterClrMapping/>
  </p:clrMapOvr>
  <p:transition>
    <p:fade thruBlk="1"/>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4AFE315-3065-4971-BBE8-1F99F6904F34}" type="slidenum">
              <a:rPr lang="en-US"/>
              <a:pPr/>
              <a:t>‹#›</a:t>
            </a:fld>
            <a:endParaRPr lang="en-US"/>
          </a:p>
        </p:txBody>
      </p:sp>
    </p:spTree>
    <p:extLst>
      <p:ext uri="{BB962C8B-B14F-4D97-AF65-F5344CB8AC3E}">
        <p14:creationId xmlns:p14="http://schemas.microsoft.com/office/powerpoint/2010/main" val="1024319460"/>
      </p:ext>
    </p:extLst>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10400" y="304800"/>
            <a:ext cx="1752600" cy="56626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752600" y="304800"/>
            <a:ext cx="5105400" cy="56626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13EAA84-93E7-4959-B108-9BDCB6C9F59E}" type="slidenum">
              <a:rPr lang="en-US"/>
              <a:pPr/>
              <a:t>‹#›</a:t>
            </a:fld>
            <a:endParaRPr lang="en-US"/>
          </a:p>
        </p:txBody>
      </p:sp>
    </p:spTree>
    <p:extLst>
      <p:ext uri="{BB962C8B-B14F-4D97-AF65-F5344CB8AC3E}">
        <p14:creationId xmlns:p14="http://schemas.microsoft.com/office/powerpoint/2010/main" val="1546696226"/>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F58982C-FB9B-4C4D-98DD-869D4F1D5721}" type="slidenum">
              <a:rPr lang="en-US"/>
              <a:pPr/>
              <a:t>‹#›</a:t>
            </a:fld>
            <a:endParaRPr lang="en-US"/>
          </a:p>
        </p:txBody>
      </p:sp>
    </p:spTree>
    <p:extLst>
      <p:ext uri="{BB962C8B-B14F-4D97-AF65-F5344CB8AC3E}">
        <p14:creationId xmlns:p14="http://schemas.microsoft.com/office/powerpoint/2010/main" val="1341367764"/>
      </p:ext>
    </p:extLst>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546A230-EC29-4BAA-98AB-115189ABBA37}" type="slidenum">
              <a:rPr lang="en-US"/>
              <a:pPr/>
              <a:t>‹#›</a:t>
            </a:fld>
            <a:endParaRPr lang="en-US"/>
          </a:p>
        </p:txBody>
      </p:sp>
    </p:spTree>
    <p:extLst>
      <p:ext uri="{BB962C8B-B14F-4D97-AF65-F5344CB8AC3E}">
        <p14:creationId xmlns:p14="http://schemas.microsoft.com/office/powerpoint/2010/main" val="2841652449"/>
      </p:ext>
    </p:extLst>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52600" y="1395413"/>
            <a:ext cx="34290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334000" y="1395413"/>
            <a:ext cx="34290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BC8540B-6E72-4C38-BF21-F22F8FAE11B8}" type="slidenum">
              <a:rPr lang="en-US"/>
              <a:pPr/>
              <a:t>‹#›</a:t>
            </a:fld>
            <a:endParaRPr lang="en-US"/>
          </a:p>
        </p:txBody>
      </p:sp>
    </p:spTree>
    <p:extLst>
      <p:ext uri="{BB962C8B-B14F-4D97-AF65-F5344CB8AC3E}">
        <p14:creationId xmlns:p14="http://schemas.microsoft.com/office/powerpoint/2010/main" val="580676132"/>
      </p:ext>
    </p:extLst>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CB5C5FBC-1C16-46C7-B1E6-096893D78EB4}" type="slidenum">
              <a:rPr lang="en-US"/>
              <a:pPr/>
              <a:t>‹#›</a:t>
            </a:fld>
            <a:endParaRPr lang="en-US"/>
          </a:p>
        </p:txBody>
      </p:sp>
    </p:spTree>
    <p:extLst>
      <p:ext uri="{BB962C8B-B14F-4D97-AF65-F5344CB8AC3E}">
        <p14:creationId xmlns:p14="http://schemas.microsoft.com/office/powerpoint/2010/main" val="2549616269"/>
      </p:ext>
    </p:extLst>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87CFEDD2-B59A-4575-A0E6-BDC60D0DAA0E}" type="slidenum">
              <a:rPr lang="en-US"/>
              <a:pPr/>
              <a:t>‹#›</a:t>
            </a:fld>
            <a:endParaRPr lang="en-US"/>
          </a:p>
        </p:txBody>
      </p:sp>
    </p:spTree>
    <p:extLst>
      <p:ext uri="{BB962C8B-B14F-4D97-AF65-F5344CB8AC3E}">
        <p14:creationId xmlns:p14="http://schemas.microsoft.com/office/powerpoint/2010/main" val="1762509182"/>
      </p:ext>
    </p:extLst>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1E8FEAAB-075D-4F41-BA73-1026B9FAF2C2}" type="slidenum">
              <a:rPr lang="en-US"/>
              <a:pPr/>
              <a:t>‹#›</a:t>
            </a:fld>
            <a:endParaRPr lang="en-US"/>
          </a:p>
        </p:txBody>
      </p:sp>
    </p:spTree>
    <p:extLst>
      <p:ext uri="{BB962C8B-B14F-4D97-AF65-F5344CB8AC3E}">
        <p14:creationId xmlns:p14="http://schemas.microsoft.com/office/powerpoint/2010/main" val="3394798479"/>
      </p:ext>
    </p:extLst>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9226DA8-7B7F-4271-8BD7-8A4122F94C91}" type="slidenum">
              <a:rPr lang="en-US"/>
              <a:pPr/>
              <a:t>‹#›</a:t>
            </a:fld>
            <a:endParaRPr lang="en-US"/>
          </a:p>
        </p:txBody>
      </p:sp>
    </p:spTree>
    <p:extLst>
      <p:ext uri="{BB962C8B-B14F-4D97-AF65-F5344CB8AC3E}">
        <p14:creationId xmlns:p14="http://schemas.microsoft.com/office/powerpoint/2010/main" val="2289909036"/>
      </p:ext>
    </p:extLst>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0C8242A-4E6A-45AA-86A8-28C953DFC8D4}" type="slidenum">
              <a:rPr lang="en-US"/>
              <a:pPr/>
              <a:t>‹#›</a:t>
            </a:fld>
            <a:endParaRPr lang="en-US"/>
          </a:p>
        </p:txBody>
      </p:sp>
    </p:spTree>
    <p:extLst>
      <p:ext uri="{BB962C8B-B14F-4D97-AF65-F5344CB8AC3E}">
        <p14:creationId xmlns:p14="http://schemas.microsoft.com/office/powerpoint/2010/main" val="1275645290"/>
      </p:ext>
    </p:extLst>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bwMode="auto">
          <a:xfrm>
            <a:off x="1752600" y="304800"/>
            <a:ext cx="7010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2227" name="Rectangle 3"/>
          <p:cNvSpPr>
            <a:spLocks noGrp="1" noChangeArrowheads="1"/>
          </p:cNvSpPr>
          <p:nvPr>
            <p:ph type="body" idx="1"/>
          </p:nvPr>
        </p:nvSpPr>
        <p:spPr bwMode="auto">
          <a:xfrm>
            <a:off x="1752600" y="1395413"/>
            <a:ext cx="70104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 Second level</a:t>
            </a:r>
          </a:p>
        </p:txBody>
      </p:sp>
      <p:sp>
        <p:nvSpPr>
          <p:cNvPr id="52228" name="Rectangle 4"/>
          <p:cNvSpPr>
            <a:spLocks noGrp="1" noChangeArrowheads="1"/>
          </p:cNvSpPr>
          <p:nvPr>
            <p:ph type="dt" sz="half" idx="2"/>
          </p:nvPr>
        </p:nvSpPr>
        <p:spPr bwMode="auto">
          <a:xfrm>
            <a:off x="1905000" y="6400800"/>
            <a:ext cx="137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nSpc>
                <a:spcPct val="100000"/>
              </a:lnSpc>
              <a:spcBef>
                <a:spcPct val="0"/>
              </a:spcBef>
              <a:defRPr sz="1400"/>
            </a:lvl1pPr>
          </a:lstStyle>
          <a:p>
            <a:endParaRPr lang="en-US"/>
          </a:p>
        </p:txBody>
      </p:sp>
      <p:sp>
        <p:nvSpPr>
          <p:cNvPr id="52229" name="Rectangle 5"/>
          <p:cNvSpPr>
            <a:spLocks noGrp="1" noChangeArrowheads="1"/>
          </p:cNvSpPr>
          <p:nvPr>
            <p:ph type="ftr" sz="quarter" idx="3"/>
          </p:nvPr>
        </p:nvSpPr>
        <p:spPr bwMode="auto">
          <a:xfrm>
            <a:off x="4316413" y="6400800"/>
            <a:ext cx="20843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lnSpc>
                <a:spcPct val="100000"/>
              </a:lnSpc>
              <a:spcBef>
                <a:spcPct val="0"/>
              </a:spcBef>
              <a:defRPr sz="1400"/>
            </a:lvl1pPr>
          </a:lstStyle>
          <a:p>
            <a:endParaRPr lang="en-US"/>
          </a:p>
        </p:txBody>
      </p:sp>
      <p:sp>
        <p:nvSpPr>
          <p:cNvPr id="52230" name="Rectangle 6"/>
          <p:cNvSpPr>
            <a:spLocks noGrp="1" noChangeArrowheads="1"/>
          </p:cNvSpPr>
          <p:nvPr>
            <p:ph type="sldNum" sz="quarter" idx="4"/>
          </p:nvPr>
        </p:nvSpPr>
        <p:spPr bwMode="auto">
          <a:xfrm>
            <a:off x="7391400" y="6400800"/>
            <a:ext cx="137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lnSpc>
                <a:spcPct val="100000"/>
              </a:lnSpc>
              <a:spcBef>
                <a:spcPct val="0"/>
              </a:spcBef>
              <a:defRPr sz="1400"/>
            </a:lvl1pPr>
          </a:lstStyle>
          <a:p>
            <a:fld id="{1E083015-88A9-4222-9CE8-1E13CAED0F64}"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ransition>
    <p:fade thruBlk="1"/>
  </p:transition>
  <p:timing>
    <p:tnLst>
      <p:par>
        <p:cTn id="1" dur="indefinite" restart="never" nodeType="tmRoot"/>
      </p:par>
    </p:tnLst>
  </p:timing>
  <p:txStyles>
    <p:titleStyle>
      <a:lvl1pPr algn="l" rtl="0" eaLnBrk="1" fontAlgn="base" hangingPunct="1">
        <a:spcBef>
          <a:spcPct val="0"/>
        </a:spcBef>
        <a:spcAft>
          <a:spcPct val="0"/>
        </a:spcAft>
        <a:defRPr sz="3200" b="1">
          <a:solidFill>
            <a:srgbClr val="006666"/>
          </a:solidFill>
          <a:latin typeface="+mj-lt"/>
          <a:ea typeface="+mj-ea"/>
          <a:cs typeface="+mj-cs"/>
        </a:defRPr>
      </a:lvl1pPr>
      <a:lvl2pPr algn="l" rtl="0" eaLnBrk="1" fontAlgn="base" hangingPunct="1">
        <a:spcBef>
          <a:spcPct val="0"/>
        </a:spcBef>
        <a:spcAft>
          <a:spcPct val="0"/>
        </a:spcAft>
        <a:defRPr sz="3200" b="1">
          <a:solidFill>
            <a:srgbClr val="006666"/>
          </a:solidFill>
          <a:latin typeface="Tahoma" pitchFamily="34" charset="0"/>
        </a:defRPr>
      </a:lvl2pPr>
      <a:lvl3pPr algn="l" rtl="0" eaLnBrk="1" fontAlgn="base" hangingPunct="1">
        <a:spcBef>
          <a:spcPct val="0"/>
        </a:spcBef>
        <a:spcAft>
          <a:spcPct val="0"/>
        </a:spcAft>
        <a:defRPr sz="3200" b="1">
          <a:solidFill>
            <a:srgbClr val="006666"/>
          </a:solidFill>
          <a:latin typeface="Tahoma" pitchFamily="34" charset="0"/>
        </a:defRPr>
      </a:lvl3pPr>
      <a:lvl4pPr algn="l" rtl="0" eaLnBrk="1" fontAlgn="base" hangingPunct="1">
        <a:spcBef>
          <a:spcPct val="0"/>
        </a:spcBef>
        <a:spcAft>
          <a:spcPct val="0"/>
        </a:spcAft>
        <a:defRPr sz="3200" b="1">
          <a:solidFill>
            <a:srgbClr val="006666"/>
          </a:solidFill>
          <a:latin typeface="Tahoma" pitchFamily="34" charset="0"/>
        </a:defRPr>
      </a:lvl4pPr>
      <a:lvl5pPr algn="l" rtl="0" eaLnBrk="1" fontAlgn="base" hangingPunct="1">
        <a:spcBef>
          <a:spcPct val="0"/>
        </a:spcBef>
        <a:spcAft>
          <a:spcPct val="0"/>
        </a:spcAft>
        <a:defRPr sz="3200" b="1">
          <a:solidFill>
            <a:srgbClr val="006666"/>
          </a:solidFill>
          <a:latin typeface="Tahoma" pitchFamily="34" charset="0"/>
        </a:defRPr>
      </a:lvl5pPr>
      <a:lvl6pPr marL="457200" algn="l" rtl="0" eaLnBrk="1" fontAlgn="base" hangingPunct="1">
        <a:spcBef>
          <a:spcPct val="0"/>
        </a:spcBef>
        <a:spcAft>
          <a:spcPct val="0"/>
        </a:spcAft>
        <a:defRPr sz="3200" b="1">
          <a:solidFill>
            <a:srgbClr val="006666"/>
          </a:solidFill>
          <a:latin typeface="Tahoma" pitchFamily="34" charset="0"/>
        </a:defRPr>
      </a:lvl6pPr>
      <a:lvl7pPr marL="914400" algn="l" rtl="0" eaLnBrk="1" fontAlgn="base" hangingPunct="1">
        <a:spcBef>
          <a:spcPct val="0"/>
        </a:spcBef>
        <a:spcAft>
          <a:spcPct val="0"/>
        </a:spcAft>
        <a:defRPr sz="3200" b="1">
          <a:solidFill>
            <a:srgbClr val="006666"/>
          </a:solidFill>
          <a:latin typeface="Tahoma" pitchFamily="34" charset="0"/>
        </a:defRPr>
      </a:lvl7pPr>
      <a:lvl8pPr marL="1371600" algn="l" rtl="0" eaLnBrk="1" fontAlgn="base" hangingPunct="1">
        <a:spcBef>
          <a:spcPct val="0"/>
        </a:spcBef>
        <a:spcAft>
          <a:spcPct val="0"/>
        </a:spcAft>
        <a:defRPr sz="3200" b="1">
          <a:solidFill>
            <a:srgbClr val="006666"/>
          </a:solidFill>
          <a:latin typeface="Tahoma" pitchFamily="34" charset="0"/>
        </a:defRPr>
      </a:lvl8pPr>
      <a:lvl9pPr marL="1828800" algn="l" rtl="0" eaLnBrk="1" fontAlgn="base" hangingPunct="1">
        <a:spcBef>
          <a:spcPct val="0"/>
        </a:spcBef>
        <a:spcAft>
          <a:spcPct val="0"/>
        </a:spcAft>
        <a:defRPr sz="3200" b="1">
          <a:solidFill>
            <a:srgbClr val="006666"/>
          </a:solidFill>
          <a:latin typeface="Tahoma" pitchFamily="34" charset="0"/>
        </a:defRPr>
      </a:lvl9pPr>
    </p:titleStyle>
    <p:bodyStyle>
      <a:lvl1pPr marL="342900" indent="-342900" algn="l" rtl="0" eaLnBrk="1" fontAlgn="base" hangingPunct="1">
        <a:spcBef>
          <a:spcPct val="50000"/>
        </a:spcBef>
        <a:spcAft>
          <a:spcPct val="0"/>
        </a:spcAft>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Font typeface="Wingdings" pitchFamily="2" charset="2"/>
        <a:buChar char="Ø"/>
        <a:defRPr sz="2200" i="1">
          <a:solidFill>
            <a:schemeClr val="tx1"/>
          </a:solidFill>
          <a:latin typeface="+mn-lt"/>
        </a:defRPr>
      </a:lvl2pPr>
      <a:lvl3pPr marL="1143000" indent="-228600" algn="l" rtl="0" eaLnBrk="1" fontAlgn="base" hangingPunct="1">
        <a:spcBef>
          <a:spcPct val="20000"/>
        </a:spcBef>
        <a:spcAft>
          <a:spcPct val="0"/>
        </a:spcAft>
        <a:buChar char="•"/>
        <a:defRPr sz="2000">
          <a:solidFill>
            <a:schemeClr val="tx1"/>
          </a:solidFill>
          <a:latin typeface="+mn-lt"/>
        </a:defRPr>
      </a:lvl3pPr>
      <a:lvl4pPr marL="1600200" indent="-228600" algn="l" rtl="0" eaLnBrk="1" fontAlgn="base" hangingPunct="1">
        <a:spcBef>
          <a:spcPct val="20000"/>
        </a:spcBef>
        <a:spcAft>
          <a:spcPct val="0"/>
        </a:spcAft>
        <a:buChar char="–"/>
        <a:defRPr sz="1600">
          <a:solidFill>
            <a:schemeClr val="tx1"/>
          </a:solidFill>
          <a:latin typeface="+mn-lt"/>
        </a:defRPr>
      </a:lvl4pPr>
      <a:lvl5pPr marL="2057400" indent="-228600" algn="l" rtl="0" eaLnBrk="1" fontAlgn="base" hangingPunct="1">
        <a:spcBef>
          <a:spcPct val="20000"/>
        </a:spcBef>
        <a:spcAft>
          <a:spcPct val="0"/>
        </a:spcAft>
        <a:buChar char="»"/>
        <a:defRPr sz="1200">
          <a:solidFill>
            <a:schemeClr val="tx1"/>
          </a:solidFill>
          <a:latin typeface="+mn-lt"/>
        </a:defRPr>
      </a:lvl5pPr>
      <a:lvl6pPr marL="2514600" indent="-228600" algn="l" rtl="0" eaLnBrk="1" fontAlgn="base" hangingPunct="1">
        <a:spcBef>
          <a:spcPct val="20000"/>
        </a:spcBef>
        <a:spcAft>
          <a:spcPct val="0"/>
        </a:spcAft>
        <a:buChar char="»"/>
        <a:defRPr sz="1200">
          <a:solidFill>
            <a:schemeClr val="tx1"/>
          </a:solidFill>
          <a:latin typeface="+mn-lt"/>
        </a:defRPr>
      </a:lvl6pPr>
      <a:lvl7pPr marL="2971800" indent="-228600" algn="l" rtl="0" eaLnBrk="1" fontAlgn="base" hangingPunct="1">
        <a:spcBef>
          <a:spcPct val="20000"/>
        </a:spcBef>
        <a:spcAft>
          <a:spcPct val="0"/>
        </a:spcAft>
        <a:buChar char="»"/>
        <a:defRPr sz="1200">
          <a:solidFill>
            <a:schemeClr val="tx1"/>
          </a:solidFill>
          <a:latin typeface="+mn-lt"/>
        </a:defRPr>
      </a:lvl7pPr>
      <a:lvl8pPr marL="3429000" indent="-228600" algn="l" rtl="0" eaLnBrk="1" fontAlgn="base" hangingPunct="1">
        <a:spcBef>
          <a:spcPct val="20000"/>
        </a:spcBef>
        <a:spcAft>
          <a:spcPct val="0"/>
        </a:spcAft>
        <a:buChar char="»"/>
        <a:defRPr sz="1200">
          <a:solidFill>
            <a:schemeClr val="tx1"/>
          </a:solidFill>
          <a:latin typeface="+mn-lt"/>
        </a:defRPr>
      </a:lvl8pPr>
      <a:lvl9pPr marL="3886200" indent="-228600" algn="l" rtl="0" eaLnBrk="1" fontAlgn="base" hangingPunct="1">
        <a:spcBef>
          <a:spcPct val="2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image" Target="../media/image6.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image" Target="../media/image7.e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image" Target="../media/image8.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vmlDrawing" Target="../drawings/vmlDrawing6.vml"/><Relationship Id="rId5" Type="http://schemas.openxmlformats.org/officeDocument/2006/relationships/image" Target="../media/image9.emf"/><Relationship Id="rId4" Type="http://schemas.openxmlformats.org/officeDocument/2006/relationships/oleObject" Target="../embeddings/oleObject7.bin"/></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7.xml"/><Relationship Id="rId1" Type="http://schemas.openxmlformats.org/officeDocument/2006/relationships/vmlDrawing" Target="../drawings/vmlDrawing7.vml"/><Relationship Id="rId4" Type="http://schemas.openxmlformats.org/officeDocument/2006/relationships/image" Target="../media/image10.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4.emf"/><Relationship Id="rId5" Type="http://schemas.openxmlformats.org/officeDocument/2006/relationships/oleObject" Target="../embeddings/oleObject2.bin"/><Relationship Id="rId4" Type="http://schemas.openxmlformats.org/officeDocument/2006/relationships/image" Target="../media/image3.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5.emf"/><Relationship Id="rId4" Type="http://schemas.openxmlformats.org/officeDocument/2006/relationships/oleObject" Target="../embeddings/oleObject3.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p:cNvSpPr>
          <p:nvPr>
            <p:custDataLst>
              <p:tags r:id="rId1"/>
            </p:custDataLst>
          </p:nvPr>
        </p:nvSpPr>
        <p:spPr bwMode="auto">
          <a:xfrm>
            <a:off x="1042988" y="2924175"/>
            <a:ext cx="7772400" cy="1362075"/>
          </a:xfrm>
          <a:prstGeom prst="rect">
            <a:avLst/>
          </a:prstGeom>
          <a:noFill/>
          <a:ln w="9525">
            <a:noFill/>
            <a:miter lim="800000"/>
            <a:headEnd/>
            <a:tailEnd/>
          </a:ln>
        </p:spPr>
        <p:txBody>
          <a:bodyPr/>
          <a:lstStyle/>
          <a:p>
            <a:pPr algn="r" eaLnBrk="0" hangingPunct="0">
              <a:defRPr/>
            </a:pPr>
            <a:r>
              <a:rPr lang="en-US" sz="4000" b="1">
                <a:solidFill>
                  <a:srgbClr val="990000"/>
                </a:solidFill>
                <a:effectLst>
                  <a:outerShdw blurRad="38100" dist="38100" dir="2700000" algn="tl">
                    <a:srgbClr val="C0C0C0"/>
                  </a:outerShdw>
                </a:effectLst>
                <a:latin typeface="Cambria" pitchFamily="18" charset="0"/>
                <a:cs typeface="Arial" charset="0"/>
              </a:rPr>
              <a:t>Macam-Macam Penyesuaian</a:t>
            </a:r>
          </a:p>
          <a:p>
            <a:pPr algn="r" eaLnBrk="0" hangingPunct="0">
              <a:defRPr/>
            </a:pPr>
            <a:endParaRPr lang="en-US" sz="4000" b="1">
              <a:solidFill>
                <a:srgbClr val="990000"/>
              </a:solidFill>
              <a:effectLst>
                <a:outerShdw blurRad="38100" dist="38100" dir="2700000" algn="tl">
                  <a:srgbClr val="C0C0C0"/>
                </a:outerShdw>
              </a:effectLst>
              <a:latin typeface="Cambria" pitchFamily="18" charset="0"/>
              <a:cs typeface="Arial" charset="0"/>
            </a:endParaRPr>
          </a:p>
        </p:txBody>
      </p:sp>
    </p:spTree>
    <p:extLst>
      <p:ext uri="{BB962C8B-B14F-4D97-AF65-F5344CB8AC3E}">
        <p14:creationId xmlns:p14="http://schemas.microsoft.com/office/powerpoint/2010/main" val="3542195114"/>
      </p:ext>
    </p:extLst>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0658" name="Object 2"/>
          <p:cNvGraphicFramePr>
            <a:graphicFrameLocks noChangeAspect="1"/>
          </p:cNvGraphicFramePr>
          <p:nvPr>
            <p:extLst>
              <p:ext uri="{D42A27DB-BD31-4B8C-83A1-F6EECF244321}">
                <p14:modId xmlns:p14="http://schemas.microsoft.com/office/powerpoint/2010/main" val="3901477539"/>
              </p:ext>
            </p:extLst>
          </p:nvPr>
        </p:nvGraphicFramePr>
        <p:xfrm>
          <a:off x="1645065" y="4854575"/>
          <a:ext cx="7041735" cy="1527175"/>
        </p:xfrm>
        <a:graphic>
          <a:graphicData uri="http://schemas.openxmlformats.org/presentationml/2006/ole">
            <mc:AlternateContent xmlns:mc="http://schemas.openxmlformats.org/markup-compatibility/2006">
              <mc:Choice xmlns:v="urn:schemas-microsoft-com:vml" Requires="v">
                <p:oleObj spid="_x0000_s3085" name="Visio" r:id="rId3" imgW="6013704" imgH="1395679" progId="Visio.Drawing.6">
                  <p:embed/>
                </p:oleObj>
              </mc:Choice>
              <mc:Fallback>
                <p:oleObj name="Visio" r:id="rId3" imgW="6013704" imgH="1395679" progId="Visio.Drawing.6">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45065" y="4854575"/>
                        <a:ext cx="7041735" cy="1527175"/>
                      </a:xfrm>
                      <a:prstGeom prst="rect">
                        <a:avLst/>
                      </a:prstGeom>
                      <a:noFill/>
                      <a:ln>
                        <a:noFill/>
                      </a:ln>
                      <a:effectLst/>
                    </p:spPr>
                  </p:pic>
                </p:oleObj>
              </mc:Fallback>
            </mc:AlternateContent>
          </a:graphicData>
        </a:graphic>
      </p:graphicFrame>
      <p:sp>
        <p:nvSpPr>
          <p:cNvPr id="70659" name="Text Box 3"/>
          <p:cNvSpPr txBox="1">
            <a:spLocks noChangeArrowheads="1"/>
          </p:cNvSpPr>
          <p:nvPr/>
        </p:nvSpPr>
        <p:spPr bwMode="auto">
          <a:xfrm>
            <a:off x="1721265" y="4473575"/>
            <a:ext cx="342582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1600" smtClean="0">
                <a:solidFill>
                  <a:schemeClr val="tx2">
                    <a:lumMod val="50000"/>
                  </a:schemeClr>
                </a:solidFill>
                <a:latin typeface="Cambria" pitchFamily="18" charset="0"/>
              </a:rPr>
              <a:t>Ayat Penyesuaian 31 Desember 2001</a:t>
            </a:r>
          </a:p>
        </p:txBody>
      </p:sp>
      <p:sp>
        <p:nvSpPr>
          <p:cNvPr id="70660" name="Text Box 4"/>
          <p:cNvSpPr txBox="1">
            <a:spLocks noChangeArrowheads="1"/>
          </p:cNvSpPr>
          <p:nvPr/>
        </p:nvSpPr>
        <p:spPr bwMode="auto">
          <a:xfrm>
            <a:off x="1568865" y="2165350"/>
            <a:ext cx="7416800"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1400" dirty="0" err="1" smtClean="0">
                <a:solidFill>
                  <a:schemeClr val="tx2">
                    <a:lumMod val="50000"/>
                  </a:schemeClr>
                </a:solidFill>
                <a:latin typeface="Cambria" pitchFamily="18" charset="0"/>
              </a:rPr>
              <a:t>Contoh</a:t>
            </a:r>
            <a:r>
              <a:rPr lang="en-US" sz="1400" dirty="0" smtClean="0">
                <a:solidFill>
                  <a:schemeClr val="tx2">
                    <a:lumMod val="50000"/>
                  </a:schemeClr>
                </a:solidFill>
                <a:latin typeface="Cambria" pitchFamily="18" charset="0"/>
              </a:rPr>
              <a:t> :</a:t>
            </a:r>
            <a:endParaRPr lang="en-US" sz="1400" b="1" dirty="0" smtClean="0">
              <a:solidFill>
                <a:schemeClr val="tx2">
                  <a:lumMod val="50000"/>
                </a:schemeClr>
              </a:solidFill>
              <a:latin typeface="Cambria" pitchFamily="18" charset="0"/>
            </a:endParaRPr>
          </a:p>
          <a:p>
            <a:pPr>
              <a:defRPr/>
            </a:pPr>
            <a:r>
              <a:rPr lang="en-US" sz="1400" b="1" dirty="0" err="1" smtClean="0">
                <a:solidFill>
                  <a:schemeClr val="tx2">
                    <a:lumMod val="50000"/>
                  </a:schemeClr>
                </a:solidFill>
                <a:latin typeface="Cambria" pitchFamily="18" charset="0"/>
              </a:rPr>
              <a:t>Neraca</a:t>
            </a:r>
            <a:r>
              <a:rPr lang="en-US" sz="1400" b="1" dirty="0" smtClean="0">
                <a:solidFill>
                  <a:schemeClr val="tx2">
                    <a:lumMod val="50000"/>
                  </a:schemeClr>
                </a:solidFill>
                <a:latin typeface="Cambria" pitchFamily="18" charset="0"/>
              </a:rPr>
              <a:t> </a:t>
            </a:r>
            <a:r>
              <a:rPr lang="en-US" sz="1400" b="1" dirty="0" err="1" smtClean="0">
                <a:solidFill>
                  <a:schemeClr val="tx2">
                    <a:lumMod val="50000"/>
                  </a:schemeClr>
                </a:solidFill>
                <a:latin typeface="Cambria" pitchFamily="18" charset="0"/>
              </a:rPr>
              <a:t>Saldo</a:t>
            </a:r>
            <a:r>
              <a:rPr lang="en-US" sz="1400" b="1" dirty="0" smtClean="0">
                <a:solidFill>
                  <a:schemeClr val="tx2">
                    <a:lumMod val="50000"/>
                  </a:schemeClr>
                </a:solidFill>
                <a:latin typeface="Cambria" pitchFamily="18" charset="0"/>
              </a:rPr>
              <a:t> 31 </a:t>
            </a:r>
            <a:r>
              <a:rPr lang="en-US" sz="1400" b="1" dirty="0" err="1" smtClean="0">
                <a:solidFill>
                  <a:schemeClr val="tx2">
                    <a:lumMod val="50000"/>
                  </a:schemeClr>
                </a:solidFill>
                <a:latin typeface="Cambria" pitchFamily="18" charset="0"/>
              </a:rPr>
              <a:t>Desember</a:t>
            </a:r>
            <a:r>
              <a:rPr lang="en-US" sz="1400" b="1" dirty="0" smtClean="0">
                <a:solidFill>
                  <a:schemeClr val="tx2">
                    <a:lumMod val="50000"/>
                  </a:schemeClr>
                </a:solidFill>
                <a:latin typeface="Cambria" pitchFamily="18" charset="0"/>
              </a:rPr>
              <a:t> 2001</a:t>
            </a:r>
            <a:endParaRPr lang="de-DE" sz="1400" dirty="0" smtClean="0">
              <a:solidFill>
                <a:schemeClr val="tx2">
                  <a:lumMod val="50000"/>
                </a:schemeClr>
              </a:solidFill>
              <a:latin typeface="Cambria" pitchFamily="18" charset="0"/>
            </a:endParaRPr>
          </a:p>
          <a:p>
            <a:pPr>
              <a:defRPr/>
            </a:pPr>
            <a:r>
              <a:rPr lang="de-DE" sz="1400" dirty="0" smtClean="0">
                <a:solidFill>
                  <a:schemeClr val="tx2">
                    <a:lumMod val="50000"/>
                  </a:schemeClr>
                </a:solidFill>
                <a:latin typeface="Cambria" pitchFamily="18" charset="0"/>
              </a:rPr>
              <a:t>	Gedung 			Rp. xxxxx(D)</a:t>
            </a:r>
            <a:br>
              <a:rPr lang="de-DE" sz="1400" dirty="0" smtClean="0">
                <a:solidFill>
                  <a:schemeClr val="tx2">
                    <a:lumMod val="50000"/>
                  </a:schemeClr>
                </a:solidFill>
                <a:latin typeface="Cambria" pitchFamily="18" charset="0"/>
              </a:rPr>
            </a:br>
            <a:r>
              <a:rPr lang="de-DE" sz="1400" dirty="0" smtClean="0">
                <a:solidFill>
                  <a:schemeClr val="tx2">
                    <a:lumMod val="50000"/>
                  </a:schemeClr>
                </a:solidFill>
                <a:latin typeface="Cambria" pitchFamily="18" charset="0"/>
              </a:rPr>
              <a:t>	Akumulasi Penyusutan Gedung	Rp.  xxxxx</a:t>
            </a:r>
            <a:r>
              <a:rPr lang="en-US" sz="1400" dirty="0" smtClean="0">
                <a:solidFill>
                  <a:schemeClr val="tx2">
                    <a:lumMod val="50000"/>
                  </a:schemeClr>
                </a:solidFill>
                <a:latin typeface="Cambria" pitchFamily="18" charset="0"/>
              </a:rPr>
              <a:t> (K)</a:t>
            </a:r>
          </a:p>
          <a:p>
            <a:pPr>
              <a:defRPr/>
            </a:pPr>
            <a:r>
              <a:rPr lang="en-US" sz="1400" dirty="0" smtClean="0">
                <a:solidFill>
                  <a:schemeClr val="tx2">
                    <a:lumMod val="50000"/>
                  </a:schemeClr>
                </a:solidFill>
                <a:latin typeface="Cambria" pitchFamily="18" charset="0"/>
              </a:rPr>
              <a:t>	</a:t>
            </a:r>
            <a:r>
              <a:rPr lang="en-US" sz="1400" dirty="0" err="1" smtClean="0">
                <a:solidFill>
                  <a:schemeClr val="tx2">
                    <a:lumMod val="50000"/>
                  </a:schemeClr>
                </a:solidFill>
                <a:latin typeface="Cambria" pitchFamily="18" charset="0"/>
              </a:rPr>
              <a:t>Inventaris</a:t>
            </a:r>
            <a:r>
              <a:rPr lang="en-US" sz="1400" dirty="0" smtClean="0">
                <a:solidFill>
                  <a:schemeClr val="tx2">
                    <a:lumMod val="50000"/>
                  </a:schemeClr>
                </a:solidFill>
                <a:latin typeface="Cambria" pitchFamily="18" charset="0"/>
              </a:rPr>
              <a:t>			</a:t>
            </a:r>
            <a:r>
              <a:rPr lang="en-US" sz="1400" dirty="0" err="1" smtClean="0">
                <a:solidFill>
                  <a:schemeClr val="tx2">
                    <a:lumMod val="50000"/>
                  </a:schemeClr>
                </a:solidFill>
                <a:latin typeface="Cambria" pitchFamily="18" charset="0"/>
              </a:rPr>
              <a:t>Rp</a:t>
            </a:r>
            <a:r>
              <a:rPr lang="en-US" sz="1400" dirty="0" smtClean="0">
                <a:solidFill>
                  <a:schemeClr val="tx2">
                    <a:lumMod val="50000"/>
                  </a:schemeClr>
                </a:solidFill>
                <a:latin typeface="Cambria" pitchFamily="18" charset="0"/>
              </a:rPr>
              <a:t>.   </a:t>
            </a:r>
            <a:r>
              <a:rPr lang="en-US" sz="1400" dirty="0" err="1" smtClean="0">
                <a:solidFill>
                  <a:schemeClr val="tx2">
                    <a:lumMod val="50000"/>
                  </a:schemeClr>
                </a:solidFill>
                <a:latin typeface="Cambria" pitchFamily="18" charset="0"/>
              </a:rPr>
              <a:t>xxxxx</a:t>
            </a:r>
            <a:r>
              <a:rPr lang="en-US" sz="1400" dirty="0" smtClean="0">
                <a:solidFill>
                  <a:schemeClr val="tx2">
                    <a:lumMod val="50000"/>
                  </a:schemeClr>
                </a:solidFill>
                <a:latin typeface="Cambria" pitchFamily="18" charset="0"/>
              </a:rPr>
              <a:t> (D)</a:t>
            </a:r>
            <a:endParaRPr lang="en-US" sz="1400" b="1" i="1" u="sng" dirty="0" smtClean="0">
              <a:solidFill>
                <a:schemeClr val="tx2">
                  <a:lumMod val="50000"/>
                </a:schemeClr>
              </a:solidFill>
              <a:latin typeface="Cambria" pitchFamily="18" charset="0"/>
            </a:endParaRPr>
          </a:p>
          <a:p>
            <a:pPr>
              <a:defRPr/>
            </a:pPr>
            <a:endParaRPr lang="en-US" sz="1400" b="1" i="1" u="sng" dirty="0" smtClean="0">
              <a:solidFill>
                <a:schemeClr val="tx2">
                  <a:lumMod val="50000"/>
                </a:schemeClr>
              </a:solidFill>
              <a:latin typeface="Cambria" pitchFamily="18" charset="0"/>
            </a:endParaRPr>
          </a:p>
          <a:p>
            <a:pPr>
              <a:defRPr/>
            </a:pPr>
            <a:r>
              <a:rPr lang="en-US" sz="1400" b="1" i="1" u="sng" dirty="0" smtClean="0">
                <a:solidFill>
                  <a:schemeClr val="tx2">
                    <a:lumMod val="50000"/>
                  </a:schemeClr>
                </a:solidFill>
                <a:latin typeface="Cambria" pitchFamily="18" charset="0"/>
              </a:rPr>
              <a:t>Data </a:t>
            </a:r>
            <a:r>
              <a:rPr lang="en-US" sz="1400" b="1" i="1" u="sng" dirty="0" err="1" smtClean="0">
                <a:solidFill>
                  <a:schemeClr val="tx2">
                    <a:lumMod val="50000"/>
                  </a:schemeClr>
                </a:solidFill>
                <a:latin typeface="Cambria" pitchFamily="18" charset="0"/>
              </a:rPr>
              <a:t>Penyesuaian</a:t>
            </a:r>
            <a:r>
              <a:rPr lang="en-US" sz="1400" b="1" i="1" u="sng" dirty="0" smtClean="0">
                <a:solidFill>
                  <a:schemeClr val="tx2">
                    <a:lumMod val="50000"/>
                  </a:schemeClr>
                </a:solidFill>
                <a:latin typeface="Cambria" pitchFamily="18" charset="0"/>
              </a:rPr>
              <a:t> 31 </a:t>
            </a:r>
            <a:r>
              <a:rPr lang="en-US" sz="1400" b="1" i="1" u="sng" dirty="0" err="1" smtClean="0">
                <a:solidFill>
                  <a:schemeClr val="tx2">
                    <a:lumMod val="50000"/>
                  </a:schemeClr>
                </a:solidFill>
                <a:latin typeface="Cambria" pitchFamily="18" charset="0"/>
              </a:rPr>
              <a:t>Desember</a:t>
            </a:r>
            <a:r>
              <a:rPr lang="en-US" sz="1400" b="1" i="1" u="sng" dirty="0" smtClean="0">
                <a:solidFill>
                  <a:schemeClr val="tx2">
                    <a:lumMod val="50000"/>
                  </a:schemeClr>
                </a:solidFill>
                <a:latin typeface="Cambria" pitchFamily="18" charset="0"/>
              </a:rPr>
              <a:t> 2001</a:t>
            </a:r>
            <a:endParaRPr lang="en-US" sz="1400" dirty="0" smtClean="0">
              <a:solidFill>
                <a:schemeClr val="tx2">
                  <a:lumMod val="50000"/>
                </a:schemeClr>
              </a:solidFill>
              <a:latin typeface="Cambria" pitchFamily="18" charset="0"/>
            </a:endParaRPr>
          </a:p>
          <a:p>
            <a:pPr>
              <a:defRPr/>
            </a:pPr>
            <a:r>
              <a:rPr lang="en-US" sz="1400" dirty="0" err="1" smtClean="0">
                <a:solidFill>
                  <a:schemeClr val="tx2">
                    <a:lumMod val="50000"/>
                  </a:schemeClr>
                </a:solidFill>
                <a:latin typeface="Cambria" pitchFamily="18" charset="0"/>
              </a:rPr>
              <a:t>Gedung</a:t>
            </a:r>
            <a:r>
              <a:rPr lang="en-US" sz="1400" dirty="0" smtClean="0">
                <a:solidFill>
                  <a:schemeClr val="tx2">
                    <a:lumMod val="50000"/>
                  </a:schemeClr>
                </a:solidFill>
                <a:latin typeface="Cambria" pitchFamily="18" charset="0"/>
              </a:rPr>
              <a:t> </a:t>
            </a:r>
            <a:r>
              <a:rPr lang="en-US" sz="1400" dirty="0" err="1" smtClean="0">
                <a:solidFill>
                  <a:schemeClr val="tx2">
                    <a:lumMod val="50000"/>
                  </a:schemeClr>
                </a:solidFill>
                <a:latin typeface="Cambria" pitchFamily="18" charset="0"/>
              </a:rPr>
              <a:t>disusutkan</a:t>
            </a:r>
            <a:r>
              <a:rPr lang="en-US" sz="1400" dirty="0" smtClean="0">
                <a:solidFill>
                  <a:schemeClr val="tx2">
                    <a:lumMod val="50000"/>
                  </a:schemeClr>
                </a:solidFill>
                <a:latin typeface="Cambria" pitchFamily="18" charset="0"/>
              </a:rPr>
              <a:t> 10 % </a:t>
            </a:r>
            <a:r>
              <a:rPr lang="en-US" sz="1400" dirty="0" err="1" smtClean="0">
                <a:solidFill>
                  <a:schemeClr val="tx2">
                    <a:lumMod val="50000"/>
                  </a:schemeClr>
                </a:solidFill>
                <a:latin typeface="Cambria" pitchFamily="18" charset="0"/>
              </a:rPr>
              <a:t>dari</a:t>
            </a:r>
            <a:r>
              <a:rPr lang="en-US" sz="1400" dirty="0" smtClean="0">
                <a:solidFill>
                  <a:schemeClr val="tx2">
                    <a:lumMod val="50000"/>
                  </a:schemeClr>
                </a:solidFill>
                <a:latin typeface="Cambria" pitchFamily="18" charset="0"/>
              </a:rPr>
              <a:t> </a:t>
            </a:r>
            <a:r>
              <a:rPr lang="en-US" sz="1400" dirty="0" err="1" smtClean="0">
                <a:solidFill>
                  <a:schemeClr val="tx2">
                    <a:lumMod val="50000"/>
                  </a:schemeClr>
                </a:solidFill>
                <a:latin typeface="Cambria" pitchFamily="18" charset="0"/>
              </a:rPr>
              <a:t>harga</a:t>
            </a:r>
            <a:r>
              <a:rPr lang="en-US" sz="1400" dirty="0" smtClean="0">
                <a:solidFill>
                  <a:schemeClr val="tx2">
                    <a:lumMod val="50000"/>
                  </a:schemeClr>
                </a:solidFill>
                <a:latin typeface="Cambria" pitchFamily="18" charset="0"/>
              </a:rPr>
              <a:t> </a:t>
            </a:r>
            <a:r>
              <a:rPr lang="en-US" sz="1400" dirty="0" err="1" smtClean="0">
                <a:solidFill>
                  <a:schemeClr val="tx2">
                    <a:lumMod val="50000"/>
                  </a:schemeClr>
                </a:solidFill>
                <a:latin typeface="Cambria" pitchFamily="18" charset="0"/>
              </a:rPr>
              <a:t>Beli</a:t>
            </a:r>
            <a:endParaRPr lang="en-US" sz="1400" dirty="0" smtClean="0">
              <a:solidFill>
                <a:schemeClr val="tx2">
                  <a:lumMod val="50000"/>
                </a:schemeClr>
              </a:solidFill>
              <a:latin typeface="Cambria" pitchFamily="18" charset="0"/>
            </a:endParaRPr>
          </a:p>
          <a:p>
            <a:pPr>
              <a:defRPr/>
            </a:pPr>
            <a:r>
              <a:rPr lang="en-US" sz="1400" dirty="0" err="1" smtClean="0">
                <a:solidFill>
                  <a:schemeClr val="tx2">
                    <a:lumMod val="50000"/>
                  </a:schemeClr>
                </a:solidFill>
                <a:latin typeface="Cambria" pitchFamily="18" charset="0"/>
              </a:rPr>
              <a:t>Inventaris</a:t>
            </a:r>
            <a:r>
              <a:rPr lang="en-US" sz="1400" dirty="0" smtClean="0">
                <a:solidFill>
                  <a:schemeClr val="tx2">
                    <a:lumMod val="50000"/>
                  </a:schemeClr>
                </a:solidFill>
                <a:latin typeface="Cambria" pitchFamily="18" charset="0"/>
              </a:rPr>
              <a:t> </a:t>
            </a:r>
            <a:r>
              <a:rPr lang="en-US" sz="1400" dirty="0" err="1" smtClean="0">
                <a:solidFill>
                  <a:schemeClr val="tx2">
                    <a:lumMod val="50000"/>
                  </a:schemeClr>
                </a:solidFill>
                <a:latin typeface="Cambria" pitchFamily="18" charset="0"/>
              </a:rPr>
              <a:t>disusutkan</a:t>
            </a:r>
            <a:r>
              <a:rPr lang="en-US" sz="1400" dirty="0" smtClean="0">
                <a:solidFill>
                  <a:schemeClr val="tx2">
                    <a:lumMod val="50000"/>
                  </a:schemeClr>
                </a:solidFill>
                <a:latin typeface="Cambria" pitchFamily="18" charset="0"/>
              </a:rPr>
              <a:t> </a:t>
            </a:r>
            <a:r>
              <a:rPr lang="en-US" sz="1400" dirty="0" err="1" smtClean="0">
                <a:solidFill>
                  <a:schemeClr val="tx2">
                    <a:lumMod val="50000"/>
                  </a:schemeClr>
                </a:solidFill>
                <a:latin typeface="Cambria" pitchFamily="18" charset="0"/>
              </a:rPr>
              <a:t>sebesar</a:t>
            </a:r>
            <a:r>
              <a:rPr lang="en-US" sz="1400" dirty="0" smtClean="0">
                <a:solidFill>
                  <a:schemeClr val="tx2">
                    <a:lumMod val="50000"/>
                  </a:schemeClr>
                </a:solidFill>
                <a:latin typeface="Cambria" pitchFamily="18" charset="0"/>
              </a:rPr>
              <a:t> </a:t>
            </a:r>
            <a:r>
              <a:rPr lang="en-US" sz="1400" dirty="0" err="1" smtClean="0">
                <a:solidFill>
                  <a:schemeClr val="tx2">
                    <a:lumMod val="50000"/>
                  </a:schemeClr>
                </a:solidFill>
                <a:latin typeface="Cambria" pitchFamily="18" charset="0"/>
              </a:rPr>
              <a:t>Rp</a:t>
            </a:r>
            <a:r>
              <a:rPr lang="en-US" sz="1400" dirty="0" smtClean="0">
                <a:solidFill>
                  <a:schemeClr val="tx2">
                    <a:lumMod val="50000"/>
                  </a:schemeClr>
                </a:solidFill>
                <a:latin typeface="Cambria" pitchFamily="18" charset="0"/>
              </a:rPr>
              <a:t>. 500.000</a:t>
            </a:r>
          </a:p>
        </p:txBody>
      </p:sp>
      <p:sp>
        <p:nvSpPr>
          <p:cNvPr id="3077" name="Text Box 5"/>
          <p:cNvSpPr txBox="1">
            <a:spLocks noChangeArrowheads="1"/>
          </p:cNvSpPr>
          <p:nvPr/>
        </p:nvSpPr>
        <p:spPr bwMode="auto">
          <a:xfrm>
            <a:off x="1583152" y="152400"/>
            <a:ext cx="72390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sz="1600" dirty="0" err="1" smtClean="0">
                <a:solidFill>
                  <a:schemeClr val="tx2">
                    <a:lumMod val="50000"/>
                  </a:schemeClr>
                </a:solidFill>
                <a:latin typeface="Cambria" pitchFamily="18" charset="0"/>
              </a:rPr>
              <a:t>Sebuah</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gedung</a:t>
            </a:r>
            <a:r>
              <a:rPr lang="id-ID" sz="1600" dirty="0" smtClean="0">
                <a:solidFill>
                  <a:schemeClr val="tx2">
                    <a:lumMod val="50000"/>
                  </a:schemeClr>
                </a:solidFill>
                <a:latin typeface="Cambria" pitchFamily="18" charset="0"/>
              </a:rPr>
              <a:t> dibeli 1 juli 2010</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mempunyai</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nilai</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sebesar</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Rp</a:t>
            </a:r>
            <a:r>
              <a:rPr lang="en-US" sz="1600" dirty="0" smtClean="0">
                <a:solidFill>
                  <a:schemeClr val="tx2">
                    <a:lumMod val="50000"/>
                  </a:schemeClr>
                </a:solidFill>
                <a:latin typeface="Cambria" pitchFamily="18" charset="0"/>
              </a:rPr>
              <a:t> 61.500.000,  , </a:t>
            </a:r>
            <a:r>
              <a:rPr lang="en-US" sz="1600" dirty="0" err="1" smtClean="0">
                <a:solidFill>
                  <a:schemeClr val="tx2">
                    <a:lumMod val="50000"/>
                  </a:schemeClr>
                </a:solidFill>
                <a:latin typeface="Cambria" pitchFamily="18" charset="0"/>
              </a:rPr>
              <a:t>umur</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kegunaan</a:t>
            </a:r>
            <a:r>
              <a:rPr lang="en-US" sz="1600" dirty="0" smtClean="0">
                <a:solidFill>
                  <a:schemeClr val="tx2">
                    <a:lumMod val="50000"/>
                  </a:schemeClr>
                </a:solidFill>
                <a:latin typeface="Cambria" pitchFamily="18" charset="0"/>
              </a:rPr>
              <a:t> 20 </a:t>
            </a:r>
            <a:r>
              <a:rPr lang="en-US" sz="1600" dirty="0" err="1" smtClean="0">
                <a:solidFill>
                  <a:schemeClr val="tx2">
                    <a:lumMod val="50000"/>
                  </a:schemeClr>
                </a:solidFill>
                <a:latin typeface="Cambria" pitchFamily="18" charset="0"/>
              </a:rPr>
              <a:t>tahun</a:t>
            </a:r>
            <a:r>
              <a:rPr lang="en-US" sz="1600" dirty="0" smtClean="0">
                <a:solidFill>
                  <a:schemeClr val="tx2">
                    <a:lumMod val="50000"/>
                  </a:schemeClr>
                </a:solidFill>
                <a:latin typeface="Cambria" pitchFamily="18" charset="0"/>
              </a:rPr>
              <a:t>.</a:t>
            </a:r>
            <a:r>
              <a:rPr lang="id-ID" sz="1600" dirty="0" smtClean="0">
                <a:solidFill>
                  <a:schemeClr val="tx2">
                    <a:lumMod val="50000"/>
                  </a:schemeClr>
                </a:solidFill>
                <a:latin typeface="Cambria" pitchFamily="18" charset="0"/>
              </a:rPr>
              <a:t> Berapa penyusutan per 31 des 2010?</a:t>
            </a:r>
            <a:endParaRPr lang="en-US" sz="1600" dirty="0" smtClean="0">
              <a:solidFill>
                <a:schemeClr val="tx2">
                  <a:lumMod val="50000"/>
                </a:schemeClr>
              </a:solidFill>
              <a:latin typeface="Cambria" pitchFamily="18" charset="0"/>
            </a:endParaRPr>
          </a:p>
        </p:txBody>
      </p:sp>
      <p:sp>
        <p:nvSpPr>
          <p:cNvPr id="3078" name="Text Box 6"/>
          <p:cNvSpPr txBox="1">
            <a:spLocks noChangeArrowheads="1"/>
          </p:cNvSpPr>
          <p:nvPr/>
        </p:nvSpPr>
        <p:spPr bwMode="auto">
          <a:xfrm>
            <a:off x="1659352" y="914400"/>
            <a:ext cx="3048000" cy="106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sz="1600" b="1" smtClean="0">
                <a:solidFill>
                  <a:schemeClr val="tx2">
                    <a:lumMod val="50000"/>
                  </a:schemeClr>
                </a:solidFill>
                <a:latin typeface="Cambria" pitchFamily="18" charset="0"/>
              </a:rPr>
              <a:t>Metode garis Lurus</a:t>
            </a:r>
          </a:p>
          <a:p>
            <a:pPr eaLnBrk="1" hangingPunct="1">
              <a:spcBef>
                <a:spcPct val="50000"/>
              </a:spcBef>
              <a:defRPr/>
            </a:pPr>
            <a:r>
              <a:rPr lang="en-US" sz="1600" b="1" u="sng" smtClean="0">
                <a:solidFill>
                  <a:schemeClr val="tx2">
                    <a:lumMod val="50000"/>
                  </a:schemeClr>
                </a:solidFill>
                <a:latin typeface="Cambria" pitchFamily="18" charset="0"/>
              </a:rPr>
              <a:t>Harga Perolehan – Nilai sisa</a:t>
            </a:r>
          </a:p>
          <a:p>
            <a:pPr eaLnBrk="1" hangingPunct="1">
              <a:spcBef>
                <a:spcPct val="50000"/>
              </a:spcBef>
              <a:defRPr/>
            </a:pPr>
            <a:r>
              <a:rPr lang="en-US" sz="1600" b="1" smtClean="0">
                <a:solidFill>
                  <a:schemeClr val="tx2">
                    <a:lumMod val="50000"/>
                  </a:schemeClr>
                </a:solidFill>
                <a:latin typeface="Cambria" pitchFamily="18" charset="0"/>
              </a:rPr>
              <a:t>       Umur manfaat</a:t>
            </a:r>
          </a:p>
        </p:txBody>
      </p:sp>
      <p:sp>
        <p:nvSpPr>
          <p:cNvPr id="3079" name="Text Box 7"/>
          <p:cNvSpPr txBox="1">
            <a:spLocks noChangeArrowheads="1"/>
          </p:cNvSpPr>
          <p:nvPr/>
        </p:nvSpPr>
        <p:spPr bwMode="auto">
          <a:xfrm>
            <a:off x="5012152" y="990600"/>
            <a:ext cx="4800600" cy="106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sz="1600" smtClean="0">
                <a:solidFill>
                  <a:schemeClr val="tx2">
                    <a:lumMod val="50000"/>
                  </a:schemeClr>
                </a:solidFill>
                <a:latin typeface="Cambria" pitchFamily="18" charset="0"/>
              </a:rPr>
              <a:t>Beban Peny gedung Rp xxxxx</a:t>
            </a:r>
          </a:p>
          <a:p>
            <a:pPr eaLnBrk="1" hangingPunct="1">
              <a:spcBef>
                <a:spcPct val="50000"/>
              </a:spcBef>
              <a:defRPr/>
            </a:pPr>
            <a:r>
              <a:rPr lang="en-US" sz="1600" smtClean="0">
                <a:solidFill>
                  <a:schemeClr val="tx2">
                    <a:lumMod val="50000"/>
                  </a:schemeClr>
                </a:solidFill>
                <a:latin typeface="Cambria" pitchFamily="18" charset="0"/>
              </a:rPr>
              <a:t>    Akum. Peny. Gedung                  Rp xxxxx</a:t>
            </a:r>
          </a:p>
          <a:p>
            <a:pPr eaLnBrk="1" hangingPunct="1">
              <a:spcBef>
                <a:spcPct val="50000"/>
              </a:spcBef>
              <a:defRPr/>
            </a:pPr>
            <a:r>
              <a:rPr lang="en-US" sz="1600" smtClean="0">
                <a:solidFill>
                  <a:schemeClr val="tx2">
                    <a:lumMod val="50000"/>
                  </a:schemeClr>
                </a:solidFill>
                <a:latin typeface="Cambria" pitchFamily="18" charset="0"/>
              </a:rPr>
              <a:t>(mencatat beban penyusutan gedung)</a:t>
            </a:r>
          </a:p>
        </p:txBody>
      </p:sp>
    </p:spTree>
    <p:extLst>
      <p:ext uri="{BB962C8B-B14F-4D97-AF65-F5344CB8AC3E}">
        <p14:creationId xmlns:p14="http://schemas.microsoft.com/office/powerpoint/2010/main" val="2836601162"/>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70660"/>
                                        </p:tgtEl>
                                        <p:attrNameLst>
                                          <p:attrName>style.visibility</p:attrName>
                                        </p:attrNameLst>
                                      </p:cBhvr>
                                      <p:to>
                                        <p:strVal val="visible"/>
                                      </p:to>
                                    </p:set>
                                    <p:anim to="" calcmode="lin" valueType="num">
                                      <p:cBhvr>
                                        <p:cTn id="7" dur="1" fill="hold"/>
                                        <p:tgtEl>
                                          <p:spTgt spid="70660"/>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499"/>
                                          </p:stCondLst>
                                        </p:cTn>
                                        <p:tgtEl>
                                          <p:spTgt spid="70659"/>
                                        </p:tgtEl>
                                        <p:attrNameLst>
                                          <p:attrName>style.visibility</p:attrName>
                                        </p:attrNameLst>
                                      </p:cBhvr>
                                      <p:to>
                                        <p:strVal val="visible"/>
                                      </p:to>
                                    </p:set>
                                    <p:anim to="" calcmode="lin" valueType="num">
                                      <p:cBhvr>
                                        <p:cTn id="12" dur="1" fill="hold"/>
                                        <p:tgtEl>
                                          <p:spTgt spid="70659"/>
                                        </p:tgtEl>
                                        <p:attrNameLst>
                                          <p:attrName/>
                                        </p:attrNameLst>
                                      </p:cBhvr>
                                    </p:anim>
                                  </p:childTnLst>
                                </p:cTn>
                              </p:par>
                            </p:childTnLst>
                          </p:cTn>
                        </p:par>
                        <p:par>
                          <p:cTn id="13" fill="hold" nodeType="afterGroup">
                            <p:stCondLst>
                              <p:cond delay="500"/>
                            </p:stCondLst>
                            <p:childTnLst>
                              <p:par>
                                <p:cTn id="14" presetID="24" presetClass="entr" presetSubtype="0" fill="hold" nodeType="afterEffect">
                                  <p:stCondLst>
                                    <p:cond delay="0"/>
                                  </p:stCondLst>
                                  <p:childTnLst>
                                    <p:set>
                                      <p:cBhvr>
                                        <p:cTn id="15" dur="1" fill="hold">
                                          <p:stCondLst>
                                            <p:cond delay="499"/>
                                          </p:stCondLst>
                                        </p:cTn>
                                        <p:tgtEl>
                                          <p:spTgt spid="70658"/>
                                        </p:tgtEl>
                                        <p:attrNameLst>
                                          <p:attrName>style.visibility</p:attrName>
                                        </p:attrNameLst>
                                      </p:cBhvr>
                                      <p:to>
                                        <p:strVal val="visible"/>
                                      </p:to>
                                    </p:set>
                                    <p:anim to="" calcmode="lin" valueType="num">
                                      <p:cBhvr>
                                        <p:cTn id="16" dur="1" fill="hold"/>
                                        <p:tgtEl>
                                          <p:spTgt spid="70658"/>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9" grpId="0" autoUpdateAnimBg="0"/>
      <p:bldP spid="70660"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Line 2"/>
          <p:cNvSpPr>
            <a:spLocks noChangeShapeType="1"/>
          </p:cNvSpPr>
          <p:nvPr/>
        </p:nvSpPr>
        <p:spPr bwMode="auto">
          <a:xfrm>
            <a:off x="2077880" y="4887913"/>
            <a:ext cx="7010400" cy="0"/>
          </a:xfrm>
          <a:prstGeom prst="line">
            <a:avLst/>
          </a:prstGeom>
          <a:noFill/>
          <a:ln w="28575">
            <a:solidFill>
              <a:schemeClr val="accent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3555" name="Rectangle 3"/>
          <p:cNvSpPr>
            <a:spLocks noChangeArrowheads="1"/>
          </p:cNvSpPr>
          <p:nvPr/>
        </p:nvSpPr>
        <p:spPr bwMode="auto">
          <a:xfrm>
            <a:off x="1849280" y="3821113"/>
            <a:ext cx="6705600" cy="457200"/>
          </a:xfrm>
          <a:prstGeom prst="rect">
            <a:avLst/>
          </a:prstGeom>
          <a:solidFill>
            <a:srgbClr val="3366CC"/>
          </a:solidFill>
          <a:ln w="9525">
            <a:solidFill>
              <a:schemeClr val="bg1"/>
            </a:solidFill>
            <a:miter lim="800000"/>
            <a:headEnd/>
            <a:tailEnd/>
          </a:ln>
        </p:spPr>
        <p:txBody>
          <a:bodyPr wrap="none" anchor="ctr"/>
          <a:lstStyle/>
          <a:p>
            <a:endParaRPr lang="id-ID"/>
          </a:p>
        </p:txBody>
      </p:sp>
      <p:sp>
        <p:nvSpPr>
          <p:cNvPr id="23556" name="AutoShape 4"/>
          <p:cNvSpPr>
            <a:spLocks/>
          </p:cNvSpPr>
          <p:nvPr/>
        </p:nvSpPr>
        <p:spPr bwMode="auto">
          <a:xfrm rot="16200000" flipV="1">
            <a:off x="5202080" y="2544763"/>
            <a:ext cx="180975" cy="2314575"/>
          </a:xfrm>
          <a:prstGeom prst="rightBrace">
            <a:avLst>
              <a:gd name="adj1" fmla="val 107645"/>
              <a:gd name="adj2" fmla="val 51111"/>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d-ID"/>
          </a:p>
        </p:txBody>
      </p:sp>
      <p:sp>
        <p:nvSpPr>
          <p:cNvPr id="23557" name="Text Box 5"/>
          <p:cNvSpPr txBox="1">
            <a:spLocks noChangeArrowheads="1"/>
          </p:cNvSpPr>
          <p:nvPr/>
        </p:nvSpPr>
        <p:spPr bwMode="auto">
          <a:xfrm>
            <a:off x="4106705" y="2679700"/>
            <a:ext cx="126682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200">
                <a:latin typeface="Cambria" pitchFamily="18" charset="0"/>
              </a:rPr>
              <a:t>perioda akuntansi</a:t>
            </a:r>
            <a:endParaRPr lang="en-US" sz="2400">
              <a:latin typeface="Cambria" pitchFamily="18" charset="0"/>
            </a:endParaRPr>
          </a:p>
        </p:txBody>
      </p:sp>
      <p:sp>
        <p:nvSpPr>
          <p:cNvPr id="23558" name="Text Box 6"/>
          <p:cNvSpPr txBox="1">
            <a:spLocks noChangeArrowheads="1"/>
          </p:cNvSpPr>
          <p:nvPr/>
        </p:nvSpPr>
        <p:spPr bwMode="auto">
          <a:xfrm>
            <a:off x="6640355" y="2479675"/>
            <a:ext cx="52705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200" b="1">
                <a:latin typeface="Cambria" pitchFamily="18" charset="0"/>
              </a:rPr>
              <a:t>2002 </a:t>
            </a:r>
            <a:endParaRPr lang="en-US" sz="2400">
              <a:latin typeface="Cambria" pitchFamily="18" charset="0"/>
            </a:endParaRPr>
          </a:p>
        </p:txBody>
      </p:sp>
      <p:sp>
        <p:nvSpPr>
          <p:cNvPr id="23559" name="Text Box 7"/>
          <p:cNvSpPr txBox="1">
            <a:spLocks noChangeArrowheads="1"/>
          </p:cNvSpPr>
          <p:nvPr/>
        </p:nvSpPr>
        <p:spPr bwMode="auto">
          <a:xfrm>
            <a:off x="2887505" y="4908550"/>
            <a:ext cx="4730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200">
                <a:latin typeface="Cambria" pitchFamily="18" charset="0"/>
              </a:rPr>
              <a:t>awal</a:t>
            </a:r>
            <a:endParaRPr lang="en-US" sz="2400">
              <a:latin typeface="Cambria" pitchFamily="18" charset="0"/>
            </a:endParaRPr>
          </a:p>
        </p:txBody>
      </p:sp>
      <p:sp>
        <p:nvSpPr>
          <p:cNvPr id="23560" name="Text Box 8"/>
          <p:cNvSpPr txBox="1">
            <a:spLocks noChangeArrowheads="1"/>
          </p:cNvSpPr>
          <p:nvPr/>
        </p:nvSpPr>
        <p:spPr bwMode="auto">
          <a:xfrm>
            <a:off x="6230780" y="4899025"/>
            <a:ext cx="4984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200">
                <a:latin typeface="Cambria" pitchFamily="18" charset="0"/>
              </a:rPr>
              <a:t>akhir</a:t>
            </a:r>
            <a:endParaRPr lang="en-US" sz="2400">
              <a:latin typeface="Cambria" pitchFamily="18" charset="0"/>
            </a:endParaRPr>
          </a:p>
        </p:txBody>
      </p:sp>
      <p:sp>
        <p:nvSpPr>
          <p:cNvPr id="23561" name="Text Box 9"/>
          <p:cNvSpPr txBox="1">
            <a:spLocks noChangeArrowheads="1"/>
          </p:cNvSpPr>
          <p:nvPr/>
        </p:nvSpPr>
        <p:spPr bwMode="auto">
          <a:xfrm>
            <a:off x="2382680" y="2479675"/>
            <a:ext cx="52705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200" b="1">
                <a:latin typeface="Cambria" pitchFamily="18" charset="0"/>
              </a:rPr>
              <a:t>2000 </a:t>
            </a:r>
            <a:endParaRPr lang="en-US" sz="2400">
              <a:latin typeface="Cambria" pitchFamily="18" charset="0"/>
            </a:endParaRPr>
          </a:p>
        </p:txBody>
      </p:sp>
      <p:sp>
        <p:nvSpPr>
          <p:cNvPr id="23562" name="Text Box 10"/>
          <p:cNvSpPr txBox="1">
            <a:spLocks noChangeArrowheads="1"/>
          </p:cNvSpPr>
          <p:nvPr/>
        </p:nvSpPr>
        <p:spPr bwMode="auto">
          <a:xfrm>
            <a:off x="4535330" y="2479675"/>
            <a:ext cx="52705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200" b="1">
                <a:latin typeface="Cambria" pitchFamily="18" charset="0"/>
              </a:rPr>
              <a:t>2001 </a:t>
            </a:r>
            <a:endParaRPr lang="en-US" sz="2400">
              <a:latin typeface="Cambria" pitchFamily="18" charset="0"/>
            </a:endParaRPr>
          </a:p>
        </p:txBody>
      </p:sp>
      <p:sp>
        <p:nvSpPr>
          <p:cNvPr id="23563" name="Line 11"/>
          <p:cNvSpPr>
            <a:spLocks noChangeShapeType="1"/>
          </p:cNvSpPr>
          <p:nvPr/>
        </p:nvSpPr>
        <p:spPr bwMode="auto">
          <a:xfrm>
            <a:off x="5430680" y="2830513"/>
            <a:ext cx="1066800" cy="0"/>
          </a:xfrm>
          <a:prstGeom prst="line">
            <a:avLst/>
          </a:prstGeom>
          <a:noFill/>
          <a:ln w="9525">
            <a:solidFill>
              <a:schemeClr val="accent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3564" name="Line 12"/>
          <p:cNvSpPr>
            <a:spLocks noChangeShapeType="1"/>
          </p:cNvSpPr>
          <p:nvPr/>
        </p:nvSpPr>
        <p:spPr bwMode="auto">
          <a:xfrm flipH="1">
            <a:off x="3144680" y="2830513"/>
            <a:ext cx="990600" cy="0"/>
          </a:xfrm>
          <a:prstGeom prst="line">
            <a:avLst/>
          </a:prstGeom>
          <a:noFill/>
          <a:ln w="9525">
            <a:solidFill>
              <a:schemeClr val="accent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3565" name="Text Box 13"/>
          <p:cNvSpPr txBox="1">
            <a:spLocks noChangeArrowheads="1"/>
          </p:cNvSpPr>
          <p:nvPr/>
        </p:nvSpPr>
        <p:spPr bwMode="auto">
          <a:xfrm>
            <a:off x="3678080" y="3032125"/>
            <a:ext cx="2433638"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200">
                <a:latin typeface="Cambria" pitchFamily="18" charset="0"/>
              </a:rPr>
              <a:t>Menjadi kewajiban akhir tahun 2001</a:t>
            </a:r>
            <a:endParaRPr lang="en-US" sz="2400">
              <a:latin typeface="Cambria" pitchFamily="18" charset="0"/>
            </a:endParaRPr>
          </a:p>
        </p:txBody>
      </p:sp>
      <p:sp>
        <p:nvSpPr>
          <p:cNvPr id="23566" name="Text Box 14"/>
          <p:cNvSpPr txBox="1">
            <a:spLocks noChangeArrowheads="1"/>
          </p:cNvSpPr>
          <p:nvPr/>
        </p:nvSpPr>
        <p:spPr bwMode="auto">
          <a:xfrm>
            <a:off x="4497230" y="3317875"/>
            <a:ext cx="153035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1200">
                <a:latin typeface="Cambria" pitchFamily="18" charset="0"/>
              </a:rPr>
              <a:t>Biaya bunga tahun ini</a:t>
            </a:r>
            <a:endParaRPr lang="en-US" sz="2400">
              <a:latin typeface="Cambria" pitchFamily="18" charset="0"/>
            </a:endParaRPr>
          </a:p>
        </p:txBody>
      </p:sp>
      <p:sp>
        <p:nvSpPr>
          <p:cNvPr id="23567" name="Text Box 15"/>
          <p:cNvSpPr txBox="1">
            <a:spLocks noChangeArrowheads="1"/>
          </p:cNvSpPr>
          <p:nvPr/>
        </p:nvSpPr>
        <p:spPr bwMode="auto">
          <a:xfrm>
            <a:off x="8097680" y="4879975"/>
            <a:ext cx="592138"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200">
                <a:latin typeface="Cambria" pitchFamily="18" charset="0"/>
              </a:rPr>
              <a:t>Waktu</a:t>
            </a:r>
            <a:endParaRPr lang="en-US" sz="2400">
              <a:latin typeface="Cambria" pitchFamily="18" charset="0"/>
            </a:endParaRPr>
          </a:p>
        </p:txBody>
      </p:sp>
      <p:sp>
        <p:nvSpPr>
          <p:cNvPr id="23568" name="Line 16"/>
          <p:cNvSpPr>
            <a:spLocks noChangeShapeType="1"/>
          </p:cNvSpPr>
          <p:nvPr/>
        </p:nvSpPr>
        <p:spPr bwMode="auto">
          <a:xfrm>
            <a:off x="3144680" y="2601913"/>
            <a:ext cx="0" cy="236220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3569" name="Text Box 17"/>
          <p:cNvSpPr txBox="1">
            <a:spLocks noChangeArrowheads="1"/>
          </p:cNvSpPr>
          <p:nvPr/>
        </p:nvSpPr>
        <p:spPr bwMode="auto">
          <a:xfrm>
            <a:off x="7002305" y="3079750"/>
            <a:ext cx="149542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1200">
                <a:latin typeface="Cambria" pitchFamily="18" charset="0"/>
              </a:rPr>
              <a:t>Bunga dibayar di sini</a:t>
            </a:r>
            <a:endParaRPr lang="en-US" sz="2400">
              <a:latin typeface="Cambria" pitchFamily="18" charset="0"/>
            </a:endParaRPr>
          </a:p>
        </p:txBody>
      </p:sp>
      <p:sp>
        <p:nvSpPr>
          <p:cNvPr id="23570" name="Text Box 18"/>
          <p:cNvSpPr txBox="1">
            <a:spLocks noChangeArrowheads="1"/>
          </p:cNvSpPr>
          <p:nvPr/>
        </p:nvSpPr>
        <p:spPr bwMode="auto">
          <a:xfrm>
            <a:off x="3525680" y="4479925"/>
            <a:ext cx="109696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200">
                <a:latin typeface="Cambria" pitchFamily="18" charset="0"/>
              </a:rPr>
              <a:t>Tanggal bunga</a:t>
            </a:r>
            <a:endParaRPr lang="en-US" sz="2400">
              <a:latin typeface="Cambria" pitchFamily="18" charset="0"/>
            </a:endParaRPr>
          </a:p>
        </p:txBody>
      </p:sp>
      <p:sp>
        <p:nvSpPr>
          <p:cNvPr id="23571" name="Line 19"/>
          <p:cNvSpPr>
            <a:spLocks noChangeShapeType="1"/>
          </p:cNvSpPr>
          <p:nvPr/>
        </p:nvSpPr>
        <p:spPr bwMode="auto">
          <a:xfrm flipH="1">
            <a:off x="7488080" y="3382963"/>
            <a:ext cx="0" cy="381000"/>
          </a:xfrm>
          <a:prstGeom prst="line">
            <a:avLst/>
          </a:prstGeom>
          <a:noFill/>
          <a:ln w="9525">
            <a:solidFill>
              <a:schemeClr val="accent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3572" name="Line 20"/>
          <p:cNvSpPr>
            <a:spLocks noChangeShapeType="1"/>
          </p:cNvSpPr>
          <p:nvPr/>
        </p:nvSpPr>
        <p:spPr bwMode="auto">
          <a:xfrm>
            <a:off x="6497480" y="2601913"/>
            <a:ext cx="0" cy="236220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3573" name="Text Box 21"/>
          <p:cNvSpPr txBox="1">
            <a:spLocks noChangeArrowheads="1"/>
          </p:cNvSpPr>
          <p:nvPr/>
        </p:nvSpPr>
        <p:spPr bwMode="auto">
          <a:xfrm>
            <a:off x="5183030" y="3917950"/>
            <a:ext cx="91916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200" b="1">
                <a:solidFill>
                  <a:schemeClr val="bg1"/>
                </a:solidFill>
                <a:latin typeface="Cambria" pitchFamily="18" charset="0"/>
              </a:rPr>
              <a:t>Kos bunga</a:t>
            </a:r>
            <a:r>
              <a:rPr lang="en-US" sz="1200" b="1">
                <a:latin typeface="Cambria" pitchFamily="18" charset="0"/>
              </a:rPr>
              <a:t> </a:t>
            </a:r>
            <a:endParaRPr lang="en-US" sz="2400">
              <a:latin typeface="Cambria" pitchFamily="18" charset="0"/>
            </a:endParaRPr>
          </a:p>
        </p:txBody>
      </p:sp>
      <p:sp>
        <p:nvSpPr>
          <p:cNvPr id="23574" name="Line 22"/>
          <p:cNvSpPr>
            <a:spLocks noChangeShapeType="1"/>
          </p:cNvSpPr>
          <p:nvPr/>
        </p:nvSpPr>
        <p:spPr bwMode="auto">
          <a:xfrm>
            <a:off x="6116480" y="3306763"/>
            <a:ext cx="304800" cy="381000"/>
          </a:xfrm>
          <a:prstGeom prst="line">
            <a:avLst/>
          </a:prstGeom>
          <a:noFill/>
          <a:ln w="9525">
            <a:solidFill>
              <a:schemeClr val="accent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3575" name="Text Box 23"/>
          <p:cNvSpPr txBox="1">
            <a:spLocks noChangeArrowheads="1"/>
          </p:cNvSpPr>
          <p:nvPr/>
        </p:nvSpPr>
        <p:spPr bwMode="auto">
          <a:xfrm>
            <a:off x="3144680" y="5607050"/>
            <a:ext cx="5105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atin typeface="Cambria" pitchFamily="18" charset="0"/>
              </a:rPr>
              <a:t>Biaya Bunga..................................         xxxxx</a:t>
            </a:r>
          </a:p>
          <a:p>
            <a:r>
              <a:rPr lang="en-US">
                <a:latin typeface="Cambria" pitchFamily="18" charset="0"/>
              </a:rPr>
              <a:t>         Utang Biaya Bunga...............                          xxxxx</a:t>
            </a:r>
          </a:p>
        </p:txBody>
      </p:sp>
      <p:sp>
        <p:nvSpPr>
          <p:cNvPr id="23576" name="Text Box 24"/>
          <p:cNvSpPr txBox="1">
            <a:spLocks noChangeArrowheads="1"/>
          </p:cNvSpPr>
          <p:nvPr/>
        </p:nvSpPr>
        <p:spPr bwMode="auto">
          <a:xfrm>
            <a:off x="1728630" y="5630863"/>
            <a:ext cx="12525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600">
                <a:latin typeface="Cambria" pitchFamily="18" charset="0"/>
              </a:rPr>
              <a:t>Penyesuaian </a:t>
            </a:r>
          </a:p>
        </p:txBody>
      </p:sp>
      <p:sp>
        <p:nvSpPr>
          <p:cNvPr id="23577" name="Line 25"/>
          <p:cNvSpPr>
            <a:spLocks noChangeShapeType="1"/>
          </p:cNvSpPr>
          <p:nvPr/>
        </p:nvSpPr>
        <p:spPr bwMode="auto">
          <a:xfrm>
            <a:off x="4135280" y="3840163"/>
            <a:ext cx="0" cy="685800"/>
          </a:xfrm>
          <a:prstGeom prst="line">
            <a:avLst/>
          </a:prstGeom>
          <a:noFill/>
          <a:ln w="19050">
            <a:solidFill>
              <a:srgbClr val="FF3399"/>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3578" name="Text Box 26"/>
          <p:cNvSpPr txBox="1">
            <a:spLocks noChangeArrowheads="1"/>
          </p:cNvSpPr>
          <p:nvPr/>
        </p:nvSpPr>
        <p:spPr bwMode="auto">
          <a:xfrm>
            <a:off x="6888005" y="4479925"/>
            <a:ext cx="109696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200">
                <a:latin typeface="Cambria" pitchFamily="18" charset="0"/>
              </a:rPr>
              <a:t>Tanggal bunga</a:t>
            </a:r>
            <a:endParaRPr lang="en-US" sz="2400">
              <a:latin typeface="Cambria" pitchFamily="18" charset="0"/>
            </a:endParaRPr>
          </a:p>
        </p:txBody>
      </p:sp>
      <p:sp>
        <p:nvSpPr>
          <p:cNvPr id="23579" name="Line 27"/>
          <p:cNvSpPr>
            <a:spLocks noChangeShapeType="1"/>
          </p:cNvSpPr>
          <p:nvPr/>
        </p:nvSpPr>
        <p:spPr bwMode="auto">
          <a:xfrm>
            <a:off x="7488080" y="3840163"/>
            <a:ext cx="0" cy="685800"/>
          </a:xfrm>
          <a:prstGeom prst="line">
            <a:avLst/>
          </a:prstGeom>
          <a:noFill/>
          <a:ln w="19050">
            <a:solidFill>
              <a:srgbClr val="FF3399"/>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3580" name="Rectangle 28"/>
          <p:cNvSpPr>
            <a:spLocks noChangeArrowheads="1"/>
          </p:cNvSpPr>
          <p:nvPr/>
        </p:nvSpPr>
        <p:spPr bwMode="auto">
          <a:xfrm>
            <a:off x="1392080" y="152400"/>
            <a:ext cx="7620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p>
            <a:pPr>
              <a:spcBef>
                <a:spcPct val="20000"/>
              </a:spcBef>
            </a:pPr>
            <a:r>
              <a:rPr lang="en-US" b="1">
                <a:solidFill>
                  <a:schemeClr val="tx2"/>
                </a:solidFill>
                <a:latin typeface="Cambria" pitchFamily="18" charset="0"/>
              </a:rPr>
              <a:t>4. BIAYA-BIAYA YG MASIH HARUS DIBAYAR/BIAYA YANG    BELUM MERUPAKAN PENGELUARAN</a:t>
            </a:r>
          </a:p>
        </p:txBody>
      </p:sp>
      <p:sp>
        <p:nvSpPr>
          <p:cNvPr id="23581" name="Text Box 29"/>
          <p:cNvSpPr txBox="1">
            <a:spLocks noChangeArrowheads="1"/>
          </p:cNvSpPr>
          <p:nvPr/>
        </p:nvSpPr>
        <p:spPr bwMode="auto">
          <a:xfrm>
            <a:off x="1468280" y="838200"/>
            <a:ext cx="7696200" cy="106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600">
                <a:latin typeface="Cambria" pitchFamily="18" charset="0"/>
              </a:rPr>
              <a:t>Sebagian besar beban dibayar dan dibebankan pada satu periode akuntansi yang sama, akan tetapi kadang kala pada akhir periode biasanya ada beberapa beban yang sudah harus dibebankan tetapi belum dibayarkan, ini merupakan akun </a:t>
            </a:r>
            <a:r>
              <a:rPr lang="en-US" sz="1600" b="1">
                <a:latin typeface="Cambria" pitchFamily="18" charset="0"/>
              </a:rPr>
              <a:t>beban yang masih harus dibayar atau hutang beban</a:t>
            </a:r>
          </a:p>
        </p:txBody>
      </p:sp>
    </p:spTree>
    <p:extLst>
      <p:ext uri="{BB962C8B-B14F-4D97-AF65-F5344CB8AC3E}">
        <p14:creationId xmlns:p14="http://schemas.microsoft.com/office/powerpoint/2010/main" val="2192141189"/>
      </p:ext>
    </p:extLst>
  </p:cSld>
  <p:clrMapOvr>
    <a:masterClrMapping/>
  </p:clrMapOvr>
  <p:transition>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541614" y="990600"/>
            <a:ext cx="7489825" cy="228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dirty="0" err="1" smtClean="0">
                <a:solidFill>
                  <a:schemeClr val="tx2">
                    <a:lumMod val="50000"/>
                  </a:schemeClr>
                </a:solidFill>
                <a:latin typeface="Cambria" pitchFamily="18" charset="0"/>
              </a:rPr>
              <a:t>Contoh</a:t>
            </a:r>
            <a:r>
              <a:rPr lang="en-US" dirty="0" smtClean="0">
                <a:solidFill>
                  <a:schemeClr val="tx2">
                    <a:lumMod val="50000"/>
                  </a:schemeClr>
                </a:solidFill>
                <a:latin typeface="Cambria" pitchFamily="18" charset="0"/>
              </a:rPr>
              <a:t> :</a:t>
            </a:r>
            <a:endParaRPr lang="en-US" b="1" dirty="0" smtClean="0">
              <a:solidFill>
                <a:schemeClr val="tx2">
                  <a:lumMod val="50000"/>
                </a:schemeClr>
              </a:solidFill>
              <a:latin typeface="Cambria" pitchFamily="18" charset="0"/>
            </a:endParaRPr>
          </a:p>
          <a:p>
            <a:pPr>
              <a:defRPr/>
            </a:pPr>
            <a:r>
              <a:rPr lang="en-US" b="1" dirty="0" err="1" smtClean="0">
                <a:solidFill>
                  <a:schemeClr val="tx2">
                    <a:lumMod val="50000"/>
                  </a:schemeClr>
                </a:solidFill>
                <a:latin typeface="Cambria" pitchFamily="18" charset="0"/>
              </a:rPr>
              <a:t>Neraca</a:t>
            </a:r>
            <a:r>
              <a:rPr lang="en-US" b="1" dirty="0" smtClean="0">
                <a:solidFill>
                  <a:schemeClr val="tx2">
                    <a:lumMod val="50000"/>
                  </a:schemeClr>
                </a:solidFill>
                <a:latin typeface="Cambria" pitchFamily="18" charset="0"/>
              </a:rPr>
              <a:t> </a:t>
            </a:r>
            <a:r>
              <a:rPr lang="en-US" b="1" dirty="0" err="1" smtClean="0">
                <a:solidFill>
                  <a:schemeClr val="tx2">
                    <a:lumMod val="50000"/>
                  </a:schemeClr>
                </a:solidFill>
                <a:latin typeface="Cambria" pitchFamily="18" charset="0"/>
              </a:rPr>
              <a:t>Saldo</a:t>
            </a:r>
            <a:r>
              <a:rPr lang="en-US" b="1" dirty="0" smtClean="0">
                <a:solidFill>
                  <a:schemeClr val="tx2">
                    <a:lumMod val="50000"/>
                  </a:schemeClr>
                </a:solidFill>
                <a:latin typeface="Cambria" pitchFamily="18" charset="0"/>
              </a:rPr>
              <a:t> 31 </a:t>
            </a:r>
            <a:r>
              <a:rPr lang="en-US" b="1" dirty="0" err="1" smtClean="0">
                <a:solidFill>
                  <a:schemeClr val="tx2">
                    <a:lumMod val="50000"/>
                  </a:schemeClr>
                </a:solidFill>
                <a:latin typeface="Cambria" pitchFamily="18" charset="0"/>
              </a:rPr>
              <a:t>Desember</a:t>
            </a:r>
            <a:r>
              <a:rPr lang="en-US" b="1" dirty="0" smtClean="0">
                <a:solidFill>
                  <a:schemeClr val="tx2">
                    <a:lumMod val="50000"/>
                  </a:schemeClr>
                </a:solidFill>
                <a:latin typeface="Cambria" pitchFamily="18" charset="0"/>
              </a:rPr>
              <a:t> 1990</a:t>
            </a:r>
            <a:endParaRPr lang="en-US" dirty="0" smtClean="0">
              <a:solidFill>
                <a:schemeClr val="tx2">
                  <a:lumMod val="50000"/>
                </a:schemeClr>
              </a:solidFill>
              <a:latin typeface="Cambria" pitchFamily="18" charset="0"/>
            </a:endParaRPr>
          </a:p>
          <a:p>
            <a:pPr>
              <a:defRPr/>
            </a:pP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Biaya</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Gaji</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Rp</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xxxxx</a:t>
            </a:r>
            <a:r>
              <a:rPr lang="en-US" dirty="0" smtClean="0">
                <a:solidFill>
                  <a:schemeClr val="tx2">
                    <a:lumMod val="50000"/>
                  </a:schemeClr>
                </a:solidFill>
                <a:latin typeface="Cambria" pitchFamily="18" charset="0"/>
              </a:rPr>
              <a:t>(D)</a:t>
            </a:r>
            <a:br>
              <a:rPr lang="en-US" dirty="0" smtClean="0">
                <a:solidFill>
                  <a:schemeClr val="tx2">
                    <a:lumMod val="50000"/>
                  </a:schemeClr>
                </a:solidFill>
                <a:latin typeface="Cambria" pitchFamily="18" charset="0"/>
              </a:rPr>
            </a:b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Pajak</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Penghasilan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Rp</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xxxxx</a:t>
            </a:r>
            <a:r>
              <a:rPr lang="en-US" dirty="0" smtClean="0">
                <a:solidFill>
                  <a:schemeClr val="tx2">
                    <a:lumMod val="50000"/>
                  </a:schemeClr>
                </a:solidFill>
                <a:latin typeface="Cambria" pitchFamily="18" charset="0"/>
              </a:rPr>
              <a:t>(D)</a:t>
            </a:r>
            <a:endParaRPr lang="en-US" b="1" i="1" u="sng" dirty="0" smtClean="0">
              <a:solidFill>
                <a:schemeClr val="tx2">
                  <a:lumMod val="50000"/>
                </a:schemeClr>
              </a:solidFill>
              <a:latin typeface="Cambria" pitchFamily="18" charset="0"/>
            </a:endParaRPr>
          </a:p>
          <a:p>
            <a:pPr>
              <a:defRPr/>
            </a:pPr>
            <a:endParaRPr lang="en-US" b="1" i="1" u="sng" dirty="0" smtClean="0">
              <a:solidFill>
                <a:schemeClr val="tx2">
                  <a:lumMod val="50000"/>
                </a:schemeClr>
              </a:solidFill>
              <a:latin typeface="Cambria" pitchFamily="18" charset="0"/>
            </a:endParaRPr>
          </a:p>
          <a:p>
            <a:pPr>
              <a:defRPr/>
            </a:pPr>
            <a:r>
              <a:rPr lang="en-US" b="1" i="1" u="sng" dirty="0" smtClean="0">
                <a:solidFill>
                  <a:schemeClr val="tx2">
                    <a:lumMod val="50000"/>
                  </a:schemeClr>
                </a:solidFill>
                <a:latin typeface="Cambria" pitchFamily="18" charset="0"/>
              </a:rPr>
              <a:t>Data </a:t>
            </a:r>
            <a:r>
              <a:rPr lang="en-US" b="1" i="1" u="sng" dirty="0" err="1" smtClean="0">
                <a:solidFill>
                  <a:schemeClr val="tx2">
                    <a:lumMod val="50000"/>
                  </a:schemeClr>
                </a:solidFill>
                <a:latin typeface="Cambria" pitchFamily="18" charset="0"/>
              </a:rPr>
              <a:t>Penyesuaian</a:t>
            </a:r>
            <a:r>
              <a:rPr lang="en-US" b="1" i="1" u="sng" dirty="0" smtClean="0">
                <a:solidFill>
                  <a:schemeClr val="tx2">
                    <a:lumMod val="50000"/>
                  </a:schemeClr>
                </a:solidFill>
                <a:latin typeface="Cambria" pitchFamily="18" charset="0"/>
              </a:rPr>
              <a:t> 31 </a:t>
            </a:r>
            <a:r>
              <a:rPr lang="en-US" b="1" i="1" u="sng" dirty="0" err="1" smtClean="0">
                <a:solidFill>
                  <a:schemeClr val="tx2">
                    <a:lumMod val="50000"/>
                  </a:schemeClr>
                </a:solidFill>
                <a:latin typeface="Cambria" pitchFamily="18" charset="0"/>
              </a:rPr>
              <a:t>Desember</a:t>
            </a:r>
            <a:r>
              <a:rPr lang="en-US" b="1" i="1" u="sng" dirty="0" smtClean="0">
                <a:solidFill>
                  <a:schemeClr val="tx2">
                    <a:lumMod val="50000"/>
                  </a:schemeClr>
                </a:solidFill>
                <a:latin typeface="Cambria" pitchFamily="18" charset="0"/>
              </a:rPr>
              <a:t> 1990</a:t>
            </a:r>
            <a:endParaRPr lang="en-US" dirty="0" smtClean="0">
              <a:solidFill>
                <a:schemeClr val="tx2">
                  <a:lumMod val="50000"/>
                </a:schemeClr>
              </a:solidFill>
              <a:latin typeface="Cambria" pitchFamily="18" charset="0"/>
            </a:endParaRPr>
          </a:p>
          <a:p>
            <a:pPr>
              <a:defRPr/>
            </a:pPr>
            <a:r>
              <a:rPr lang="en-US" dirty="0" err="1" smtClean="0">
                <a:solidFill>
                  <a:schemeClr val="tx2">
                    <a:lumMod val="50000"/>
                  </a:schemeClr>
                </a:solidFill>
                <a:latin typeface="Cambria" pitchFamily="18" charset="0"/>
              </a:rPr>
              <a:t>Gaji</a:t>
            </a:r>
            <a:r>
              <a:rPr lang="en-US" dirty="0" smtClean="0">
                <a:solidFill>
                  <a:schemeClr val="tx2">
                    <a:lumMod val="50000"/>
                  </a:schemeClr>
                </a:solidFill>
                <a:latin typeface="Cambria" pitchFamily="18" charset="0"/>
              </a:rPr>
              <a:t> yang </a:t>
            </a:r>
            <a:r>
              <a:rPr lang="en-US" dirty="0" err="1" smtClean="0">
                <a:solidFill>
                  <a:schemeClr val="tx2">
                    <a:lumMod val="50000"/>
                  </a:schemeClr>
                </a:solidFill>
                <a:latin typeface="Cambria" pitchFamily="18" charset="0"/>
              </a:rPr>
              <a:t>terutang</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sebesar</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Rp</a:t>
            </a:r>
            <a:r>
              <a:rPr lang="en-US" dirty="0" smtClean="0">
                <a:solidFill>
                  <a:schemeClr val="tx2">
                    <a:lumMod val="50000"/>
                  </a:schemeClr>
                </a:solidFill>
                <a:latin typeface="Cambria" pitchFamily="18" charset="0"/>
              </a:rPr>
              <a:t>. 20.000</a:t>
            </a:r>
          </a:p>
          <a:p>
            <a:pPr>
              <a:defRPr/>
            </a:pPr>
            <a:r>
              <a:rPr lang="en-US" dirty="0" err="1" smtClean="0">
                <a:solidFill>
                  <a:schemeClr val="tx2">
                    <a:lumMod val="50000"/>
                  </a:schemeClr>
                </a:solidFill>
                <a:latin typeface="Cambria" pitchFamily="18" charset="0"/>
              </a:rPr>
              <a:t>Taksiran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Pengahasilan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Rp</a:t>
            </a:r>
            <a:r>
              <a:rPr lang="en-US" dirty="0" smtClean="0">
                <a:solidFill>
                  <a:schemeClr val="tx2">
                    <a:lumMod val="50000"/>
                  </a:schemeClr>
                </a:solidFill>
                <a:latin typeface="Cambria" pitchFamily="18" charset="0"/>
              </a:rPr>
              <a:t>. 175.000</a:t>
            </a:r>
          </a:p>
        </p:txBody>
      </p:sp>
      <p:graphicFrame>
        <p:nvGraphicFramePr>
          <p:cNvPr id="49155" name="Object 3"/>
          <p:cNvGraphicFramePr>
            <a:graphicFrameLocks noChangeAspect="1"/>
          </p:cNvGraphicFramePr>
          <p:nvPr>
            <p:extLst>
              <p:ext uri="{D42A27DB-BD31-4B8C-83A1-F6EECF244321}">
                <p14:modId xmlns:p14="http://schemas.microsoft.com/office/powerpoint/2010/main" val="403014599"/>
              </p:ext>
            </p:extLst>
          </p:nvPr>
        </p:nvGraphicFramePr>
        <p:xfrm>
          <a:off x="1686076" y="3871913"/>
          <a:ext cx="8496300" cy="1965325"/>
        </p:xfrm>
        <a:graphic>
          <a:graphicData uri="http://schemas.openxmlformats.org/presentationml/2006/ole">
            <mc:AlternateContent xmlns:mc="http://schemas.openxmlformats.org/markup-compatibility/2006">
              <mc:Choice xmlns:v="urn:schemas-microsoft-com:vml" Requires="v">
                <p:oleObj spid="_x0000_s4109" name="Visio" r:id="rId3" imgW="5987491" imgH="1383487" progId="Visio.Drawing.6">
                  <p:embed/>
                </p:oleObj>
              </mc:Choice>
              <mc:Fallback>
                <p:oleObj name="Visio" r:id="rId3" imgW="5987491" imgH="1383487" progId="Visio.Drawing.6">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86076" y="3871913"/>
                        <a:ext cx="8496300" cy="1965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9156" name="Text Box 4"/>
          <p:cNvSpPr txBox="1">
            <a:spLocks noChangeArrowheads="1"/>
          </p:cNvSpPr>
          <p:nvPr/>
        </p:nvSpPr>
        <p:spPr bwMode="auto">
          <a:xfrm>
            <a:off x="1541614" y="3446463"/>
            <a:ext cx="38322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dirty="0" err="1" smtClean="0">
                <a:solidFill>
                  <a:schemeClr val="tx2">
                    <a:lumMod val="50000"/>
                  </a:schemeClr>
                </a:solidFill>
                <a:latin typeface="Cambria" pitchFamily="18" charset="0"/>
              </a:rPr>
              <a:t>Ayat</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Penyesuaian</a:t>
            </a:r>
            <a:r>
              <a:rPr lang="en-US" dirty="0" smtClean="0">
                <a:solidFill>
                  <a:schemeClr val="tx2">
                    <a:lumMod val="50000"/>
                  </a:schemeClr>
                </a:solidFill>
                <a:latin typeface="Cambria" pitchFamily="18" charset="0"/>
              </a:rPr>
              <a:t> 31 </a:t>
            </a:r>
            <a:r>
              <a:rPr lang="en-US" dirty="0" err="1" smtClean="0">
                <a:solidFill>
                  <a:schemeClr val="tx2">
                    <a:lumMod val="50000"/>
                  </a:schemeClr>
                </a:solidFill>
                <a:latin typeface="Cambria" pitchFamily="18" charset="0"/>
              </a:rPr>
              <a:t>Desember</a:t>
            </a:r>
            <a:r>
              <a:rPr lang="en-US" dirty="0" smtClean="0">
                <a:solidFill>
                  <a:schemeClr val="tx2">
                    <a:lumMod val="50000"/>
                  </a:schemeClr>
                </a:solidFill>
                <a:latin typeface="Cambria" pitchFamily="18" charset="0"/>
              </a:rPr>
              <a:t> 1990</a:t>
            </a:r>
          </a:p>
        </p:txBody>
      </p:sp>
    </p:spTree>
    <p:extLst>
      <p:ext uri="{BB962C8B-B14F-4D97-AF65-F5344CB8AC3E}">
        <p14:creationId xmlns:p14="http://schemas.microsoft.com/office/powerpoint/2010/main" val="4220200334"/>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49154"/>
                                        </p:tgtEl>
                                        <p:attrNameLst>
                                          <p:attrName>style.visibility</p:attrName>
                                        </p:attrNameLst>
                                      </p:cBhvr>
                                      <p:to>
                                        <p:strVal val="visible"/>
                                      </p:to>
                                    </p:set>
                                    <p:anim to="" calcmode="lin" valueType="num">
                                      <p:cBhvr>
                                        <p:cTn id="7" dur="1" fill="hold"/>
                                        <p:tgtEl>
                                          <p:spTgt spid="49154"/>
                                        </p:tgtEl>
                                        <p:attrNameLst>
                                          <p:attrName/>
                                        </p:attrNameLst>
                                      </p:cBhvr>
                                    </p:anim>
                                  </p:childTnLst>
                                </p:cTn>
                              </p:par>
                            </p:childTnLst>
                          </p:cTn>
                        </p:par>
                        <p:par>
                          <p:cTn id="8" fill="hold" nodeType="afterGroup">
                            <p:stCondLst>
                              <p:cond delay="500"/>
                            </p:stCondLst>
                            <p:childTnLst>
                              <p:par>
                                <p:cTn id="9" presetID="24" presetClass="entr" presetSubtype="0" fill="hold" grpId="0" nodeType="afterEffect">
                                  <p:stCondLst>
                                    <p:cond delay="0"/>
                                  </p:stCondLst>
                                  <p:childTnLst>
                                    <p:set>
                                      <p:cBhvr>
                                        <p:cTn id="10" dur="1" fill="hold">
                                          <p:stCondLst>
                                            <p:cond delay="499"/>
                                          </p:stCondLst>
                                        </p:cTn>
                                        <p:tgtEl>
                                          <p:spTgt spid="49156"/>
                                        </p:tgtEl>
                                        <p:attrNameLst>
                                          <p:attrName>style.visibility</p:attrName>
                                        </p:attrNameLst>
                                      </p:cBhvr>
                                      <p:to>
                                        <p:strVal val="visible"/>
                                      </p:to>
                                    </p:set>
                                    <p:anim to="" calcmode="lin" valueType="num">
                                      <p:cBhvr>
                                        <p:cTn id="11" dur="1" fill="hold"/>
                                        <p:tgtEl>
                                          <p:spTgt spid="49156"/>
                                        </p:tgtEl>
                                        <p:attrNameLst>
                                          <p:attrName/>
                                        </p:attrNameLst>
                                      </p:cBhvr>
                                    </p:anim>
                                  </p:childTnLst>
                                </p:cTn>
                              </p:par>
                            </p:childTnLst>
                          </p:cTn>
                        </p:par>
                      </p:childTnLst>
                    </p:cTn>
                  </p:par>
                  <p:par>
                    <p:cTn id="12" fill="hold" nodeType="clickPar">
                      <p:stCondLst>
                        <p:cond delay="indefinite"/>
                      </p:stCondLst>
                      <p:childTnLst>
                        <p:par>
                          <p:cTn id="13" fill="hold" nodeType="withGroup">
                            <p:stCondLst>
                              <p:cond delay="0"/>
                            </p:stCondLst>
                            <p:childTnLst>
                              <p:par>
                                <p:cTn id="14" presetID="24" presetClass="entr" presetSubtype="0" fill="hold" nodeType="clickEffect">
                                  <p:stCondLst>
                                    <p:cond delay="0"/>
                                  </p:stCondLst>
                                  <p:childTnLst>
                                    <p:set>
                                      <p:cBhvr>
                                        <p:cTn id="15" dur="1" fill="hold">
                                          <p:stCondLst>
                                            <p:cond delay="499"/>
                                          </p:stCondLst>
                                        </p:cTn>
                                        <p:tgtEl>
                                          <p:spTgt spid="49155"/>
                                        </p:tgtEl>
                                        <p:attrNameLst>
                                          <p:attrName>style.visibility</p:attrName>
                                        </p:attrNameLst>
                                      </p:cBhvr>
                                      <p:to>
                                        <p:strVal val="visible"/>
                                      </p:to>
                                    </p:set>
                                    <p:anim to="" calcmode="lin" valueType="num">
                                      <p:cBhvr>
                                        <p:cTn id="16" dur="1" fill="hold"/>
                                        <p:tgtEl>
                                          <p:spTgt spid="49155"/>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4" grpId="0" autoUpdateAnimBg="0"/>
      <p:bldP spid="49156"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ChangeArrowheads="1"/>
          </p:cNvSpPr>
          <p:nvPr/>
        </p:nvSpPr>
        <p:spPr bwMode="auto">
          <a:xfrm>
            <a:off x="1403511" y="155575"/>
            <a:ext cx="82296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defRPr/>
            </a:pPr>
            <a:r>
              <a:rPr lang="en-US" b="1">
                <a:solidFill>
                  <a:schemeClr val="tx2">
                    <a:lumMod val="50000"/>
                  </a:schemeClr>
                </a:solidFill>
                <a:latin typeface="Cambria" pitchFamily="18" charset="0"/>
              </a:rPr>
              <a:t>5. PENDAPATAN YG MASIH HARUS DITERIMA</a:t>
            </a:r>
          </a:p>
        </p:txBody>
      </p:sp>
      <p:sp>
        <p:nvSpPr>
          <p:cNvPr id="50179" name="Text Box 3"/>
          <p:cNvSpPr txBox="1">
            <a:spLocks noChangeArrowheads="1"/>
          </p:cNvSpPr>
          <p:nvPr/>
        </p:nvSpPr>
        <p:spPr bwMode="auto">
          <a:xfrm>
            <a:off x="1476536" y="1752600"/>
            <a:ext cx="7056438" cy="201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dirty="0" err="1" smtClean="0">
                <a:solidFill>
                  <a:schemeClr val="tx2">
                    <a:lumMod val="50000"/>
                  </a:schemeClr>
                </a:solidFill>
                <a:latin typeface="Cambria" pitchFamily="18" charset="0"/>
              </a:rPr>
              <a:t>Contoh</a:t>
            </a:r>
            <a:r>
              <a:rPr lang="en-US" dirty="0" smtClean="0">
                <a:solidFill>
                  <a:schemeClr val="tx2">
                    <a:lumMod val="50000"/>
                  </a:schemeClr>
                </a:solidFill>
                <a:latin typeface="Cambria" pitchFamily="18" charset="0"/>
              </a:rPr>
              <a:t> :</a:t>
            </a:r>
            <a:endParaRPr lang="en-US" b="1" dirty="0" smtClean="0">
              <a:solidFill>
                <a:schemeClr val="tx2">
                  <a:lumMod val="50000"/>
                </a:schemeClr>
              </a:solidFill>
              <a:latin typeface="Cambria" pitchFamily="18" charset="0"/>
            </a:endParaRPr>
          </a:p>
          <a:p>
            <a:pPr>
              <a:defRPr/>
            </a:pPr>
            <a:r>
              <a:rPr lang="en-US" b="1" dirty="0" err="1" smtClean="0">
                <a:solidFill>
                  <a:schemeClr val="tx2">
                    <a:lumMod val="50000"/>
                  </a:schemeClr>
                </a:solidFill>
                <a:latin typeface="Cambria" pitchFamily="18" charset="0"/>
              </a:rPr>
              <a:t>Neraca</a:t>
            </a:r>
            <a:r>
              <a:rPr lang="en-US" b="1" dirty="0" smtClean="0">
                <a:solidFill>
                  <a:schemeClr val="tx2">
                    <a:lumMod val="50000"/>
                  </a:schemeClr>
                </a:solidFill>
                <a:latin typeface="Cambria" pitchFamily="18" charset="0"/>
              </a:rPr>
              <a:t> </a:t>
            </a:r>
            <a:r>
              <a:rPr lang="en-US" b="1" dirty="0" err="1" smtClean="0">
                <a:solidFill>
                  <a:schemeClr val="tx2">
                    <a:lumMod val="50000"/>
                  </a:schemeClr>
                </a:solidFill>
                <a:latin typeface="Cambria" pitchFamily="18" charset="0"/>
              </a:rPr>
              <a:t>Saldo</a:t>
            </a:r>
            <a:r>
              <a:rPr lang="en-US" b="1" dirty="0" smtClean="0">
                <a:solidFill>
                  <a:schemeClr val="tx2">
                    <a:lumMod val="50000"/>
                  </a:schemeClr>
                </a:solidFill>
                <a:latin typeface="Cambria" pitchFamily="18" charset="0"/>
              </a:rPr>
              <a:t>, 31 </a:t>
            </a:r>
            <a:r>
              <a:rPr lang="en-US" b="1" dirty="0" err="1" smtClean="0">
                <a:solidFill>
                  <a:schemeClr val="tx2">
                    <a:lumMod val="50000"/>
                  </a:schemeClr>
                </a:solidFill>
                <a:latin typeface="Cambria" pitchFamily="18" charset="0"/>
              </a:rPr>
              <a:t>Desember</a:t>
            </a:r>
            <a:r>
              <a:rPr lang="en-US" b="1" dirty="0" smtClean="0">
                <a:solidFill>
                  <a:schemeClr val="tx2">
                    <a:lumMod val="50000"/>
                  </a:schemeClr>
                </a:solidFill>
                <a:latin typeface="Cambria" pitchFamily="18" charset="0"/>
              </a:rPr>
              <a:t> 1990</a:t>
            </a:r>
            <a:endParaRPr lang="en-US" dirty="0" smtClean="0">
              <a:solidFill>
                <a:schemeClr val="tx2">
                  <a:lumMod val="50000"/>
                </a:schemeClr>
              </a:solidFill>
              <a:latin typeface="Cambria" pitchFamily="18" charset="0"/>
            </a:endParaRPr>
          </a:p>
          <a:p>
            <a:pPr>
              <a:defRPr/>
            </a:pP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Pendapatan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Bunga</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Rp</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xxxxx</a:t>
            </a:r>
            <a:r>
              <a:rPr lang="en-US" dirty="0" smtClean="0">
                <a:solidFill>
                  <a:schemeClr val="tx2">
                    <a:lumMod val="50000"/>
                  </a:schemeClr>
                </a:solidFill>
                <a:latin typeface="Cambria" pitchFamily="18" charset="0"/>
              </a:rPr>
              <a:t> (K)</a:t>
            </a:r>
            <a:br>
              <a:rPr lang="en-US" dirty="0" smtClean="0">
                <a:solidFill>
                  <a:schemeClr val="tx2">
                    <a:lumMod val="50000"/>
                  </a:schemeClr>
                </a:solidFill>
                <a:latin typeface="Cambria" pitchFamily="18" charset="0"/>
              </a:rPr>
            </a:br>
            <a:r>
              <a:rPr lang="en-US" dirty="0" smtClean="0">
                <a:solidFill>
                  <a:schemeClr val="tx2">
                    <a:lumMod val="50000"/>
                  </a:schemeClr>
                </a:solidFill>
                <a:latin typeface="Cambria" pitchFamily="18" charset="0"/>
              </a:rPr>
              <a:t/>
            </a:r>
            <a:br>
              <a:rPr lang="en-US" dirty="0" smtClean="0">
                <a:solidFill>
                  <a:schemeClr val="tx2">
                    <a:lumMod val="50000"/>
                  </a:schemeClr>
                </a:solidFill>
                <a:latin typeface="Cambria" pitchFamily="18" charset="0"/>
              </a:rPr>
            </a:br>
            <a:endParaRPr lang="en-US" b="1" i="1" u="sng" dirty="0" smtClean="0">
              <a:solidFill>
                <a:schemeClr val="tx2">
                  <a:lumMod val="50000"/>
                </a:schemeClr>
              </a:solidFill>
              <a:latin typeface="Cambria" pitchFamily="18" charset="0"/>
            </a:endParaRPr>
          </a:p>
          <a:p>
            <a:pPr>
              <a:defRPr/>
            </a:pPr>
            <a:r>
              <a:rPr lang="en-US" b="1" i="1" u="sng" dirty="0" smtClean="0">
                <a:solidFill>
                  <a:schemeClr val="tx2">
                    <a:lumMod val="50000"/>
                  </a:schemeClr>
                </a:solidFill>
                <a:latin typeface="Cambria" pitchFamily="18" charset="0"/>
              </a:rPr>
              <a:t>Data </a:t>
            </a:r>
            <a:r>
              <a:rPr lang="en-US" b="1" i="1" u="sng" dirty="0" err="1" smtClean="0">
                <a:solidFill>
                  <a:schemeClr val="tx2">
                    <a:lumMod val="50000"/>
                  </a:schemeClr>
                </a:solidFill>
                <a:latin typeface="Cambria" pitchFamily="18" charset="0"/>
              </a:rPr>
              <a:t>Penyesuaian</a:t>
            </a:r>
            <a:r>
              <a:rPr lang="en-US" b="1" i="1" u="sng" dirty="0" smtClean="0">
                <a:solidFill>
                  <a:schemeClr val="tx2">
                    <a:lumMod val="50000"/>
                  </a:schemeClr>
                </a:solidFill>
                <a:latin typeface="Cambria" pitchFamily="18" charset="0"/>
              </a:rPr>
              <a:t> 31 </a:t>
            </a:r>
            <a:r>
              <a:rPr lang="en-US" b="1" i="1" u="sng" dirty="0" err="1" smtClean="0">
                <a:solidFill>
                  <a:schemeClr val="tx2">
                    <a:lumMod val="50000"/>
                  </a:schemeClr>
                </a:solidFill>
                <a:latin typeface="Cambria" pitchFamily="18" charset="0"/>
              </a:rPr>
              <a:t>Desember</a:t>
            </a:r>
            <a:r>
              <a:rPr lang="en-US" b="1" i="1" u="sng" dirty="0" smtClean="0">
                <a:solidFill>
                  <a:schemeClr val="tx2">
                    <a:lumMod val="50000"/>
                  </a:schemeClr>
                </a:solidFill>
                <a:latin typeface="Cambria" pitchFamily="18" charset="0"/>
              </a:rPr>
              <a:t> 1990</a:t>
            </a:r>
            <a:endParaRPr lang="de-DE" dirty="0" smtClean="0">
              <a:solidFill>
                <a:schemeClr val="tx2">
                  <a:lumMod val="50000"/>
                </a:schemeClr>
              </a:solidFill>
              <a:latin typeface="Cambria" pitchFamily="18" charset="0"/>
            </a:endParaRPr>
          </a:p>
          <a:p>
            <a:pPr>
              <a:defRPr/>
            </a:pPr>
            <a:r>
              <a:rPr lang="de-DE" dirty="0" smtClean="0">
                <a:solidFill>
                  <a:schemeClr val="tx2">
                    <a:lumMod val="50000"/>
                  </a:schemeClr>
                </a:solidFill>
                <a:latin typeface="Cambria" pitchFamily="18" charset="0"/>
              </a:rPr>
              <a:t>Bunga yang belum diterima sebesar Rp. xxxxx</a:t>
            </a:r>
            <a:endParaRPr lang="en-US" dirty="0" smtClean="0">
              <a:solidFill>
                <a:schemeClr val="tx2">
                  <a:lumMod val="50000"/>
                </a:schemeClr>
              </a:solidFill>
              <a:latin typeface="Cambria" pitchFamily="18" charset="0"/>
            </a:endParaRPr>
          </a:p>
        </p:txBody>
      </p:sp>
      <p:graphicFrame>
        <p:nvGraphicFramePr>
          <p:cNvPr id="50180" name="Object 4"/>
          <p:cNvGraphicFramePr>
            <a:graphicFrameLocks noChangeAspect="1"/>
          </p:cNvGraphicFramePr>
          <p:nvPr>
            <p:extLst>
              <p:ext uri="{D42A27DB-BD31-4B8C-83A1-F6EECF244321}">
                <p14:modId xmlns:p14="http://schemas.microsoft.com/office/powerpoint/2010/main" val="2361498483"/>
              </p:ext>
            </p:extLst>
          </p:nvPr>
        </p:nvGraphicFramePr>
        <p:xfrm>
          <a:off x="1552737" y="4267200"/>
          <a:ext cx="7262652" cy="1447800"/>
        </p:xfrm>
        <a:graphic>
          <a:graphicData uri="http://schemas.openxmlformats.org/presentationml/2006/ole">
            <mc:AlternateContent xmlns:mc="http://schemas.openxmlformats.org/markup-compatibility/2006">
              <mc:Choice xmlns:v="urn:schemas-microsoft-com:vml" Requires="v">
                <p:oleObj spid="_x0000_s5133" name="Visio" r:id="rId3" imgW="6102401" imgH="713537" progId="Visio.Drawing.6">
                  <p:embed/>
                </p:oleObj>
              </mc:Choice>
              <mc:Fallback>
                <p:oleObj name="Visio" r:id="rId3" imgW="6102401" imgH="713537" progId="Visio.Drawing.6">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52737" y="4267200"/>
                        <a:ext cx="7262652" cy="1447800"/>
                      </a:xfrm>
                      <a:prstGeom prst="rect">
                        <a:avLst/>
                      </a:prstGeom>
                      <a:noFill/>
                      <a:ln>
                        <a:noFill/>
                      </a:ln>
                      <a:effectLst/>
                    </p:spPr>
                  </p:pic>
                </p:oleObj>
              </mc:Fallback>
            </mc:AlternateContent>
          </a:graphicData>
        </a:graphic>
      </p:graphicFrame>
      <p:sp>
        <p:nvSpPr>
          <p:cNvPr id="50181" name="Text Box 5"/>
          <p:cNvSpPr txBox="1">
            <a:spLocks noChangeArrowheads="1"/>
          </p:cNvSpPr>
          <p:nvPr/>
        </p:nvSpPr>
        <p:spPr bwMode="auto">
          <a:xfrm>
            <a:off x="1552736" y="3816350"/>
            <a:ext cx="38322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mtClean="0">
                <a:solidFill>
                  <a:schemeClr val="tx2">
                    <a:lumMod val="50000"/>
                  </a:schemeClr>
                </a:solidFill>
                <a:latin typeface="Cambria" pitchFamily="18" charset="0"/>
              </a:rPr>
              <a:t>Ayat Penyesuaian 31 Desember 1990</a:t>
            </a:r>
          </a:p>
        </p:txBody>
      </p:sp>
      <p:sp>
        <p:nvSpPr>
          <p:cNvPr id="5126" name="Text Box 6"/>
          <p:cNvSpPr txBox="1">
            <a:spLocks noChangeArrowheads="1"/>
          </p:cNvSpPr>
          <p:nvPr/>
        </p:nvSpPr>
        <p:spPr bwMode="auto">
          <a:xfrm>
            <a:off x="1552736" y="762000"/>
            <a:ext cx="6980238"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dirty="0" err="1" smtClean="0">
                <a:solidFill>
                  <a:schemeClr val="tx2">
                    <a:lumMod val="50000"/>
                  </a:schemeClr>
                </a:solidFill>
                <a:latin typeface="Cambria" pitchFamily="18" charset="0"/>
              </a:rPr>
              <a:t>Penyesuaian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ini</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digunakan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untuk</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mencatat</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pendapatan</a:t>
            </a:r>
            <a:r>
              <a:rPr lang="en-US" dirty="0" smtClean="0">
                <a:solidFill>
                  <a:schemeClr val="tx2">
                    <a:lumMod val="50000"/>
                  </a:schemeClr>
                </a:solidFill>
                <a:latin typeface="Cambria" pitchFamily="18" charset="0"/>
              </a:rPr>
              <a:t> yang </a:t>
            </a:r>
            <a:r>
              <a:rPr lang="en-US" dirty="0" err="1" smtClean="0">
                <a:solidFill>
                  <a:schemeClr val="tx2">
                    <a:lumMod val="50000"/>
                  </a:schemeClr>
                </a:solidFill>
                <a:latin typeface="Cambria" pitchFamily="18" charset="0"/>
              </a:rPr>
              <a:t>telah</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menjadi</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hak</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tetapi</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belum</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dicatat</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atau</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diterima</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tunai</a:t>
            </a:r>
            <a:r>
              <a:rPr lang="en-US" dirty="0" smtClean="0">
                <a:solidFill>
                  <a:schemeClr val="tx2">
                    <a:lumMod val="50000"/>
                  </a:schemeClr>
                </a:solidFill>
                <a:latin typeface="Cambria" pitchFamily="18" charset="0"/>
              </a:rPr>
              <a:t>.</a:t>
            </a:r>
          </a:p>
        </p:txBody>
      </p:sp>
    </p:spTree>
    <p:extLst>
      <p:ext uri="{BB962C8B-B14F-4D97-AF65-F5344CB8AC3E}">
        <p14:creationId xmlns:p14="http://schemas.microsoft.com/office/powerpoint/2010/main" val="3025144786"/>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50178"/>
                                        </p:tgtEl>
                                        <p:attrNameLst>
                                          <p:attrName>style.visibility</p:attrName>
                                        </p:attrNameLst>
                                      </p:cBhvr>
                                      <p:to>
                                        <p:strVal val="visible"/>
                                      </p:to>
                                    </p:set>
                                    <p:anim to="" calcmode="lin" valueType="num">
                                      <p:cBhvr>
                                        <p:cTn id="7" dur="1" fill="hold"/>
                                        <p:tgtEl>
                                          <p:spTgt spid="50178"/>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499"/>
                                          </p:stCondLst>
                                        </p:cTn>
                                        <p:tgtEl>
                                          <p:spTgt spid="50179"/>
                                        </p:tgtEl>
                                        <p:attrNameLst>
                                          <p:attrName>style.visibility</p:attrName>
                                        </p:attrNameLst>
                                      </p:cBhvr>
                                      <p:to>
                                        <p:strVal val="visible"/>
                                      </p:to>
                                    </p:set>
                                    <p:anim to="" calcmode="lin" valueType="num">
                                      <p:cBhvr>
                                        <p:cTn id="12" dur="1" fill="hold"/>
                                        <p:tgtEl>
                                          <p:spTgt spid="50179"/>
                                        </p:tgtEl>
                                        <p:attrNameLst>
                                          <p:attrName/>
                                        </p:attrNameLst>
                                      </p:cBhvr>
                                    </p:anim>
                                  </p:childTnLst>
                                </p:cTn>
                              </p:par>
                            </p:childTnLst>
                          </p:cTn>
                        </p:par>
                        <p:par>
                          <p:cTn id="13" fill="hold" nodeType="afterGroup">
                            <p:stCondLst>
                              <p:cond delay="500"/>
                            </p:stCondLst>
                            <p:childTnLst>
                              <p:par>
                                <p:cTn id="14" presetID="24" presetClass="entr" presetSubtype="0" fill="hold" grpId="0" nodeType="afterEffect">
                                  <p:stCondLst>
                                    <p:cond delay="0"/>
                                  </p:stCondLst>
                                  <p:childTnLst>
                                    <p:set>
                                      <p:cBhvr>
                                        <p:cTn id="15" dur="1" fill="hold">
                                          <p:stCondLst>
                                            <p:cond delay="499"/>
                                          </p:stCondLst>
                                        </p:cTn>
                                        <p:tgtEl>
                                          <p:spTgt spid="50181"/>
                                        </p:tgtEl>
                                        <p:attrNameLst>
                                          <p:attrName>style.visibility</p:attrName>
                                        </p:attrNameLst>
                                      </p:cBhvr>
                                      <p:to>
                                        <p:strVal val="visible"/>
                                      </p:to>
                                    </p:set>
                                    <p:anim to="" calcmode="lin" valueType="num">
                                      <p:cBhvr>
                                        <p:cTn id="16" dur="1" fill="hold"/>
                                        <p:tgtEl>
                                          <p:spTgt spid="50181"/>
                                        </p:tgtEl>
                                        <p:attrNameLst>
                                          <p:attrName/>
                                        </p:attrNameLst>
                                      </p:cBhvr>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4" presetClass="entr" presetSubtype="0" fill="hold" nodeType="clickEffect">
                                  <p:stCondLst>
                                    <p:cond delay="0"/>
                                  </p:stCondLst>
                                  <p:childTnLst>
                                    <p:set>
                                      <p:cBhvr>
                                        <p:cTn id="20" dur="1" fill="hold">
                                          <p:stCondLst>
                                            <p:cond delay="499"/>
                                          </p:stCondLst>
                                        </p:cTn>
                                        <p:tgtEl>
                                          <p:spTgt spid="50180"/>
                                        </p:tgtEl>
                                        <p:attrNameLst>
                                          <p:attrName>style.visibility</p:attrName>
                                        </p:attrNameLst>
                                      </p:cBhvr>
                                      <p:to>
                                        <p:strVal val="visible"/>
                                      </p:to>
                                    </p:set>
                                    <p:anim to="" calcmode="lin" valueType="num">
                                      <p:cBhvr>
                                        <p:cTn id="21" dur="1" fill="hold"/>
                                        <p:tgtEl>
                                          <p:spTgt spid="50180"/>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autoUpdateAnimBg="0"/>
      <p:bldP spid="50179" grpId="0" autoUpdateAnimBg="0"/>
      <p:bldP spid="50181"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1348864" y="228600"/>
            <a:ext cx="49799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2400" dirty="0" smtClean="0">
                <a:solidFill>
                  <a:schemeClr val="tx2">
                    <a:lumMod val="50000"/>
                  </a:schemeClr>
                </a:solidFill>
                <a:latin typeface="Cambria" pitchFamily="18" charset="0"/>
              </a:rPr>
              <a:t> 6. </a:t>
            </a:r>
            <a:r>
              <a:rPr lang="en-US" sz="2400" dirty="0" err="1" smtClean="0">
                <a:solidFill>
                  <a:schemeClr val="tx2">
                    <a:lumMod val="50000"/>
                  </a:schemeClr>
                </a:solidFill>
                <a:latin typeface="Cambria" pitchFamily="18" charset="0"/>
              </a:rPr>
              <a:t>Biaya</a:t>
            </a:r>
            <a:r>
              <a:rPr lang="en-US" sz="2400" dirty="0" smtClean="0">
                <a:solidFill>
                  <a:schemeClr val="tx2">
                    <a:lumMod val="50000"/>
                  </a:schemeClr>
                </a:solidFill>
                <a:latin typeface="Cambria" pitchFamily="18" charset="0"/>
              </a:rPr>
              <a:t> </a:t>
            </a:r>
            <a:r>
              <a:rPr lang="en-US" sz="2400" dirty="0" err="1" smtClean="0">
                <a:solidFill>
                  <a:schemeClr val="tx2">
                    <a:lumMod val="50000"/>
                  </a:schemeClr>
                </a:solidFill>
                <a:latin typeface="Cambria" pitchFamily="18" charset="0"/>
              </a:rPr>
              <a:t>Dibayar</a:t>
            </a:r>
            <a:r>
              <a:rPr lang="en-US" sz="2400" dirty="0" smtClean="0">
                <a:solidFill>
                  <a:schemeClr val="tx2">
                    <a:lumMod val="50000"/>
                  </a:schemeClr>
                </a:solidFill>
                <a:latin typeface="Cambria" pitchFamily="18" charset="0"/>
              </a:rPr>
              <a:t> </a:t>
            </a:r>
            <a:r>
              <a:rPr lang="en-US" sz="2400" dirty="0" err="1" smtClean="0">
                <a:solidFill>
                  <a:schemeClr val="tx2">
                    <a:lumMod val="50000"/>
                  </a:schemeClr>
                </a:solidFill>
                <a:latin typeface="Cambria" pitchFamily="18" charset="0"/>
              </a:rPr>
              <a:t>Dimuka</a:t>
            </a:r>
            <a:r>
              <a:rPr lang="en-US" sz="2400" dirty="0" smtClean="0">
                <a:solidFill>
                  <a:schemeClr val="tx2">
                    <a:lumMod val="50000"/>
                  </a:schemeClr>
                </a:solidFill>
                <a:latin typeface="Cambria" pitchFamily="18" charset="0"/>
              </a:rPr>
              <a:t> ( </a:t>
            </a:r>
            <a:r>
              <a:rPr lang="en-US" sz="2400" dirty="0" err="1" smtClean="0">
                <a:solidFill>
                  <a:schemeClr val="tx2">
                    <a:lumMod val="50000"/>
                  </a:schemeClr>
                </a:solidFill>
                <a:latin typeface="Cambria" pitchFamily="18" charset="0"/>
              </a:rPr>
              <a:t>Persekot</a:t>
            </a:r>
            <a:r>
              <a:rPr lang="en-US" sz="2400" dirty="0" smtClean="0">
                <a:solidFill>
                  <a:schemeClr val="tx2">
                    <a:lumMod val="50000"/>
                  </a:schemeClr>
                </a:solidFill>
                <a:latin typeface="Cambria" pitchFamily="18" charset="0"/>
              </a:rPr>
              <a:t>)</a:t>
            </a:r>
          </a:p>
        </p:txBody>
      </p:sp>
      <p:sp>
        <p:nvSpPr>
          <p:cNvPr id="26627" name="Line 3"/>
          <p:cNvSpPr>
            <a:spLocks noChangeShapeType="1"/>
          </p:cNvSpPr>
          <p:nvPr/>
        </p:nvSpPr>
        <p:spPr bwMode="auto">
          <a:xfrm>
            <a:off x="1653664" y="5878513"/>
            <a:ext cx="701040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6628" name="Rectangle 4"/>
          <p:cNvSpPr>
            <a:spLocks noChangeArrowheads="1"/>
          </p:cNvSpPr>
          <p:nvPr/>
        </p:nvSpPr>
        <p:spPr bwMode="auto">
          <a:xfrm>
            <a:off x="3330064" y="4830763"/>
            <a:ext cx="2743200" cy="457200"/>
          </a:xfrm>
          <a:prstGeom prst="rect">
            <a:avLst/>
          </a:prstGeom>
          <a:solidFill>
            <a:srgbClr val="3366CC"/>
          </a:solidFill>
          <a:ln w="9525">
            <a:solidFill>
              <a:schemeClr val="bg1"/>
            </a:solidFill>
            <a:miter lim="800000"/>
            <a:headEnd/>
            <a:tailEnd/>
          </a:ln>
        </p:spPr>
        <p:txBody>
          <a:bodyPr wrap="none" anchor="ctr"/>
          <a:lstStyle/>
          <a:p>
            <a:endParaRPr lang="id-ID"/>
          </a:p>
        </p:txBody>
      </p:sp>
      <p:sp>
        <p:nvSpPr>
          <p:cNvPr id="26629" name="AutoShape 5"/>
          <p:cNvSpPr>
            <a:spLocks/>
          </p:cNvSpPr>
          <p:nvPr/>
        </p:nvSpPr>
        <p:spPr bwMode="auto">
          <a:xfrm rot="16200000" flipV="1">
            <a:off x="4587364" y="3344863"/>
            <a:ext cx="180975" cy="2695575"/>
          </a:xfrm>
          <a:prstGeom prst="rightBrace">
            <a:avLst>
              <a:gd name="adj1" fmla="val 125364"/>
              <a:gd name="adj2" fmla="val 51111"/>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d-ID"/>
          </a:p>
        </p:txBody>
      </p:sp>
      <p:sp>
        <p:nvSpPr>
          <p:cNvPr id="26630" name="Text Box 6"/>
          <p:cNvSpPr txBox="1">
            <a:spLocks noChangeArrowheads="1"/>
          </p:cNvSpPr>
          <p:nvPr/>
        </p:nvSpPr>
        <p:spPr bwMode="auto">
          <a:xfrm>
            <a:off x="3682489" y="3670300"/>
            <a:ext cx="126682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200">
                <a:latin typeface="Cambria" pitchFamily="18" charset="0"/>
              </a:rPr>
              <a:t>perioda akuntansi</a:t>
            </a:r>
            <a:endParaRPr lang="en-US" sz="2400">
              <a:latin typeface="Cambria" pitchFamily="18" charset="0"/>
            </a:endParaRPr>
          </a:p>
        </p:txBody>
      </p:sp>
      <p:sp>
        <p:nvSpPr>
          <p:cNvPr id="26631" name="Text Box 7"/>
          <p:cNvSpPr txBox="1">
            <a:spLocks noChangeArrowheads="1"/>
          </p:cNvSpPr>
          <p:nvPr/>
        </p:nvSpPr>
        <p:spPr bwMode="auto">
          <a:xfrm>
            <a:off x="6216139" y="3470275"/>
            <a:ext cx="52705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200" b="1">
                <a:latin typeface="Cambria" pitchFamily="18" charset="0"/>
              </a:rPr>
              <a:t>2002 </a:t>
            </a:r>
            <a:endParaRPr lang="en-US" sz="2400">
              <a:latin typeface="Cambria" pitchFamily="18" charset="0"/>
            </a:endParaRPr>
          </a:p>
        </p:txBody>
      </p:sp>
      <p:sp>
        <p:nvSpPr>
          <p:cNvPr id="26632" name="Text Box 8"/>
          <p:cNvSpPr txBox="1">
            <a:spLocks noChangeArrowheads="1"/>
          </p:cNvSpPr>
          <p:nvPr/>
        </p:nvSpPr>
        <p:spPr bwMode="auto">
          <a:xfrm>
            <a:off x="2463289" y="5899150"/>
            <a:ext cx="4730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200">
                <a:latin typeface="Cambria" pitchFamily="18" charset="0"/>
              </a:rPr>
              <a:t>awal</a:t>
            </a:r>
            <a:endParaRPr lang="en-US" sz="2400">
              <a:latin typeface="Cambria" pitchFamily="18" charset="0"/>
            </a:endParaRPr>
          </a:p>
        </p:txBody>
      </p:sp>
      <p:sp>
        <p:nvSpPr>
          <p:cNvPr id="26633" name="Text Box 9"/>
          <p:cNvSpPr txBox="1">
            <a:spLocks noChangeArrowheads="1"/>
          </p:cNvSpPr>
          <p:nvPr/>
        </p:nvSpPr>
        <p:spPr bwMode="auto">
          <a:xfrm>
            <a:off x="5806564" y="5889625"/>
            <a:ext cx="4984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200">
                <a:latin typeface="Cambria" pitchFamily="18" charset="0"/>
              </a:rPr>
              <a:t>akhir</a:t>
            </a:r>
            <a:endParaRPr lang="en-US" sz="2400">
              <a:latin typeface="Cambria" pitchFamily="18" charset="0"/>
            </a:endParaRPr>
          </a:p>
        </p:txBody>
      </p:sp>
      <p:sp>
        <p:nvSpPr>
          <p:cNvPr id="26634" name="Text Box 10"/>
          <p:cNvSpPr txBox="1">
            <a:spLocks noChangeArrowheads="1"/>
          </p:cNvSpPr>
          <p:nvPr/>
        </p:nvSpPr>
        <p:spPr bwMode="auto">
          <a:xfrm>
            <a:off x="1958464" y="3470275"/>
            <a:ext cx="52705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200" b="1">
                <a:latin typeface="Cambria" pitchFamily="18" charset="0"/>
              </a:rPr>
              <a:t>2000 </a:t>
            </a:r>
            <a:endParaRPr lang="en-US" sz="2400">
              <a:latin typeface="Cambria" pitchFamily="18" charset="0"/>
            </a:endParaRPr>
          </a:p>
        </p:txBody>
      </p:sp>
      <p:sp>
        <p:nvSpPr>
          <p:cNvPr id="26635" name="Text Box 11"/>
          <p:cNvSpPr txBox="1">
            <a:spLocks noChangeArrowheads="1"/>
          </p:cNvSpPr>
          <p:nvPr/>
        </p:nvSpPr>
        <p:spPr bwMode="auto">
          <a:xfrm>
            <a:off x="4111114" y="3470275"/>
            <a:ext cx="52705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200" b="1">
                <a:latin typeface="Cambria" pitchFamily="18" charset="0"/>
              </a:rPr>
              <a:t>2001 </a:t>
            </a:r>
            <a:endParaRPr lang="en-US" sz="2400">
              <a:latin typeface="Cambria" pitchFamily="18" charset="0"/>
            </a:endParaRPr>
          </a:p>
        </p:txBody>
      </p:sp>
      <p:sp>
        <p:nvSpPr>
          <p:cNvPr id="26636" name="Line 12"/>
          <p:cNvSpPr>
            <a:spLocks noChangeShapeType="1"/>
          </p:cNvSpPr>
          <p:nvPr/>
        </p:nvSpPr>
        <p:spPr bwMode="auto">
          <a:xfrm>
            <a:off x="5006464" y="3821113"/>
            <a:ext cx="1066800" cy="0"/>
          </a:xfrm>
          <a:prstGeom prst="line">
            <a:avLst/>
          </a:prstGeom>
          <a:noFill/>
          <a:ln w="9525">
            <a:solidFill>
              <a:schemeClr val="accent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6637" name="Line 13"/>
          <p:cNvSpPr>
            <a:spLocks noChangeShapeType="1"/>
          </p:cNvSpPr>
          <p:nvPr/>
        </p:nvSpPr>
        <p:spPr bwMode="auto">
          <a:xfrm flipH="1">
            <a:off x="2720464" y="3821113"/>
            <a:ext cx="990600" cy="0"/>
          </a:xfrm>
          <a:prstGeom prst="line">
            <a:avLst/>
          </a:prstGeom>
          <a:noFill/>
          <a:ln w="9525">
            <a:solidFill>
              <a:schemeClr val="accent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6638" name="Text Box 14"/>
          <p:cNvSpPr txBox="1">
            <a:spLocks noChangeArrowheads="1"/>
          </p:cNvSpPr>
          <p:nvPr/>
        </p:nvSpPr>
        <p:spPr bwMode="auto">
          <a:xfrm>
            <a:off x="2796664" y="3995738"/>
            <a:ext cx="10588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200">
                <a:latin typeface="Cambria" pitchFamily="18" charset="0"/>
              </a:rPr>
              <a:t>Uang sewa</a:t>
            </a:r>
          </a:p>
          <a:p>
            <a:r>
              <a:rPr lang="en-US" sz="1200">
                <a:latin typeface="Cambria" pitchFamily="18" charset="0"/>
              </a:rPr>
              <a:t>dibayar di sini</a:t>
            </a:r>
            <a:endParaRPr lang="en-US" sz="2400">
              <a:latin typeface="Cambria" pitchFamily="18" charset="0"/>
            </a:endParaRPr>
          </a:p>
        </p:txBody>
      </p:sp>
      <p:sp>
        <p:nvSpPr>
          <p:cNvPr id="26639" name="Text Box 15"/>
          <p:cNvSpPr txBox="1">
            <a:spLocks noChangeArrowheads="1"/>
          </p:cNvSpPr>
          <p:nvPr/>
        </p:nvSpPr>
        <p:spPr bwMode="auto">
          <a:xfrm>
            <a:off x="4084127" y="4308475"/>
            <a:ext cx="1119187"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1200">
                <a:latin typeface="Cambria" pitchFamily="18" charset="0"/>
              </a:rPr>
              <a:t>Biaya tahun ini</a:t>
            </a:r>
            <a:endParaRPr lang="en-US" sz="2400">
              <a:latin typeface="Cambria" pitchFamily="18" charset="0"/>
            </a:endParaRPr>
          </a:p>
        </p:txBody>
      </p:sp>
      <p:sp>
        <p:nvSpPr>
          <p:cNvPr id="26640" name="Text Box 16"/>
          <p:cNvSpPr txBox="1">
            <a:spLocks noChangeArrowheads="1"/>
          </p:cNvSpPr>
          <p:nvPr/>
        </p:nvSpPr>
        <p:spPr bwMode="auto">
          <a:xfrm>
            <a:off x="7673464" y="5870575"/>
            <a:ext cx="592138"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200">
                <a:latin typeface="Cambria" pitchFamily="18" charset="0"/>
              </a:rPr>
              <a:t>Waktu</a:t>
            </a:r>
            <a:endParaRPr lang="en-US" sz="2400">
              <a:latin typeface="Cambria" pitchFamily="18" charset="0"/>
            </a:endParaRPr>
          </a:p>
        </p:txBody>
      </p:sp>
      <p:sp>
        <p:nvSpPr>
          <p:cNvPr id="26641" name="Line 17"/>
          <p:cNvSpPr>
            <a:spLocks noChangeShapeType="1"/>
          </p:cNvSpPr>
          <p:nvPr/>
        </p:nvSpPr>
        <p:spPr bwMode="auto">
          <a:xfrm>
            <a:off x="2720464" y="3592513"/>
            <a:ext cx="0" cy="236220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642" name="Text Box 18"/>
          <p:cNvSpPr txBox="1">
            <a:spLocks noChangeArrowheads="1"/>
          </p:cNvSpPr>
          <p:nvPr/>
        </p:nvSpPr>
        <p:spPr bwMode="auto">
          <a:xfrm>
            <a:off x="6898764" y="4005263"/>
            <a:ext cx="1663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1200">
                <a:latin typeface="Cambria" pitchFamily="18" charset="0"/>
              </a:rPr>
              <a:t>Akhir tahun 2001 masih</a:t>
            </a:r>
          </a:p>
          <a:p>
            <a:pPr algn="ctr"/>
            <a:r>
              <a:rPr lang="en-US" sz="1200">
                <a:latin typeface="Cambria" pitchFamily="18" charset="0"/>
              </a:rPr>
              <a:t>merupakan persekot</a:t>
            </a:r>
            <a:endParaRPr lang="en-US" sz="2400">
              <a:latin typeface="Cambria" pitchFamily="18" charset="0"/>
            </a:endParaRPr>
          </a:p>
        </p:txBody>
      </p:sp>
      <p:sp>
        <p:nvSpPr>
          <p:cNvPr id="26643" name="Rectangle 19"/>
          <p:cNvSpPr>
            <a:spLocks noChangeArrowheads="1"/>
          </p:cNvSpPr>
          <p:nvPr/>
        </p:nvSpPr>
        <p:spPr bwMode="auto">
          <a:xfrm>
            <a:off x="6073264" y="4830763"/>
            <a:ext cx="990600" cy="457200"/>
          </a:xfrm>
          <a:prstGeom prst="rect">
            <a:avLst/>
          </a:prstGeom>
          <a:solidFill>
            <a:schemeClr val="accent2"/>
          </a:solidFill>
          <a:ln w="9525">
            <a:solidFill>
              <a:schemeClr val="bg1"/>
            </a:solidFill>
            <a:miter lim="800000"/>
            <a:headEnd/>
            <a:tailEnd/>
          </a:ln>
        </p:spPr>
        <p:txBody>
          <a:bodyPr wrap="none" anchor="ctr"/>
          <a:lstStyle/>
          <a:p>
            <a:endParaRPr lang="id-ID"/>
          </a:p>
        </p:txBody>
      </p:sp>
      <p:sp>
        <p:nvSpPr>
          <p:cNvPr id="26644" name="AutoShape 20"/>
          <p:cNvSpPr>
            <a:spLocks/>
          </p:cNvSpPr>
          <p:nvPr/>
        </p:nvSpPr>
        <p:spPr bwMode="auto">
          <a:xfrm rot="16200000" flipV="1">
            <a:off x="6563802" y="4225925"/>
            <a:ext cx="95250" cy="923925"/>
          </a:xfrm>
          <a:prstGeom prst="rightBrace">
            <a:avLst>
              <a:gd name="adj1" fmla="val 81642"/>
              <a:gd name="adj2" fmla="val 51111"/>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d-ID"/>
          </a:p>
        </p:txBody>
      </p:sp>
      <p:sp>
        <p:nvSpPr>
          <p:cNvPr id="26645" name="Text Box 21"/>
          <p:cNvSpPr txBox="1">
            <a:spLocks noChangeArrowheads="1"/>
          </p:cNvSpPr>
          <p:nvPr/>
        </p:nvSpPr>
        <p:spPr bwMode="auto">
          <a:xfrm>
            <a:off x="4587364" y="5518150"/>
            <a:ext cx="104616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200">
                <a:latin typeface="Cambria" pitchFamily="18" charset="0"/>
              </a:rPr>
              <a:t>Masa manfaat</a:t>
            </a:r>
            <a:endParaRPr lang="en-US" sz="2400">
              <a:latin typeface="Cambria" pitchFamily="18" charset="0"/>
            </a:endParaRPr>
          </a:p>
        </p:txBody>
      </p:sp>
      <p:sp>
        <p:nvSpPr>
          <p:cNvPr id="26646" name="Line 22"/>
          <p:cNvSpPr>
            <a:spLocks noChangeShapeType="1"/>
          </p:cNvSpPr>
          <p:nvPr/>
        </p:nvSpPr>
        <p:spPr bwMode="auto">
          <a:xfrm flipH="1">
            <a:off x="6606664" y="4297363"/>
            <a:ext cx="38100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6647" name="Line 23"/>
          <p:cNvSpPr>
            <a:spLocks noChangeShapeType="1"/>
          </p:cNvSpPr>
          <p:nvPr/>
        </p:nvSpPr>
        <p:spPr bwMode="auto">
          <a:xfrm>
            <a:off x="6073264" y="3592513"/>
            <a:ext cx="0" cy="236220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648" name="Text Box 24"/>
          <p:cNvSpPr txBox="1">
            <a:spLocks noChangeArrowheads="1"/>
          </p:cNvSpPr>
          <p:nvPr/>
        </p:nvSpPr>
        <p:spPr bwMode="auto">
          <a:xfrm>
            <a:off x="4758814" y="4908550"/>
            <a:ext cx="827088"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200" b="1">
                <a:solidFill>
                  <a:schemeClr val="bg1"/>
                </a:solidFill>
                <a:latin typeface="Cambria" pitchFamily="18" charset="0"/>
              </a:rPr>
              <a:t>Kos sewa</a:t>
            </a:r>
            <a:r>
              <a:rPr lang="en-US" sz="1200" b="1">
                <a:latin typeface="Cambria" pitchFamily="18" charset="0"/>
              </a:rPr>
              <a:t> </a:t>
            </a:r>
            <a:endParaRPr lang="en-US" sz="2400">
              <a:latin typeface="Cambria" pitchFamily="18" charset="0"/>
            </a:endParaRPr>
          </a:p>
        </p:txBody>
      </p:sp>
      <p:sp>
        <p:nvSpPr>
          <p:cNvPr id="26649" name="AutoShape 25"/>
          <p:cNvSpPr>
            <a:spLocks/>
          </p:cNvSpPr>
          <p:nvPr/>
        </p:nvSpPr>
        <p:spPr bwMode="auto">
          <a:xfrm rot="5400000">
            <a:off x="5106476" y="3549651"/>
            <a:ext cx="180975" cy="3733800"/>
          </a:xfrm>
          <a:prstGeom prst="rightBrace">
            <a:avLst>
              <a:gd name="adj1" fmla="val 173649"/>
              <a:gd name="adj2" fmla="val 51111"/>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d-ID"/>
          </a:p>
        </p:txBody>
      </p:sp>
      <p:sp>
        <p:nvSpPr>
          <p:cNvPr id="26650" name="Line 26"/>
          <p:cNvSpPr>
            <a:spLocks noChangeShapeType="1"/>
          </p:cNvSpPr>
          <p:nvPr/>
        </p:nvSpPr>
        <p:spPr bwMode="auto">
          <a:xfrm>
            <a:off x="3177664" y="4449763"/>
            <a:ext cx="7620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8699" name="Text Box 27"/>
          <p:cNvSpPr txBox="1">
            <a:spLocks noChangeArrowheads="1"/>
          </p:cNvSpPr>
          <p:nvPr/>
        </p:nvSpPr>
        <p:spPr bwMode="auto">
          <a:xfrm>
            <a:off x="1653664" y="838200"/>
            <a:ext cx="7696200"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dirty="0" smtClean="0">
                <a:solidFill>
                  <a:schemeClr val="tx2">
                    <a:lumMod val="50000"/>
                  </a:schemeClr>
                </a:solidFill>
                <a:latin typeface="Cambria" pitchFamily="18" charset="0"/>
              </a:rPr>
              <a:t>Perusahaan </a:t>
            </a:r>
            <a:r>
              <a:rPr lang="en-US" dirty="0" err="1" smtClean="0">
                <a:solidFill>
                  <a:schemeClr val="tx2">
                    <a:lumMod val="50000"/>
                  </a:schemeClr>
                </a:solidFill>
                <a:latin typeface="Cambria" pitchFamily="18" charset="0"/>
              </a:rPr>
              <a:t>seringkali</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mengeluarkan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uang</a:t>
            </a:r>
            <a:r>
              <a:rPr lang="en-US" dirty="0" smtClean="0">
                <a:solidFill>
                  <a:schemeClr val="tx2">
                    <a:lumMod val="50000"/>
                  </a:schemeClr>
                </a:solidFill>
                <a:latin typeface="Cambria" pitchFamily="18" charset="0"/>
              </a:rPr>
              <a:t> ( </a:t>
            </a:r>
            <a:r>
              <a:rPr lang="en-US" dirty="0" err="1" smtClean="0">
                <a:solidFill>
                  <a:schemeClr val="tx2">
                    <a:lumMod val="50000"/>
                  </a:schemeClr>
                </a:solidFill>
                <a:latin typeface="Cambria" pitchFamily="18" charset="0"/>
              </a:rPr>
              <a:t>pembayaran</a:t>
            </a:r>
            <a:r>
              <a:rPr lang="en-US" dirty="0" smtClean="0">
                <a:solidFill>
                  <a:schemeClr val="tx2">
                    <a:lumMod val="50000"/>
                  </a:schemeClr>
                </a:solidFill>
                <a:latin typeface="Cambria" pitchFamily="18" charset="0"/>
              </a:rPr>
              <a:t> ) </a:t>
            </a:r>
            <a:r>
              <a:rPr lang="en-US" dirty="0" err="1" smtClean="0">
                <a:solidFill>
                  <a:schemeClr val="tx2">
                    <a:lumMod val="50000"/>
                  </a:schemeClr>
                </a:solidFill>
                <a:latin typeface="Cambria" pitchFamily="18" charset="0"/>
              </a:rPr>
              <a:t>baik</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untuk</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pembelian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pembayaran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utang</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maupun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memperoleh</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pendapatan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baik</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langsung</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maupun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tidak</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langsung</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Pengeluaran</a:t>
            </a:r>
            <a:r>
              <a:rPr lang="en-US" dirty="0" smtClean="0">
                <a:solidFill>
                  <a:schemeClr val="tx2">
                    <a:lumMod val="50000"/>
                  </a:schemeClr>
                </a:solidFill>
                <a:latin typeface="Cambria" pitchFamily="18" charset="0"/>
              </a:rPr>
              <a:t> ( </a:t>
            </a:r>
            <a:r>
              <a:rPr lang="en-US" dirty="0" err="1" smtClean="0">
                <a:solidFill>
                  <a:schemeClr val="tx2">
                    <a:lumMod val="50000"/>
                  </a:schemeClr>
                </a:solidFill>
                <a:latin typeface="Cambria" pitchFamily="18" charset="0"/>
              </a:rPr>
              <a:t>pembayaran</a:t>
            </a:r>
            <a:r>
              <a:rPr lang="en-US" dirty="0" smtClean="0">
                <a:solidFill>
                  <a:schemeClr val="tx2">
                    <a:lumMod val="50000"/>
                  </a:schemeClr>
                </a:solidFill>
                <a:latin typeface="Cambria" pitchFamily="18" charset="0"/>
              </a:rPr>
              <a:t> ) </a:t>
            </a:r>
            <a:r>
              <a:rPr lang="en-US" dirty="0" err="1" smtClean="0">
                <a:solidFill>
                  <a:schemeClr val="tx2">
                    <a:lumMod val="50000"/>
                  </a:schemeClr>
                </a:solidFill>
                <a:latin typeface="Cambria" pitchFamily="18" charset="0"/>
              </a:rPr>
              <a:t>tersebut</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dibedakan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menjadi</a:t>
            </a:r>
            <a:r>
              <a:rPr lang="en-US" dirty="0" smtClean="0">
                <a:solidFill>
                  <a:schemeClr val="tx2">
                    <a:lumMod val="50000"/>
                  </a:schemeClr>
                </a:solidFill>
                <a:latin typeface="Cambria" pitchFamily="18" charset="0"/>
              </a:rPr>
              <a:t> :</a:t>
            </a:r>
          </a:p>
          <a:p>
            <a:pPr eaLnBrk="1" hangingPunct="1">
              <a:spcBef>
                <a:spcPct val="50000"/>
              </a:spcBef>
              <a:defRPr/>
            </a:pPr>
            <a:r>
              <a:rPr lang="en-US" dirty="0" smtClean="0">
                <a:solidFill>
                  <a:schemeClr val="tx2">
                    <a:lumMod val="50000"/>
                  </a:schemeClr>
                </a:solidFill>
                <a:latin typeface="Cambria" pitchFamily="18" charset="0"/>
              </a:rPr>
              <a:t>a. </a:t>
            </a:r>
            <a:r>
              <a:rPr lang="en-US" dirty="0" err="1" smtClean="0">
                <a:solidFill>
                  <a:schemeClr val="tx2">
                    <a:lumMod val="50000"/>
                  </a:schemeClr>
                </a:solidFill>
                <a:latin typeface="Cambria" pitchFamily="18" charset="0"/>
              </a:rPr>
              <a:t>Pembayaran</a:t>
            </a:r>
            <a:r>
              <a:rPr lang="en-US" dirty="0" smtClean="0">
                <a:solidFill>
                  <a:schemeClr val="tx2">
                    <a:lumMod val="50000"/>
                  </a:schemeClr>
                </a:solidFill>
                <a:latin typeface="Cambria" pitchFamily="18" charset="0"/>
              </a:rPr>
              <a:t> yang </a:t>
            </a:r>
            <a:r>
              <a:rPr lang="en-US" dirty="0" err="1" smtClean="0">
                <a:solidFill>
                  <a:schemeClr val="tx2">
                    <a:lumMod val="50000"/>
                  </a:schemeClr>
                </a:solidFill>
                <a:latin typeface="Cambria" pitchFamily="18" charset="0"/>
              </a:rPr>
              <a:t>berlaku</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dalam</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satu</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periode</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akuntansi</a:t>
            </a:r>
            <a:endParaRPr lang="en-US" dirty="0" smtClean="0">
              <a:solidFill>
                <a:schemeClr val="tx2">
                  <a:lumMod val="50000"/>
                </a:schemeClr>
              </a:solidFill>
              <a:latin typeface="Cambria" pitchFamily="18" charset="0"/>
            </a:endParaRPr>
          </a:p>
          <a:p>
            <a:pPr eaLnBrk="1" hangingPunct="1">
              <a:spcBef>
                <a:spcPct val="50000"/>
              </a:spcBef>
              <a:defRPr/>
            </a:pPr>
            <a:r>
              <a:rPr lang="en-US" dirty="0" smtClean="0">
                <a:solidFill>
                  <a:schemeClr val="tx2">
                    <a:lumMod val="50000"/>
                  </a:schemeClr>
                </a:solidFill>
                <a:latin typeface="Cambria" pitchFamily="18" charset="0"/>
              </a:rPr>
              <a:t>b. </a:t>
            </a:r>
            <a:r>
              <a:rPr lang="en-US" dirty="0" err="1" smtClean="0">
                <a:solidFill>
                  <a:schemeClr val="tx2">
                    <a:lumMod val="50000"/>
                  </a:schemeClr>
                </a:solidFill>
                <a:latin typeface="Cambria" pitchFamily="18" charset="0"/>
              </a:rPr>
              <a:t>Pembayaran</a:t>
            </a:r>
            <a:r>
              <a:rPr lang="en-US" dirty="0" smtClean="0">
                <a:solidFill>
                  <a:schemeClr val="tx2">
                    <a:lumMod val="50000"/>
                  </a:schemeClr>
                </a:solidFill>
                <a:latin typeface="Cambria" pitchFamily="18" charset="0"/>
              </a:rPr>
              <a:t> yang </a:t>
            </a:r>
            <a:r>
              <a:rPr lang="en-US" dirty="0" err="1" smtClean="0">
                <a:solidFill>
                  <a:schemeClr val="tx2">
                    <a:lumMod val="50000"/>
                  </a:schemeClr>
                </a:solidFill>
                <a:latin typeface="Cambria" pitchFamily="18" charset="0"/>
              </a:rPr>
              <a:t>melibatkan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beberapa</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periode</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akuntansi</a:t>
            </a:r>
            <a:endParaRPr lang="en-US" dirty="0" smtClean="0">
              <a:solidFill>
                <a:schemeClr val="tx2">
                  <a:lumMod val="50000"/>
                </a:schemeClr>
              </a:solidFill>
              <a:latin typeface="Cambria" pitchFamily="18" charset="0"/>
            </a:endParaRPr>
          </a:p>
        </p:txBody>
      </p:sp>
    </p:spTree>
    <p:extLst>
      <p:ext uri="{BB962C8B-B14F-4D97-AF65-F5344CB8AC3E}">
        <p14:creationId xmlns:p14="http://schemas.microsoft.com/office/powerpoint/2010/main" val="3735338398"/>
      </p:ext>
    </p:extLst>
  </p:cSld>
  <p:clrMapOvr>
    <a:masterClrMapping/>
  </p:clrMapOvr>
  <p:transition>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1643432" y="152400"/>
            <a:ext cx="7295852" cy="920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sz="2000" dirty="0" err="1" smtClean="0">
                <a:solidFill>
                  <a:schemeClr val="tx2">
                    <a:lumMod val="50000"/>
                  </a:schemeClr>
                </a:solidFill>
                <a:latin typeface="Cambria" pitchFamily="18" charset="0"/>
              </a:rPr>
              <a:t>Contoh</a:t>
            </a:r>
            <a:r>
              <a:rPr lang="en-US" sz="2000" dirty="0" smtClean="0">
                <a:solidFill>
                  <a:schemeClr val="tx2">
                    <a:lumMod val="50000"/>
                  </a:schemeClr>
                </a:solidFill>
                <a:latin typeface="Cambria" pitchFamily="18" charset="0"/>
              </a:rPr>
              <a:t>:</a:t>
            </a:r>
          </a:p>
          <a:p>
            <a:pPr eaLnBrk="1" hangingPunct="1">
              <a:spcBef>
                <a:spcPct val="50000"/>
              </a:spcBef>
              <a:defRPr/>
            </a:pPr>
            <a:r>
              <a:rPr lang="en-US" dirty="0" err="1" smtClean="0">
                <a:solidFill>
                  <a:schemeClr val="tx2">
                    <a:lumMod val="50000"/>
                  </a:schemeClr>
                </a:solidFill>
                <a:latin typeface="Cambria" pitchFamily="18" charset="0"/>
              </a:rPr>
              <a:t>Pada</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tanggal</a:t>
            </a:r>
            <a:r>
              <a:rPr lang="en-US" dirty="0" smtClean="0">
                <a:solidFill>
                  <a:schemeClr val="tx2">
                    <a:lumMod val="50000"/>
                  </a:schemeClr>
                </a:solidFill>
                <a:latin typeface="Cambria" pitchFamily="18" charset="0"/>
              </a:rPr>
              <a:t> 1 </a:t>
            </a:r>
            <a:r>
              <a:rPr lang="en-US" dirty="0" err="1" smtClean="0">
                <a:solidFill>
                  <a:schemeClr val="tx2">
                    <a:lumMod val="50000"/>
                  </a:schemeClr>
                </a:solidFill>
                <a:latin typeface="Cambria" pitchFamily="18" charset="0"/>
              </a:rPr>
              <a:t>Maret</a:t>
            </a:r>
            <a:r>
              <a:rPr lang="en-US" dirty="0" smtClean="0">
                <a:solidFill>
                  <a:schemeClr val="tx2">
                    <a:lumMod val="50000"/>
                  </a:schemeClr>
                </a:solidFill>
                <a:latin typeface="Cambria" pitchFamily="18" charset="0"/>
              </a:rPr>
              <a:t> 2001 </a:t>
            </a:r>
            <a:r>
              <a:rPr lang="en-US" dirty="0" err="1" smtClean="0">
                <a:solidFill>
                  <a:schemeClr val="tx2">
                    <a:lumMod val="50000"/>
                  </a:schemeClr>
                </a:solidFill>
                <a:latin typeface="Cambria" pitchFamily="18" charset="0"/>
              </a:rPr>
              <a:t>dibayar</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premi</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asuransi</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untuk</a:t>
            </a:r>
            <a:r>
              <a:rPr lang="en-US" dirty="0" smtClean="0">
                <a:solidFill>
                  <a:schemeClr val="tx2">
                    <a:lumMod val="50000"/>
                  </a:schemeClr>
                </a:solidFill>
                <a:latin typeface="Cambria" pitchFamily="18" charset="0"/>
              </a:rPr>
              <a:t> 2 </a:t>
            </a:r>
            <a:r>
              <a:rPr lang="en-US" dirty="0" err="1" smtClean="0">
                <a:solidFill>
                  <a:schemeClr val="tx2">
                    <a:lumMod val="50000"/>
                  </a:schemeClr>
                </a:solidFill>
                <a:latin typeface="Cambria" pitchFamily="18" charset="0"/>
              </a:rPr>
              <a:t>tahun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sebesar</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Rp</a:t>
            </a:r>
            <a:r>
              <a:rPr lang="en-US" dirty="0" smtClean="0">
                <a:solidFill>
                  <a:schemeClr val="tx2">
                    <a:lumMod val="50000"/>
                  </a:schemeClr>
                </a:solidFill>
                <a:latin typeface="Cambria" pitchFamily="18" charset="0"/>
              </a:rPr>
              <a:t> 1.800.000</a:t>
            </a:r>
          </a:p>
        </p:txBody>
      </p:sp>
      <p:sp>
        <p:nvSpPr>
          <p:cNvPr id="27651" name="Text Box 3"/>
          <p:cNvSpPr txBox="1">
            <a:spLocks noChangeArrowheads="1"/>
          </p:cNvSpPr>
          <p:nvPr/>
        </p:nvSpPr>
        <p:spPr bwMode="auto">
          <a:xfrm>
            <a:off x="1643432" y="1263650"/>
            <a:ext cx="3227011" cy="289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600">
                <a:latin typeface="Cambria" pitchFamily="18" charset="0"/>
              </a:rPr>
              <a:t>a. Pendekatan neraca</a:t>
            </a:r>
          </a:p>
        </p:txBody>
      </p:sp>
      <p:graphicFrame>
        <p:nvGraphicFramePr>
          <p:cNvPr id="52228" name="Group 4"/>
          <p:cNvGraphicFramePr>
            <a:graphicFrameLocks noGrp="1"/>
          </p:cNvGraphicFramePr>
          <p:nvPr>
            <p:extLst>
              <p:ext uri="{D42A27DB-BD31-4B8C-83A1-F6EECF244321}">
                <p14:modId xmlns:p14="http://schemas.microsoft.com/office/powerpoint/2010/main" val="80397711"/>
              </p:ext>
            </p:extLst>
          </p:nvPr>
        </p:nvGraphicFramePr>
        <p:xfrm>
          <a:off x="1719632" y="1836738"/>
          <a:ext cx="7015242" cy="1744662"/>
        </p:xfrm>
        <a:graphic>
          <a:graphicData uri="http://schemas.openxmlformats.org/drawingml/2006/table">
            <a:tbl>
              <a:tblPr/>
              <a:tblGrid>
                <a:gridCol w="1332896"/>
                <a:gridCol w="3086706"/>
                <a:gridCol w="1332896"/>
                <a:gridCol w="1262744"/>
              </a:tblGrid>
              <a:tr h="388938">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smtClean="0">
                          <a:ln>
                            <a:noFill/>
                          </a:ln>
                          <a:solidFill>
                            <a:schemeClr val="tx1"/>
                          </a:solidFill>
                          <a:effectLst/>
                          <a:latin typeface="Cambria" pitchFamily="18" charset="0"/>
                        </a:rPr>
                        <a:t>TANGGAL</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KETERANGAN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DEBIT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KREDIT</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r>
              <a:tr h="1355724">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1 Maret ‘01</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err="1" smtClean="0">
                          <a:ln>
                            <a:noFill/>
                          </a:ln>
                          <a:solidFill>
                            <a:schemeClr val="tx2">
                              <a:lumMod val="50000"/>
                            </a:schemeClr>
                          </a:solidFill>
                          <a:effectLst/>
                          <a:latin typeface="Cambria" pitchFamily="18" charset="0"/>
                        </a:rPr>
                        <a:t>Asuransi</a:t>
                      </a: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Dibayar</a:t>
                      </a: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dimuka</a:t>
                      </a:r>
                      <a:endParaRPr kumimoji="0" lang="en-US" sz="1600" b="0" i="0" u="none" strike="noStrike" cap="none" normalizeH="0" baseline="0" dirty="0" smtClean="0">
                        <a:ln>
                          <a:noFill/>
                        </a:ln>
                        <a:solidFill>
                          <a:schemeClr val="tx2">
                            <a:lumMod val="50000"/>
                          </a:schemeClr>
                        </a:solidFill>
                        <a:effectLst/>
                        <a:latin typeface="Cambria" pitchFamily="18" charset="0"/>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Kas</a:t>
                      </a:r>
                      <a:endParaRPr kumimoji="0" lang="en-US" sz="1600" b="0" i="0" u="none" strike="noStrike" cap="none" normalizeH="0" baseline="0" dirty="0" smtClean="0">
                        <a:ln>
                          <a:noFill/>
                        </a:ln>
                        <a:solidFill>
                          <a:schemeClr val="tx2">
                            <a:lumMod val="50000"/>
                          </a:schemeClr>
                        </a:solidFill>
                        <a:effectLst/>
                        <a:latin typeface="Cambria" pitchFamily="18" charset="0"/>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smtClean="0">
                          <a:ln>
                            <a:noFill/>
                          </a:ln>
                          <a:solidFill>
                            <a:schemeClr val="tx2">
                              <a:lumMod val="50000"/>
                            </a:schemeClr>
                          </a:solidFill>
                          <a:effectLst/>
                          <a:latin typeface="Cambria" pitchFamily="18" charset="0"/>
                        </a:rPr>
                        <a:t>(</a:t>
                      </a:r>
                      <a:r>
                        <a:rPr kumimoji="0" lang="en-US" sz="1600" b="0" i="0" u="none" strike="noStrike" cap="none" normalizeH="0" baseline="0" dirty="0" err="1" smtClean="0">
                          <a:ln>
                            <a:noFill/>
                          </a:ln>
                          <a:solidFill>
                            <a:schemeClr val="tx2">
                              <a:lumMod val="50000"/>
                            </a:schemeClr>
                          </a:solidFill>
                          <a:effectLst/>
                          <a:latin typeface="Cambria" pitchFamily="18" charset="0"/>
                        </a:rPr>
                        <a:t>mencatat</a:t>
                      </a: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pembayaran</a:t>
                      </a: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persekot</a:t>
                      </a: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asuransi</a:t>
                      </a: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untuk</a:t>
                      </a:r>
                      <a:r>
                        <a:rPr kumimoji="0" lang="en-US" sz="1600" b="0" i="0" u="none" strike="noStrike" cap="none" normalizeH="0" baseline="0" dirty="0" smtClean="0">
                          <a:ln>
                            <a:noFill/>
                          </a:ln>
                          <a:solidFill>
                            <a:schemeClr val="tx2">
                              <a:lumMod val="50000"/>
                            </a:schemeClr>
                          </a:solidFill>
                          <a:effectLst/>
                          <a:latin typeface="Cambria" pitchFamily="18" charset="0"/>
                        </a:rPr>
                        <a:t> 2 </a:t>
                      </a:r>
                      <a:r>
                        <a:rPr kumimoji="0" lang="en-US" sz="1600" b="0" i="0" u="none" strike="noStrike" cap="none" normalizeH="0" baseline="0" dirty="0" err="1" smtClean="0">
                          <a:ln>
                            <a:noFill/>
                          </a:ln>
                          <a:solidFill>
                            <a:schemeClr val="tx2">
                              <a:lumMod val="50000"/>
                            </a:schemeClr>
                          </a:solidFill>
                          <a:effectLst/>
                          <a:latin typeface="Cambria" pitchFamily="18" charset="0"/>
                        </a:rPr>
                        <a:t>tahun</a:t>
                      </a:r>
                      <a:r>
                        <a:rPr kumimoji="0" lang="en-US" sz="1600" b="0" i="0" u="none" strike="noStrike" cap="none" normalizeH="0" baseline="0" dirty="0" smtClean="0">
                          <a:ln>
                            <a:noFill/>
                          </a:ln>
                          <a:solidFill>
                            <a:schemeClr val="tx2">
                              <a:lumMod val="50000"/>
                            </a:schemeClr>
                          </a:solidFill>
                          <a:effectLst/>
                          <a:latin typeface="Cambria" pitchFamily="18" charset="0"/>
                        </a:rPr>
                        <a: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err="1" smtClean="0">
                          <a:ln>
                            <a:noFill/>
                          </a:ln>
                          <a:solidFill>
                            <a:schemeClr val="tx2">
                              <a:lumMod val="50000"/>
                            </a:schemeClr>
                          </a:solidFill>
                          <a:effectLst/>
                          <a:latin typeface="Cambria" pitchFamily="18" charset="0"/>
                        </a:rPr>
                        <a:t>xxxxx</a:t>
                      </a:r>
                      <a:endParaRPr kumimoji="0" lang="en-US" sz="1600" b="0" i="0" u="none" strike="noStrike" cap="none" normalizeH="0" baseline="0" dirty="0" smtClean="0">
                        <a:ln>
                          <a:noFill/>
                        </a:ln>
                        <a:solidFill>
                          <a:schemeClr val="tx2">
                            <a:lumMod val="50000"/>
                          </a:schemeClr>
                        </a:solidFill>
                        <a:effectLst/>
                        <a:latin typeface="Cambria"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0" lang="en-US" sz="1600" b="0" i="0" u="none" strike="noStrike" cap="none" normalizeH="0" baseline="0" dirty="0" smtClean="0">
                        <a:ln>
                          <a:noFill/>
                        </a:ln>
                        <a:solidFill>
                          <a:schemeClr val="tx2">
                            <a:lumMod val="50000"/>
                          </a:schemeClr>
                        </a:solidFill>
                        <a:effectLst/>
                        <a:latin typeface="Cambria" pitchFamily="18" charset="0"/>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err="1" smtClean="0">
                          <a:ln>
                            <a:noFill/>
                          </a:ln>
                          <a:solidFill>
                            <a:schemeClr val="tx2">
                              <a:lumMod val="50000"/>
                            </a:schemeClr>
                          </a:solidFill>
                          <a:effectLst/>
                          <a:latin typeface="Cambria" pitchFamily="18" charset="0"/>
                        </a:rPr>
                        <a:t>xxxxxx</a:t>
                      </a:r>
                      <a:endParaRPr kumimoji="0" lang="en-US" sz="1600" b="0" i="0" u="none" strike="noStrike" cap="none" normalizeH="0" baseline="0" dirty="0" smtClean="0">
                        <a:ln>
                          <a:noFill/>
                        </a:ln>
                        <a:solidFill>
                          <a:schemeClr val="tx2">
                            <a:lumMod val="50000"/>
                          </a:schemeClr>
                        </a:solidFill>
                        <a:effectLst/>
                        <a:latin typeface="Cambria"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
        <p:nvSpPr>
          <p:cNvPr id="27669" name="Text Box 21"/>
          <p:cNvSpPr txBox="1">
            <a:spLocks noChangeArrowheads="1"/>
          </p:cNvSpPr>
          <p:nvPr/>
        </p:nvSpPr>
        <p:spPr bwMode="auto">
          <a:xfrm>
            <a:off x="1643432" y="3716338"/>
            <a:ext cx="3227011" cy="289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600">
                <a:latin typeface="Cambria" pitchFamily="18" charset="0"/>
              </a:rPr>
              <a:t>b. Pendekatan laba Rugi</a:t>
            </a:r>
          </a:p>
        </p:txBody>
      </p:sp>
      <p:graphicFrame>
        <p:nvGraphicFramePr>
          <p:cNvPr id="52246" name="Group 22"/>
          <p:cNvGraphicFramePr>
            <a:graphicFrameLocks noGrp="1"/>
          </p:cNvGraphicFramePr>
          <p:nvPr>
            <p:extLst>
              <p:ext uri="{D42A27DB-BD31-4B8C-83A1-F6EECF244321}">
                <p14:modId xmlns:p14="http://schemas.microsoft.com/office/powerpoint/2010/main" val="145030896"/>
              </p:ext>
            </p:extLst>
          </p:nvPr>
        </p:nvGraphicFramePr>
        <p:xfrm>
          <a:off x="1719632" y="4348163"/>
          <a:ext cx="7015242" cy="1806575"/>
        </p:xfrm>
        <a:graphic>
          <a:graphicData uri="http://schemas.openxmlformats.org/drawingml/2006/table">
            <a:tbl>
              <a:tblPr/>
              <a:tblGrid>
                <a:gridCol w="1332896"/>
                <a:gridCol w="3086706"/>
                <a:gridCol w="1332896"/>
                <a:gridCol w="1262744"/>
              </a:tblGrid>
              <a:tr h="403225">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smtClean="0">
                          <a:ln>
                            <a:noFill/>
                          </a:ln>
                          <a:solidFill>
                            <a:schemeClr val="tx1"/>
                          </a:solidFill>
                          <a:effectLst/>
                          <a:latin typeface="Cambria" pitchFamily="18" charset="0"/>
                        </a:rPr>
                        <a:t>TANGGAL</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KETERANGAN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DEBIT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KREDIT</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r>
              <a:tr h="1403350">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smtClean="0">
                          <a:ln>
                            <a:noFill/>
                          </a:ln>
                          <a:solidFill>
                            <a:schemeClr val="tx2">
                              <a:lumMod val="50000"/>
                            </a:schemeClr>
                          </a:solidFill>
                          <a:effectLst/>
                          <a:latin typeface="Cambria" pitchFamily="18" charset="0"/>
                        </a:rPr>
                        <a:t>1 </a:t>
                      </a:r>
                      <a:r>
                        <a:rPr kumimoji="0" lang="en-US" sz="1600" b="0" i="0" u="none" strike="noStrike" cap="none" normalizeH="0" baseline="0" dirty="0" err="1" smtClean="0">
                          <a:ln>
                            <a:noFill/>
                          </a:ln>
                          <a:solidFill>
                            <a:schemeClr val="tx2">
                              <a:lumMod val="50000"/>
                            </a:schemeClr>
                          </a:solidFill>
                          <a:effectLst/>
                          <a:latin typeface="Cambria" pitchFamily="18" charset="0"/>
                        </a:rPr>
                        <a:t>Maret</a:t>
                      </a:r>
                      <a:r>
                        <a:rPr kumimoji="0" lang="en-US" sz="1600" b="0" i="0" u="none" strike="noStrike" cap="none" normalizeH="0" baseline="0" dirty="0" smtClean="0">
                          <a:ln>
                            <a:noFill/>
                          </a:ln>
                          <a:solidFill>
                            <a:schemeClr val="tx2">
                              <a:lumMod val="50000"/>
                            </a:schemeClr>
                          </a:solidFill>
                          <a:effectLst/>
                          <a:latin typeface="Cambria" pitchFamily="18" charset="0"/>
                        </a:rPr>
                        <a:t> ‘01</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Beban</a:t>
                      </a: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Premi</a:t>
                      </a: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asuransi</a:t>
                      </a:r>
                      <a:endParaRPr kumimoji="0" lang="en-US" sz="1600" b="0" i="0" u="none" strike="noStrike" cap="none" normalizeH="0" baseline="0" dirty="0" smtClean="0">
                        <a:ln>
                          <a:noFill/>
                        </a:ln>
                        <a:solidFill>
                          <a:schemeClr val="tx2">
                            <a:lumMod val="50000"/>
                          </a:schemeClr>
                        </a:solidFill>
                        <a:effectLst/>
                        <a:latin typeface="Cambria" pitchFamily="18" charset="0"/>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Kas</a:t>
                      </a:r>
                      <a:endParaRPr kumimoji="0" lang="en-US" sz="1600" b="0" i="0" u="none" strike="noStrike" cap="none" normalizeH="0" baseline="0" dirty="0" smtClean="0">
                        <a:ln>
                          <a:noFill/>
                        </a:ln>
                        <a:solidFill>
                          <a:schemeClr val="tx2">
                            <a:lumMod val="50000"/>
                          </a:schemeClr>
                        </a:solidFill>
                        <a:effectLst/>
                        <a:latin typeface="Cambria" pitchFamily="18" charset="0"/>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smtClean="0">
                          <a:ln>
                            <a:noFill/>
                          </a:ln>
                          <a:solidFill>
                            <a:schemeClr val="tx2">
                              <a:lumMod val="50000"/>
                            </a:schemeClr>
                          </a:solidFill>
                          <a:effectLst/>
                          <a:latin typeface="Cambria" pitchFamily="18" charset="0"/>
                        </a:rPr>
                        <a:t>(</a:t>
                      </a:r>
                      <a:r>
                        <a:rPr kumimoji="0" lang="en-US" sz="1600" b="0" i="0" u="none" strike="noStrike" cap="none" normalizeH="0" baseline="0" dirty="0" err="1" smtClean="0">
                          <a:ln>
                            <a:noFill/>
                          </a:ln>
                          <a:solidFill>
                            <a:schemeClr val="tx2">
                              <a:lumMod val="50000"/>
                            </a:schemeClr>
                          </a:solidFill>
                          <a:effectLst/>
                          <a:latin typeface="Cambria" pitchFamily="18" charset="0"/>
                        </a:rPr>
                        <a:t>mencatat</a:t>
                      </a: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pembayaran</a:t>
                      </a: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beban</a:t>
                      </a: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premi</a:t>
                      </a: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asuransi</a:t>
                      </a: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untuk</a:t>
                      </a:r>
                      <a:r>
                        <a:rPr kumimoji="0" lang="en-US" sz="1600" b="0" i="0" u="none" strike="noStrike" cap="none" normalizeH="0" baseline="0" dirty="0" smtClean="0">
                          <a:ln>
                            <a:noFill/>
                          </a:ln>
                          <a:solidFill>
                            <a:schemeClr val="tx2">
                              <a:lumMod val="50000"/>
                            </a:schemeClr>
                          </a:solidFill>
                          <a:effectLst/>
                          <a:latin typeface="Cambria" pitchFamily="18" charset="0"/>
                        </a:rPr>
                        <a:t> 2 </a:t>
                      </a:r>
                      <a:r>
                        <a:rPr kumimoji="0" lang="en-US" sz="1600" b="0" i="0" u="none" strike="noStrike" cap="none" normalizeH="0" baseline="0" dirty="0" err="1" smtClean="0">
                          <a:ln>
                            <a:noFill/>
                          </a:ln>
                          <a:solidFill>
                            <a:schemeClr val="tx2">
                              <a:lumMod val="50000"/>
                            </a:schemeClr>
                          </a:solidFill>
                          <a:effectLst/>
                          <a:latin typeface="Cambria" pitchFamily="18" charset="0"/>
                        </a:rPr>
                        <a:t>tahun</a:t>
                      </a:r>
                      <a:r>
                        <a:rPr kumimoji="0" lang="en-US" sz="1600" b="0" i="0" u="none" strike="noStrike" cap="none" normalizeH="0" baseline="0" dirty="0" smtClean="0">
                          <a:ln>
                            <a:noFill/>
                          </a:ln>
                          <a:solidFill>
                            <a:schemeClr val="tx2">
                              <a:lumMod val="50000"/>
                            </a:schemeClr>
                          </a:solidFill>
                          <a:effectLst/>
                          <a:latin typeface="Cambria" pitchFamily="18" charset="0"/>
                        </a:rPr>
                        <a: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err="1" smtClean="0">
                          <a:ln>
                            <a:noFill/>
                          </a:ln>
                          <a:solidFill>
                            <a:schemeClr val="tx2">
                              <a:lumMod val="50000"/>
                            </a:schemeClr>
                          </a:solidFill>
                          <a:effectLst/>
                          <a:latin typeface="Cambria" pitchFamily="18" charset="0"/>
                        </a:rPr>
                        <a:t>xxxxxx</a:t>
                      </a:r>
                      <a:endParaRPr kumimoji="0" lang="en-US" sz="1600" b="0" i="0" u="none" strike="noStrike" cap="none" normalizeH="0" baseline="0" dirty="0" smtClean="0">
                        <a:ln>
                          <a:noFill/>
                        </a:ln>
                        <a:solidFill>
                          <a:schemeClr val="tx2">
                            <a:lumMod val="50000"/>
                          </a:schemeClr>
                        </a:solidFill>
                        <a:effectLst/>
                        <a:latin typeface="Cambria"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0" lang="en-US" sz="1600" b="0" i="0" u="none" strike="noStrike" cap="none" normalizeH="0" baseline="0" dirty="0" smtClean="0">
                        <a:ln>
                          <a:noFill/>
                        </a:ln>
                        <a:solidFill>
                          <a:schemeClr val="tx2">
                            <a:lumMod val="50000"/>
                          </a:schemeClr>
                        </a:solidFill>
                        <a:effectLst/>
                        <a:latin typeface="Cambria" pitchFamily="18" charset="0"/>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err="1" smtClean="0">
                          <a:ln>
                            <a:noFill/>
                          </a:ln>
                          <a:solidFill>
                            <a:schemeClr val="tx2">
                              <a:lumMod val="50000"/>
                            </a:schemeClr>
                          </a:solidFill>
                          <a:effectLst/>
                          <a:latin typeface="Cambria" pitchFamily="18" charset="0"/>
                        </a:rPr>
                        <a:t>xxxxxx</a:t>
                      </a:r>
                      <a:endParaRPr kumimoji="0" lang="en-US" sz="1600" b="0" i="0" u="none" strike="noStrike" cap="none" normalizeH="0" baseline="0" dirty="0" smtClean="0">
                        <a:ln>
                          <a:noFill/>
                        </a:ln>
                        <a:solidFill>
                          <a:schemeClr val="tx2">
                            <a:lumMod val="50000"/>
                          </a:schemeClr>
                        </a:solidFill>
                        <a:effectLst/>
                        <a:latin typeface="Cambria"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extLst>
      <p:ext uri="{BB962C8B-B14F-4D97-AF65-F5344CB8AC3E}">
        <p14:creationId xmlns:p14="http://schemas.microsoft.com/office/powerpoint/2010/main" val="2198205723"/>
      </p:ext>
    </p:extLst>
  </p:cSld>
  <p:clrMapOvr>
    <a:masterClrMapping/>
  </p:clrMapOvr>
  <p:transition>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1575192" y="152400"/>
            <a:ext cx="7607795" cy="1397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sz="1600" dirty="0" err="1" smtClean="0">
                <a:solidFill>
                  <a:schemeClr val="tx2">
                    <a:lumMod val="50000"/>
                  </a:schemeClr>
                </a:solidFill>
                <a:latin typeface="Cambria" pitchFamily="18" charset="0"/>
              </a:rPr>
              <a:t>Pembayaran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sebesar</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Rp</a:t>
            </a:r>
            <a:r>
              <a:rPr lang="en-US" sz="1600" dirty="0" smtClean="0">
                <a:solidFill>
                  <a:schemeClr val="tx2">
                    <a:lumMod val="50000"/>
                  </a:schemeClr>
                </a:solidFill>
                <a:latin typeface="Cambria" pitchFamily="18" charset="0"/>
              </a:rPr>
              <a:t> 1.800.000 </a:t>
            </a:r>
            <a:r>
              <a:rPr lang="en-US" sz="1600" dirty="0" err="1" smtClean="0">
                <a:solidFill>
                  <a:schemeClr val="tx2">
                    <a:lumMod val="50000"/>
                  </a:schemeClr>
                </a:solidFill>
                <a:latin typeface="Cambria" pitchFamily="18" charset="0"/>
              </a:rPr>
              <a:t>itu</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berlaku</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dari</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tanggal</a:t>
            </a:r>
            <a:r>
              <a:rPr lang="en-US" sz="1600" dirty="0" smtClean="0">
                <a:solidFill>
                  <a:schemeClr val="tx2">
                    <a:lumMod val="50000"/>
                  </a:schemeClr>
                </a:solidFill>
                <a:latin typeface="Cambria" pitchFamily="18" charset="0"/>
              </a:rPr>
              <a:t> 1 </a:t>
            </a:r>
            <a:r>
              <a:rPr lang="en-US" sz="1600" dirty="0" err="1" smtClean="0">
                <a:solidFill>
                  <a:schemeClr val="tx2">
                    <a:lumMod val="50000"/>
                  </a:schemeClr>
                </a:solidFill>
                <a:latin typeface="Cambria" pitchFamily="18" charset="0"/>
              </a:rPr>
              <a:t>maret</a:t>
            </a:r>
            <a:r>
              <a:rPr lang="en-US" sz="1600" dirty="0" smtClean="0">
                <a:solidFill>
                  <a:schemeClr val="tx2">
                    <a:lumMod val="50000"/>
                  </a:schemeClr>
                </a:solidFill>
                <a:latin typeface="Cambria" pitchFamily="18" charset="0"/>
              </a:rPr>
              <a:t> 20001 s/d 1 </a:t>
            </a:r>
            <a:r>
              <a:rPr lang="en-US" sz="1600" dirty="0" err="1" smtClean="0">
                <a:solidFill>
                  <a:schemeClr val="tx2">
                    <a:lumMod val="50000"/>
                  </a:schemeClr>
                </a:solidFill>
                <a:latin typeface="Cambria" pitchFamily="18" charset="0"/>
              </a:rPr>
              <a:t>maret</a:t>
            </a:r>
            <a:r>
              <a:rPr lang="en-US" sz="1600" dirty="0" smtClean="0">
                <a:solidFill>
                  <a:schemeClr val="tx2">
                    <a:lumMod val="50000"/>
                  </a:schemeClr>
                </a:solidFill>
                <a:latin typeface="Cambria" pitchFamily="18" charset="0"/>
              </a:rPr>
              <a:t> 2003. </a:t>
            </a:r>
            <a:r>
              <a:rPr lang="en-US" sz="1600" dirty="0" err="1" smtClean="0">
                <a:solidFill>
                  <a:schemeClr val="tx2">
                    <a:lumMod val="50000"/>
                  </a:schemeClr>
                </a:solidFill>
                <a:latin typeface="Cambria" pitchFamily="18" charset="0"/>
              </a:rPr>
              <a:t>Dengan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demikian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pembayaran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tersebut</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akan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dialokasikan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sebagai</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beban</a:t>
            </a:r>
            <a:r>
              <a:rPr lang="en-US" sz="1600" dirty="0" smtClean="0">
                <a:solidFill>
                  <a:schemeClr val="tx2">
                    <a:lumMod val="50000"/>
                  </a:schemeClr>
                </a:solidFill>
                <a:latin typeface="Cambria" pitchFamily="18" charset="0"/>
              </a:rPr>
              <a:t> di </a:t>
            </a:r>
            <a:r>
              <a:rPr lang="en-US" sz="1600" dirty="0" err="1" smtClean="0">
                <a:solidFill>
                  <a:schemeClr val="tx2">
                    <a:lumMod val="50000"/>
                  </a:schemeClr>
                </a:solidFill>
                <a:latin typeface="Cambria" pitchFamily="18" charset="0"/>
              </a:rPr>
              <a:t>tahun</a:t>
            </a:r>
            <a:r>
              <a:rPr lang="en-US" sz="1600" dirty="0" smtClean="0">
                <a:solidFill>
                  <a:schemeClr val="tx2">
                    <a:lumMod val="50000"/>
                  </a:schemeClr>
                </a:solidFill>
                <a:latin typeface="Cambria" pitchFamily="18" charset="0"/>
              </a:rPr>
              <a:t> 2001, 2002, 2003. </a:t>
            </a:r>
            <a:r>
              <a:rPr lang="en-US" sz="1600" dirty="0" err="1" smtClean="0">
                <a:solidFill>
                  <a:schemeClr val="tx2">
                    <a:lumMod val="50000"/>
                  </a:schemeClr>
                </a:solidFill>
                <a:latin typeface="Cambria" pitchFamily="18" charset="0"/>
              </a:rPr>
              <a:t>Sedangkan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untuk</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tahun</a:t>
            </a:r>
            <a:r>
              <a:rPr lang="en-US" sz="1600" dirty="0" smtClean="0">
                <a:solidFill>
                  <a:schemeClr val="tx2">
                    <a:lumMod val="50000"/>
                  </a:schemeClr>
                </a:solidFill>
                <a:latin typeface="Cambria" pitchFamily="18" charset="0"/>
              </a:rPr>
              <a:t> 2001 yang </a:t>
            </a:r>
            <a:r>
              <a:rPr lang="en-US" sz="1600" dirty="0" err="1" smtClean="0">
                <a:solidFill>
                  <a:schemeClr val="tx2">
                    <a:lumMod val="50000"/>
                  </a:schemeClr>
                </a:solidFill>
                <a:latin typeface="Cambria" pitchFamily="18" charset="0"/>
              </a:rPr>
              <a:t>benar-benar</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menjadi</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beban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terhitung</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dari</a:t>
            </a:r>
            <a:r>
              <a:rPr lang="en-US" sz="1600" dirty="0" smtClean="0">
                <a:solidFill>
                  <a:schemeClr val="tx2">
                    <a:lumMod val="50000"/>
                  </a:schemeClr>
                </a:solidFill>
                <a:latin typeface="Cambria" pitchFamily="18" charset="0"/>
              </a:rPr>
              <a:t> 1 </a:t>
            </a:r>
            <a:r>
              <a:rPr lang="en-US" sz="1600" dirty="0" err="1" smtClean="0">
                <a:solidFill>
                  <a:schemeClr val="tx2">
                    <a:lumMod val="50000"/>
                  </a:schemeClr>
                </a:solidFill>
                <a:latin typeface="Cambria" pitchFamily="18" charset="0"/>
              </a:rPr>
              <a:t>maret</a:t>
            </a:r>
            <a:r>
              <a:rPr lang="en-US" sz="1600" dirty="0" smtClean="0">
                <a:solidFill>
                  <a:schemeClr val="tx2">
                    <a:lumMod val="50000"/>
                  </a:schemeClr>
                </a:solidFill>
                <a:latin typeface="Cambria" pitchFamily="18" charset="0"/>
              </a:rPr>
              <a:t> s/d 31 </a:t>
            </a:r>
            <a:r>
              <a:rPr lang="en-US" sz="1600" dirty="0" err="1" smtClean="0">
                <a:solidFill>
                  <a:schemeClr val="tx2">
                    <a:lumMod val="50000"/>
                  </a:schemeClr>
                </a:solidFill>
                <a:latin typeface="Cambria" pitchFamily="18" charset="0"/>
              </a:rPr>
              <a:t>Desember</a:t>
            </a:r>
            <a:r>
              <a:rPr lang="en-US" sz="1600" dirty="0" smtClean="0">
                <a:solidFill>
                  <a:schemeClr val="tx2">
                    <a:lumMod val="50000"/>
                  </a:schemeClr>
                </a:solidFill>
                <a:latin typeface="Cambria" pitchFamily="18" charset="0"/>
              </a:rPr>
              <a:t> 2001 </a:t>
            </a:r>
            <a:r>
              <a:rPr lang="en-US" sz="1600" dirty="0" err="1" smtClean="0">
                <a:solidFill>
                  <a:schemeClr val="tx2">
                    <a:lumMod val="50000"/>
                  </a:schemeClr>
                </a:solidFill>
                <a:latin typeface="Cambria" pitchFamily="18" charset="0"/>
              </a:rPr>
              <a:t>yaitu</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selama</a:t>
            </a:r>
            <a:r>
              <a:rPr lang="en-US" sz="1600" dirty="0" smtClean="0">
                <a:solidFill>
                  <a:schemeClr val="tx2">
                    <a:lumMod val="50000"/>
                  </a:schemeClr>
                </a:solidFill>
                <a:latin typeface="Cambria" pitchFamily="18" charset="0"/>
              </a:rPr>
              <a:t> 10 </a:t>
            </a:r>
            <a:r>
              <a:rPr lang="en-US" sz="1600" dirty="0" err="1" smtClean="0">
                <a:solidFill>
                  <a:schemeClr val="tx2">
                    <a:lumMod val="50000"/>
                  </a:schemeClr>
                </a:solidFill>
                <a:latin typeface="Cambria" pitchFamily="18" charset="0"/>
              </a:rPr>
              <a:t>bln</a:t>
            </a:r>
            <a:r>
              <a:rPr lang="en-US" sz="1600" dirty="0" smtClean="0">
                <a:solidFill>
                  <a:schemeClr val="tx2">
                    <a:lumMod val="50000"/>
                  </a:schemeClr>
                </a:solidFill>
                <a:latin typeface="Cambria" pitchFamily="18" charset="0"/>
              </a:rPr>
              <a:t>.</a:t>
            </a:r>
          </a:p>
          <a:p>
            <a:pPr eaLnBrk="1" hangingPunct="1">
              <a:spcBef>
                <a:spcPct val="50000"/>
              </a:spcBef>
              <a:defRPr/>
            </a:pPr>
            <a:r>
              <a:rPr lang="en-US" sz="1600" dirty="0" smtClean="0">
                <a:solidFill>
                  <a:schemeClr val="tx2">
                    <a:lumMod val="50000"/>
                  </a:schemeClr>
                </a:solidFill>
                <a:latin typeface="Cambria" pitchFamily="18" charset="0"/>
              </a:rPr>
              <a:t>= 10/24 x </a:t>
            </a:r>
            <a:r>
              <a:rPr lang="en-US" sz="1600" dirty="0" err="1" smtClean="0">
                <a:solidFill>
                  <a:schemeClr val="tx2">
                    <a:lumMod val="50000"/>
                  </a:schemeClr>
                </a:solidFill>
                <a:latin typeface="Cambria" pitchFamily="18" charset="0"/>
              </a:rPr>
              <a:t>Rp</a:t>
            </a:r>
            <a:r>
              <a:rPr lang="en-US" sz="1600" dirty="0" smtClean="0">
                <a:solidFill>
                  <a:schemeClr val="tx2">
                    <a:lumMod val="50000"/>
                  </a:schemeClr>
                </a:solidFill>
                <a:latin typeface="Cambria" pitchFamily="18" charset="0"/>
              </a:rPr>
              <a:t> 1.800.000 = </a:t>
            </a:r>
            <a:r>
              <a:rPr lang="en-US" sz="1600" dirty="0" err="1" smtClean="0">
                <a:solidFill>
                  <a:schemeClr val="tx2">
                    <a:lumMod val="50000"/>
                  </a:schemeClr>
                </a:solidFill>
                <a:latin typeface="Cambria" pitchFamily="18" charset="0"/>
              </a:rPr>
              <a:t>Rp</a:t>
            </a:r>
            <a:r>
              <a:rPr lang="en-US" sz="1600" dirty="0" smtClean="0">
                <a:solidFill>
                  <a:schemeClr val="tx2">
                    <a:lumMod val="50000"/>
                  </a:schemeClr>
                </a:solidFill>
                <a:latin typeface="Cambria" pitchFamily="18" charset="0"/>
              </a:rPr>
              <a:t> 750.000 </a:t>
            </a:r>
            <a:r>
              <a:rPr lang="en-US" sz="1600" dirty="0" err="1" smtClean="0">
                <a:solidFill>
                  <a:schemeClr val="tx2">
                    <a:lumMod val="50000"/>
                  </a:schemeClr>
                </a:solidFill>
                <a:latin typeface="Cambria" pitchFamily="18" charset="0"/>
              </a:rPr>
              <a:t>dan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sisanya</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Rp</a:t>
            </a:r>
            <a:r>
              <a:rPr lang="en-US" sz="1600" dirty="0" smtClean="0">
                <a:solidFill>
                  <a:schemeClr val="tx2">
                    <a:lumMod val="50000"/>
                  </a:schemeClr>
                </a:solidFill>
                <a:latin typeface="Cambria" pitchFamily="18" charset="0"/>
              </a:rPr>
              <a:t> 1.050.000 </a:t>
            </a:r>
            <a:r>
              <a:rPr lang="en-US" sz="1600" dirty="0" err="1" smtClean="0">
                <a:solidFill>
                  <a:schemeClr val="tx2">
                    <a:lumMod val="50000"/>
                  </a:schemeClr>
                </a:solidFill>
                <a:latin typeface="Cambria" pitchFamily="18" charset="0"/>
              </a:rPr>
              <a:t>akan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dibebankan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pada</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periode</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akuntansi</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berikutnya</a:t>
            </a:r>
            <a:r>
              <a:rPr lang="en-US" sz="1600" dirty="0" smtClean="0">
                <a:solidFill>
                  <a:schemeClr val="tx2">
                    <a:lumMod val="50000"/>
                  </a:schemeClr>
                </a:solidFill>
                <a:latin typeface="Cambria" pitchFamily="18" charset="0"/>
              </a:rPr>
              <a:t>.</a:t>
            </a:r>
          </a:p>
        </p:txBody>
      </p:sp>
      <p:sp>
        <p:nvSpPr>
          <p:cNvPr id="28675" name="Text Box 3"/>
          <p:cNvSpPr txBox="1">
            <a:spLocks noChangeArrowheads="1"/>
          </p:cNvSpPr>
          <p:nvPr/>
        </p:nvSpPr>
        <p:spPr bwMode="auto">
          <a:xfrm>
            <a:off x="1575192" y="1981200"/>
            <a:ext cx="7022579" cy="289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600">
                <a:latin typeface="Cambria" pitchFamily="18" charset="0"/>
              </a:rPr>
              <a:t>a. Pendekatan neraca  ( sebesar yang terpakai)</a:t>
            </a:r>
          </a:p>
        </p:txBody>
      </p:sp>
      <p:graphicFrame>
        <p:nvGraphicFramePr>
          <p:cNvPr id="53252" name="Group 4"/>
          <p:cNvGraphicFramePr>
            <a:graphicFrameLocks noGrp="1"/>
          </p:cNvGraphicFramePr>
          <p:nvPr>
            <p:extLst>
              <p:ext uri="{D42A27DB-BD31-4B8C-83A1-F6EECF244321}">
                <p14:modId xmlns:p14="http://schemas.microsoft.com/office/powerpoint/2010/main" val="3690861688"/>
              </p:ext>
            </p:extLst>
          </p:nvPr>
        </p:nvGraphicFramePr>
        <p:xfrm>
          <a:off x="1651392" y="2554288"/>
          <a:ext cx="7315186" cy="1500187"/>
        </p:xfrm>
        <a:graphic>
          <a:graphicData uri="http://schemas.openxmlformats.org/drawingml/2006/table">
            <a:tbl>
              <a:tblPr/>
              <a:tblGrid>
                <a:gridCol w="1389885"/>
                <a:gridCol w="3218683"/>
                <a:gridCol w="1389885"/>
                <a:gridCol w="1316733"/>
              </a:tblGrid>
              <a:tr h="335408">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smtClean="0">
                          <a:ln>
                            <a:noFill/>
                          </a:ln>
                          <a:solidFill>
                            <a:schemeClr val="tx1"/>
                          </a:solidFill>
                          <a:effectLst/>
                          <a:latin typeface="Cambria" pitchFamily="18" charset="0"/>
                        </a:rPr>
                        <a:t>TANGGAL</a:t>
                      </a:r>
                    </a:p>
                  </a:txBody>
                  <a:tcPr marT="45737" marB="45737"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KETERANGAN</a:t>
                      </a:r>
                    </a:p>
                  </a:txBody>
                  <a:tcPr marT="45737" marB="45737"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DEBIT</a:t>
                      </a:r>
                    </a:p>
                  </a:txBody>
                  <a:tcPr marT="45737" marB="45737"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KREDIT</a:t>
                      </a:r>
                    </a:p>
                  </a:txBody>
                  <a:tcPr marT="45737" marB="45737"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r>
              <a:tr h="1164779">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smtClean="0">
                          <a:ln>
                            <a:noFill/>
                          </a:ln>
                          <a:solidFill>
                            <a:schemeClr val="tx2">
                              <a:lumMod val="50000"/>
                            </a:schemeClr>
                          </a:solidFill>
                          <a:effectLst/>
                          <a:latin typeface="Cambria" pitchFamily="18" charset="0"/>
                        </a:rPr>
                        <a:t>31 </a:t>
                      </a:r>
                      <a:r>
                        <a:rPr kumimoji="0" lang="en-US" sz="1600" b="0" i="0" u="none" strike="noStrike" cap="none" normalizeH="0" baseline="0" dirty="0" err="1" smtClean="0">
                          <a:ln>
                            <a:noFill/>
                          </a:ln>
                          <a:solidFill>
                            <a:schemeClr val="tx2">
                              <a:lumMod val="50000"/>
                            </a:schemeClr>
                          </a:solidFill>
                          <a:effectLst/>
                          <a:latin typeface="Cambria" pitchFamily="18" charset="0"/>
                        </a:rPr>
                        <a:t>Maret</a:t>
                      </a:r>
                      <a:r>
                        <a:rPr kumimoji="0" lang="en-US" sz="1600" b="0" i="0" u="none" strike="noStrike" cap="none" normalizeH="0" baseline="0" dirty="0" smtClean="0">
                          <a:ln>
                            <a:noFill/>
                          </a:ln>
                          <a:solidFill>
                            <a:schemeClr val="tx2">
                              <a:lumMod val="50000"/>
                            </a:schemeClr>
                          </a:solidFill>
                          <a:effectLst/>
                          <a:latin typeface="Cambria" pitchFamily="18" charset="0"/>
                        </a:rPr>
                        <a:t> ‘01</a:t>
                      </a:r>
                    </a:p>
                  </a:txBody>
                  <a:tcPr marT="45737" marB="45737"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err="1" smtClean="0">
                          <a:ln>
                            <a:noFill/>
                          </a:ln>
                          <a:solidFill>
                            <a:schemeClr val="tx2">
                              <a:lumMod val="50000"/>
                            </a:schemeClr>
                          </a:solidFill>
                          <a:effectLst/>
                          <a:latin typeface="Cambria" pitchFamily="18" charset="0"/>
                        </a:rPr>
                        <a:t>Beban</a:t>
                      </a: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premi</a:t>
                      </a: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Asuransi</a:t>
                      </a:r>
                      <a:r>
                        <a:rPr kumimoji="0" lang="en-US" sz="1600" b="0" i="0" u="none" strike="noStrike" cap="none" normalizeH="0" baseline="0" dirty="0" smtClean="0">
                          <a:ln>
                            <a:noFill/>
                          </a:ln>
                          <a:solidFill>
                            <a:schemeClr val="tx2">
                              <a:lumMod val="50000"/>
                            </a:schemeClr>
                          </a:solidFill>
                          <a:effectLst/>
                          <a:latin typeface="Cambria" pitchFamily="18" charset="0"/>
                        </a:rPr>
                        <a:t> </a:t>
                      </a: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Asuransi</a:t>
                      </a: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dibayar</a:t>
                      </a: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dimuka</a:t>
                      </a:r>
                      <a:endParaRPr kumimoji="0" lang="en-US" sz="1600" b="0" i="0" u="none" strike="noStrike" cap="none" normalizeH="0" baseline="0" dirty="0" smtClean="0">
                        <a:ln>
                          <a:noFill/>
                        </a:ln>
                        <a:solidFill>
                          <a:schemeClr val="tx2">
                            <a:lumMod val="50000"/>
                          </a:schemeClr>
                        </a:solidFill>
                        <a:effectLst/>
                        <a:latin typeface="Cambria" pitchFamily="18" charset="0"/>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smtClean="0">
                          <a:ln>
                            <a:noFill/>
                          </a:ln>
                          <a:solidFill>
                            <a:schemeClr val="tx2">
                              <a:lumMod val="50000"/>
                            </a:schemeClr>
                          </a:solidFill>
                          <a:effectLst/>
                          <a:latin typeface="Cambria" pitchFamily="18" charset="0"/>
                        </a:rPr>
                        <a:t>(</a:t>
                      </a:r>
                      <a:r>
                        <a:rPr kumimoji="0" lang="en-US" sz="1600" b="0" i="0" u="none" strike="noStrike" cap="none" normalizeH="0" baseline="0" dirty="0" err="1" smtClean="0">
                          <a:ln>
                            <a:noFill/>
                          </a:ln>
                          <a:solidFill>
                            <a:schemeClr val="tx2">
                              <a:lumMod val="50000"/>
                            </a:schemeClr>
                          </a:solidFill>
                          <a:effectLst/>
                          <a:latin typeface="Cambria" pitchFamily="18" charset="0"/>
                        </a:rPr>
                        <a:t>mencatat</a:t>
                      </a: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pembebanan</a:t>
                      </a: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beban</a:t>
                      </a: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asuransi</a:t>
                      </a: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selama</a:t>
                      </a:r>
                      <a:r>
                        <a:rPr kumimoji="0" lang="en-US" sz="1600" b="0" i="0" u="none" strike="noStrike" cap="none" normalizeH="0" baseline="0" dirty="0" smtClean="0">
                          <a:ln>
                            <a:noFill/>
                          </a:ln>
                          <a:solidFill>
                            <a:schemeClr val="tx2">
                              <a:lumMod val="50000"/>
                            </a:schemeClr>
                          </a:solidFill>
                          <a:effectLst/>
                          <a:latin typeface="Cambria" pitchFamily="18" charset="0"/>
                        </a:rPr>
                        <a:t> 10 </a:t>
                      </a:r>
                      <a:r>
                        <a:rPr kumimoji="0" lang="en-US" sz="1600" b="0" i="0" u="none" strike="noStrike" cap="none" normalizeH="0" baseline="0" dirty="0" err="1" smtClean="0">
                          <a:ln>
                            <a:noFill/>
                          </a:ln>
                          <a:solidFill>
                            <a:schemeClr val="tx2">
                              <a:lumMod val="50000"/>
                            </a:schemeClr>
                          </a:solidFill>
                          <a:effectLst/>
                          <a:latin typeface="Cambria" pitchFamily="18" charset="0"/>
                        </a:rPr>
                        <a:t>bulan</a:t>
                      </a:r>
                      <a:r>
                        <a:rPr kumimoji="0" lang="en-US" sz="1600" b="0" i="0" u="none" strike="noStrike" cap="none" normalizeH="0" baseline="0" dirty="0" smtClean="0">
                          <a:ln>
                            <a:noFill/>
                          </a:ln>
                          <a:solidFill>
                            <a:schemeClr val="tx2">
                              <a:lumMod val="50000"/>
                            </a:schemeClr>
                          </a:solidFill>
                          <a:effectLst/>
                          <a:latin typeface="Cambria" pitchFamily="18" charset="0"/>
                        </a:rPr>
                        <a:t>)</a:t>
                      </a:r>
                    </a:p>
                  </a:txBody>
                  <a:tcPr marT="45737" marB="45737"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err="1" smtClean="0">
                          <a:ln>
                            <a:noFill/>
                          </a:ln>
                          <a:solidFill>
                            <a:schemeClr val="tx2">
                              <a:lumMod val="50000"/>
                            </a:schemeClr>
                          </a:solidFill>
                          <a:effectLst/>
                          <a:latin typeface="Cambria" pitchFamily="18" charset="0"/>
                        </a:rPr>
                        <a:t>xxxxxx</a:t>
                      </a:r>
                      <a:endParaRPr kumimoji="0" lang="en-US" sz="1600" b="0" i="0" u="none" strike="noStrike" cap="none" normalizeH="0" baseline="0" dirty="0" smtClean="0">
                        <a:ln>
                          <a:noFill/>
                        </a:ln>
                        <a:solidFill>
                          <a:schemeClr val="tx2">
                            <a:lumMod val="50000"/>
                          </a:schemeClr>
                        </a:solidFill>
                        <a:effectLst/>
                        <a:latin typeface="Cambria" pitchFamily="18" charset="0"/>
                      </a:endParaRPr>
                    </a:p>
                  </a:txBody>
                  <a:tcPr marT="45737" marB="45737"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0" lang="en-US" sz="1600" b="0" i="0" u="none" strike="noStrike" cap="none" normalizeH="0" baseline="0" dirty="0" smtClean="0">
                        <a:ln>
                          <a:noFill/>
                        </a:ln>
                        <a:solidFill>
                          <a:schemeClr val="tx2">
                            <a:lumMod val="50000"/>
                          </a:schemeClr>
                        </a:solidFill>
                        <a:effectLst/>
                        <a:latin typeface="Cambria" pitchFamily="18" charset="0"/>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err="1" smtClean="0">
                          <a:ln>
                            <a:noFill/>
                          </a:ln>
                          <a:solidFill>
                            <a:schemeClr val="tx2">
                              <a:lumMod val="50000"/>
                            </a:schemeClr>
                          </a:solidFill>
                          <a:effectLst/>
                          <a:latin typeface="Cambria" pitchFamily="18" charset="0"/>
                        </a:rPr>
                        <a:t>xxxxxx</a:t>
                      </a:r>
                      <a:endParaRPr kumimoji="0" lang="en-US" sz="1600" b="0" i="0" u="none" strike="noStrike" cap="none" normalizeH="0" baseline="0" dirty="0" smtClean="0">
                        <a:ln>
                          <a:noFill/>
                        </a:ln>
                        <a:solidFill>
                          <a:schemeClr val="tx2">
                            <a:lumMod val="50000"/>
                          </a:schemeClr>
                        </a:solidFill>
                        <a:effectLst/>
                        <a:latin typeface="Cambria" pitchFamily="18" charset="0"/>
                      </a:endParaRPr>
                    </a:p>
                  </a:txBody>
                  <a:tcPr marT="45737" marB="45737"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
        <p:nvSpPr>
          <p:cNvPr id="30741" name="Text Box 21"/>
          <p:cNvSpPr txBox="1">
            <a:spLocks noChangeArrowheads="1"/>
          </p:cNvSpPr>
          <p:nvPr/>
        </p:nvSpPr>
        <p:spPr bwMode="auto">
          <a:xfrm>
            <a:off x="1651392" y="4149725"/>
            <a:ext cx="7388339" cy="289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sz="1600" dirty="0" smtClean="0">
                <a:solidFill>
                  <a:schemeClr val="tx2">
                    <a:lumMod val="50000"/>
                  </a:schemeClr>
                </a:solidFill>
                <a:latin typeface="Cambria" pitchFamily="18" charset="0"/>
              </a:rPr>
              <a:t>b. </a:t>
            </a:r>
            <a:r>
              <a:rPr lang="en-US" sz="1600" dirty="0" err="1" smtClean="0">
                <a:solidFill>
                  <a:schemeClr val="tx2">
                    <a:lumMod val="50000"/>
                  </a:schemeClr>
                </a:solidFill>
                <a:latin typeface="Cambria" pitchFamily="18" charset="0"/>
              </a:rPr>
              <a:t>Pendekatan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laba</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Rugi</a:t>
            </a:r>
            <a:r>
              <a:rPr lang="en-US" sz="1600" dirty="0" smtClean="0">
                <a:solidFill>
                  <a:schemeClr val="tx2">
                    <a:lumMod val="50000"/>
                  </a:schemeClr>
                </a:solidFill>
                <a:latin typeface="Cambria" pitchFamily="18" charset="0"/>
              </a:rPr>
              <a:t> ( </a:t>
            </a:r>
            <a:r>
              <a:rPr lang="en-US" sz="1600" dirty="0" err="1" smtClean="0">
                <a:solidFill>
                  <a:schemeClr val="tx2">
                    <a:lumMod val="50000"/>
                  </a:schemeClr>
                </a:solidFill>
                <a:latin typeface="Cambria" pitchFamily="18" charset="0"/>
              </a:rPr>
              <a:t>sebesar</a:t>
            </a:r>
            <a:r>
              <a:rPr lang="en-US" sz="1600" dirty="0" smtClean="0">
                <a:solidFill>
                  <a:schemeClr val="tx2">
                    <a:lumMod val="50000"/>
                  </a:schemeClr>
                </a:solidFill>
                <a:latin typeface="Cambria" pitchFamily="18" charset="0"/>
              </a:rPr>
              <a:t> yang </a:t>
            </a:r>
            <a:r>
              <a:rPr lang="en-US" sz="1600" dirty="0" err="1" smtClean="0">
                <a:solidFill>
                  <a:schemeClr val="tx2">
                    <a:lumMod val="50000"/>
                  </a:schemeClr>
                </a:solidFill>
                <a:latin typeface="Cambria" pitchFamily="18" charset="0"/>
              </a:rPr>
              <a:t>tersisa</a:t>
            </a:r>
            <a:r>
              <a:rPr lang="en-US" sz="1600" dirty="0" smtClean="0">
                <a:solidFill>
                  <a:schemeClr val="tx2">
                    <a:lumMod val="50000"/>
                  </a:schemeClr>
                </a:solidFill>
                <a:latin typeface="Cambria" pitchFamily="18" charset="0"/>
              </a:rPr>
              <a:t> / </a:t>
            </a:r>
            <a:r>
              <a:rPr lang="en-US" sz="1600" dirty="0" err="1" smtClean="0">
                <a:solidFill>
                  <a:schemeClr val="tx2">
                    <a:lumMod val="50000"/>
                  </a:schemeClr>
                </a:solidFill>
                <a:latin typeface="Cambria" pitchFamily="18" charset="0"/>
              </a:rPr>
              <a:t>belum</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terpakai</a:t>
            </a:r>
            <a:r>
              <a:rPr lang="en-US" sz="1600" dirty="0" smtClean="0">
                <a:solidFill>
                  <a:schemeClr val="tx2">
                    <a:lumMod val="50000"/>
                  </a:schemeClr>
                </a:solidFill>
                <a:latin typeface="Cambria" pitchFamily="18" charset="0"/>
              </a:rPr>
              <a:t>)</a:t>
            </a:r>
          </a:p>
        </p:txBody>
      </p:sp>
      <p:graphicFrame>
        <p:nvGraphicFramePr>
          <p:cNvPr id="53270" name="Group 22"/>
          <p:cNvGraphicFramePr>
            <a:graphicFrameLocks noGrp="1"/>
          </p:cNvGraphicFramePr>
          <p:nvPr>
            <p:extLst>
              <p:ext uri="{D42A27DB-BD31-4B8C-83A1-F6EECF244321}">
                <p14:modId xmlns:p14="http://schemas.microsoft.com/office/powerpoint/2010/main" val="982069232"/>
              </p:ext>
            </p:extLst>
          </p:nvPr>
        </p:nvGraphicFramePr>
        <p:xfrm>
          <a:off x="1651392" y="4737100"/>
          <a:ext cx="7315186" cy="1500188"/>
        </p:xfrm>
        <a:graphic>
          <a:graphicData uri="http://schemas.openxmlformats.org/drawingml/2006/table">
            <a:tbl>
              <a:tblPr/>
              <a:tblGrid>
                <a:gridCol w="1389885"/>
                <a:gridCol w="3218683"/>
                <a:gridCol w="1389885"/>
                <a:gridCol w="1316733"/>
              </a:tblGrid>
              <a:tr h="335408">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smtClean="0">
                          <a:ln>
                            <a:noFill/>
                          </a:ln>
                          <a:solidFill>
                            <a:schemeClr val="tx1"/>
                          </a:solidFill>
                          <a:effectLst/>
                          <a:latin typeface="Cambria" pitchFamily="18" charset="0"/>
                        </a:rPr>
                        <a:t>TANGGAL</a:t>
                      </a:r>
                    </a:p>
                  </a:txBody>
                  <a:tcPr marT="45737" marB="45737"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KETERANGAN</a:t>
                      </a:r>
                    </a:p>
                  </a:txBody>
                  <a:tcPr marT="45737" marB="45737"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DEBIT</a:t>
                      </a:r>
                    </a:p>
                  </a:txBody>
                  <a:tcPr marT="45737" marB="45737"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KREDIT</a:t>
                      </a:r>
                    </a:p>
                  </a:txBody>
                  <a:tcPr marT="45737" marB="45737"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r>
              <a:tr h="1164780">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smtClean="0">
                          <a:ln>
                            <a:noFill/>
                          </a:ln>
                          <a:solidFill>
                            <a:schemeClr val="tx2">
                              <a:lumMod val="50000"/>
                            </a:schemeClr>
                          </a:solidFill>
                          <a:effectLst/>
                          <a:latin typeface="Cambria" pitchFamily="18" charset="0"/>
                        </a:rPr>
                        <a:t>31 </a:t>
                      </a:r>
                      <a:r>
                        <a:rPr kumimoji="0" lang="en-US" sz="1600" b="0" i="0" u="none" strike="noStrike" cap="none" normalizeH="0" baseline="0" dirty="0" err="1" smtClean="0">
                          <a:ln>
                            <a:noFill/>
                          </a:ln>
                          <a:solidFill>
                            <a:schemeClr val="tx2">
                              <a:lumMod val="50000"/>
                            </a:schemeClr>
                          </a:solidFill>
                          <a:effectLst/>
                          <a:latin typeface="Cambria" pitchFamily="18" charset="0"/>
                        </a:rPr>
                        <a:t>Maret</a:t>
                      </a:r>
                      <a:r>
                        <a:rPr kumimoji="0" lang="en-US" sz="1600" b="0" i="0" u="none" strike="noStrike" cap="none" normalizeH="0" baseline="0" dirty="0" smtClean="0">
                          <a:ln>
                            <a:noFill/>
                          </a:ln>
                          <a:solidFill>
                            <a:schemeClr val="tx2">
                              <a:lumMod val="50000"/>
                            </a:schemeClr>
                          </a:solidFill>
                          <a:effectLst/>
                          <a:latin typeface="Cambria" pitchFamily="18" charset="0"/>
                        </a:rPr>
                        <a:t> ‘01</a:t>
                      </a:r>
                    </a:p>
                  </a:txBody>
                  <a:tcPr marT="45737" marB="45737"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err="1" smtClean="0">
                          <a:ln>
                            <a:noFill/>
                          </a:ln>
                          <a:solidFill>
                            <a:schemeClr val="tx2">
                              <a:lumMod val="50000"/>
                            </a:schemeClr>
                          </a:solidFill>
                          <a:effectLst/>
                          <a:latin typeface="Cambria" pitchFamily="18" charset="0"/>
                        </a:rPr>
                        <a:t>Aasuransi</a:t>
                      </a: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dibayar</a:t>
                      </a: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dimuka</a:t>
                      </a:r>
                      <a:endParaRPr kumimoji="0" lang="en-US" sz="1600" b="0" i="0" u="none" strike="noStrike" cap="none" normalizeH="0" baseline="0" dirty="0" smtClean="0">
                        <a:ln>
                          <a:noFill/>
                        </a:ln>
                        <a:solidFill>
                          <a:schemeClr val="tx2">
                            <a:lumMod val="50000"/>
                          </a:schemeClr>
                        </a:solidFill>
                        <a:effectLst/>
                        <a:latin typeface="Cambria" pitchFamily="18" charset="0"/>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Beban</a:t>
                      </a: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premi</a:t>
                      </a: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asuransi</a:t>
                      </a:r>
                      <a:endParaRPr kumimoji="0" lang="en-US" sz="1600" b="0" i="0" u="none" strike="noStrike" cap="none" normalizeH="0" baseline="0" dirty="0" smtClean="0">
                        <a:ln>
                          <a:noFill/>
                        </a:ln>
                        <a:solidFill>
                          <a:schemeClr val="tx2">
                            <a:lumMod val="50000"/>
                          </a:schemeClr>
                        </a:solidFill>
                        <a:effectLst/>
                        <a:latin typeface="Cambria" pitchFamily="18" charset="0"/>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smtClean="0">
                          <a:ln>
                            <a:noFill/>
                          </a:ln>
                          <a:solidFill>
                            <a:schemeClr val="tx2">
                              <a:lumMod val="50000"/>
                            </a:schemeClr>
                          </a:solidFill>
                          <a:effectLst/>
                          <a:latin typeface="Cambria" pitchFamily="18" charset="0"/>
                        </a:rPr>
                        <a:t>(</a:t>
                      </a:r>
                      <a:r>
                        <a:rPr kumimoji="0" lang="en-US" sz="1600" b="0" i="0" u="none" strike="noStrike" cap="none" normalizeH="0" baseline="0" dirty="0" err="1" smtClean="0">
                          <a:ln>
                            <a:noFill/>
                          </a:ln>
                          <a:solidFill>
                            <a:schemeClr val="tx2">
                              <a:lumMod val="50000"/>
                            </a:schemeClr>
                          </a:solidFill>
                          <a:effectLst/>
                          <a:latin typeface="Cambria" pitchFamily="18" charset="0"/>
                        </a:rPr>
                        <a:t>mencatat</a:t>
                      </a: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persekot</a:t>
                      </a: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asuransi</a:t>
                      </a:r>
                      <a:r>
                        <a:rPr kumimoji="0" lang="en-US" sz="1600" b="0" i="0" u="none" strike="noStrike" cap="none" normalizeH="0" baseline="0" dirty="0" smtClean="0">
                          <a:ln>
                            <a:noFill/>
                          </a:ln>
                          <a:solidFill>
                            <a:schemeClr val="tx2">
                              <a:lumMod val="50000"/>
                            </a:schemeClr>
                          </a:solidFill>
                          <a:effectLst/>
                          <a:latin typeface="Cambria" pitchFamily="18" charset="0"/>
                        </a:rPr>
                        <a:t> </a:t>
                      </a:r>
                      <a:r>
                        <a:rPr kumimoji="0" lang="en-US" sz="1600" b="0" i="0" u="none" strike="noStrike" cap="none" normalizeH="0" baseline="0" dirty="0" err="1" smtClean="0">
                          <a:ln>
                            <a:noFill/>
                          </a:ln>
                          <a:solidFill>
                            <a:schemeClr val="tx2">
                              <a:lumMod val="50000"/>
                            </a:schemeClr>
                          </a:solidFill>
                          <a:effectLst/>
                          <a:latin typeface="Cambria" pitchFamily="18" charset="0"/>
                        </a:rPr>
                        <a:t>selama</a:t>
                      </a:r>
                      <a:r>
                        <a:rPr kumimoji="0" lang="en-US" sz="1600" b="0" i="0" u="none" strike="noStrike" cap="none" normalizeH="0" baseline="0" dirty="0" smtClean="0">
                          <a:ln>
                            <a:noFill/>
                          </a:ln>
                          <a:solidFill>
                            <a:schemeClr val="tx2">
                              <a:lumMod val="50000"/>
                            </a:schemeClr>
                          </a:solidFill>
                          <a:effectLst/>
                          <a:latin typeface="Cambria" pitchFamily="18" charset="0"/>
                        </a:rPr>
                        <a:t> 14 </a:t>
                      </a:r>
                      <a:r>
                        <a:rPr kumimoji="0" lang="en-US" sz="1600" b="0" i="0" u="none" strike="noStrike" cap="none" normalizeH="0" baseline="0" dirty="0" err="1" smtClean="0">
                          <a:ln>
                            <a:noFill/>
                          </a:ln>
                          <a:solidFill>
                            <a:schemeClr val="tx2">
                              <a:lumMod val="50000"/>
                            </a:schemeClr>
                          </a:solidFill>
                          <a:effectLst/>
                          <a:latin typeface="Cambria" pitchFamily="18" charset="0"/>
                        </a:rPr>
                        <a:t>bulan</a:t>
                      </a:r>
                      <a:r>
                        <a:rPr kumimoji="0" lang="en-US" sz="1600" b="0" i="0" u="none" strike="noStrike" cap="none" normalizeH="0" baseline="0" dirty="0" smtClean="0">
                          <a:ln>
                            <a:noFill/>
                          </a:ln>
                          <a:solidFill>
                            <a:schemeClr val="tx2">
                              <a:lumMod val="50000"/>
                            </a:schemeClr>
                          </a:solidFill>
                          <a:effectLst/>
                          <a:latin typeface="Cambria" pitchFamily="18" charset="0"/>
                        </a:rPr>
                        <a:t>)</a:t>
                      </a:r>
                    </a:p>
                  </a:txBody>
                  <a:tcPr marT="45737" marB="45737"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err="1" smtClean="0">
                          <a:ln>
                            <a:noFill/>
                          </a:ln>
                          <a:solidFill>
                            <a:schemeClr val="tx2">
                              <a:lumMod val="50000"/>
                            </a:schemeClr>
                          </a:solidFill>
                          <a:effectLst/>
                          <a:latin typeface="Cambria" pitchFamily="18" charset="0"/>
                        </a:rPr>
                        <a:t>xxxxxx</a:t>
                      </a:r>
                      <a:endParaRPr kumimoji="0" lang="en-US" sz="1600" b="0" i="0" u="none" strike="noStrike" cap="none" normalizeH="0" baseline="0" dirty="0" smtClean="0">
                        <a:ln>
                          <a:noFill/>
                        </a:ln>
                        <a:solidFill>
                          <a:schemeClr val="tx2">
                            <a:lumMod val="50000"/>
                          </a:schemeClr>
                        </a:solidFill>
                        <a:effectLst/>
                        <a:latin typeface="Cambria" pitchFamily="18" charset="0"/>
                      </a:endParaRPr>
                    </a:p>
                  </a:txBody>
                  <a:tcPr marT="45737" marB="45737"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0" lang="en-US" sz="1600" b="0" i="0" u="none" strike="noStrike" cap="none" normalizeH="0" baseline="0" dirty="0" smtClean="0">
                        <a:ln>
                          <a:noFill/>
                        </a:ln>
                        <a:solidFill>
                          <a:schemeClr val="tx2">
                            <a:lumMod val="50000"/>
                          </a:schemeClr>
                        </a:solidFill>
                        <a:effectLst/>
                        <a:latin typeface="Cambria" pitchFamily="18" charset="0"/>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err="1" smtClean="0">
                          <a:ln>
                            <a:noFill/>
                          </a:ln>
                          <a:solidFill>
                            <a:schemeClr val="tx2">
                              <a:lumMod val="50000"/>
                            </a:schemeClr>
                          </a:solidFill>
                          <a:effectLst/>
                          <a:latin typeface="Cambria" pitchFamily="18" charset="0"/>
                        </a:rPr>
                        <a:t>xxxxxx</a:t>
                      </a:r>
                      <a:endParaRPr kumimoji="0" lang="en-US" sz="1600" b="0" i="0" u="none" strike="noStrike" cap="none" normalizeH="0" baseline="0" dirty="0" smtClean="0">
                        <a:ln>
                          <a:noFill/>
                        </a:ln>
                        <a:solidFill>
                          <a:schemeClr val="tx2">
                            <a:lumMod val="50000"/>
                          </a:schemeClr>
                        </a:solidFill>
                        <a:effectLst/>
                        <a:latin typeface="Cambria" pitchFamily="18" charset="0"/>
                      </a:endParaRPr>
                    </a:p>
                  </a:txBody>
                  <a:tcPr marT="45737" marB="45737"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extLst>
      <p:ext uri="{BB962C8B-B14F-4D97-AF65-F5344CB8AC3E}">
        <p14:creationId xmlns:p14="http://schemas.microsoft.com/office/powerpoint/2010/main" val="2242792381"/>
      </p:ext>
    </p:extLst>
  </p:cSld>
  <p:clrMapOvr>
    <a:masterClrMapping/>
  </p:clrMapOvr>
  <p:transition>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ChangeArrowheads="1"/>
          </p:cNvSpPr>
          <p:nvPr/>
        </p:nvSpPr>
        <p:spPr bwMode="auto">
          <a:xfrm>
            <a:off x="1487616" y="228600"/>
            <a:ext cx="8229600" cy="411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b="1">
                <a:solidFill>
                  <a:schemeClr val="tx2"/>
                </a:solidFill>
                <a:latin typeface="Cambria" pitchFamily="18" charset="0"/>
              </a:rPr>
              <a:t>7. PENDAPATAN YG DITERIMA DIMUKA</a:t>
            </a:r>
          </a:p>
        </p:txBody>
      </p:sp>
      <p:sp>
        <p:nvSpPr>
          <p:cNvPr id="31747" name="Text Box 3"/>
          <p:cNvSpPr txBox="1">
            <a:spLocks noChangeArrowheads="1"/>
          </p:cNvSpPr>
          <p:nvPr/>
        </p:nvSpPr>
        <p:spPr bwMode="auto">
          <a:xfrm>
            <a:off x="1563816" y="609600"/>
            <a:ext cx="77724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sz="1600" dirty="0" err="1" smtClean="0">
                <a:solidFill>
                  <a:schemeClr val="tx2">
                    <a:lumMod val="50000"/>
                  </a:schemeClr>
                </a:solidFill>
                <a:latin typeface="Cambria" pitchFamily="18" charset="0"/>
              </a:rPr>
              <a:t>Pencatatan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pendapatan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dalam</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beberapa</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periode</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akuntansi</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ini</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dapat</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dijumpai</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pada</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kasuspenerimaan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uang</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sebelum</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penerimaan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tersebut</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merupakan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pendapatan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perusahaan</a:t>
            </a:r>
            <a:r>
              <a:rPr lang="en-US" sz="1600" dirty="0" smtClean="0">
                <a:solidFill>
                  <a:schemeClr val="tx2">
                    <a:lumMod val="50000"/>
                  </a:schemeClr>
                </a:solidFill>
                <a:latin typeface="Cambria" pitchFamily="18" charset="0"/>
              </a:rPr>
              <a:t>.</a:t>
            </a:r>
          </a:p>
        </p:txBody>
      </p:sp>
      <p:sp>
        <p:nvSpPr>
          <p:cNvPr id="31748" name="Line 4"/>
          <p:cNvSpPr>
            <a:spLocks noChangeShapeType="1"/>
          </p:cNvSpPr>
          <p:nvPr/>
        </p:nvSpPr>
        <p:spPr bwMode="auto">
          <a:xfrm>
            <a:off x="1640016" y="4040188"/>
            <a:ext cx="701040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a:defRPr/>
            </a:pPr>
            <a:endParaRPr lang="en-US">
              <a:solidFill>
                <a:schemeClr val="tx2">
                  <a:lumMod val="50000"/>
                </a:schemeClr>
              </a:solidFill>
            </a:endParaRPr>
          </a:p>
        </p:txBody>
      </p:sp>
      <p:sp>
        <p:nvSpPr>
          <p:cNvPr id="31749" name="Rectangle 5"/>
          <p:cNvSpPr>
            <a:spLocks noChangeArrowheads="1"/>
          </p:cNvSpPr>
          <p:nvPr/>
        </p:nvSpPr>
        <p:spPr bwMode="auto">
          <a:xfrm>
            <a:off x="5069016" y="2973388"/>
            <a:ext cx="990600" cy="457200"/>
          </a:xfrm>
          <a:prstGeom prst="rect">
            <a:avLst/>
          </a:prstGeom>
          <a:solidFill>
            <a:srgbClr val="3366CC"/>
          </a:solidFill>
          <a:ln w="9525">
            <a:solidFill>
              <a:schemeClr val="tx1"/>
            </a:solidFill>
            <a:miter lim="800000"/>
            <a:headEnd/>
            <a:tailEnd/>
          </a:ln>
        </p:spPr>
        <p:txBody>
          <a:bodyPr wrap="none" anchor="ctr"/>
          <a:lstStyle/>
          <a:p>
            <a:pPr>
              <a:defRPr/>
            </a:pPr>
            <a:endParaRPr lang="id-ID">
              <a:solidFill>
                <a:schemeClr val="tx2">
                  <a:lumMod val="50000"/>
                </a:schemeClr>
              </a:solidFill>
            </a:endParaRPr>
          </a:p>
        </p:txBody>
      </p:sp>
      <p:sp>
        <p:nvSpPr>
          <p:cNvPr id="31750" name="AutoShape 6"/>
          <p:cNvSpPr>
            <a:spLocks/>
          </p:cNvSpPr>
          <p:nvPr/>
        </p:nvSpPr>
        <p:spPr bwMode="auto">
          <a:xfrm rot="16200000" flipV="1">
            <a:off x="5464304" y="2368550"/>
            <a:ext cx="152400" cy="942975"/>
          </a:xfrm>
          <a:prstGeom prst="rightBrace">
            <a:avLst>
              <a:gd name="adj1" fmla="val 52078"/>
              <a:gd name="adj2" fmla="val 51111"/>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defRPr/>
            </a:pPr>
            <a:endParaRPr lang="id-ID">
              <a:solidFill>
                <a:schemeClr val="tx2">
                  <a:lumMod val="50000"/>
                </a:schemeClr>
              </a:solidFill>
            </a:endParaRPr>
          </a:p>
        </p:txBody>
      </p:sp>
      <p:sp>
        <p:nvSpPr>
          <p:cNvPr id="31751" name="Text Box 7"/>
          <p:cNvSpPr txBox="1">
            <a:spLocks noChangeArrowheads="1"/>
          </p:cNvSpPr>
          <p:nvPr/>
        </p:nvSpPr>
        <p:spPr bwMode="auto">
          <a:xfrm>
            <a:off x="3668841" y="1851025"/>
            <a:ext cx="1374775" cy="2762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1200" dirty="0" err="1" smtClean="0">
                <a:solidFill>
                  <a:schemeClr val="tx2">
                    <a:lumMod val="50000"/>
                  </a:schemeClr>
                </a:solidFill>
                <a:latin typeface="Cambria" pitchFamily="18" charset="0"/>
              </a:rPr>
              <a:t>perioda</a:t>
            </a:r>
            <a:r>
              <a:rPr lang="en-US" sz="1200" dirty="0" smtClean="0">
                <a:solidFill>
                  <a:schemeClr val="tx2">
                    <a:lumMod val="50000"/>
                  </a:schemeClr>
                </a:solidFill>
                <a:latin typeface="Cambria" pitchFamily="18" charset="0"/>
              </a:rPr>
              <a:t> </a:t>
            </a:r>
            <a:r>
              <a:rPr lang="en-US" sz="1200" dirty="0" err="1" smtClean="0">
                <a:solidFill>
                  <a:schemeClr val="tx2">
                    <a:lumMod val="50000"/>
                  </a:schemeClr>
                </a:solidFill>
                <a:latin typeface="Cambria" pitchFamily="18" charset="0"/>
              </a:rPr>
              <a:t>akuntansi</a:t>
            </a:r>
            <a:endParaRPr lang="en-US" sz="2400" dirty="0" smtClean="0">
              <a:solidFill>
                <a:schemeClr val="tx2">
                  <a:lumMod val="50000"/>
                </a:schemeClr>
              </a:solidFill>
              <a:latin typeface="Cambria" pitchFamily="18" charset="0"/>
            </a:endParaRPr>
          </a:p>
        </p:txBody>
      </p:sp>
      <p:sp>
        <p:nvSpPr>
          <p:cNvPr id="31752" name="Text Box 8"/>
          <p:cNvSpPr txBox="1">
            <a:spLocks noChangeArrowheads="1"/>
          </p:cNvSpPr>
          <p:nvPr/>
        </p:nvSpPr>
        <p:spPr bwMode="auto">
          <a:xfrm>
            <a:off x="6202491" y="1631950"/>
            <a:ext cx="584200" cy="2762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1200" b="1" dirty="0" smtClean="0">
                <a:solidFill>
                  <a:schemeClr val="tx2">
                    <a:lumMod val="50000"/>
                  </a:schemeClr>
                </a:solidFill>
                <a:latin typeface="Cambria" pitchFamily="18" charset="0"/>
              </a:rPr>
              <a:t>2002 </a:t>
            </a:r>
            <a:endParaRPr lang="en-US" sz="2400" dirty="0" smtClean="0">
              <a:solidFill>
                <a:schemeClr val="tx2">
                  <a:lumMod val="50000"/>
                </a:schemeClr>
              </a:solidFill>
              <a:latin typeface="Cambria" pitchFamily="18" charset="0"/>
            </a:endParaRPr>
          </a:p>
        </p:txBody>
      </p:sp>
      <p:sp>
        <p:nvSpPr>
          <p:cNvPr id="31753" name="Text Box 9"/>
          <p:cNvSpPr txBox="1">
            <a:spLocks noChangeArrowheads="1"/>
          </p:cNvSpPr>
          <p:nvPr/>
        </p:nvSpPr>
        <p:spPr bwMode="auto">
          <a:xfrm>
            <a:off x="2449641" y="4060825"/>
            <a:ext cx="490538" cy="2762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1200" smtClean="0">
                <a:solidFill>
                  <a:schemeClr val="tx2">
                    <a:lumMod val="50000"/>
                  </a:schemeClr>
                </a:solidFill>
                <a:latin typeface="Cambria" pitchFamily="18" charset="0"/>
              </a:rPr>
              <a:t>awal</a:t>
            </a:r>
            <a:endParaRPr lang="en-US" sz="2400" smtClean="0">
              <a:solidFill>
                <a:schemeClr val="tx2">
                  <a:lumMod val="50000"/>
                </a:schemeClr>
              </a:solidFill>
              <a:latin typeface="Cambria" pitchFamily="18" charset="0"/>
            </a:endParaRPr>
          </a:p>
        </p:txBody>
      </p:sp>
      <p:sp>
        <p:nvSpPr>
          <p:cNvPr id="31754" name="Text Box 10"/>
          <p:cNvSpPr txBox="1">
            <a:spLocks noChangeArrowheads="1"/>
          </p:cNvSpPr>
          <p:nvPr/>
        </p:nvSpPr>
        <p:spPr bwMode="auto">
          <a:xfrm>
            <a:off x="5792916" y="4051300"/>
            <a:ext cx="531813" cy="2762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1200" smtClean="0">
                <a:solidFill>
                  <a:schemeClr val="tx2">
                    <a:lumMod val="50000"/>
                  </a:schemeClr>
                </a:solidFill>
                <a:latin typeface="Cambria" pitchFamily="18" charset="0"/>
              </a:rPr>
              <a:t>akhir</a:t>
            </a:r>
            <a:endParaRPr lang="en-US" sz="2400" smtClean="0">
              <a:solidFill>
                <a:schemeClr val="tx2">
                  <a:lumMod val="50000"/>
                </a:schemeClr>
              </a:solidFill>
              <a:latin typeface="Cambria" pitchFamily="18" charset="0"/>
            </a:endParaRPr>
          </a:p>
        </p:txBody>
      </p:sp>
      <p:sp>
        <p:nvSpPr>
          <p:cNvPr id="31755" name="Text Box 11"/>
          <p:cNvSpPr txBox="1">
            <a:spLocks noChangeArrowheads="1"/>
          </p:cNvSpPr>
          <p:nvPr/>
        </p:nvSpPr>
        <p:spPr bwMode="auto">
          <a:xfrm>
            <a:off x="1944816" y="1631950"/>
            <a:ext cx="584200" cy="2762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1200" b="1" dirty="0" smtClean="0">
                <a:solidFill>
                  <a:schemeClr val="tx2">
                    <a:lumMod val="50000"/>
                  </a:schemeClr>
                </a:solidFill>
                <a:latin typeface="Cambria" pitchFamily="18" charset="0"/>
              </a:rPr>
              <a:t>2000 </a:t>
            </a:r>
            <a:endParaRPr lang="en-US" sz="2400" dirty="0" smtClean="0">
              <a:solidFill>
                <a:schemeClr val="tx2">
                  <a:lumMod val="50000"/>
                </a:schemeClr>
              </a:solidFill>
              <a:latin typeface="Cambria" pitchFamily="18" charset="0"/>
            </a:endParaRPr>
          </a:p>
        </p:txBody>
      </p:sp>
      <p:sp>
        <p:nvSpPr>
          <p:cNvPr id="31756" name="Text Box 12"/>
          <p:cNvSpPr txBox="1">
            <a:spLocks noChangeArrowheads="1"/>
          </p:cNvSpPr>
          <p:nvPr/>
        </p:nvSpPr>
        <p:spPr bwMode="auto">
          <a:xfrm>
            <a:off x="4097466" y="1631950"/>
            <a:ext cx="584200" cy="2762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1200" b="1" dirty="0" smtClean="0">
                <a:solidFill>
                  <a:schemeClr val="tx2">
                    <a:lumMod val="50000"/>
                  </a:schemeClr>
                </a:solidFill>
                <a:latin typeface="Cambria" pitchFamily="18" charset="0"/>
              </a:rPr>
              <a:t>2001 </a:t>
            </a:r>
            <a:endParaRPr lang="en-US" sz="2400" dirty="0" smtClean="0">
              <a:solidFill>
                <a:schemeClr val="tx2">
                  <a:lumMod val="50000"/>
                </a:schemeClr>
              </a:solidFill>
              <a:latin typeface="Cambria" pitchFamily="18" charset="0"/>
            </a:endParaRPr>
          </a:p>
        </p:txBody>
      </p:sp>
      <p:sp>
        <p:nvSpPr>
          <p:cNvPr id="31757" name="Line 13"/>
          <p:cNvSpPr>
            <a:spLocks noChangeShapeType="1"/>
          </p:cNvSpPr>
          <p:nvPr/>
        </p:nvSpPr>
        <p:spPr bwMode="auto">
          <a:xfrm>
            <a:off x="4992816" y="2057400"/>
            <a:ext cx="1066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a:defRPr/>
            </a:pPr>
            <a:endParaRPr lang="en-US">
              <a:solidFill>
                <a:schemeClr val="tx2">
                  <a:lumMod val="50000"/>
                </a:schemeClr>
              </a:solidFill>
            </a:endParaRPr>
          </a:p>
        </p:txBody>
      </p:sp>
      <p:sp>
        <p:nvSpPr>
          <p:cNvPr id="31758" name="Line 14"/>
          <p:cNvSpPr>
            <a:spLocks noChangeShapeType="1"/>
          </p:cNvSpPr>
          <p:nvPr/>
        </p:nvSpPr>
        <p:spPr bwMode="auto">
          <a:xfrm flipH="1">
            <a:off x="2706816" y="2057400"/>
            <a:ext cx="9906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a:defRPr/>
            </a:pPr>
            <a:endParaRPr lang="en-US">
              <a:solidFill>
                <a:schemeClr val="tx2">
                  <a:lumMod val="50000"/>
                </a:schemeClr>
              </a:solidFill>
            </a:endParaRPr>
          </a:p>
        </p:txBody>
      </p:sp>
      <p:sp>
        <p:nvSpPr>
          <p:cNvPr id="31759" name="Text Box 15"/>
          <p:cNvSpPr txBox="1">
            <a:spLocks noChangeArrowheads="1"/>
          </p:cNvSpPr>
          <p:nvPr/>
        </p:nvSpPr>
        <p:spPr bwMode="auto">
          <a:xfrm>
            <a:off x="3545016" y="2233613"/>
            <a:ext cx="1184275" cy="4619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1200" smtClean="0">
                <a:solidFill>
                  <a:schemeClr val="tx2">
                    <a:lumMod val="50000"/>
                  </a:schemeClr>
                </a:solidFill>
                <a:latin typeface="Cambria" pitchFamily="18" charset="0"/>
              </a:rPr>
              <a:t>Uang sewa</a:t>
            </a:r>
          </a:p>
          <a:p>
            <a:pPr>
              <a:defRPr/>
            </a:pPr>
            <a:r>
              <a:rPr lang="en-US" sz="1200" smtClean="0">
                <a:solidFill>
                  <a:schemeClr val="tx2">
                    <a:lumMod val="50000"/>
                  </a:schemeClr>
                </a:solidFill>
                <a:latin typeface="Cambria" pitchFamily="18" charset="0"/>
              </a:rPr>
              <a:t>diterima di sini</a:t>
            </a:r>
            <a:endParaRPr lang="en-US" sz="2400" smtClean="0">
              <a:solidFill>
                <a:schemeClr val="tx2">
                  <a:lumMod val="50000"/>
                </a:schemeClr>
              </a:solidFill>
              <a:latin typeface="Cambria" pitchFamily="18" charset="0"/>
            </a:endParaRPr>
          </a:p>
        </p:txBody>
      </p:sp>
      <p:sp>
        <p:nvSpPr>
          <p:cNvPr id="31760" name="Text Box 16"/>
          <p:cNvSpPr txBox="1">
            <a:spLocks noChangeArrowheads="1"/>
          </p:cNvSpPr>
          <p:nvPr/>
        </p:nvSpPr>
        <p:spPr bwMode="auto">
          <a:xfrm>
            <a:off x="5048379" y="2319338"/>
            <a:ext cx="965200" cy="4619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defRPr/>
            </a:pPr>
            <a:r>
              <a:rPr lang="en-US" sz="1200" smtClean="0">
                <a:solidFill>
                  <a:schemeClr val="tx2">
                    <a:lumMod val="50000"/>
                  </a:schemeClr>
                </a:solidFill>
                <a:latin typeface="Cambria" pitchFamily="18" charset="0"/>
              </a:rPr>
              <a:t>Pendapatan</a:t>
            </a:r>
          </a:p>
          <a:p>
            <a:pPr algn="ctr">
              <a:defRPr/>
            </a:pPr>
            <a:r>
              <a:rPr lang="en-US" sz="1200" smtClean="0">
                <a:solidFill>
                  <a:schemeClr val="tx2">
                    <a:lumMod val="50000"/>
                  </a:schemeClr>
                </a:solidFill>
                <a:latin typeface="Cambria" pitchFamily="18" charset="0"/>
              </a:rPr>
              <a:t> tahun ini</a:t>
            </a:r>
            <a:endParaRPr lang="en-US" sz="2400" smtClean="0">
              <a:solidFill>
                <a:schemeClr val="tx2">
                  <a:lumMod val="50000"/>
                </a:schemeClr>
              </a:solidFill>
              <a:latin typeface="Cambria" pitchFamily="18" charset="0"/>
            </a:endParaRPr>
          </a:p>
        </p:txBody>
      </p:sp>
      <p:sp>
        <p:nvSpPr>
          <p:cNvPr id="31761" name="Text Box 17"/>
          <p:cNvSpPr txBox="1">
            <a:spLocks noChangeArrowheads="1"/>
          </p:cNvSpPr>
          <p:nvPr/>
        </p:nvSpPr>
        <p:spPr bwMode="auto">
          <a:xfrm>
            <a:off x="7659816" y="4032250"/>
            <a:ext cx="611188" cy="2762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1200" smtClean="0">
                <a:solidFill>
                  <a:schemeClr val="tx2">
                    <a:lumMod val="50000"/>
                  </a:schemeClr>
                </a:solidFill>
                <a:latin typeface="Cambria" pitchFamily="18" charset="0"/>
              </a:rPr>
              <a:t>Waktu</a:t>
            </a:r>
            <a:endParaRPr lang="en-US" sz="2400" smtClean="0">
              <a:solidFill>
                <a:schemeClr val="tx2">
                  <a:lumMod val="50000"/>
                </a:schemeClr>
              </a:solidFill>
              <a:latin typeface="Cambria" pitchFamily="18" charset="0"/>
            </a:endParaRPr>
          </a:p>
        </p:txBody>
      </p:sp>
      <p:sp>
        <p:nvSpPr>
          <p:cNvPr id="31762" name="Line 18"/>
          <p:cNvSpPr>
            <a:spLocks noChangeShapeType="1"/>
          </p:cNvSpPr>
          <p:nvPr/>
        </p:nvSpPr>
        <p:spPr bwMode="auto">
          <a:xfrm>
            <a:off x="2706816" y="1754188"/>
            <a:ext cx="0" cy="236220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a:defRPr/>
            </a:pPr>
            <a:endParaRPr lang="en-US">
              <a:solidFill>
                <a:schemeClr val="tx2">
                  <a:lumMod val="50000"/>
                </a:schemeClr>
              </a:solidFill>
            </a:endParaRPr>
          </a:p>
        </p:txBody>
      </p:sp>
      <p:sp>
        <p:nvSpPr>
          <p:cNvPr id="31763" name="Text Box 19"/>
          <p:cNvSpPr txBox="1">
            <a:spLocks noChangeArrowheads="1"/>
          </p:cNvSpPr>
          <p:nvPr/>
        </p:nvSpPr>
        <p:spPr bwMode="auto">
          <a:xfrm>
            <a:off x="6304091" y="2233613"/>
            <a:ext cx="2405063" cy="4619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defRPr/>
            </a:pPr>
            <a:r>
              <a:rPr lang="en-US" sz="1200" smtClean="0">
                <a:solidFill>
                  <a:schemeClr val="tx2">
                    <a:lumMod val="50000"/>
                  </a:schemeClr>
                </a:solidFill>
                <a:latin typeface="Cambria" pitchFamily="18" charset="0"/>
              </a:rPr>
              <a:t>Pada akhir tahun 2001, jumlah ini</a:t>
            </a:r>
          </a:p>
          <a:p>
            <a:pPr algn="ctr">
              <a:defRPr/>
            </a:pPr>
            <a:r>
              <a:rPr lang="en-US" sz="1200" smtClean="0">
                <a:solidFill>
                  <a:schemeClr val="tx2">
                    <a:lumMod val="50000"/>
                  </a:schemeClr>
                </a:solidFill>
                <a:latin typeface="Cambria" pitchFamily="18" charset="0"/>
              </a:rPr>
              <a:t>belum menjadi hak perusahaan</a:t>
            </a:r>
            <a:endParaRPr lang="en-US" sz="2400" smtClean="0">
              <a:solidFill>
                <a:schemeClr val="tx2">
                  <a:lumMod val="50000"/>
                </a:schemeClr>
              </a:solidFill>
              <a:latin typeface="Cambria" pitchFamily="18" charset="0"/>
            </a:endParaRPr>
          </a:p>
        </p:txBody>
      </p:sp>
      <p:sp>
        <p:nvSpPr>
          <p:cNvPr id="31764" name="Rectangle 20"/>
          <p:cNvSpPr>
            <a:spLocks noChangeArrowheads="1"/>
          </p:cNvSpPr>
          <p:nvPr/>
        </p:nvSpPr>
        <p:spPr bwMode="auto">
          <a:xfrm>
            <a:off x="6059616" y="2973388"/>
            <a:ext cx="2667000" cy="457200"/>
          </a:xfrm>
          <a:prstGeom prst="rect">
            <a:avLst/>
          </a:prstGeom>
          <a:solidFill>
            <a:schemeClr val="accent2"/>
          </a:solidFill>
          <a:ln w="9525">
            <a:solidFill>
              <a:schemeClr val="tx1"/>
            </a:solidFill>
            <a:miter lim="800000"/>
            <a:headEnd/>
            <a:tailEnd/>
          </a:ln>
        </p:spPr>
        <p:txBody>
          <a:bodyPr wrap="none" anchor="ctr"/>
          <a:lstStyle/>
          <a:p>
            <a:pPr>
              <a:defRPr/>
            </a:pPr>
            <a:endParaRPr lang="id-ID">
              <a:solidFill>
                <a:schemeClr val="tx2">
                  <a:lumMod val="50000"/>
                </a:schemeClr>
              </a:solidFill>
            </a:endParaRPr>
          </a:p>
        </p:txBody>
      </p:sp>
      <p:sp>
        <p:nvSpPr>
          <p:cNvPr id="31765" name="AutoShape 21"/>
          <p:cNvSpPr>
            <a:spLocks/>
          </p:cNvSpPr>
          <p:nvPr/>
        </p:nvSpPr>
        <p:spPr bwMode="auto">
          <a:xfrm rot="16200000" flipV="1">
            <a:off x="7364541" y="1535113"/>
            <a:ext cx="133350" cy="2590800"/>
          </a:xfrm>
          <a:prstGeom prst="rightBrace">
            <a:avLst>
              <a:gd name="adj1" fmla="val 163524"/>
              <a:gd name="adj2" fmla="val 51111"/>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defRPr/>
            </a:pPr>
            <a:endParaRPr lang="id-ID">
              <a:solidFill>
                <a:schemeClr val="tx2">
                  <a:lumMod val="50000"/>
                </a:schemeClr>
              </a:solidFill>
            </a:endParaRPr>
          </a:p>
        </p:txBody>
      </p:sp>
      <p:sp>
        <p:nvSpPr>
          <p:cNvPr id="31766" name="Text Box 22"/>
          <p:cNvSpPr txBox="1">
            <a:spLocks noChangeArrowheads="1"/>
          </p:cNvSpPr>
          <p:nvPr/>
        </p:nvSpPr>
        <p:spPr bwMode="auto">
          <a:xfrm>
            <a:off x="6326316" y="3641725"/>
            <a:ext cx="1096963" cy="2762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1200" smtClean="0">
                <a:solidFill>
                  <a:schemeClr val="tx2">
                    <a:lumMod val="50000"/>
                  </a:schemeClr>
                </a:solidFill>
                <a:latin typeface="Cambria" pitchFamily="18" charset="0"/>
              </a:rPr>
              <a:t>Masa manfaat</a:t>
            </a:r>
            <a:endParaRPr lang="en-US" sz="2400" smtClean="0">
              <a:solidFill>
                <a:schemeClr val="tx2">
                  <a:lumMod val="50000"/>
                </a:schemeClr>
              </a:solidFill>
              <a:latin typeface="Cambria" pitchFamily="18" charset="0"/>
            </a:endParaRPr>
          </a:p>
        </p:txBody>
      </p:sp>
      <p:sp>
        <p:nvSpPr>
          <p:cNvPr id="31767" name="Line 23"/>
          <p:cNvSpPr>
            <a:spLocks noChangeShapeType="1"/>
          </p:cNvSpPr>
          <p:nvPr/>
        </p:nvSpPr>
        <p:spPr bwMode="auto">
          <a:xfrm>
            <a:off x="6059616" y="1754188"/>
            <a:ext cx="0" cy="236220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a:defRPr/>
            </a:pPr>
            <a:endParaRPr lang="en-US">
              <a:solidFill>
                <a:schemeClr val="tx2">
                  <a:lumMod val="50000"/>
                </a:schemeClr>
              </a:solidFill>
            </a:endParaRPr>
          </a:p>
        </p:txBody>
      </p:sp>
      <p:sp>
        <p:nvSpPr>
          <p:cNvPr id="31768" name="Text Box 24"/>
          <p:cNvSpPr txBox="1">
            <a:spLocks noChangeArrowheads="1"/>
          </p:cNvSpPr>
          <p:nvPr/>
        </p:nvSpPr>
        <p:spPr bwMode="auto">
          <a:xfrm>
            <a:off x="6059616" y="3070225"/>
            <a:ext cx="865188" cy="2762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1200" b="1" smtClean="0">
                <a:solidFill>
                  <a:schemeClr val="tx2">
                    <a:lumMod val="50000"/>
                  </a:schemeClr>
                </a:solidFill>
                <a:latin typeface="Cambria" pitchFamily="18" charset="0"/>
              </a:rPr>
              <a:t>Kos sewa </a:t>
            </a:r>
            <a:endParaRPr lang="en-US" sz="2400" smtClean="0">
              <a:solidFill>
                <a:schemeClr val="tx2">
                  <a:lumMod val="50000"/>
                </a:schemeClr>
              </a:solidFill>
              <a:latin typeface="Cambria" pitchFamily="18" charset="0"/>
            </a:endParaRPr>
          </a:p>
        </p:txBody>
      </p:sp>
      <p:sp>
        <p:nvSpPr>
          <p:cNvPr id="31769" name="AutoShape 25"/>
          <p:cNvSpPr>
            <a:spLocks/>
          </p:cNvSpPr>
          <p:nvPr/>
        </p:nvSpPr>
        <p:spPr bwMode="auto">
          <a:xfrm rot="5400000">
            <a:off x="6807328" y="1730376"/>
            <a:ext cx="180975" cy="3657600"/>
          </a:xfrm>
          <a:prstGeom prst="rightBrace">
            <a:avLst>
              <a:gd name="adj1" fmla="val 170105"/>
              <a:gd name="adj2" fmla="val 51111"/>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defRPr/>
            </a:pPr>
            <a:endParaRPr lang="id-ID">
              <a:solidFill>
                <a:schemeClr val="tx2">
                  <a:lumMod val="50000"/>
                </a:schemeClr>
              </a:solidFill>
            </a:endParaRPr>
          </a:p>
        </p:txBody>
      </p:sp>
      <p:sp>
        <p:nvSpPr>
          <p:cNvPr id="31770" name="Line 26"/>
          <p:cNvSpPr>
            <a:spLocks noChangeShapeType="1"/>
          </p:cNvSpPr>
          <p:nvPr/>
        </p:nvSpPr>
        <p:spPr bwMode="auto">
          <a:xfrm>
            <a:off x="4688016" y="2611438"/>
            <a:ext cx="30480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a:defRPr/>
            </a:pPr>
            <a:endParaRPr lang="en-US">
              <a:solidFill>
                <a:schemeClr val="tx2">
                  <a:lumMod val="50000"/>
                </a:schemeClr>
              </a:solidFill>
            </a:endParaRPr>
          </a:p>
        </p:txBody>
      </p:sp>
      <p:sp>
        <p:nvSpPr>
          <p:cNvPr id="31771" name="Text Box 27"/>
          <p:cNvSpPr txBox="1">
            <a:spLocks noChangeArrowheads="1"/>
          </p:cNvSpPr>
          <p:nvPr/>
        </p:nvSpPr>
        <p:spPr bwMode="auto">
          <a:xfrm>
            <a:off x="1593384" y="4660900"/>
            <a:ext cx="77724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lvl1pPr marL="457200" indent="-4572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sz="1600" dirty="0" err="1" smtClean="0">
                <a:solidFill>
                  <a:schemeClr val="tx2">
                    <a:lumMod val="50000"/>
                  </a:schemeClr>
                </a:solidFill>
                <a:latin typeface="Cambria" pitchFamily="18" charset="0"/>
              </a:rPr>
              <a:t>Dengan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demikian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situasi</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tersebut</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memerlukan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ayat</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penyesuaian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pada</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akhir</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periode</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untuk</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mengetahui</a:t>
            </a:r>
            <a:r>
              <a:rPr lang="en-US" sz="1600" dirty="0" smtClean="0">
                <a:solidFill>
                  <a:schemeClr val="tx2">
                    <a:lumMod val="50000"/>
                  </a:schemeClr>
                </a:solidFill>
                <a:latin typeface="Cambria" pitchFamily="18" charset="0"/>
              </a:rPr>
              <a:t>:</a:t>
            </a:r>
          </a:p>
          <a:p>
            <a:pPr eaLnBrk="1" hangingPunct="1">
              <a:spcBef>
                <a:spcPct val="50000"/>
              </a:spcBef>
              <a:buFontTx/>
              <a:buAutoNum type="alphaLcPeriod"/>
              <a:defRPr/>
            </a:pPr>
            <a:r>
              <a:rPr lang="en-US" sz="1600" dirty="0" err="1" smtClean="0">
                <a:solidFill>
                  <a:schemeClr val="tx2">
                    <a:lumMod val="50000"/>
                  </a:schemeClr>
                </a:solidFill>
                <a:latin typeface="Cambria" pitchFamily="18" charset="0"/>
              </a:rPr>
              <a:t>Jumlah</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pendapatan</a:t>
            </a:r>
            <a:r>
              <a:rPr lang="en-US" sz="1600" dirty="0" smtClean="0">
                <a:solidFill>
                  <a:schemeClr val="tx2">
                    <a:lumMod val="50000"/>
                  </a:schemeClr>
                </a:solidFill>
                <a:latin typeface="Cambria" pitchFamily="18" charset="0"/>
              </a:rPr>
              <a:t> yang </a:t>
            </a:r>
            <a:r>
              <a:rPr lang="en-US" sz="1600" dirty="0" err="1" smtClean="0">
                <a:solidFill>
                  <a:schemeClr val="tx2">
                    <a:lumMod val="50000"/>
                  </a:schemeClr>
                </a:solidFill>
                <a:latin typeface="Cambria" pitchFamily="18" charset="0"/>
              </a:rPr>
              <a:t>benar-benar</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diperoleh</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perusahaan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dalam</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tahun</a:t>
            </a:r>
            <a:r>
              <a:rPr lang="en-US" sz="1600" dirty="0" smtClean="0">
                <a:solidFill>
                  <a:schemeClr val="tx2">
                    <a:lumMod val="50000"/>
                  </a:schemeClr>
                </a:solidFill>
                <a:latin typeface="Cambria" pitchFamily="18" charset="0"/>
              </a:rPr>
              <a:t> yang </a:t>
            </a:r>
            <a:r>
              <a:rPr lang="en-US" sz="1600" dirty="0" err="1" smtClean="0">
                <a:solidFill>
                  <a:schemeClr val="tx2">
                    <a:lumMod val="50000"/>
                  </a:schemeClr>
                </a:solidFill>
                <a:latin typeface="Cambria" pitchFamily="18" charset="0"/>
              </a:rPr>
              <a:t>berjalan</a:t>
            </a:r>
            <a:endParaRPr lang="en-US" sz="1600" dirty="0" smtClean="0">
              <a:solidFill>
                <a:schemeClr val="tx2">
                  <a:lumMod val="50000"/>
                </a:schemeClr>
              </a:solidFill>
              <a:latin typeface="Cambria" pitchFamily="18" charset="0"/>
            </a:endParaRPr>
          </a:p>
          <a:p>
            <a:pPr eaLnBrk="1" hangingPunct="1">
              <a:spcBef>
                <a:spcPct val="50000"/>
              </a:spcBef>
              <a:buFontTx/>
              <a:buAutoNum type="alphaLcPeriod"/>
              <a:defRPr/>
            </a:pPr>
            <a:r>
              <a:rPr lang="en-US" sz="1600" dirty="0" err="1" smtClean="0">
                <a:solidFill>
                  <a:schemeClr val="tx2">
                    <a:lumMod val="50000"/>
                  </a:schemeClr>
                </a:solidFill>
                <a:latin typeface="Cambria" pitchFamily="18" charset="0"/>
              </a:rPr>
              <a:t>Menangguhkan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penerimaan</a:t>
            </a:r>
            <a:r>
              <a:rPr lang="en-US" sz="1600" dirty="0" smtClean="0">
                <a:solidFill>
                  <a:schemeClr val="tx2">
                    <a:lumMod val="50000"/>
                  </a:schemeClr>
                </a:solidFill>
                <a:latin typeface="Cambria" pitchFamily="18" charset="0"/>
              </a:rPr>
              <a:t> yang </a:t>
            </a:r>
            <a:r>
              <a:rPr lang="en-US" sz="1600" dirty="0" err="1" smtClean="0">
                <a:solidFill>
                  <a:schemeClr val="tx2">
                    <a:lumMod val="50000"/>
                  </a:schemeClr>
                </a:solidFill>
                <a:latin typeface="Cambria" pitchFamily="18" charset="0"/>
              </a:rPr>
              <a:t>bukan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merupakan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penghasilan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perusahaan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kepada</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periode</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berikutnya</a:t>
            </a:r>
            <a:r>
              <a:rPr lang="en-US" sz="1600" dirty="0" smtClean="0">
                <a:solidFill>
                  <a:schemeClr val="tx2">
                    <a:lumMod val="50000"/>
                  </a:schemeClr>
                </a:solidFill>
                <a:latin typeface="Cambria" pitchFamily="18" charset="0"/>
              </a:rPr>
              <a:t>.</a:t>
            </a:r>
          </a:p>
        </p:txBody>
      </p:sp>
    </p:spTree>
    <p:extLst>
      <p:ext uri="{BB962C8B-B14F-4D97-AF65-F5344CB8AC3E}">
        <p14:creationId xmlns:p14="http://schemas.microsoft.com/office/powerpoint/2010/main" val="870512065"/>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54274"/>
                                        </p:tgtEl>
                                        <p:attrNameLst>
                                          <p:attrName>style.visibility</p:attrName>
                                        </p:attrNameLst>
                                      </p:cBhvr>
                                      <p:to>
                                        <p:strVal val="visible"/>
                                      </p:to>
                                    </p:set>
                                    <p:anim to="" calcmode="lin" valueType="num">
                                      <p:cBhvr>
                                        <p:cTn id="7" dur="1" fill="hold"/>
                                        <p:tgtEl>
                                          <p:spTgt spid="54274"/>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4"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
          <p:cNvSpPr txBox="1">
            <a:spLocks noChangeArrowheads="1"/>
          </p:cNvSpPr>
          <p:nvPr/>
        </p:nvSpPr>
        <p:spPr bwMode="auto">
          <a:xfrm>
            <a:off x="1534248" y="152400"/>
            <a:ext cx="7473274" cy="920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sz="2000" dirty="0" err="1" smtClean="0">
                <a:solidFill>
                  <a:schemeClr val="tx2">
                    <a:lumMod val="50000"/>
                  </a:schemeClr>
                </a:solidFill>
                <a:latin typeface="Cambria" pitchFamily="18" charset="0"/>
              </a:rPr>
              <a:t>Contoh</a:t>
            </a:r>
            <a:r>
              <a:rPr lang="en-US" sz="2000" dirty="0" smtClean="0">
                <a:solidFill>
                  <a:schemeClr val="tx2">
                    <a:lumMod val="50000"/>
                  </a:schemeClr>
                </a:solidFill>
                <a:latin typeface="Cambria" pitchFamily="18" charset="0"/>
              </a:rPr>
              <a:t>:</a:t>
            </a:r>
          </a:p>
          <a:p>
            <a:pPr eaLnBrk="1" hangingPunct="1">
              <a:spcBef>
                <a:spcPct val="50000"/>
              </a:spcBef>
              <a:defRPr/>
            </a:pPr>
            <a:r>
              <a:rPr lang="en-US" dirty="0" err="1" smtClean="0">
                <a:solidFill>
                  <a:schemeClr val="tx2">
                    <a:lumMod val="50000"/>
                  </a:schemeClr>
                </a:solidFill>
                <a:latin typeface="Cambria" pitchFamily="18" charset="0"/>
              </a:rPr>
              <a:t>Pada</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tanggal</a:t>
            </a:r>
            <a:r>
              <a:rPr lang="en-US" dirty="0" smtClean="0">
                <a:solidFill>
                  <a:schemeClr val="tx2">
                    <a:lumMod val="50000"/>
                  </a:schemeClr>
                </a:solidFill>
                <a:latin typeface="Cambria" pitchFamily="18" charset="0"/>
              </a:rPr>
              <a:t> 1 November 2001 </a:t>
            </a:r>
            <a:r>
              <a:rPr lang="en-US" dirty="0" err="1" smtClean="0">
                <a:solidFill>
                  <a:schemeClr val="tx2">
                    <a:lumMod val="50000"/>
                  </a:schemeClr>
                </a:solidFill>
                <a:latin typeface="Cambria" pitchFamily="18" charset="0"/>
              </a:rPr>
              <a:t>diterima</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pembayaran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sewa</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untuk</a:t>
            </a:r>
            <a:r>
              <a:rPr lang="en-US" dirty="0" smtClean="0">
                <a:solidFill>
                  <a:schemeClr val="tx2">
                    <a:lumMod val="50000"/>
                  </a:schemeClr>
                </a:solidFill>
                <a:latin typeface="Cambria" pitchFamily="18" charset="0"/>
              </a:rPr>
              <a:t> 2 </a:t>
            </a:r>
            <a:r>
              <a:rPr lang="en-US" dirty="0" err="1" smtClean="0">
                <a:solidFill>
                  <a:schemeClr val="tx2">
                    <a:lumMod val="50000"/>
                  </a:schemeClr>
                </a:solidFill>
                <a:latin typeface="Cambria" pitchFamily="18" charset="0"/>
              </a:rPr>
              <a:t>tahun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sebesar</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Rp</a:t>
            </a:r>
            <a:r>
              <a:rPr lang="en-US" dirty="0" smtClean="0">
                <a:solidFill>
                  <a:schemeClr val="tx2">
                    <a:lumMod val="50000"/>
                  </a:schemeClr>
                </a:solidFill>
                <a:latin typeface="Cambria" pitchFamily="18" charset="0"/>
              </a:rPr>
              <a:t> 2.400.000</a:t>
            </a:r>
          </a:p>
        </p:txBody>
      </p:sp>
      <p:sp>
        <p:nvSpPr>
          <p:cNvPr id="32771" name="Text Box 3"/>
          <p:cNvSpPr txBox="1">
            <a:spLocks noChangeArrowheads="1"/>
          </p:cNvSpPr>
          <p:nvPr/>
        </p:nvSpPr>
        <p:spPr bwMode="auto">
          <a:xfrm>
            <a:off x="1534248" y="1263650"/>
            <a:ext cx="35052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sz="1600" smtClean="0">
                <a:solidFill>
                  <a:schemeClr val="tx2">
                    <a:lumMod val="50000"/>
                  </a:schemeClr>
                </a:solidFill>
                <a:latin typeface="Cambria" pitchFamily="18" charset="0"/>
              </a:rPr>
              <a:t>a. Pendekatan neraca</a:t>
            </a:r>
          </a:p>
        </p:txBody>
      </p:sp>
      <p:graphicFrame>
        <p:nvGraphicFramePr>
          <p:cNvPr id="55300" name="Group 4"/>
          <p:cNvGraphicFramePr>
            <a:graphicFrameLocks noGrp="1"/>
          </p:cNvGraphicFramePr>
          <p:nvPr>
            <p:extLst>
              <p:ext uri="{D42A27DB-BD31-4B8C-83A1-F6EECF244321}">
                <p14:modId xmlns:p14="http://schemas.microsoft.com/office/powerpoint/2010/main" val="4214970589"/>
              </p:ext>
            </p:extLst>
          </p:nvPr>
        </p:nvGraphicFramePr>
        <p:xfrm>
          <a:off x="1610448" y="1836738"/>
          <a:ext cx="7397073" cy="1744662"/>
        </p:xfrm>
        <a:graphic>
          <a:graphicData uri="http://schemas.openxmlformats.org/drawingml/2006/table">
            <a:tbl>
              <a:tblPr/>
              <a:tblGrid>
                <a:gridCol w="1405081"/>
                <a:gridCol w="3624506"/>
                <a:gridCol w="1258529"/>
                <a:gridCol w="1108957"/>
              </a:tblGrid>
              <a:tr h="388938">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smtClean="0">
                          <a:ln>
                            <a:noFill/>
                          </a:ln>
                          <a:solidFill>
                            <a:schemeClr val="tx1"/>
                          </a:solidFill>
                          <a:effectLst/>
                          <a:latin typeface="Cambria" pitchFamily="18" charset="0"/>
                        </a:rPr>
                        <a:t>TANGGAL</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KETERANGAN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DEBIT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KREDIT</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r>
              <a:tr h="1355724">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1 Nov ‘01</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Kas</a:t>
                      </a: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      Pendapatan sewa diterima dimuka</a:t>
                      </a: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(mencatat penerimaan sewa untuk 2 tahun)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err="1" smtClean="0">
                          <a:ln>
                            <a:noFill/>
                          </a:ln>
                          <a:solidFill>
                            <a:schemeClr val="tx1"/>
                          </a:solidFill>
                          <a:effectLst/>
                          <a:latin typeface="Cambria" pitchFamily="18" charset="0"/>
                        </a:rPr>
                        <a:t>xxxxxx</a:t>
                      </a:r>
                      <a:endParaRPr kumimoji="0" lang="en-US" sz="1600" b="0" i="0" u="none" strike="noStrike" cap="none" normalizeH="0" baseline="0" dirty="0" smtClean="0">
                        <a:ln>
                          <a:noFill/>
                        </a:ln>
                        <a:solidFill>
                          <a:schemeClr val="tx1"/>
                        </a:solidFill>
                        <a:effectLst/>
                        <a:latin typeface="Cambria"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0" lang="en-US" sz="1600" b="0" i="0" u="none" strike="noStrike" cap="none" normalizeH="0" baseline="0" dirty="0" smtClean="0">
                        <a:ln>
                          <a:noFill/>
                        </a:ln>
                        <a:solidFill>
                          <a:schemeClr val="tx1"/>
                        </a:solidFill>
                        <a:effectLst/>
                        <a:latin typeface="Cambria" pitchFamily="18" charset="0"/>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err="1" smtClean="0">
                          <a:ln>
                            <a:noFill/>
                          </a:ln>
                          <a:solidFill>
                            <a:schemeClr val="tx1"/>
                          </a:solidFill>
                          <a:effectLst/>
                          <a:latin typeface="Cambria" pitchFamily="18" charset="0"/>
                        </a:rPr>
                        <a:t>xxxxxx</a:t>
                      </a:r>
                      <a:endParaRPr kumimoji="0" lang="en-US" sz="1600" b="0" i="0" u="none" strike="noStrike" cap="none" normalizeH="0" baseline="0" dirty="0" smtClean="0">
                        <a:ln>
                          <a:noFill/>
                        </a:ln>
                        <a:solidFill>
                          <a:schemeClr val="tx1"/>
                        </a:solidFill>
                        <a:effectLst/>
                        <a:latin typeface="Cambria"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
        <p:nvSpPr>
          <p:cNvPr id="32789" name="Text Box 21"/>
          <p:cNvSpPr txBox="1">
            <a:spLocks noChangeArrowheads="1"/>
          </p:cNvSpPr>
          <p:nvPr/>
        </p:nvSpPr>
        <p:spPr bwMode="auto">
          <a:xfrm>
            <a:off x="1534248" y="3789363"/>
            <a:ext cx="35052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sz="1600" smtClean="0">
                <a:solidFill>
                  <a:schemeClr val="tx2">
                    <a:lumMod val="50000"/>
                  </a:schemeClr>
                </a:solidFill>
                <a:latin typeface="Cambria" pitchFamily="18" charset="0"/>
              </a:rPr>
              <a:t>b. Pendekatan laba Rugi</a:t>
            </a:r>
          </a:p>
        </p:txBody>
      </p:sp>
      <p:graphicFrame>
        <p:nvGraphicFramePr>
          <p:cNvPr id="55318" name="Group 22"/>
          <p:cNvGraphicFramePr>
            <a:graphicFrameLocks noGrp="1"/>
          </p:cNvGraphicFramePr>
          <p:nvPr>
            <p:extLst>
              <p:ext uri="{D42A27DB-BD31-4B8C-83A1-F6EECF244321}">
                <p14:modId xmlns:p14="http://schemas.microsoft.com/office/powerpoint/2010/main" val="50298079"/>
              </p:ext>
            </p:extLst>
          </p:nvPr>
        </p:nvGraphicFramePr>
        <p:xfrm>
          <a:off x="1610448" y="4421188"/>
          <a:ext cx="7397073" cy="1806575"/>
        </p:xfrm>
        <a:graphic>
          <a:graphicData uri="http://schemas.openxmlformats.org/drawingml/2006/table">
            <a:tbl>
              <a:tblPr/>
              <a:tblGrid>
                <a:gridCol w="1405261"/>
                <a:gridCol w="3625299"/>
                <a:gridCol w="1257258"/>
                <a:gridCol w="1109255"/>
              </a:tblGrid>
              <a:tr h="403225">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smtClean="0">
                          <a:ln>
                            <a:noFill/>
                          </a:ln>
                          <a:solidFill>
                            <a:schemeClr val="tx1"/>
                          </a:solidFill>
                          <a:effectLst/>
                          <a:latin typeface="Cambria" pitchFamily="18" charset="0"/>
                        </a:rPr>
                        <a:t>TANGGAL</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KETERANGAN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DEBIT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KREDIT</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r>
              <a:tr h="1403350">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1 Nov ‘01</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 Kas</a:t>
                      </a: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       Pendapatan sewa</a:t>
                      </a: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(mencatat penerimaan sewa untuk 2 tahun)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err="1" smtClean="0">
                          <a:ln>
                            <a:noFill/>
                          </a:ln>
                          <a:solidFill>
                            <a:schemeClr val="tx1"/>
                          </a:solidFill>
                          <a:effectLst/>
                          <a:latin typeface="Cambria" pitchFamily="18" charset="0"/>
                        </a:rPr>
                        <a:t>xxxxxx</a:t>
                      </a:r>
                      <a:endParaRPr kumimoji="0" lang="en-US" sz="1600" b="0" i="0" u="none" strike="noStrike" cap="none" normalizeH="0" baseline="0" dirty="0" smtClean="0">
                        <a:ln>
                          <a:noFill/>
                        </a:ln>
                        <a:solidFill>
                          <a:schemeClr val="tx1"/>
                        </a:solidFill>
                        <a:effectLst/>
                        <a:latin typeface="Cambria"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0" lang="en-US" sz="1600" b="0" i="0" u="none" strike="noStrike" cap="none" normalizeH="0" baseline="0" dirty="0" smtClean="0">
                        <a:ln>
                          <a:noFill/>
                        </a:ln>
                        <a:solidFill>
                          <a:schemeClr val="tx1"/>
                        </a:solidFill>
                        <a:effectLst/>
                        <a:latin typeface="Cambria" pitchFamily="18" charset="0"/>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err="1" smtClean="0">
                          <a:ln>
                            <a:noFill/>
                          </a:ln>
                          <a:solidFill>
                            <a:schemeClr val="tx1"/>
                          </a:solidFill>
                          <a:effectLst/>
                          <a:latin typeface="Cambria" pitchFamily="18" charset="0"/>
                        </a:rPr>
                        <a:t>xxxxxx</a:t>
                      </a:r>
                      <a:endParaRPr kumimoji="0" lang="en-US" sz="1600" b="0" i="0" u="none" strike="noStrike" cap="none" normalizeH="0" baseline="0" dirty="0" smtClean="0">
                        <a:ln>
                          <a:noFill/>
                        </a:ln>
                        <a:solidFill>
                          <a:schemeClr val="tx1"/>
                        </a:solidFill>
                        <a:effectLst/>
                        <a:latin typeface="Cambria"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extLst>
      <p:ext uri="{BB962C8B-B14F-4D97-AF65-F5344CB8AC3E}">
        <p14:creationId xmlns:p14="http://schemas.microsoft.com/office/powerpoint/2010/main" val="2852988888"/>
      </p:ext>
    </p:extLst>
  </p:cSld>
  <p:clrMapOvr>
    <a:masterClrMapping/>
  </p:clrMapOvr>
  <p:transition>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1534248" y="882650"/>
            <a:ext cx="3317471" cy="289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sz="1600" smtClean="0">
                <a:solidFill>
                  <a:schemeClr val="tx2">
                    <a:lumMod val="50000"/>
                  </a:schemeClr>
                </a:solidFill>
                <a:latin typeface="Cambria" pitchFamily="18" charset="0"/>
              </a:rPr>
              <a:t>a. Pendekatan neraca</a:t>
            </a:r>
          </a:p>
        </p:txBody>
      </p:sp>
      <p:graphicFrame>
        <p:nvGraphicFramePr>
          <p:cNvPr id="56323" name="Group 3"/>
          <p:cNvGraphicFramePr>
            <a:graphicFrameLocks noGrp="1"/>
          </p:cNvGraphicFramePr>
          <p:nvPr>
            <p:extLst>
              <p:ext uri="{D42A27DB-BD31-4B8C-83A1-F6EECF244321}">
                <p14:modId xmlns:p14="http://schemas.microsoft.com/office/powerpoint/2010/main" val="3785864073"/>
              </p:ext>
            </p:extLst>
          </p:nvPr>
        </p:nvGraphicFramePr>
        <p:xfrm>
          <a:off x="1610448" y="1455738"/>
          <a:ext cx="7356132" cy="1744662"/>
        </p:xfrm>
        <a:graphic>
          <a:graphicData uri="http://schemas.openxmlformats.org/drawingml/2006/table">
            <a:tbl>
              <a:tblPr/>
              <a:tblGrid>
                <a:gridCol w="1397304"/>
                <a:gridCol w="3604445"/>
                <a:gridCol w="1251564"/>
                <a:gridCol w="1102819"/>
              </a:tblGrid>
              <a:tr h="388938">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smtClean="0">
                          <a:ln>
                            <a:noFill/>
                          </a:ln>
                          <a:solidFill>
                            <a:schemeClr val="tx1"/>
                          </a:solidFill>
                          <a:effectLst/>
                          <a:latin typeface="Cambria" pitchFamily="18" charset="0"/>
                        </a:rPr>
                        <a:t>TANGGAL</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KETERANGAN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DEBIT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KREDIT</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r>
              <a:tr h="1355724">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31 Nov ‘01</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Pendapatan Sewa diterima dimuka</a:t>
                      </a: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      Pendapatan sewa </a:t>
                      </a: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(mencatat penerimaan yang telah menjadi pendapatan)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err="1" smtClean="0">
                          <a:ln>
                            <a:noFill/>
                          </a:ln>
                          <a:solidFill>
                            <a:schemeClr val="tx1"/>
                          </a:solidFill>
                          <a:effectLst/>
                          <a:latin typeface="Cambria" pitchFamily="18" charset="0"/>
                        </a:rPr>
                        <a:t>xxxxx</a:t>
                      </a:r>
                      <a:endParaRPr kumimoji="0" lang="en-US" sz="1600" b="0" i="0" u="none" strike="noStrike" cap="none" normalizeH="0" baseline="0" dirty="0" smtClean="0">
                        <a:ln>
                          <a:noFill/>
                        </a:ln>
                        <a:solidFill>
                          <a:schemeClr val="tx1"/>
                        </a:solidFill>
                        <a:effectLst/>
                        <a:latin typeface="Cambria"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0" lang="en-US" sz="1600" b="0" i="0" u="none" strike="noStrike" cap="none" normalizeH="0" baseline="0" dirty="0" smtClean="0">
                        <a:ln>
                          <a:noFill/>
                        </a:ln>
                        <a:solidFill>
                          <a:schemeClr val="tx1"/>
                        </a:solidFill>
                        <a:effectLst/>
                        <a:latin typeface="Cambria" pitchFamily="18" charset="0"/>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err="1" smtClean="0">
                          <a:ln>
                            <a:noFill/>
                          </a:ln>
                          <a:solidFill>
                            <a:schemeClr val="tx1"/>
                          </a:solidFill>
                          <a:effectLst/>
                          <a:latin typeface="Cambria" pitchFamily="18" charset="0"/>
                        </a:rPr>
                        <a:t>xxxxx</a:t>
                      </a:r>
                      <a:endParaRPr kumimoji="0" lang="en-US" sz="1600" b="0" i="0" u="none" strike="noStrike" cap="none" normalizeH="0" baseline="0" dirty="0" smtClean="0">
                        <a:ln>
                          <a:noFill/>
                        </a:ln>
                        <a:solidFill>
                          <a:schemeClr val="tx1"/>
                        </a:solidFill>
                        <a:effectLst/>
                        <a:latin typeface="Cambria"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
        <p:nvSpPr>
          <p:cNvPr id="33812" name="Text Box 20"/>
          <p:cNvSpPr txBox="1">
            <a:spLocks noChangeArrowheads="1"/>
          </p:cNvSpPr>
          <p:nvPr/>
        </p:nvSpPr>
        <p:spPr bwMode="auto">
          <a:xfrm>
            <a:off x="1534248" y="3357563"/>
            <a:ext cx="3317471" cy="289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sz="1600" smtClean="0">
                <a:solidFill>
                  <a:schemeClr val="tx2">
                    <a:lumMod val="50000"/>
                  </a:schemeClr>
                </a:solidFill>
                <a:latin typeface="Cambria" pitchFamily="18" charset="0"/>
              </a:rPr>
              <a:t>b. Pendekatan laba Rugi</a:t>
            </a:r>
          </a:p>
        </p:txBody>
      </p:sp>
      <p:graphicFrame>
        <p:nvGraphicFramePr>
          <p:cNvPr id="56341" name="Group 21"/>
          <p:cNvGraphicFramePr>
            <a:graphicFrameLocks noGrp="1"/>
          </p:cNvGraphicFramePr>
          <p:nvPr>
            <p:extLst>
              <p:ext uri="{D42A27DB-BD31-4B8C-83A1-F6EECF244321}">
                <p14:modId xmlns:p14="http://schemas.microsoft.com/office/powerpoint/2010/main" val="2972698958"/>
              </p:ext>
            </p:extLst>
          </p:nvPr>
        </p:nvGraphicFramePr>
        <p:xfrm>
          <a:off x="1610448" y="3989388"/>
          <a:ext cx="7284014" cy="1806575"/>
        </p:xfrm>
        <a:graphic>
          <a:graphicData uri="http://schemas.openxmlformats.org/drawingml/2006/table">
            <a:tbl>
              <a:tblPr/>
              <a:tblGrid>
                <a:gridCol w="1383783"/>
                <a:gridCol w="3569888"/>
                <a:gridCol w="1238042"/>
                <a:gridCol w="1092301"/>
              </a:tblGrid>
              <a:tr h="403225">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smtClean="0">
                          <a:ln>
                            <a:noFill/>
                          </a:ln>
                          <a:solidFill>
                            <a:schemeClr val="tx1"/>
                          </a:solidFill>
                          <a:effectLst/>
                          <a:latin typeface="Cambria" pitchFamily="18" charset="0"/>
                        </a:rPr>
                        <a:t>TANGGAL</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KETERANGAN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DEBIT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KREDIT</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r>
              <a:tr h="1403350">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31 Nov ‘01</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 Pendapatan sewa</a:t>
                      </a: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       Pendapatan sewa diterima dimuka</a:t>
                      </a: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(mencatat penerimaan dimuka yang belum menjadi pendapatan)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err="1" smtClean="0">
                          <a:ln>
                            <a:noFill/>
                          </a:ln>
                          <a:solidFill>
                            <a:schemeClr val="tx1"/>
                          </a:solidFill>
                          <a:effectLst/>
                          <a:latin typeface="Cambria" pitchFamily="18" charset="0"/>
                        </a:rPr>
                        <a:t>xxxxx</a:t>
                      </a:r>
                      <a:endParaRPr kumimoji="0" lang="en-US" sz="1600" b="0" i="0" u="none" strike="noStrike" cap="none" normalizeH="0" baseline="0" dirty="0" smtClean="0">
                        <a:ln>
                          <a:noFill/>
                        </a:ln>
                        <a:solidFill>
                          <a:schemeClr val="tx1"/>
                        </a:solidFill>
                        <a:effectLst/>
                        <a:latin typeface="Cambria"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0" lang="en-US" sz="1600" b="0" i="0" u="none" strike="noStrike" cap="none" normalizeH="0" baseline="0" dirty="0" smtClean="0">
                        <a:ln>
                          <a:noFill/>
                        </a:ln>
                        <a:solidFill>
                          <a:schemeClr val="tx1"/>
                        </a:solidFill>
                        <a:effectLst/>
                        <a:latin typeface="Cambria" pitchFamily="18" charset="0"/>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err="1" smtClean="0">
                          <a:ln>
                            <a:noFill/>
                          </a:ln>
                          <a:solidFill>
                            <a:schemeClr val="tx1"/>
                          </a:solidFill>
                          <a:effectLst/>
                          <a:latin typeface="Cambria" pitchFamily="18" charset="0"/>
                        </a:rPr>
                        <a:t>xxxxx</a:t>
                      </a:r>
                      <a:endParaRPr kumimoji="0" lang="en-US" sz="1600" b="0" i="0" u="none" strike="noStrike" cap="none" normalizeH="0" baseline="0" dirty="0" smtClean="0">
                        <a:ln>
                          <a:noFill/>
                        </a:ln>
                        <a:solidFill>
                          <a:schemeClr val="tx1"/>
                        </a:solidFill>
                        <a:effectLst/>
                        <a:latin typeface="Cambria"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
        <p:nvSpPr>
          <p:cNvPr id="33830" name="Text Box 38"/>
          <p:cNvSpPr txBox="1">
            <a:spLocks noChangeArrowheads="1"/>
          </p:cNvSpPr>
          <p:nvPr/>
        </p:nvSpPr>
        <p:spPr bwMode="auto">
          <a:xfrm>
            <a:off x="1522872" y="457200"/>
            <a:ext cx="3317471" cy="289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sz="1600" smtClean="0">
                <a:solidFill>
                  <a:schemeClr val="tx2">
                    <a:lumMod val="50000"/>
                  </a:schemeClr>
                </a:solidFill>
                <a:latin typeface="Cambria" pitchFamily="18" charset="0"/>
              </a:rPr>
              <a:t>JURNAL PENYESUAIANNYA </a:t>
            </a:r>
          </a:p>
        </p:txBody>
      </p:sp>
    </p:spTree>
    <p:extLst>
      <p:ext uri="{BB962C8B-B14F-4D97-AF65-F5344CB8AC3E}">
        <p14:creationId xmlns:p14="http://schemas.microsoft.com/office/powerpoint/2010/main" val="2308408546"/>
      </p:ext>
    </p:extLst>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ChangeArrowheads="1"/>
          </p:cNvSpPr>
          <p:nvPr/>
        </p:nvSpPr>
        <p:spPr bwMode="auto">
          <a:xfrm>
            <a:off x="1378651" y="329297"/>
            <a:ext cx="7669815"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4400" b="1" u="sng" dirty="0" err="1">
                <a:solidFill>
                  <a:schemeClr val="tx2"/>
                </a:solidFill>
                <a:latin typeface="Cambria" pitchFamily="18" charset="0"/>
              </a:rPr>
              <a:t>Macam-macam</a:t>
            </a:r>
            <a:r>
              <a:rPr lang="en-US" sz="4400" b="1" u="sng" dirty="0">
                <a:solidFill>
                  <a:schemeClr val="tx2"/>
                </a:solidFill>
                <a:latin typeface="Cambria" pitchFamily="18" charset="0"/>
              </a:rPr>
              <a:t> </a:t>
            </a:r>
            <a:r>
              <a:rPr lang="en-US" sz="4400" b="1" u="sng" dirty="0" err="1" smtClean="0">
                <a:solidFill>
                  <a:schemeClr val="tx2"/>
                </a:solidFill>
                <a:latin typeface="Cambria" pitchFamily="18" charset="0"/>
              </a:rPr>
              <a:t>Penyesuaian</a:t>
            </a:r>
            <a:r>
              <a:rPr lang="en-US" sz="4400" b="1" u="sng" dirty="0" smtClean="0">
                <a:solidFill>
                  <a:schemeClr val="tx2"/>
                </a:solidFill>
                <a:latin typeface="Cambria" pitchFamily="18" charset="0"/>
              </a:rPr>
              <a:t>:</a:t>
            </a:r>
            <a:endParaRPr lang="en-US" sz="4400" dirty="0">
              <a:solidFill>
                <a:schemeClr val="tx2"/>
              </a:solidFill>
              <a:latin typeface="Cambria" pitchFamily="18" charset="0"/>
            </a:endParaRPr>
          </a:p>
        </p:txBody>
      </p:sp>
      <p:sp>
        <p:nvSpPr>
          <p:cNvPr id="38915" name="Rectangle 3"/>
          <p:cNvSpPr>
            <a:spLocks noChangeArrowheads="1"/>
          </p:cNvSpPr>
          <p:nvPr/>
        </p:nvSpPr>
        <p:spPr bwMode="auto">
          <a:xfrm>
            <a:off x="1524000" y="1631950"/>
            <a:ext cx="7391400" cy="446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609600" indent="-609600">
              <a:lnSpc>
                <a:spcPct val="80000"/>
              </a:lnSpc>
              <a:spcBef>
                <a:spcPct val="20000"/>
              </a:spcBef>
              <a:buClr>
                <a:schemeClr val="bg2"/>
              </a:buClr>
              <a:buSzPct val="65000"/>
              <a:buFont typeface="Wingdings" pitchFamily="2" charset="2"/>
              <a:buAutoNum type="arabicPeriod"/>
              <a:defRPr/>
            </a:pPr>
            <a:r>
              <a:rPr lang="en-US" sz="2400" dirty="0" err="1">
                <a:solidFill>
                  <a:schemeClr val="tx2">
                    <a:lumMod val="50000"/>
                  </a:schemeClr>
                </a:solidFill>
                <a:latin typeface="Cambria" pitchFamily="18" charset="0"/>
              </a:rPr>
              <a:t>Persediaan</a:t>
            </a:r>
            <a:r>
              <a:rPr lang="en-US" sz="2400" dirty="0">
                <a:solidFill>
                  <a:schemeClr val="tx2">
                    <a:lumMod val="50000"/>
                  </a:schemeClr>
                </a:solidFill>
                <a:latin typeface="Cambria" pitchFamily="18" charset="0"/>
              </a:rPr>
              <a:t> </a:t>
            </a:r>
            <a:r>
              <a:rPr lang="en-US" sz="2400" dirty="0" err="1">
                <a:solidFill>
                  <a:schemeClr val="tx2">
                    <a:lumMod val="50000"/>
                  </a:schemeClr>
                </a:solidFill>
                <a:latin typeface="Cambria" pitchFamily="18" charset="0"/>
              </a:rPr>
              <a:t>Barang</a:t>
            </a:r>
            <a:r>
              <a:rPr lang="en-US" sz="2400" dirty="0">
                <a:solidFill>
                  <a:schemeClr val="tx2">
                    <a:lumMod val="50000"/>
                  </a:schemeClr>
                </a:solidFill>
                <a:latin typeface="Cambria" pitchFamily="18" charset="0"/>
              </a:rPr>
              <a:t> </a:t>
            </a:r>
            <a:r>
              <a:rPr lang="en-US" sz="2400" dirty="0" err="1">
                <a:solidFill>
                  <a:schemeClr val="tx2">
                    <a:lumMod val="50000"/>
                  </a:schemeClr>
                </a:solidFill>
                <a:latin typeface="Cambria" pitchFamily="18" charset="0"/>
              </a:rPr>
              <a:t>Dagang</a:t>
            </a:r>
            <a:r>
              <a:rPr lang="en-US" sz="2400" dirty="0">
                <a:solidFill>
                  <a:schemeClr val="tx2">
                    <a:lumMod val="50000"/>
                  </a:schemeClr>
                </a:solidFill>
                <a:latin typeface="Cambria" pitchFamily="18" charset="0"/>
              </a:rPr>
              <a:t> </a:t>
            </a:r>
            <a:r>
              <a:rPr lang="en-US" sz="2400" i="1" dirty="0">
                <a:solidFill>
                  <a:schemeClr val="tx2">
                    <a:lumMod val="50000"/>
                  </a:schemeClr>
                </a:solidFill>
                <a:latin typeface="Cambria" pitchFamily="18" charset="0"/>
              </a:rPr>
              <a:t>(</a:t>
            </a:r>
            <a:r>
              <a:rPr lang="en-US" sz="2400" i="1" dirty="0" err="1">
                <a:solidFill>
                  <a:schemeClr val="tx2">
                    <a:lumMod val="50000"/>
                  </a:schemeClr>
                </a:solidFill>
                <a:latin typeface="Cambria" pitchFamily="18" charset="0"/>
              </a:rPr>
              <a:t>Merchadise</a:t>
            </a:r>
            <a:r>
              <a:rPr lang="en-US" sz="2400" i="1" dirty="0">
                <a:solidFill>
                  <a:schemeClr val="tx2">
                    <a:lumMod val="50000"/>
                  </a:schemeClr>
                </a:solidFill>
                <a:latin typeface="Cambria" pitchFamily="18" charset="0"/>
              </a:rPr>
              <a:t> Inventory)</a:t>
            </a:r>
          </a:p>
          <a:p>
            <a:pPr marL="609600" indent="-609600">
              <a:lnSpc>
                <a:spcPct val="80000"/>
              </a:lnSpc>
              <a:spcBef>
                <a:spcPct val="20000"/>
              </a:spcBef>
              <a:buClr>
                <a:schemeClr val="bg2"/>
              </a:buClr>
              <a:buSzPct val="65000"/>
              <a:buFont typeface="Wingdings" pitchFamily="2" charset="2"/>
              <a:buAutoNum type="arabicPeriod"/>
              <a:defRPr/>
            </a:pPr>
            <a:r>
              <a:rPr lang="en-US" sz="2400" dirty="0" err="1">
                <a:solidFill>
                  <a:schemeClr val="tx2">
                    <a:lumMod val="50000"/>
                  </a:schemeClr>
                </a:solidFill>
                <a:latin typeface="Cambria" pitchFamily="18" charset="0"/>
              </a:rPr>
              <a:t>Persediaan</a:t>
            </a:r>
            <a:r>
              <a:rPr lang="en-US" sz="2400" dirty="0">
                <a:solidFill>
                  <a:schemeClr val="tx2">
                    <a:lumMod val="50000"/>
                  </a:schemeClr>
                </a:solidFill>
                <a:latin typeface="Cambria" pitchFamily="18" charset="0"/>
              </a:rPr>
              <a:t> </a:t>
            </a:r>
            <a:r>
              <a:rPr lang="en-US" sz="2400" dirty="0" err="1">
                <a:solidFill>
                  <a:schemeClr val="tx2">
                    <a:lumMod val="50000"/>
                  </a:schemeClr>
                </a:solidFill>
                <a:latin typeface="Cambria" pitchFamily="18" charset="0"/>
              </a:rPr>
              <a:t>Perlengkapan</a:t>
            </a:r>
            <a:r>
              <a:rPr lang="en-US" sz="2400" dirty="0">
                <a:solidFill>
                  <a:schemeClr val="tx2">
                    <a:lumMod val="50000"/>
                  </a:schemeClr>
                </a:solidFill>
                <a:latin typeface="Cambria" pitchFamily="18" charset="0"/>
              </a:rPr>
              <a:t> </a:t>
            </a:r>
            <a:r>
              <a:rPr lang="en-US" sz="2400" i="1" dirty="0">
                <a:solidFill>
                  <a:schemeClr val="tx2">
                    <a:lumMod val="50000"/>
                  </a:schemeClr>
                </a:solidFill>
                <a:latin typeface="Cambria" pitchFamily="18" charset="0"/>
              </a:rPr>
              <a:t>(Supplies)</a:t>
            </a:r>
          </a:p>
          <a:p>
            <a:pPr marL="609600" indent="-609600">
              <a:lnSpc>
                <a:spcPct val="80000"/>
              </a:lnSpc>
              <a:spcBef>
                <a:spcPct val="20000"/>
              </a:spcBef>
              <a:buClr>
                <a:schemeClr val="bg2"/>
              </a:buClr>
              <a:buSzPct val="65000"/>
              <a:buFont typeface="Wingdings" pitchFamily="2" charset="2"/>
              <a:buAutoNum type="arabicPeriod"/>
              <a:defRPr/>
            </a:pPr>
            <a:r>
              <a:rPr lang="en-US" sz="2400" dirty="0" err="1">
                <a:solidFill>
                  <a:schemeClr val="tx2">
                    <a:lumMod val="50000"/>
                  </a:schemeClr>
                </a:solidFill>
                <a:latin typeface="Cambria" pitchFamily="18" charset="0"/>
              </a:rPr>
              <a:t>Penyusutan</a:t>
            </a:r>
            <a:r>
              <a:rPr lang="en-US" sz="2400" dirty="0">
                <a:solidFill>
                  <a:schemeClr val="tx2">
                    <a:lumMod val="50000"/>
                  </a:schemeClr>
                </a:solidFill>
                <a:latin typeface="Cambria" pitchFamily="18" charset="0"/>
              </a:rPr>
              <a:t> </a:t>
            </a:r>
            <a:r>
              <a:rPr lang="en-US" sz="2400" dirty="0" err="1">
                <a:solidFill>
                  <a:schemeClr val="tx2">
                    <a:lumMod val="50000"/>
                  </a:schemeClr>
                </a:solidFill>
                <a:latin typeface="Cambria" pitchFamily="18" charset="0"/>
              </a:rPr>
              <a:t>Aktiva</a:t>
            </a:r>
            <a:r>
              <a:rPr lang="en-US" sz="2400" dirty="0">
                <a:solidFill>
                  <a:schemeClr val="tx2">
                    <a:lumMod val="50000"/>
                  </a:schemeClr>
                </a:solidFill>
                <a:latin typeface="Cambria" pitchFamily="18" charset="0"/>
              </a:rPr>
              <a:t> </a:t>
            </a:r>
            <a:r>
              <a:rPr lang="en-US" sz="2400" dirty="0" err="1">
                <a:solidFill>
                  <a:schemeClr val="tx2">
                    <a:lumMod val="50000"/>
                  </a:schemeClr>
                </a:solidFill>
                <a:latin typeface="Cambria" pitchFamily="18" charset="0"/>
              </a:rPr>
              <a:t>Tetap</a:t>
            </a:r>
            <a:r>
              <a:rPr lang="en-US" sz="2400" dirty="0">
                <a:solidFill>
                  <a:schemeClr val="tx2">
                    <a:lumMod val="50000"/>
                  </a:schemeClr>
                </a:solidFill>
                <a:latin typeface="Cambria" pitchFamily="18" charset="0"/>
              </a:rPr>
              <a:t> </a:t>
            </a:r>
            <a:r>
              <a:rPr lang="en-US" sz="2400" i="1" dirty="0">
                <a:solidFill>
                  <a:schemeClr val="tx2">
                    <a:lumMod val="50000"/>
                  </a:schemeClr>
                </a:solidFill>
                <a:latin typeface="Cambria" pitchFamily="18" charset="0"/>
              </a:rPr>
              <a:t>(Depreciation of  Fixed  Asset)</a:t>
            </a:r>
          </a:p>
          <a:p>
            <a:pPr marL="609600" indent="-609600">
              <a:lnSpc>
                <a:spcPct val="80000"/>
              </a:lnSpc>
              <a:spcBef>
                <a:spcPct val="20000"/>
              </a:spcBef>
              <a:buClr>
                <a:schemeClr val="bg2"/>
              </a:buClr>
              <a:buSzPct val="65000"/>
              <a:buFont typeface="Wingdings" pitchFamily="2" charset="2"/>
              <a:buAutoNum type="arabicPeriod"/>
              <a:defRPr/>
            </a:pPr>
            <a:r>
              <a:rPr lang="en-US" sz="2400" dirty="0" err="1">
                <a:solidFill>
                  <a:schemeClr val="tx2">
                    <a:lumMod val="50000"/>
                  </a:schemeClr>
                </a:solidFill>
                <a:latin typeface="Cambria" pitchFamily="18" charset="0"/>
              </a:rPr>
              <a:t>Biaya-biaya</a:t>
            </a:r>
            <a:r>
              <a:rPr lang="en-US" sz="2400" dirty="0">
                <a:solidFill>
                  <a:schemeClr val="tx2">
                    <a:lumMod val="50000"/>
                  </a:schemeClr>
                </a:solidFill>
                <a:latin typeface="Cambria" pitchFamily="18" charset="0"/>
              </a:rPr>
              <a:t> yang </a:t>
            </a:r>
            <a:r>
              <a:rPr lang="en-US" sz="2400" dirty="0" err="1">
                <a:solidFill>
                  <a:schemeClr val="tx2">
                    <a:lumMod val="50000"/>
                  </a:schemeClr>
                </a:solidFill>
                <a:latin typeface="Cambria" pitchFamily="18" charset="0"/>
              </a:rPr>
              <a:t>masih</a:t>
            </a:r>
            <a:r>
              <a:rPr lang="en-US" sz="2400" dirty="0">
                <a:solidFill>
                  <a:schemeClr val="tx2">
                    <a:lumMod val="50000"/>
                  </a:schemeClr>
                </a:solidFill>
                <a:latin typeface="Cambria" pitchFamily="18" charset="0"/>
              </a:rPr>
              <a:t> </a:t>
            </a:r>
            <a:r>
              <a:rPr lang="en-US" sz="2400" dirty="0" err="1">
                <a:solidFill>
                  <a:schemeClr val="tx2">
                    <a:lumMod val="50000"/>
                  </a:schemeClr>
                </a:solidFill>
                <a:latin typeface="Cambria" pitchFamily="18" charset="0"/>
              </a:rPr>
              <a:t>harus</a:t>
            </a:r>
            <a:r>
              <a:rPr lang="en-US" sz="2400" dirty="0">
                <a:solidFill>
                  <a:schemeClr val="tx2">
                    <a:lumMod val="50000"/>
                  </a:schemeClr>
                </a:solidFill>
                <a:latin typeface="Cambria" pitchFamily="18" charset="0"/>
              </a:rPr>
              <a:t> </a:t>
            </a:r>
            <a:r>
              <a:rPr lang="en-US" sz="2400" dirty="0" err="1">
                <a:solidFill>
                  <a:schemeClr val="tx2">
                    <a:lumMod val="50000"/>
                  </a:schemeClr>
                </a:solidFill>
                <a:latin typeface="Cambria" pitchFamily="18" charset="0"/>
              </a:rPr>
              <a:t>dibayar</a:t>
            </a:r>
            <a:r>
              <a:rPr lang="en-US" sz="2400" dirty="0">
                <a:solidFill>
                  <a:schemeClr val="tx2">
                    <a:lumMod val="50000"/>
                  </a:schemeClr>
                </a:solidFill>
                <a:latin typeface="Cambria" pitchFamily="18" charset="0"/>
              </a:rPr>
              <a:t> </a:t>
            </a:r>
            <a:r>
              <a:rPr lang="en-US" sz="2400" i="1" dirty="0">
                <a:solidFill>
                  <a:schemeClr val="tx2">
                    <a:lumMod val="50000"/>
                  </a:schemeClr>
                </a:solidFill>
                <a:latin typeface="Cambria" pitchFamily="18" charset="0"/>
              </a:rPr>
              <a:t>(</a:t>
            </a:r>
            <a:r>
              <a:rPr lang="en-US" sz="2400" i="1" dirty="0" err="1">
                <a:solidFill>
                  <a:schemeClr val="tx2">
                    <a:lumMod val="50000"/>
                  </a:schemeClr>
                </a:solidFill>
                <a:latin typeface="Cambria" pitchFamily="18" charset="0"/>
              </a:rPr>
              <a:t>Accured</a:t>
            </a:r>
            <a:r>
              <a:rPr lang="en-US" sz="2400" i="1" dirty="0">
                <a:solidFill>
                  <a:schemeClr val="tx2">
                    <a:lumMod val="50000"/>
                  </a:schemeClr>
                </a:solidFill>
                <a:latin typeface="Cambria" pitchFamily="18" charset="0"/>
              </a:rPr>
              <a:t> Expenses)</a:t>
            </a:r>
          </a:p>
          <a:p>
            <a:pPr marL="609600" indent="-609600">
              <a:lnSpc>
                <a:spcPct val="80000"/>
              </a:lnSpc>
              <a:spcBef>
                <a:spcPct val="20000"/>
              </a:spcBef>
              <a:buClr>
                <a:schemeClr val="bg2"/>
              </a:buClr>
              <a:buSzPct val="65000"/>
              <a:buFont typeface="Wingdings" pitchFamily="2" charset="2"/>
              <a:buAutoNum type="arabicPeriod"/>
              <a:defRPr/>
            </a:pPr>
            <a:r>
              <a:rPr lang="en-US" sz="2400" dirty="0" err="1">
                <a:solidFill>
                  <a:schemeClr val="tx2">
                    <a:lumMod val="50000"/>
                  </a:schemeClr>
                </a:solidFill>
                <a:latin typeface="Cambria" pitchFamily="18" charset="0"/>
              </a:rPr>
              <a:t>Pendapatan-pendapatan</a:t>
            </a:r>
            <a:r>
              <a:rPr lang="en-US" sz="2400" dirty="0">
                <a:solidFill>
                  <a:schemeClr val="tx2">
                    <a:lumMod val="50000"/>
                  </a:schemeClr>
                </a:solidFill>
                <a:latin typeface="Cambria" pitchFamily="18" charset="0"/>
              </a:rPr>
              <a:t> yang </a:t>
            </a:r>
            <a:r>
              <a:rPr lang="en-US" sz="2400" dirty="0" err="1">
                <a:solidFill>
                  <a:schemeClr val="tx2">
                    <a:lumMod val="50000"/>
                  </a:schemeClr>
                </a:solidFill>
                <a:latin typeface="Cambria" pitchFamily="18" charset="0"/>
              </a:rPr>
              <a:t>masih</a:t>
            </a:r>
            <a:r>
              <a:rPr lang="en-US" sz="2400" dirty="0">
                <a:solidFill>
                  <a:schemeClr val="tx2">
                    <a:lumMod val="50000"/>
                  </a:schemeClr>
                </a:solidFill>
                <a:latin typeface="Cambria" pitchFamily="18" charset="0"/>
              </a:rPr>
              <a:t> </a:t>
            </a:r>
            <a:r>
              <a:rPr lang="en-US" sz="2400" dirty="0" err="1">
                <a:solidFill>
                  <a:schemeClr val="tx2">
                    <a:lumMod val="50000"/>
                  </a:schemeClr>
                </a:solidFill>
                <a:latin typeface="Cambria" pitchFamily="18" charset="0"/>
              </a:rPr>
              <a:t>harus</a:t>
            </a:r>
            <a:r>
              <a:rPr lang="en-US" sz="2400" dirty="0">
                <a:solidFill>
                  <a:schemeClr val="tx2">
                    <a:lumMod val="50000"/>
                  </a:schemeClr>
                </a:solidFill>
                <a:latin typeface="Cambria" pitchFamily="18" charset="0"/>
              </a:rPr>
              <a:t> </a:t>
            </a:r>
            <a:r>
              <a:rPr lang="en-US" sz="2400" dirty="0" err="1">
                <a:solidFill>
                  <a:schemeClr val="tx2">
                    <a:lumMod val="50000"/>
                  </a:schemeClr>
                </a:solidFill>
                <a:latin typeface="Cambria" pitchFamily="18" charset="0"/>
              </a:rPr>
              <a:t>diterima</a:t>
            </a:r>
            <a:r>
              <a:rPr lang="en-US" sz="2400" dirty="0">
                <a:solidFill>
                  <a:schemeClr val="tx2">
                    <a:lumMod val="50000"/>
                  </a:schemeClr>
                </a:solidFill>
                <a:latin typeface="Cambria" pitchFamily="18" charset="0"/>
              </a:rPr>
              <a:t>  </a:t>
            </a:r>
            <a:r>
              <a:rPr lang="en-US" sz="2400" i="1" dirty="0">
                <a:solidFill>
                  <a:schemeClr val="tx2">
                    <a:lumMod val="50000"/>
                  </a:schemeClr>
                </a:solidFill>
                <a:latin typeface="Cambria" pitchFamily="18" charset="0"/>
              </a:rPr>
              <a:t>(</a:t>
            </a:r>
            <a:r>
              <a:rPr lang="en-US" sz="2400" i="1" dirty="0" err="1">
                <a:solidFill>
                  <a:schemeClr val="tx2">
                    <a:lumMod val="50000"/>
                  </a:schemeClr>
                </a:solidFill>
                <a:latin typeface="Cambria" pitchFamily="18" charset="0"/>
              </a:rPr>
              <a:t>Accured</a:t>
            </a:r>
            <a:r>
              <a:rPr lang="en-US" sz="2400" i="1" dirty="0">
                <a:solidFill>
                  <a:schemeClr val="tx2">
                    <a:lumMod val="50000"/>
                  </a:schemeClr>
                </a:solidFill>
                <a:latin typeface="Cambria" pitchFamily="18" charset="0"/>
              </a:rPr>
              <a:t> Income)</a:t>
            </a:r>
          </a:p>
          <a:p>
            <a:pPr marL="609600" indent="-609600">
              <a:lnSpc>
                <a:spcPct val="80000"/>
              </a:lnSpc>
              <a:spcBef>
                <a:spcPct val="20000"/>
              </a:spcBef>
              <a:buClr>
                <a:schemeClr val="bg2"/>
              </a:buClr>
              <a:buSzPct val="65000"/>
              <a:buFont typeface="Wingdings" pitchFamily="2" charset="2"/>
              <a:buAutoNum type="arabicPeriod"/>
              <a:defRPr/>
            </a:pPr>
            <a:r>
              <a:rPr lang="en-US" sz="2400" dirty="0" err="1">
                <a:solidFill>
                  <a:schemeClr val="tx2">
                    <a:lumMod val="50000"/>
                  </a:schemeClr>
                </a:solidFill>
                <a:latin typeface="Cambria" pitchFamily="18" charset="0"/>
              </a:rPr>
              <a:t>Biaya</a:t>
            </a:r>
            <a:r>
              <a:rPr lang="en-US" sz="2400" dirty="0">
                <a:solidFill>
                  <a:schemeClr val="tx2">
                    <a:lumMod val="50000"/>
                  </a:schemeClr>
                </a:solidFill>
                <a:latin typeface="Cambria" pitchFamily="18" charset="0"/>
              </a:rPr>
              <a:t> - </a:t>
            </a:r>
            <a:r>
              <a:rPr lang="en-US" sz="2400" dirty="0" err="1">
                <a:solidFill>
                  <a:schemeClr val="tx2">
                    <a:lumMod val="50000"/>
                  </a:schemeClr>
                </a:solidFill>
                <a:latin typeface="Cambria" pitchFamily="18" charset="0"/>
              </a:rPr>
              <a:t>biaya</a:t>
            </a:r>
            <a:r>
              <a:rPr lang="en-US" sz="2400" dirty="0">
                <a:solidFill>
                  <a:schemeClr val="tx2">
                    <a:lumMod val="50000"/>
                  </a:schemeClr>
                </a:solidFill>
                <a:latin typeface="Cambria" pitchFamily="18" charset="0"/>
              </a:rPr>
              <a:t> </a:t>
            </a:r>
            <a:r>
              <a:rPr lang="en-US" sz="2400" dirty="0" err="1">
                <a:solidFill>
                  <a:schemeClr val="tx2">
                    <a:lumMod val="50000"/>
                  </a:schemeClr>
                </a:solidFill>
                <a:latin typeface="Cambria" pitchFamily="18" charset="0"/>
              </a:rPr>
              <a:t>dibayar</a:t>
            </a:r>
            <a:r>
              <a:rPr lang="en-US" sz="2400" dirty="0">
                <a:solidFill>
                  <a:schemeClr val="tx2">
                    <a:lumMod val="50000"/>
                  </a:schemeClr>
                </a:solidFill>
                <a:latin typeface="Cambria" pitchFamily="18" charset="0"/>
              </a:rPr>
              <a:t> </a:t>
            </a:r>
            <a:r>
              <a:rPr lang="en-US" sz="2400" dirty="0" err="1">
                <a:solidFill>
                  <a:schemeClr val="tx2">
                    <a:lumMod val="50000"/>
                  </a:schemeClr>
                </a:solidFill>
                <a:latin typeface="Cambria" pitchFamily="18" charset="0"/>
              </a:rPr>
              <a:t>dimuka</a:t>
            </a:r>
            <a:r>
              <a:rPr lang="en-US" sz="2400" dirty="0">
                <a:solidFill>
                  <a:schemeClr val="tx2">
                    <a:lumMod val="50000"/>
                  </a:schemeClr>
                </a:solidFill>
                <a:latin typeface="Cambria" pitchFamily="18" charset="0"/>
              </a:rPr>
              <a:t> </a:t>
            </a:r>
            <a:r>
              <a:rPr lang="en-US" sz="2400" i="1" dirty="0">
                <a:solidFill>
                  <a:schemeClr val="tx2">
                    <a:lumMod val="50000"/>
                  </a:schemeClr>
                </a:solidFill>
                <a:latin typeface="Cambria" pitchFamily="18" charset="0"/>
              </a:rPr>
              <a:t>(Prepaid Expenses)</a:t>
            </a:r>
          </a:p>
          <a:p>
            <a:pPr marL="609600" indent="-609600">
              <a:lnSpc>
                <a:spcPct val="80000"/>
              </a:lnSpc>
              <a:spcBef>
                <a:spcPct val="20000"/>
              </a:spcBef>
              <a:buClr>
                <a:schemeClr val="bg2"/>
              </a:buClr>
              <a:buSzPct val="65000"/>
              <a:buFont typeface="Wingdings" pitchFamily="2" charset="2"/>
              <a:buAutoNum type="arabicPeriod"/>
              <a:defRPr/>
            </a:pPr>
            <a:r>
              <a:rPr lang="en-US" sz="2400" dirty="0" err="1">
                <a:solidFill>
                  <a:schemeClr val="tx2">
                    <a:lumMod val="50000"/>
                  </a:schemeClr>
                </a:solidFill>
                <a:latin typeface="Cambria" pitchFamily="18" charset="0"/>
              </a:rPr>
              <a:t>Pendapatan-pendapatan</a:t>
            </a:r>
            <a:r>
              <a:rPr lang="en-US" sz="2400" dirty="0">
                <a:solidFill>
                  <a:schemeClr val="tx2">
                    <a:lumMod val="50000"/>
                  </a:schemeClr>
                </a:solidFill>
                <a:latin typeface="Cambria" pitchFamily="18" charset="0"/>
              </a:rPr>
              <a:t> </a:t>
            </a:r>
            <a:r>
              <a:rPr lang="en-US" sz="2400" dirty="0" err="1">
                <a:solidFill>
                  <a:schemeClr val="tx2">
                    <a:lumMod val="50000"/>
                  </a:schemeClr>
                </a:solidFill>
                <a:latin typeface="Cambria" pitchFamily="18" charset="0"/>
              </a:rPr>
              <a:t>diterima</a:t>
            </a:r>
            <a:r>
              <a:rPr lang="en-US" sz="2400" dirty="0">
                <a:solidFill>
                  <a:schemeClr val="tx2">
                    <a:lumMod val="50000"/>
                  </a:schemeClr>
                </a:solidFill>
                <a:latin typeface="Cambria" pitchFamily="18" charset="0"/>
              </a:rPr>
              <a:t> </a:t>
            </a:r>
            <a:r>
              <a:rPr lang="en-US" sz="2400" dirty="0" err="1">
                <a:solidFill>
                  <a:schemeClr val="tx2">
                    <a:lumMod val="50000"/>
                  </a:schemeClr>
                </a:solidFill>
                <a:latin typeface="Cambria" pitchFamily="18" charset="0"/>
              </a:rPr>
              <a:t>dimuka</a:t>
            </a:r>
            <a:r>
              <a:rPr lang="en-US" sz="2400" dirty="0">
                <a:solidFill>
                  <a:schemeClr val="tx2">
                    <a:lumMod val="50000"/>
                  </a:schemeClr>
                </a:solidFill>
                <a:latin typeface="Cambria" pitchFamily="18" charset="0"/>
              </a:rPr>
              <a:t> </a:t>
            </a:r>
            <a:r>
              <a:rPr lang="en-US" sz="2400" i="1" dirty="0">
                <a:solidFill>
                  <a:schemeClr val="tx2">
                    <a:lumMod val="50000"/>
                  </a:schemeClr>
                </a:solidFill>
                <a:latin typeface="Cambria" pitchFamily="18" charset="0"/>
              </a:rPr>
              <a:t>(Unearned Income)</a:t>
            </a:r>
          </a:p>
          <a:p>
            <a:pPr marL="609600" indent="-609600">
              <a:lnSpc>
                <a:spcPct val="80000"/>
              </a:lnSpc>
              <a:spcBef>
                <a:spcPct val="20000"/>
              </a:spcBef>
              <a:buClr>
                <a:schemeClr val="bg2"/>
              </a:buClr>
              <a:buSzPct val="65000"/>
              <a:buFont typeface="Wingdings" pitchFamily="2" charset="2"/>
              <a:buAutoNum type="arabicPeriod"/>
              <a:defRPr/>
            </a:pPr>
            <a:r>
              <a:rPr lang="en-US" sz="2400" dirty="0" err="1">
                <a:solidFill>
                  <a:schemeClr val="tx2">
                    <a:lumMod val="50000"/>
                  </a:schemeClr>
                </a:solidFill>
                <a:latin typeface="Cambria" pitchFamily="18" charset="0"/>
              </a:rPr>
              <a:t>Penaksiran</a:t>
            </a:r>
            <a:r>
              <a:rPr lang="en-US" sz="2400" dirty="0">
                <a:solidFill>
                  <a:schemeClr val="tx2">
                    <a:lumMod val="50000"/>
                  </a:schemeClr>
                </a:solidFill>
                <a:latin typeface="Cambria" pitchFamily="18" charset="0"/>
              </a:rPr>
              <a:t> </a:t>
            </a:r>
            <a:r>
              <a:rPr lang="en-US" sz="2400" dirty="0" err="1">
                <a:solidFill>
                  <a:schemeClr val="tx2">
                    <a:lumMod val="50000"/>
                  </a:schemeClr>
                </a:solidFill>
                <a:latin typeface="Cambria" pitchFamily="18" charset="0"/>
              </a:rPr>
              <a:t>Piutang</a:t>
            </a:r>
            <a:r>
              <a:rPr lang="en-US" sz="2400" dirty="0">
                <a:solidFill>
                  <a:schemeClr val="tx2">
                    <a:lumMod val="50000"/>
                  </a:schemeClr>
                </a:solidFill>
                <a:latin typeface="Cambria" pitchFamily="18" charset="0"/>
              </a:rPr>
              <a:t> </a:t>
            </a:r>
            <a:r>
              <a:rPr lang="en-US" sz="2400" dirty="0" err="1">
                <a:solidFill>
                  <a:schemeClr val="tx2">
                    <a:lumMod val="50000"/>
                  </a:schemeClr>
                </a:solidFill>
                <a:latin typeface="Cambria" pitchFamily="18" charset="0"/>
              </a:rPr>
              <a:t>tak</a:t>
            </a:r>
            <a:r>
              <a:rPr lang="en-US" sz="2400" dirty="0">
                <a:solidFill>
                  <a:schemeClr val="tx2">
                    <a:lumMod val="50000"/>
                  </a:schemeClr>
                </a:solidFill>
                <a:latin typeface="Cambria" pitchFamily="18" charset="0"/>
              </a:rPr>
              <a:t> </a:t>
            </a:r>
            <a:r>
              <a:rPr lang="en-US" sz="2400" dirty="0" err="1">
                <a:solidFill>
                  <a:schemeClr val="tx2">
                    <a:lumMod val="50000"/>
                  </a:schemeClr>
                </a:solidFill>
                <a:latin typeface="Cambria" pitchFamily="18" charset="0"/>
              </a:rPr>
              <a:t>tertagih</a:t>
            </a:r>
            <a:r>
              <a:rPr lang="en-US" sz="2400" dirty="0">
                <a:solidFill>
                  <a:schemeClr val="tx2">
                    <a:lumMod val="50000"/>
                  </a:schemeClr>
                </a:solidFill>
                <a:latin typeface="Cambria" pitchFamily="18" charset="0"/>
              </a:rPr>
              <a:t> </a:t>
            </a:r>
            <a:r>
              <a:rPr lang="en-US" sz="2400" i="1" dirty="0">
                <a:solidFill>
                  <a:schemeClr val="tx2">
                    <a:lumMod val="50000"/>
                  </a:schemeClr>
                </a:solidFill>
                <a:latin typeface="Cambria" pitchFamily="18" charset="0"/>
              </a:rPr>
              <a:t>(Bad Debt)</a:t>
            </a:r>
          </a:p>
          <a:p>
            <a:pPr marL="609600" indent="-609600">
              <a:lnSpc>
                <a:spcPct val="80000"/>
              </a:lnSpc>
              <a:spcBef>
                <a:spcPct val="20000"/>
              </a:spcBef>
              <a:buClr>
                <a:schemeClr val="bg2"/>
              </a:buClr>
              <a:buSzPct val="65000"/>
              <a:buFont typeface="Wingdings" pitchFamily="2" charset="2"/>
              <a:buAutoNum type="arabicPeriod"/>
              <a:defRPr/>
            </a:pPr>
            <a:r>
              <a:rPr lang="en-US" sz="2400" dirty="0" err="1">
                <a:solidFill>
                  <a:schemeClr val="tx2">
                    <a:lumMod val="50000"/>
                  </a:schemeClr>
                </a:solidFill>
                <a:latin typeface="Cambria" pitchFamily="18" charset="0"/>
              </a:rPr>
              <a:t>Penyesuaian</a:t>
            </a:r>
            <a:r>
              <a:rPr lang="en-US" sz="2400" dirty="0">
                <a:solidFill>
                  <a:schemeClr val="tx2">
                    <a:lumMod val="50000"/>
                  </a:schemeClr>
                </a:solidFill>
                <a:latin typeface="Cambria" pitchFamily="18" charset="0"/>
              </a:rPr>
              <a:t> </a:t>
            </a:r>
            <a:r>
              <a:rPr lang="en-US" sz="2400" dirty="0" err="1">
                <a:solidFill>
                  <a:schemeClr val="tx2">
                    <a:lumMod val="50000"/>
                  </a:schemeClr>
                </a:solidFill>
                <a:latin typeface="Cambria" pitchFamily="18" charset="0"/>
              </a:rPr>
              <a:t>saldo</a:t>
            </a:r>
            <a:r>
              <a:rPr lang="en-US" sz="2400" dirty="0">
                <a:solidFill>
                  <a:schemeClr val="tx2">
                    <a:lumMod val="50000"/>
                  </a:schemeClr>
                </a:solidFill>
                <a:latin typeface="Cambria" pitchFamily="18" charset="0"/>
              </a:rPr>
              <a:t> </a:t>
            </a:r>
            <a:r>
              <a:rPr lang="en-US" sz="2400" dirty="0" err="1">
                <a:solidFill>
                  <a:schemeClr val="tx2">
                    <a:lumMod val="50000"/>
                  </a:schemeClr>
                </a:solidFill>
                <a:latin typeface="Cambria" pitchFamily="18" charset="0"/>
              </a:rPr>
              <a:t>kas</a:t>
            </a:r>
            <a:r>
              <a:rPr lang="en-US" sz="2400" dirty="0">
                <a:solidFill>
                  <a:schemeClr val="tx2">
                    <a:lumMod val="50000"/>
                  </a:schemeClr>
                </a:solidFill>
                <a:latin typeface="Cambria" pitchFamily="18" charset="0"/>
              </a:rPr>
              <a:t> </a:t>
            </a:r>
            <a:r>
              <a:rPr lang="en-US" sz="2400" dirty="0" err="1">
                <a:solidFill>
                  <a:schemeClr val="tx2">
                    <a:lumMod val="50000"/>
                  </a:schemeClr>
                </a:solidFill>
                <a:latin typeface="Cambria" pitchFamily="18" charset="0"/>
              </a:rPr>
              <a:t>dengan</a:t>
            </a:r>
            <a:r>
              <a:rPr lang="en-US" sz="2400" dirty="0">
                <a:solidFill>
                  <a:schemeClr val="tx2">
                    <a:lumMod val="50000"/>
                  </a:schemeClr>
                </a:solidFill>
                <a:latin typeface="Cambria" pitchFamily="18" charset="0"/>
              </a:rPr>
              <a:t> </a:t>
            </a:r>
            <a:r>
              <a:rPr lang="en-US" sz="2400" dirty="0" err="1">
                <a:solidFill>
                  <a:schemeClr val="tx2">
                    <a:lumMod val="50000"/>
                  </a:schemeClr>
                </a:solidFill>
                <a:latin typeface="Cambria" pitchFamily="18" charset="0"/>
              </a:rPr>
              <a:t>rekening</a:t>
            </a:r>
            <a:r>
              <a:rPr lang="en-US" sz="2400" dirty="0">
                <a:solidFill>
                  <a:schemeClr val="tx2">
                    <a:lumMod val="50000"/>
                  </a:schemeClr>
                </a:solidFill>
                <a:latin typeface="Cambria" pitchFamily="18" charset="0"/>
              </a:rPr>
              <a:t> </a:t>
            </a:r>
            <a:r>
              <a:rPr lang="en-US" sz="2400" dirty="0" err="1">
                <a:solidFill>
                  <a:schemeClr val="tx2">
                    <a:lumMod val="50000"/>
                  </a:schemeClr>
                </a:solidFill>
                <a:latin typeface="Cambria" pitchFamily="18" charset="0"/>
              </a:rPr>
              <a:t>koran</a:t>
            </a:r>
            <a:endParaRPr lang="en-US" sz="2400" dirty="0">
              <a:solidFill>
                <a:schemeClr val="tx2">
                  <a:lumMod val="50000"/>
                </a:schemeClr>
              </a:solidFill>
              <a:latin typeface="Cambria" pitchFamily="18" charset="0"/>
            </a:endParaRPr>
          </a:p>
        </p:txBody>
      </p:sp>
    </p:spTree>
    <p:extLst>
      <p:ext uri="{BB962C8B-B14F-4D97-AF65-F5344CB8AC3E}">
        <p14:creationId xmlns:p14="http://schemas.microsoft.com/office/powerpoint/2010/main" val="1550822828"/>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38914"/>
                                        </p:tgtEl>
                                        <p:attrNameLst>
                                          <p:attrName>style.visibility</p:attrName>
                                        </p:attrNameLst>
                                      </p:cBhvr>
                                      <p:to>
                                        <p:strVal val="visible"/>
                                      </p:to>
                                    </p:set>
                                    <p:anim to="" calcmode="lin" valueType="num">
                                      <p:cBhvr>
                                        <p:cTn id="7" dur="1" fill="hold"/>
                                        <p:tgtEl>
                                          <p:spTgt spid="38914"/>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499"/>
                                          </p:stCondLst>
                                        </p:cTn>
                                        <p:tgtEl>
                                          <p:spTgt spid="38915">
                                            <p:txEl>
                                              <p:pRg st="0" end="0"/>
                                            </p:txEl>
                                          </p:spTgt>
                                        </p:tgtEl>
                                        <p:attrNameLst>
                                          <p:attrName>style.visibility</p:attrName>
                                        </p:attrNameLst>
                                      </p:cBhvr>
                                      <p:to>
                                        <p:strVal val="visible"/>
                                      </p:to>
                                    </p:set>
                                    <p:anim to="" calcmode="lin" valueType="num">
                                      <p:cBhvr>
                                        <p:cTn id="12" dur="1" fill="hold"/>
                                        <p:tgtEl>
                                          <p:spTgt spid="38915">
                                            <p:txEl>
                                              <p:pRg st="0" end="0"/>
                                            </p:txEl>
                                          </p:spTgt>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grpId="0" nodeType="clickEffect">
                                  <p:stCondLst>
                                    <p:cond delay="0"/>
                                  </p:stCondLst>
                                  <p:childTnLst>
                                    <p:set>
                                      <p:cBhvr>
                                        <p:cTn id="16" dur="1" fill="hold">
                                          <p:stCondLst>
                                            <p:cond delay="499"/>
                                          </p:stCondLst>
                                        </p:cTn>
                                        <p:tgtEl>
                                          <p:spTgt spid="38915">
                                            <p:txEl>
                                              <p:pRg st="1" end="1"/>
                                            </p:txEl>
                                          </p:spTgt>
                                        </p:tgtEl>
                                        <p:attrNameLst>
                                          <p:attrName>style.visibility</p:attrName>
                                        </p:attrNameLst>
                                      </p:cBhvr>
                                      <p:to>
                                        <p:strVal val="visible"/>
                                      </p:to>
                                    </p:set>
                                    <p:anim to="" calcmode="lin" valueType="num">
                                      <p:cBhvr>
                                        <p:cTn id="17" dur="1" fill="hold"/>
                                        <p:tgtEl>
                                          <p:spTgt spid="38915">
                                            <p:txEl>
                                              <p:pRg st="1" end="1"/>
                                            </p:txEl>
                                          </p:spTgt>
                                        </p:tgtEl>
                                        <p:attrNameLst>
                                          <p:attrName/>
                                        </p:attrNameLst>
                                      </p:cBhvr>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4" presetClass="entr" presetSubtype="0" fill="hold" grpId="0" nodeType="clickEffect">
                                  <p:stCondLst>
                                    <p:cond delay="0"/>
                                  </p:stCondLst>
                                  <p:childTnLst>
                                    <p:set>
                                      <p:cBhvr>
                                        <p:cTn id="21" dur="1" fill="hold">
                                          <p:stCondLst>
                                            <p:cond delay="499"/>
                                          </p:stCondLst>
                                        </p:cTn>
                                        <p:tgtEl>
                                          <p:spTgt spid="38915">
                                            <p:txEl>
                                              <p:pRg st="2" end="2"/>
                                            </p:txEl>
                                          </p:spTgt>
                                        </p:tgtEl>
                                        <p:attrNameLst>
                                          <p:attrName>style.visibility</p:attrName>
                                        </p:attrNameLst>
                                      </p:cBhvr>
                                      <p:to>
                                        <p:strVal val="visible"/>
                                      </p:to>
                                    </p:set>
                                    <p:anim to="" calcmode="lin" valueType="num">
                                      <p:cBhvr>
                                        <p:cTn id="22" dur="1" fill="hold"/>
                                        <p:tgtEl>
                                          <p:spTgt spid="38915">
                                            <p:txEl>
                                              <p:pRg st="2" end="2"/>
                                            </p:txEl>
                                          </p:spTgt>
                                        </p:tgtEl>
                                        <p:attrNameLst>
                                          <p:attrName/>
                                        </p:attrNameLst>
                                      </p:cBhvr>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4" presetClass="entr" presetSubtype="0" fill="hold" grpId="0" nodeType="clickEffect">
                                  <p:stCondLst>
                                    <p:cond delay="0"/>
                                  </p:stCondLst>
                                  <p:childTnLst>
                                    <p:set>
                                      <p:cBhvr>
                                        <p:cTn id="26" dur="1" fill="hold">
                                          <p:stCondLst>
                                            <p:cond delay="499"/>
                                          </p:stCondLst>
                                        </p:cTn>
                                        <p:tgtEl>
                                          <p:spTgt spid="38915">
                                            <p:txEl>
                                              <p:pRg st="3" end="3"/>
                                            </p:txEl>
                                          </p:spTgt>
                                        </p:tgtEl>
                                        <p:attrNameLst>
                                          <p:attrName>style.visibility</p:attrName>
                                        </p:attrNameLst>
                                      </p:cBhvr>
                                      <p:to>
                                        <p:strVal val="visible"/>
                                      </p:to>
                                    </p:set>
                                    <p:anim to="" calcmode="lin" valueType="num">
                                      <p:cBhvr>
                                        <p:cTn id="27" dur="1" fill="hold"/>
                                        <p:tgtEl>
                                          <p:spTgt spid="38915">
                                            <p:txEl>
                                              <p:pRg st="3" end="3"/>
                                            </p:txEl>
                                          </p:spTgt>
                                        </p:tgtEl>
                                        <p:attrNameLst>
                                          <p:attrName/>
                                        </p:attrNameLst>
                                      </p:cBhvr>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4" presetClass="entr" presetSubtype="0" fill="hold" grpId="0" nodeType="clickEffect">
                                  <p:stCondLst>
                                    <p:cond delay="0"/>
                                  </p:stCondLst>
                                  <p:childTnLst>
                                    <p:set>
                                      <p:cBhvr>
                                        <p:cTn id="31" dur="1" fill="hold">
                                          <p:stCondLst>
                                            <p:cond delay="499"/>
                                          </p:stCondLst>
                                        </p:cTn>
                                        <p:tgtEl>
                                          <p:spTgt spid="38915">
                                            <p:txEl>
                                              <p:pRg st="4" end="4"/>
                                            </p:txEl>
                                          </p:spTgt>
                                        </p:tgtEl>
                                        <p:attrNameLst>
                                          <p:attrName>style.visibility</p:attrName>
                                        </p:attrNameLst>
                                      </p:cBhvr>
                                      <p:to>
                                        <p:strVal val="visible"/>
                                      </p:to>
                                    </p:set>
                                    <p:anim to="" calcmode="lin" valueType="num">
                                      <p:cBhvr>
                                        <p:cTn id="32" dur="1" fill="hold"/>
                                        <p:tgtEl>
                                          <p:spTgt spid="38915">
                                            <p:txEl>
                                              <p:pRg st="4" end="4"/>
                                            </p:txEl>
                                          </p:spTgt>
                                        </p:tgtEl>
                                        <p:attrNameLst>
                                          <p:attrName/>
                                        </p:attrNameLst>
                                      </p:cBhvr>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4" presetClass="entr" presetSubtype="0" fill="hold" grpId="0" nodeType="clickEffect">
                                  <p:stCondLst>
                                    <p:cond delay="0"/>
                                  </p:stCondLst>
                                  <p:childTnLst>
                                    <p:set>
                                      <p:cBhvr>
                                        <p:cTn id="36" dur="1" fill="hold">
                                          <p:stCondLst>
                                            <p:cond delay="499"/>
                                          </p:stCondLst>
                                        </p:cTn>
                                        <p:tgtEl>
                                          <p:spTgt spid="38915">
                                            <p:txEl>
                                              <p:pRg st="5" end="5"/>
                                            </p:txEl>
                                          </p:spTgt>
                                        </p:tgtEl>
                                        <p:attrNameLst>
                                          <p:attrName>style.visibility</p:attrName>
                                        </p:attrNameLst>
                                      </p:cBhvr>
                                      <p:to>
                                        <p:strVal val="visible"/>
                                      </p:to>
                                    </p:set>
                                    <p:anim to="" calcmode="lin" valueType="num">
                                      <p:cBhvr>
                                        <p:cTn id="37" dur="1" fill="hold"/>
                                        <p:tgtEl>
                                          <p:spTgt spid="38915">
                                            <p:txEl>
                                              <p:pRg st="5" end="5"/>
                                            </p:txEl>
                                          </p:spTgt>
                                        </p:tgtEl>
                                        <p:attrNameLst>
                                          <p:attrName/>
                                        </p:attrNameLst>
                                      </p:cBhvr>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24" presetClass="entr" presetSubtype="0" fill="hold" grpId="0" nodeType="clickEffect">
                                  <p:stCondLst>
                                    <p:cond delay="0"/>
                                  </p:stCondLst>
                                  <p:childTnLst>
                                    <p:set>
                                      <p:cBhvr>
                                        <p:cTn id="41" dur="1" fill="hold">
                                          <p:stCondLst>
                                            <p:cond delay="499"/>
                                          </p:stCondLst>
                                        </p:cTn>
                                        <p:tgtEl>
                                          <p:spTgt spid="38915">
                                            <p:txEl>
                                              <p:pRg st="6" end="6"/>
                                            </p:txEl>
                                          </p:spTgt>
                                        </p:tgtEl>
                                        <p:attrNameLst>
                                          <p:attrName>style.visibility</p:attrName>
                                        </p:attrNameLst>
                                      </p:cBhvr>
                                      <p:to>
                                        <p:strVal val="visible"/>
                                      </p:to>
                                    </p:set>
                                    <p:anim to="" calcmode="lin" valueType="num">
                                      <p:cBhvr>
                                        <p:cTn id="42" dur="1" fill="hold"/>
                                        <p:tgtEl>
                                          <p:spTgt spid="38915">
                                            <p:txEl>
                                              <p:pRg st="6" end="6"/>
                                            </p:txEl>
                                          </p:spTgt>
                                        </p:tgtEl>
                                        <p:attrNameLst>
                                          <p:attrName/>
                                        </p:attrNameLst>
                                      </p:cBhvr>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24" presetClass="entr" presetSubtype="0" fill="hold" grpId="0" nodeType="clickEffect">
                                  <p:stCondLst>
                                    <p:cond delay="0"/>
                                  </p:stCondLst>
                                  <p:childTnLst>
                                    <p:set>
                                      <p:cBhvr>
                                        <p:cTn id="46" dur="1" fill="hold">
                                          <p:stCondLst>
                                            <p:cond delay="499"/>
                                          </p:stCondLst>
                                        </p:cTn>
                                        <p:tgtEl>
                                          <p:spTgt spid="38915">
                                            <p:txEl>
                                              <p:pRg st="7" end="7"/>
                                            </p:txEl>
                                          </p:spTgt>
                                        </p:tgtEl>
                                        <p:attrNameLst>
                                          <p:attrName>style.visibility</p:attrName>
                                        </p:attrNameLst>
                                      </p:cBhvr>
                                      <p:to>
                                        <p:strVal val="visible"/>
                                      </p:to>
                                    </p:set>
                                    <p:anim to="" calcmode="lin" valueType="num">
                                      <p:cBhvr>
                                        <p:cTn id="47" dur="1" fill="hold"/>
                                        <p:tgtEl>
                                          <p:spTgt spid="38915">
                                            <p:txEl>
                                              <p:pRg st="7" end="7"/>
                                            </p:txEl>
                                          </p:spTgt>
                                        </p:tgtEl>
                                        <p:attrNameLst>
                                          <p:attrName/>
                                        </p:attrNameLst>
                                      </p:cBhvr>
                                    </p:anim>
                                  </p:childTnLst>
                                </p:cTn>
                              </p:par>
                            </p:childTnLst>
                          </p:cTn>
                        </p:par>
                      </p:childTnLst>
                    </p:cTn>
                  </p:par>
                  <p:par>
                    <p:cTn id="48" fill="hold" nodeType="clickPar">
                      <p:stCondLst>
                        <p:cond delay="indefinite"/>
                      </p:stCondLst>
                      <p:childTnLst>
                        <p:par>
                          <p:cTn id="49" fill="hold" nodeType="withGroup">
                            <p:stCondLst>
                              <p:cond delay="0"/>
                            </p:stCondLst>
                            <p:childTnLst>
                              <p:par>
                                <p:cTn id="50" presetID="24" presetClass="entr" presetSubtype="0" fill="hold" grpId="0" nodeType="clickEffect">
                                  <p:stCondLst>
                                    <p:cond delay="0"/>
                                  </p:stCondLst>
                                  <p:childTnLst>
                                    <p:set>
                                      <p:cBhvr>
                                        <p:cTn id="51" dur="1" fill="hold">
                                          <p:stCondLst>
                                            <p:cond delay="499"/>
                                          </p:stCondLst>
                                        </p:cTn>
                                        <p:tgtEl>
                                          <p:spTgt spid="38915">
                                            <p:txEl>
                                              <p:pRg st="8" end="8"/>
                                            </p:txEl>
                                          </p:spTgt>
                                        </p:tgtEl>
                                        <p:attrNameLst>
                                          <p:attrName>style.visibility</p:attrName>
                                        </p:attrNameLst>
                                      </p:cBhvr>
                                      <p:to>
                                        <p:strVal val="visible"/>
                                      </p:to>
                                    </p:set>
                                    <p:anim to="" calcmode="lin" valueType="num">
                                      <p:cBhvr>
                                        <p:cTn id="52" dur="1" fill="hold"/>
                                        <p:tgtEl>
                                          <p:spTgt spid="38915">
                                            <p:txEl>
                                              <p:pRg st="8" end="8"/>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autoUpdateAnimBg="0"/>
      <p:bldP spid="38915"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ChangeArrowheads="1"/>
          </p:cNvSpPr>
          <p:nvPr/>
        </p:nvSpPr>
        <p:spPr bwMode="auto">
          <a:xfrm>
            <a:off x="1276080" y="274638"/>
            <a:ext cx="8229600"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defRPr/>
            </a:pPr>
            <a:r>
              <a:rPr lang="en-US" sz="2400" b="1">
                <a:solidFill>
                  <a:schemeClr val="tx2">
                    <a:lumMod val="50000"/>
                  </a:schemeClr>
                </a:solidFill>
                <a:latin typeface="Cambria" pitchFamily="18" charset="0"/>
              </a:rPr>
              <a:t>    8. PENAKSIRAN PIUTANG TAK TERTAGIH</a:t>
            </a:r>
          </a:p>
        </p:txBody>
      </p:sp>
      <p:sp>
        <p:nvSpPr>
          <p:cNvPr id="57347" name="Text Box 3"/>
          <p:cNvSpPr txBox="1">
            <a:spLocks noChangeArrowheads="1"/>
          </p:cNvSpPr>
          <p:nvPr/>
        </p:nvSpPr>
        <p:spPr bwMode="auto">
          <a:xfrm>
            <a:off x="1663430" y="1484313"/>
            <a:ext cx="6647974" cy="219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dirty="0" err="1" smtClean="0">
                <a:solidFill>
                  <a:schemeClr val="tx2">
                    <a:lumMod val="50000"/>
                  </a:schemeClr>
                </a:solidFill>
                <a:latin typeface="Cambria" pitchFamily="18" charset="0"/>
              </a:rPr>
              <a:t>Contoh</a:t>
            </a:r>
            <a:r>
              <a:rPr lang="en-US" dirty="0" smtClean="0">
                <a:solidFill>
                  <a:schemeClr val="tx2">
                    <a:lumMod val="50000"/>
                  </a:schemeClr>
                </a:solidFill>
                <a:latin typeface="Cambria" pitchFamily="18" charset="0"/>
              </a:rPr>
              <a:t> :</a:t>
            </a:r>
            <a:endParaRPr lang="en-US" b="1" dirty="0" smtClean="0">
              <a:solidFill>
                <a:schemeClr val="tx2">
                  <a:lumMod val="50000"/>
                </a:schemeClr>
              </a:solidFill>
              <a:latin typeface="Cambria" pitchFamily="18" charset="0"/>
            </a:endParaRPr>
          </a:p>
          <a:p>
            <a:pPr>
              <a:defRPr/>
            </a:pPr>
            <a:r>
              <a:rPr lang="en-US" b="1" dirty="0" err="1" smtClean="0">
                <a:solidFill>
                  <a:schemeClr val="tx2">
                    <a:lumMod val="50000"/>
                  </a:schemeClr>
                </a:solidFill>
                <a:latin typeface="Cambria" pitchFamily="18" charset="0"/>
              </a:rPr>
              <a:t>Neraca</a:t>
            </a:r>
            <a:r>
              <a:rPr lang="en-US" b="1" dirty="0" smtClean="0">
                <a:solidFill>
                  <a:schemeClr val="tx2">
                    <a:lumMod val="50000"/>
                  </a:schemeClr>
                </a:solidFill>
                <a:latin typeface="Cambria" pitchFamily="18" charset="0"/>
              </a:rPr>
              <a:t> </a:t>
            </a:r>
            <a:r>
              <a:rPr lang="en-US" b="1" dirty="0" err="1" smtClean="0">
                <a:solidFill>
                  <a:schemeClr val="tx2">
                    <a:lumMod val="50000"/>
                  </a:schemeClr>
                </a:solidFill>
                <a:latin typeface="Cambria" pitchFamily="18" charset="0"/>
              </a:rPr>
              <a:t>Saldo</a:t>
            </a:r>
            <a:r>
              <a:rPr lang="en-US" b="1" dirty="0" smtClean="0">
                <a:solidFill>
                  <a:schemeClr val="tx2">
                    <a:lumMod val="50000"/>
                  </a:schemeClr>
                </a:solidFill>
                <a:latin typeface="Cambria" pitchFamily="18" charset="0"/>
              </a:rPr>
              <a:t>, 31 </a:t>
            </a:r>
            <a:r>
              <a:rPr lang="en-US" b="1" dirty="0" err="1" smtClean="0">
                <a:solidFill>
                  <a:schemeClr val="tx2">
                    <a:lumMod val="50000"/>
                  </a:schemeClr>
                </a:solidFill>
                <a:latin typeface="Cambria" pitchFamily="18" charset="0"/>
              </a:rPr>
              <a:t>Desember</a:t>
            </a:r>
            <a:r>
              <a:rPr lang="en-US" b="1" dirty="0" smtClean="0">
                <a:solidFill>
                  <a:schemeClr val="tx2">
                    <a:lumMod val="50000"/>
                  </a:schemeClr>
                </a:solidFill>
                <a:latin typeface="Cambria" pitchFamily="18" charset="0"/>
              </a:rPr>
              <a:t> 2018</a:t>
            </a:r>
            <a:endParaRPr lang="en-US" dirty="0" smtClean="0">
              <a:solidFill>
                <a:schemeClr val="tx2">
                  <a:lumMod val="50000"/>
                </a:schemeClr>
              </a:solidFill>
              <a:latin typeface="Cambria" pitchFamily="18" charset="0"/>
            </a:endParaRPr>
          </a:p>
          <a:p>
            <a:pPr>
              <a:defRPr/>
            </a:pP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Piutang</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Rp</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xxxxxxx</a:t>
            </a:r>
            <a:r>
              <a:rPr lang="en-US" dirty="0" smtClean="0">
                <a:solidFill>
                  <a:schemeClr val="tx2">
                    <a:lumMod val="50000"/>
                  </a:schemeClr>
                </a:solidFill>
                <a:latin typeface="Cambria" pitchFamily="18" charset="0"/>
              </a:rPr>
              <a:t>(D)</a:t>
            </a:r>
            <a:br>
              <a:rPr lang="en-US" dirty="0" smtClean="0">
                <a:solidFill>
                  <a:schemeClr val="tx2">
                    <a:lumMod val="50000"/>
                  </a:schemeClr>
                </a:solidFill>
                <a:latin typeface="Cambria" pitchFamily="18" charset="0"/>
              </a:rPr>
            </a:b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Cadangan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Pengahapusan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Piutang</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Rp</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xxxxxxxx</a:t>
            </a:r>
            <a:r>
              <a:rPr lang="en-US" dirty="0" smtClean="0">
                <a:solidFill>
                  <a:schemeClr val="tx2">
                    <a:lumMod val="50000"/>
                  </a:schemeClr>
                </a:solidFill>
                <a:latin typeface="Cambria" pitchFamily="18" charset="0"/>
              </a:rPr>
              <a:t>(K)</a:t>
            </a:r>
            <a:endParaRPr lang="en-US" b="1" i="1" u="sng" dirty="0" smtClean="0">
              <a:solidFill>
                <a:schemeClr val="tx2">
                  <a:lumMod val="50000"/>
                </a:schemeClr>
              </a:solidFill>
              <a:latin typeface="Cambria" pitchFamily="18" charset="0"/>
            </a:endParaRPr>
          </a:p>
          <a:p>
            <a:pPr>
              <a:defRPr/>
            </a:pPr>
            <a:endParaRPr lang="en-US" b="1" i="1" u="sng" dirty="0" smtClean="0">
              <a:solidFill>
                <a:schemeClr val="tx2">
                  <a:lumMod val="50000"/>
                </a:schemeClr>
              </a:solidFill>
              <a:latin typeface="Cambria" pitchFamily="18" charset="0"/>
            </a:endParaRPr>
          </a:p>
          <a:p>
            <a:pPr>
              <a:defRPr/>
            </a:pPr>
            <a:r>
              <a:rPr lang="en-US" b="1" i="1" u="sng" dirty="0" smtClean="0">
                <a:solidFill>
                  <a:schemeClr val="tx2">
                    <a:lumMod val="50000"/>
                  </a:schemeClr>
                </a:solidFill>
                <a:latin typeface="Cambria" pitchFamily="18" charset="0"/>
              </a:rPr>
              <a:t>Data </a:t>
            </a:r>
            <a:r>
              <a:rPr lang="en-US" b="1" i="1" u="sng" dirty="0" err="1" smtClean="0">
                <a:solidFill>
                  <a:schemeClr val="tx2">
                    <a:lumMod val="50000"/>
                  </a:schemeClr>
                </a:solidFill>
                <a:latin typeface="Cambria" pitchFamily="18" charset="0"/>
              </a:rPr>
              <a:t>Penyesuaian</a:t>
            </a:r>
            <a:r>
              <a:rPr lang="en-US" b="1" i="1" u="sng" dirty="0" smtClean="0">
                <a:solidFill>
                  <a:schemeClr val="tx2">
                    <a:lumMod val="50000"/>
                  </a:schemeClr>
                </a:solidFill>
                <a:latin typeface="Cambria" pitchFamily="18" charset="0"/>
              </a:rPr>
              <a:t>  31 </a:t>
            </a:r>
            <a:r>
              <a:rPr lang="en-US" b="1" i="1" u="sng" dirty="0" err="1" smtClean="0">
                <a:solidFill>
                  <a:schemeClr val="tx2">
                    <a:lumMod val="50000"/>
                  </a:schemeClr>
                </a:solidFill>
                <a:latin typeface="Cambria" pitchFamily="18" charset="0"/>
              </a:rPr>
              <a:t>Desember</a:t>
            </a:r>
            <a:r>
              <a:rPr lang="en-US" b="1" i="1" u="sng" dirty="0" smtClean="0">
                <a:solidFill>
                  <a:schemeClr val="tx2">
                    <a:lumMod val="50000"/>
                  </a:schemeClr>
                </a:solidFill>
                <a:latin typeface="Cambria" pitchFamily="18" charset="0"/>
              </a:rPr>
              <a:t> 2018</a:t>
            </a:r>
            <a:endParaRPr lang="en-US" dirty="0" smtClean="0">
              <a:solidFill>
                <a:schemeClr val="tx2">
                  <a:lumMod val="50000"/>
                </a:schemeClr>
              </a:solidFill>
              <a:latin typeface="Cambria" pitchFamily="18" charset="0"/>
            </a:endParaRPr>
          </a:p>
          <a:p>
            <a:pPr>
              <a:defRPr/>
            </a:pPr>
            <a:r>
              <a:rPr lang="en-US" dirty="0" err="1" smtClean="0">
                <a:solidFill>
                  <a:schemeClr val="tx2">
                    <a:lumMod val="50000"/>
                  </a:schemeClr>
                </a:solidFill>
                <a:latin typeface="Cambria" pitchFamily="18" charset="0"/>
              </a:rPr>
              <a:t>Kerugian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Penghapusan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Piutang</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tahun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ini</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sebesar</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Rp</a:t>
            </a:r>
            <a:r>
              <a:rPr lang="en-US" dirty="0" smtClean="0">
                <a:solidFill>
                  <a:schemeClr val="tx2">
                    <a:lumMod val="50000"/>
                  </a:schemeClr>
                </a:solidFill>
                <a:latin typeface="Cambria" pitchFamily="18" charset="0"/>
              </a:rPr>
              <a:t>. 200.000</a:t>
            </a:r>
          </a:p>
          <a:p>
            <a:pPr>
              <a:defRPr/>
            </a:pPr>
            <a:r>
              <a:rPr lang="en-US" dirty="0" err="1" smtClean="0">
                <a:solidFill>
                  <a:schemeClr val="tx2">
                    <a:lumMod val="50000"/>
                  </a:schemeClr>
                </a:solidFill>
                <a:latin typeface="Cambria" pitchFamily="18" charset="0"/>
              </a:rPr>
              <a:t>Cadangan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Penghapusan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Piutang</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ditaksir</a:t>
            </a:r>
            <a:r>
              <a:rPr lang="en-US" dirty="0" smtClean="0">
                <a:solidFill>
                  <a:schemeClr val="tx2">
                    <a:lumMod val="50000"/>
                  </a:schemeClr>
                </a:solidFill>
                <a:latin typeface="Cambria" pitchFamily="18" charset="0"/>
              </a:rPr>
              <a:t> 6 % </a:t>
            </a:r>
            <a:r>
              <a:rPr lang="en-US" dirty="0" err="1" smtClean="0">
                <a:solidFill>
                  <a:schemeClr val="tx2">
                    <a:lumMod val="50000"/>
                  </a:schemeClr>
                </a:solidFill>
                <a:latin typeface="Cambria" pitchFamily="18" charset="0"/>
              </a:rPr>
              <a:t>dari</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Piutang</a:t>
            </a:r>
            <a:endParaRPr lang="en-US" dirty="0" smtClean="0">
              <a:solidFill>
                <a:schemeClr val="tx2">
                  <a:lumMod val="50000"/>
                </a:schemeClr>
              </a:solidFill>
              <a:latin typeface="Cambria" pitchFamily="18" charset="0"/>
            </a:endParaRPr>
          </a:p>
        </p:txBody>
      </p:sp>
      <p:graphicFrame>
        <p:nvGraphicFramePr>
          <p:cNvPr id="57348" name="Object 4"/>
          <p:cNvGraphicFramePr>
            <a:graphicFrameLocks noChangeAspect="1"/>
          </p:cNvGraphicFramePr>
          <p:nvPr>
            <p:extLst>
              <p:ext uri="{D42A27DB-BD31-4B8C-83A1-F6EECF244321}">
                <p14:modId xmlns:p14="http://schemas.microsoft.com/office/powerpoint/2010/main" val="2363078762"/>
              </p:ext>
            </p:extLst>
          </p:nvPr>
        </p:nvGraphicFramePr>
        <p:xfrm>
          <a:off x="1817350" y="4059238"/>
          <a:ext cx="6869450" cy="2455862"/>
        </p:xfrm>
        <a:graphic>
          <a:graphicData uri="http://schemas.openxmlformats.org/presentationml/2006/ole">
            <mc:AlternateContent xmlns:mc="http://schemas.openxmlformats.org/markup-compatibility/2006">
              <mc:Choice xmlns:v="urn:schemas-microsoft-com:vml" Requires="v">
                <p:oleObj spid="_x0000_s6157" name="Visio" r:id="rId4" imgW="6906463" imgH="1987296" progId="Visio.Drawing.6">
                  <p:embed/>
                </p:oleObj>
              </mc:Choice>
              <mc:Fallback>
                <p:oleObj name="Visio" r:id="rId4" imgW="6906463" imgH="1987296" progId="Visio.Drawing.6">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17350" y="4059238"/>
                        <a:ext cx="6869450" cy="2455862"/>
                      </a:xfrm>
                      <a:prstGeom prst="rect">
                        <a:avLst/>
                      </a:prstGeom>
                      <a:noFill/>
                      <a:ln>
                        <a:noFill/>
                      </a:ln>
                      <a:effectLst/>
                    </p:spPr>
                  </p:pic>
                </p:oleObj>
              </mc:Fallback>
            </mc:AlternateContent>
          </a:graphicData>
        </a:graphic>
      </p:graphicFrame>
      <p:sp>
        <p:nvSpPr>
          <p:cNvPr id="6149" name="Text Box 5"/>
          <p:cNvSpPr txBox="1">
            <a:spLocks noChangeArrowheads="1"/>
          </p:cNvSpPr>
          <p:nvPr/>
        </p:nvSpPr>
        <p:spPr bwMode="auto">
          <a:xfrm>
            <a:off x="1961880" y="838200"/>
            <a:ext cx="73152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smtClean="0">
                <a:solidFill>
                  <a:schemeClr val="tx2">
                    <a:lumMod val="50000"/>
                  </a:schemeClr>
                </a:solidFill>
                <a:latin typeface="Cambria" pitchFamily="18" charset="0"/>
              </a:rPr>
              <a:t>Penyesuaian ini digunakan untuk mencatat besarnya kerugian piutang tak tertagih dalam satu periode</a:t>
            </a:r>
          </a:p>
        </p:txBody>
      </p:sp>
    </p:spTree>
    <p:extLst>
      <p:ext uri="{BB962C8B-B14F-4D97-AF65-F5344CB8AC3E}">
        <p14:creationId xmlns:p14="http://schemas.microsoft.com/office/powerpoint/2010/main" val="3741891334"/>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57346"/>
                                        </p:tgtEl>
                                        <p:attrNameLst>
                                          <p:attrName>style.visibility</p:attrName>
                                        </p:attrNameLst>
                                      </p:cBhvr>
                                      <p:to>
                                        <p:strVal val="visible"/>
                                      </p:to>
                                    </p:set>
                                    <p:anim to="" calcmode="lin" valueType="num">
                                      <p:cBhvr>
                                        <p:cTn id="7" dur="1" fill="hold"/>
                                        <p:tgtEl>
                                          <p:spTgt spid="57346"/>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499"/>
                                          </p:stCondLst>
                                        </p:cTn>
                                        <p:tgtEl>
                                          <p:spTgt spid="57347"/>
                                        </p:tgtEl>
                                        <p:attrNameLst>
                                          <p:attrName>style.visibility</p:attrName>
                                        </p:attrNameLst>
                                      </p:cBhvr>
                                      <p:to>
                                        <p:strVal val="visible"/>
                                      </p:to>
                                    </p:set>
                                    <p:anim to="" calcmode="lin" valueType="num">
                                      <p:cBhvr>
                                        <p:cTn id="12" dur="1" fill="hold"/>
                                        <p:tgtEl>
                                          <p:spTgt spid="57347"/>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nodeType="clickEffect">
                                  <p:stCondLst>
                                    <p:cond delay="0"/>
                                  </p:stCondLst>
                                  <p:childTnLst>
                                    <p:set>
                                      <p:cBhvr>
                                        <p:cTn id="16" dur="1" fill="hold">
                                          <p:stCondLst>
                                            <p:cond delay="499"/>
                                          </p:stCondLst>
                                        </p:cTn>
                                        <p:tgtEl>
                                          <p:spTgt spid="57348"/>
                                        </p:tgtEl>
                                        <p:attrNameLst>
                                          <p:attrName>style.visibility</p:attrName>
                                        </p:attrNameLst>
                                      </p:cBhvr>
                                      <p:to>
                                        <p:strVal val="visible"/>
                                      </p:to>
                                    </p:set>
                                    <p:anim to="" calcmode="lin" valueType="num">
                                      <p:cBhvr>
                                        <p:cTn id="17" dur="1" fill="hold"/>
                                        <p:tgtEl>
                                          <p:spTgt spid="57348"/>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6" grpId="0" autoUpdateAnimBg="0"/>
      <p:bldP spid="57347"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ChangeArrowheads="1"/>
          </p:cNvSpPr>
          <p:nvPr/>
        </p:nvSpPr>
        <p:spPr bwMode="auto">
          <a:xfrm>
            <a:off x="1452360" y="152400"/>
            <a:ext cx="7139306"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000" b="1">
                <a:solidFill>
                  <a:schemeClr val="tx2"/>
                </a:solidFill>
                <a:latin typeface="Cambria" pitchFamily="18" charset="0"/>
              </a:rPr>
              <a:t> 9. PENYESUAIAN SALDO KAS DENGAN REKENING KORAN </a:t>
            </a:r>
          </a:p>
        </p:txBody>
      </p:sp>
      <p:sp>
        <p:nvSpPr>
          <p:cNvPr id="58371" name="Text Box 3"/>
          <p:cNvSpPr txBox="1">
            <a:spLocks noChangeArrowheads="1"/>
          </p:cNvSpPr>
          <p:nvPr/>
        </p:nvSpPr>
        <p:spPr bwMode="auto">
          <a:xfrm>
            <a:off x="1599999" y="1268413"/>
            <a:ext cx="7058052" cy="338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dirty="0" err="1">
                <a:latin typeface="Cambria" pitchFamily="18" charset="0"/>
              </a:rPr>
              <a:t>Contoh</a:t>
            </a:r>
            <a:r>
              <a:rPr lang="en-US" dirty="0">
                <a:latin typeface="Cambria" pitchFamily="18" charset="0"/>
              </a:rPr>
              <a:t> :</a:t>
            </a:r>
            <a:endParaRPr lang="en-US" b="1" dirty="0">
              <a:latin typeface="Cambria" pitchFamily="18" charset="0"/>
            </a:endParaRPr>
          </a:p>
          <a:p>
            <a:r>
              <a:rPr lang="en-US" b="1" dirty="0" err="1">
                <a:latin typeface="Cambria" pitchFamily="18" charset="0"/>
              </a:rPr>
              <a:t>Neraca</a:t>
            </a:r>
            <a:r>
              <a:rPr lang="en-US" b="1" dirty="0">
                <a:latin typeface="Cambria" pitchFamily="18" charset="0"/>
              </a:rPr>
              <a:t> </a:t>
            </a:r>
            <a:r>
              <a:rPr lang="en-US" b="1" dirty="0" err="1">
                <a:latin typeface="Cambria" pitchFamily="18" charset="0"/>
              </a:rPr>
              <a:t>Saldo</a:t>
            </a:r>
            <a:r>
              <a:rPr lang="en-US" b="1" dirty="0">
                <a:latin typeface="Cambria" pitchFamily="18" charset="0"/>
              </a:rPr>
              <a:t> 31 </a:t>
            </a:r>
            <a:r>
              <a:rPr lang="en-US" b="1" dirty="0" err="1">
                <a:latin typeface="Cambria" pitchFamily="18" charset="0"/>
              </a:rPr>
              <a:t>Desember</a:t>
            </a:r>
            <a:r>
              <a:rPr lang="en-US" b="1" dirty="0">
                <a:latin typeface="Cambria" pitchFamily="18" charset="0"/>
              </a:rPr>
              <a:t> </a:t>
            </a:r>
            <a:r>
              <a:rPr lang="en-US" b="1" dirty="0" smtClean="0">
                <a:latin typeface="Cambria" pitchFamily="18" charset="0"/>
              </a:rPr>
              <a:t>2017</a:t>
            </a:r>
            <a:endParaRPr lang="de-DE" dirty="0">
              <a:latin typeface="Cambria" pitchFamily="18" charset="0"/>
            </a:endParaRPr>
          </a:p>
          <a:p>
            <a:r>
              <a:rPr lang="de-DE" dirty="0">
                <a:latin typeface="Cambria" pitchFamily="18" charset="0"/>
              </a:rPr>
              <a:t>		Kas 		Rp.   xxxxx(D)</a:t>
            </a:r>
            <a:br>
              <a:rPr lang="de-DE" dirty="0">
                <a:latin typeface="Cambria" pitchFamily="18" charset="0"/>
              </a:rPr>
            </a:br>
            <a:r>
              <a:rPr lang="de-DE" dirty="0">
                <a:latin typeface="Cambria" pitchFamily="18" charset="0"/>
              </a:rPr>
              <a:t>	Kas di Bank	Rp.  xxxxx(D)</a:t>
            </a:r>
            <a:endParaRPr lang="de-DE" b="1" dirty="0">
              <a:latin typeface="Cambria" pitchFamily="18" charset="0"/>
            </a:endParaRPr>
          </a:p>
          <a:p>
            <a:endParaRPr lang="de-DE" b="1" dirty="0">
              <a:latin typeface="Cambria" pitchFamily="18" charset="0"/>
            </a:endParaRPr>
          </a:p>
          <a:p>
            <a:r>
              <a:rPr lang="de-DE" b="1" dirty="0">
                <a:latin typeface="Cambria" pitchFamily="18" charset="0"/>
              </a:rPr>
              <a:t>Data Penyesuaian 31 Desember </a:t>
            </a:r>
            <a:r>
              <a:rPr lang="de-DE" b="1" dirty="0" smtClean="0">
                <a:latin typeface="Cambria" pitchFamily="18" charset="0"/>
              </a:rPr>
              <a:t>2017</a:t>
            </a:r>
            <a:endParaRPr lang="de-DE" dirty="0">
              <a:latin typeface="Cambria" pitchFamily="18" charset="0"/>
            </a:endParaRPr>
          </a:p>
          <a:p>
            <a:r>
              <a:rPr lang="de-DE" dirty="0">
                <a:latin typeface="Cambria" pitchFamily="18" charset="0"/>
              </a:rPr>
              <a:t>	Saldo R/K menunjukkan saldo kredit sebesar Rp. 10.500.000 selisih dengan saldo kas disebabkan Bank telah mendebet biaya administrasi sebesar Rp. 100.000 dan mengkredit jasa giro sebesar Rp. 350.000 kedua post ini belum tercatat oleh perusahaan .</a:t>
            </a:r>
          </a:p>
          <a:p>
            <a:endParaRPr lang="en-US" b="1" i="1" u="sng" dirty="0">
              <a:latin typeface="Cambria" pitchFamily="18" charset="0"/>
            </a:endParaRPr>
          </a:p>
          <a:p>
            <a:r>
              <a:rPr lang="en-US" b="1" i="1" u="sng" dirty="0" err="1">
                <a:latin typeface="Cambria" pitchFamily="18" charset="0"/>
              </a:rPr>
              <a:t>Ayat</a:t>
            </a:r>
            <a:r>
              <a:rPr lang="en-US" b="1" i="1" u="sng" dirty="0">
                <a:latin typeface="Cambria" pitchFamily="18" charset="0"/>
              </a:rPr>
              <a:t> </a:t>
            </a:r>
            <a:r>
              <a:rPr lang="en-US" b="1" i="1" u="sng" dirty="0" err="1">
                <a:latin typeface="Cambria" pitchFamily="18" charset="0"/>
              </a:rPr>
              <a:t>Penyesuaian</a:t>
            </a:r>
            <a:r>
              <a:rPr lang="en-US" b="1" i="1" u="sng" dirty="0">
                <a:latin typeface="Cambria" pitchFamily="18" charset="0"/>
              </a:rPr>
              <a:t> 31 </a:t>
            </a:r>
            <a:r>
              <a:rPr lang="en-US" b="1" i="1" u="sng" dirty="0" err="1">
                <a:latin typeface="Cambria" pitchFamily="18" charset="0"/>
              </a:rPr>
              <a:t>Desember</a:t>
            </a:r>
            <a:r>
              <a:rPr lang="en-US" b="1" i="1" u="sng" dirty="0">
                <a:latin typeface="Cambria" pitchFamily="18" charset="0"/>
              </a:rPr>
              <a:t> </a:t>
            </a:r>
            <a:r>
              <a:rPr lang="en-US" b="1" i="1" u="sng" dirty="0" smtClean="0">
                <a:latin typeface="Cambria" pitchFamily="18" charset="0"/>
              </a:rPr>
              <a:t>2017</a:t>
            </a:r>
            <a:endParaRPr lang="en-US" dirty="0">
              <a:latin typeface="Cambria" pitchFamily="18" charset="0"/>
            </a:endParaRPr>
          </a:p>
        </p:txBody>
      </p:sp>
      <p:graphicFrame>
        <p:nvGraphicFramePr>
          <p:cNvPr id="58372" name="Object 4"/>
          <p:cNvGraphicFramePr>
            <a:graphicFrameLocks noChangeAspect="1"/>
          </p:cNvGraphicFramePr>
          <p:nvPr>
            <p:extLst>
              <p:ext uri="{D42A27DB-BD31-4B8C-83A1-F6EECF244321}">
                <p14:modId xmlns:p14="http://schemas.microsoft.com/office/powerpoint/2010/main" val="3873025234"/>
              </p:ext>
            </p:extLst>
          </p:nvPr>
        </p:nvGraphicFramePr>
        <p:xfrm>
          <a:off x="1757160" y="4710113"/>
          <a:ext cx="7195771" cy="1622425"/>
        </p:xfrm>
        <a:graphic>
          <a:graphicData uri="http://schemas.openxmlformats.org/presentationml/2006/ole">
            <mc:AlternateContent xmlns:mc="http://schemas.openxmlformats.org/markup-compatibility/2006">
              <mc:Choice xmlns:v="urn:schemas-microsoft-com:vml" Requires="v">
                <p:oleObj spid="_x0000_s7181" name="Visio" r:id="rId3" imgW="6750710" imgH="1172261" progId="Visio.Drawing.6">
                  <p:embed/>
                </p:oleObj>
              </mc:Choice>
              <mc:Fallback>
                <p:oleObj name="Visio" r:id="rId3" imgW="6750710" imgH="1172261" progId="Visio.Drawing.6">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7160" y="4710113"/>
                        <a:ext cx="7195771" cy="1622425"/>
                      </a:xfrm>
                      <a:prstGeom prst="rect">
                        <a:avLst/>
                      </a:prstGeom>
                      <a:noFill/>
                      <a:ln>
                        <a:noFill/>
                      </a:ln>
                      <a:effectLst/>
                    </p:spPr>
                  </p:pic>
                </p:oleObj>
              </mc:Fallback>
            </mc:AlternateContent>
          </a:graphicData>
        </a:graphic>
      </p:graphicFrame>
      <p:sp>
        <p:nvSpPr>
          <p:cNvPr id="33797" name="Text Box 5"/>
          <p:cNvSpPr txBox="1">
            <a:spLocks noChangeArrowheads="1"/>
          </p:cNvSpPr>
          <p:nvPr/>
        </p:nvSpPr>
        <p:spPr bwMode="auto">
          <a:xfrm>
            <a:off x="1757160" y="533400"/>
            <a:ext cx="6610469" cy="757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atin typeface="Cambria" pitchFamily="18" charset="0"/>
              </a:rPr>
              <a:t>Penyesuaian ini digunakan untuk mengoreksi antara saldo kas di bank menurut catatan perusahaan dengan saldo rekening koran dari bank bila terjadi selisih</a:t>
            </a:r>
          </a:p>
        </p:txBody>
      </p:sp>
    </p:spTree>
    <p:extLst>
      <p:ext uri="{BB962C8B-B14F-4D97-AF65-F5344CB8AC3E}">
        <p14:creationId xmlns:p14="http://schemas.microsoft.com/office/powerpoint/2010/main" val="2832519328"/>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58370"/>
                                        </p:tgtEl>
                                        <p:attrNameLst>
                                          <p:attrName>style.visibility</p:attrName>
                                        </p:attrNameLst>
                                      </p:cBhvr>
                                      <p:to>
                                        <p:strVal val="visible"/>
                                      </p:to>
                                    </p:set>
                                    <p:anim to="" calcmode="lin" valueType="num">
                                      <p:cBhvr>
                                        <p:cTn id="7" dur="1" fill="hold"/>
                                        <p:tgtEl>
                                          <p:spTgt spid="58370"/>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499"/>
                                          </p:stCondLst>
                                        </p:cTn>
                                        <p:tgtEl>
                                          <p:spTgt spid="58371"/>
                                        </p:tgtEl>
                                        <p:attrNameLst>
                                          <p:attrName>style.visibility</p:attrName>
                                        </p:attrNameLst>
                                      </p:cBhvr>
                                      <p:to>
                                        <p:strVal val="visible"/>
                                      </p:to>
                                    </p:set>
                                    <p:anim to="" calcmode="lin" valueType="num">
                                      <p:cBhvr>
                                        <p:cTn id="12" dur="1" fill="hold"/>
                                        <p:tgtEl>
                                          <p:spTgt spid="58371"/>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nodeType="clickEffect">
                                  <p:stCondLst>
                                    <p:cond delay="0"/>
                                  </p:stCondLst>
                                  <p:childTnLst>
                                    <p:set>
                                      <p:cBhvr>
                                        <p:cTn id="16" dur="1" fill="hold">
                                          <p:stCondLst>
                                            <p:cond delay="499"/>
                                          </p:stCondLst>
                                        </p:cTn>
                                        <p:tgtEl>
                                          <p:spTgt spid="58372"/>
                                        </p:tgtEl>
                                        <p:attrNameLst>
                                          <p:attrName>style.visibility</p:attrName>
                                        </p:attrNameLst>
                                      </p:cBhvr>
                                      <p:to>
                                        <p:strVal val="visible"/>
                                      </p:to>
                                    </p:set>
                                    <p:anim to="" calcmode="lin" valueType="num">
                                      <p:cBhvr>
                                        <p:cTn id="17" dur="1" fill="hold"/>
                                        <p:tgtEl>
                                          <p:spTgt spid="5837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0" grpId="0" autoUpdateAnimBg="0"/>
      <p:bldP spid="58371"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p:cNvSpPr>
          <p:nvPr/>
        </p:nvSpPr>
        <p:spPr bwMode="auto">
          <a:xfrm>
            <a:off x="838200" y="269875"/>
            <a:ext cx="6792913" cy="26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b="1">
                <a:solidFill>
                  <a:schemeClr val="tx2"/>
                </a:solidFill>
                <a:latin typeface="Cambria" pitchFamily="18" charset="0"/>
              </a:rPr>
              <a:t>1. PERSEDIAAN BARANG DAGANG</a:t>
            </a:r>
          </a:p>
        </p:txBody>
      </p:sp>
      <p:sp>
        <p:nvSpPr>
          <p:cNvPr id="39939" name="Rectangle 3"/>
          <p:cNvSpPr>
            <a:spLocks noChangeArrowheads="1"/>
          </p:cNvSpPr>
          <p:nvPr/>
        </p:nvSpPr>
        <p:spPr bwMode="auto">
          <a:xfrm>
            <a:off x="1610448" y="2114550"/>
            <a:ext cx="38862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20000"/>
              </a:spcBef>
              <a:buClr>
                <a:schemeClr val="bg2"/>
              </a:buClr>
              <a:buSzPct val="65000"/>
              <a:defRPr/>
            </a:pPr>
            <a:r>
              <a:rPr lang="en-US" b="1" dirty="0" smtClean="0">
                <a:solidFill>
                  <a:schemeClr val="tx2">
                    <a:lumMod val="50000"/>
                  </a:schemeClr>
                </a:solidFill>
                <a:latin typeface="Cambria" pitchFamily="18" charset="0"/>
              </a:rPr>
              <a:t>1.Ikhtisar </a:t>
            </a:r>
            <a:r>
              <a:rPr lang="en-US" b="1" dirty="0" err="1">
                <a:solidFill>
                  <a:schemeClr val="tx2">
                    <a:lumMod val="50000"/>
                  </a:schemeClr>
                </a:solidFill>
                <a:latin typeface="Cambria" pitchFamily="18" charset="0"/>
              </a:rPr>
              <a:t>Rugi</a:t>
            </a:r>
            <a:r>
              <a:rPr lang="en-US" b="1" dirty="0">
                <a:solidFill>
                  <a:schemeClr val="tx2">
                    <a:lumMod val="50000"/>
                  </a:schemeClr>
                </a:solidFill>
                <a:latin typeface="Cambria" pitchFamily="18" charset="0"/>
              </a:rPr>
              <a:t> </a:t>
            </a:r>
            <a:r>
              <a:rPr lang="en-US" b="1" dirty="0" err="1">
                <a:solidFill>
                  <a:schemeClr val="tx2">
                    <a:lumMod val="50000"/>
                  </a:schemeClr>
                </a:solidFill>
                <a:latin typeface="Cambria" pitchFamily="18" charset="0"/>
              </a:rPr>
              <a:t>Laba</a:t>
            </a:r>
            <a:endParaRPr lang="en-US" b="1" dirty="0">
              <a:solidFill>
                <a:schemeClr val="tx2">
                  <a:lumMod val="50000"/>
                </a:schemeClr>
              </a:solidFill>
              <a:latin typeface="Cambria" pitchFamily="18" charset="0"/>
            </a:endParaRPr>
          </a:p>
          <a:p>
            <a:pPr>
              <a:spcBef>
                <a:spcPct val="20000"/>
              </a:spcBef>
              <a:buClr>
                <a:schemeClr val="bg2"/>
              </a:buClr>
              <a:buSzPct val="65000"/>
              <a:defRPr/>
            </a:pPr>
            <a:r>
              <a:rPr lang="en-US" b="1" dirty="0" smtClean="0">
                <a:solidFill>
                  <a:schemeClr val="tx2">
                    <a:lumMod val="50000"/>
                  </a:schemeClr>
                </a:solidFill>
                <a:latin typeface="Cambria" pitchFamily="18" charset="0"/>
              </a:rPr>
              <a:t>2.Harga </a:t>
            </a:r>
            <a:r>
              <a:rPr lang="en-US" b="1" dirty="0" err="1">
                <a:solidFill>
                  <a:schemeClr val="tx2">
                    <a:lumMod val="50000"/>
                  </a:schemeClr>
                </a:solidFill>
                <a:latin typeface="Cambria" pitchFamily="18" charset="0"/>
              </a:rPr>
              <a:t>Pokok</a:t>
            </a:r>
            <a:r>
              <a:rPr lang="en-US" b="1" dirty="0">
                <a:solidFill>
                  <a:schemeClr val="tx2">
                    <a:lumMod val="50000"/>
                  </a:schemeClr>
                </a:solidFill>
                <a:latin typeface="Cambria" pitchFamily="18" charset="0"/>
              </a:rPr>
              <a:t> </a:t>
            </a:r>
            <a:r>
              <a:rPr lang="en-US" b="1" dirty="0" err="1">
                <a:solidFill>
                  <a:schemeClr val="tx2">
                    <a:lumMod val="50000"/>
                  </a:schemeClr>
                </a:solidFill>
                <a:latin typeface="Cambria" pitchFamily="18" charset="0"/>
              </a:rPr>
              <a:t>Penjualan</a:t>
            </a:r>
            <a:endParaRPr lang="en-US" b="1" dirty="0">
              <a:solidFill>
                <a:schemeClr val="tx2">
                  <a:lumMod val="50000"/>
                </a:schemeClr>
              </a:solidFill>
              <a:latin typeface="Cambria" pitchFamily="18" charset="0"/>
            </a:endParaRPr>
          </a:p>
        </p:txBody>
      </p:sp>
      <p:sp>
        <p:nvSpPr>
          <p:cNvPr id="39940" name="Text Box 4"/>
          <p:cNvSpPr txBox="1">
            <a:spLocks noChangeArrowheads="1"/>
          </p:cNvSpPr>
          <p:nvPr/>
        </p:nvSpPr>
        <p:spPr bwMode="auto">
          <a:xfrm>
            <a:off x="1477384" y="3300766"/>
            <a:ext cx="7391400" cy="283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b="1" dirty="0" err="1" smtClean="0">
                <a:solidFill>
                  <a:schemeClr val="tx2">
                    <a:lumMod val="50000"/>
                  </a:schemeClr>
                </a:solidFill>
                <a:latin typeface="Cambria" pitchFamily="18" charset="0"/>
              </a:rPr>
              <a:t>Contoh</a:t>
            </a:r>
            <a:r>
              <a:rPr lang="en-US" b="1" dirty="0" smtClean="0">
                <a:solidFill>
                  <a:schemeClr val="tx2">
                    <a:lumMod val="50000"/>
                  </a:schemeClr>
                </a:solidFill>
                <a:latin typeface="Cambria" pitchFamily="18" charset="0"/>
              </a:rPr>
              <a:t> :</a:t>
            </a:r>
          </a:p>
          <a:p>
            <a:pPr>
              <a:defRPr/>
            </a:pPr>
            <a:r>
              <a:rPr lang="en-US" b="1" dirty="0" err="1" smtClean="0">
                <a:solidFill>
                  <a:schemeClr val="tx2">
                    <a:lumMod val="50000"/>
                  </a:schemeClr>
                </a:solidFill>
                <a:latin typeface="Cambria" pitchFamily="18" charset="0"/>
              </a:rPr>
              <a:t>Neraca</a:t>
            </a:r>
            <a:r>
              <a:rPr lang="en-US" b="1" dirty="0" smtClean="0">
                <a:solidFill>
                  <a:schemeClr val="tx2">
                    <a:lumMod val="50000"/>
                  </a:schemeClr>
                </a:solidFill>
                <a:latin typeface="Cambria" pitchFamily="18" charset="0"/>
              </a:rPr>
              <a:t> </a:t>
            </a:r>
            <a:r>
              <a:rPr lang="en-US" b="1" dirty="0" err="1" smtClean="0">
                <a:solidFill>
                  <a:schemeClr val="tx2">
                    <a:lumMod val="50000"/>
                  </a:schemeClr>
                </a:solidFill>
                <a:latin typeface="Cambria" pitchFamily="18" charset="0"/>
              </a:rPr>
              <a:t>Saldo</a:t>
            </a:r>
            <a:r>
              <a:rPr lang="en-US" b="1" dirty="0" smtClean="0">
                <a:solidFill>
                  <a:schemeClr val="tx2">
                    <a:lumMod val="50000"/>
                  </a:schemeClr>
                </a:solidFill>
                <a:latin typeface="Cambria" pitchFamily="18" charset="0"/>
              </a:rPr>
              <a:t>, 31 </a:t>
            </a:r>
            <a:r>
              <a:rPr lang="en-US" b="1" dirty="0" err="1" smtClean="0">
                <a:solidFill>
                  <a:schemeClr val="tx2">
                    <a:lumMod val="50000"/>
                  </a:schemeClr>
                </a:solidFill>
                <a:latin typeface="Cambria" pitchFamily="18" charset="0"/>
              </a:rPr>
              <a:t>Desember</a:t>
            </a:r>
            <a:r>
              <a:rPr lang="en-US" b="1" dirty="0" smtClean="0">
                <a:solidFill>
                  <a:schemeClr val="tx2">
                    <a:lumMod val="50000"/>
                  </a:schemeClr>
                </a:solidFill>
                <a:latin typeface="Cambria" pitchFamily="18" charset="0"/>
              </a:rPr>
              <a:t> </a:t>
            </a:r>
            <a:r>
              <a:rPr lang="id-ID" b="1" dirty="0" smtClean="0">
                <a:solidFill>
                  <a:schemeClr val="tx2">
                    <a:lumMod val="50000"/>
                  </a:schemeClr>
                </a:solidFill>
                <a:latin typeface="Cambria" pitchFamily="18" charset="0"/>
              </a:rPr>
              <a:t>2010</a:t>
            </a:r>
            <a:endParaRPr lang="de-DE" dirty="0" smtClean="0">
              <a:solidFill>
                <a:schemeClr val="tx2">
                  <a:lumMod val="50000"/>
                </a:schemeClr>
              </a:solidFill>
              <a:latin typeface="Cambria" pitchFamily="18" charset="0"/>
            </a:endParaRPr>
          </a:p>
          <a:p>
            <a:pPr>
              <a:defRPr/>
            </a:pPr>
            <a:r>
              <a:rPr lang="de-DE" dirty="0" smtClean="0">
                <a:solidFill>
                  <a:schemeClr val="tx2">
                    <a:lumMod val="50000"/>
                  </a:schemeClr>
                </a:solidFill>
                <a:latin typeface="Cambria" pitchFamily="18" charset="0"/>
              </a:rPr>
              <a:t>	Persediaan Barang Dagang	</a:t>
            </a:r>
            <a:r>
              <a:rPr lang="id-ID" dirty="0" smtClean="0">
                <a:solidFill>
                  <a:schemeClr val="tx2">
                    <a:lumMod val="50000"/>
                  </a:schemeClr>
                </a:solidFill>
                <a:latin typeface="Cambria" pitchFamily="18" charset="0"/>
              </a:rPr>
              <a:t>                  </a:t>
            </a:r>
            <a:r>
              <a:rPr lang="de-DE" dirty="0" smtClean="0">
                <a:solidFill>
                  <a:schemeClr val="tx2">
                    <a:lumMod val="50000"/>
                  </a:schemeClr>
                </a:solidFill>
                <a:latin typeface="Cambria" pitchFamily="18" charset="0"/>
              </a:rPr>
              <a:t>Rp.	xxxxx(D)</a:t>
            </a:r>
          </a:p>
          <a:p>
            <a:pPr>
              <a:defRPr/>
            </a:pPr>
            <a:r>
              <a:rPr lang="de-DE"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Pembelian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Rp</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xxxxx</a:t>
            </a:r>
            <a:r>
              <a:rPr lang="en-US" dirty="0" smtClean="0">
                <a:solidFill>
                  <a:schemeClr val="tx2">
                    <a:lumMod val="50000"/>
                  </a:schemeClr>
                </a:solidFill>
                <a:latin typeface="Cambria" pitchFamily="18" charset="0"/>
              </a:rPr>
              <a:t>(D)</a:t>
            </a:r>
          </a:p>
          <a:p>
            <a:pPr>
              <a:defRPr/>
            </a:pP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Ongkos</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Angkut</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Pembelian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Rp</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xxxxx</a:t>
            </a:r>
            <a:r>
              <a:rPr lang="en-US" dirty="0" smtClean="0">
                <a:solidFill>
                  <a:schemeClr val="tx2">
                    <a:lumMod val="50000"/>
                  </a:schemeClr>
                </a:solidFill>
                <a:latin typeface="Cambria" pitchFamily="18" charset="0"/>
              </a:rPr>
              <a:t>(D)</a:t>
            </a:r>
          </a:p>
          <a:p>
            <a:pPr>
              <a:defRPr/>
            </a:pP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Retur</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Pembelian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Rp</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xxxxx</a:t>
            </a:r>
            <a:r>
              <a:rPr lang="en-US" dirty="0" smtClean="0">
                <a:solidFill>
                  <a:schemeClr val="tx2">
                    <a:lumMod val="50000"/>
                  </a:schemeClr>
                </a:solidFill>
                <a:latin typeface="Cambria" pitchFamily="18" charset="0"/>
              </a:rPr>
              <a:t>(K)</a:t>
            </a:r>
          </a:p>
          <a:p>
            <a:pPr>
              <a:defRPr/>
            </a:pP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Potongan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Pembelian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Rp</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xxxxx</a:t>
            </a:r>
            <a:r>
              <a:rPr lang="en-US" dirty="0" smtClean="0">
                <a:solidFill>
                  <a:schemeClr val="tx2">
                    <a:lumMod val="50000"/>
                  </a:schemeClr>
                </a:solidFill>
                <a:latin typeface="Cambria" pitchFamily="18" charset="0"/>
              </a:rPr>
              <a:t>(K)</a:t>
            </a:r>
            <a:endParaRPr lang="en-US" b="1" i="1" u="sng" dirty="0" smtClean="0">
              <a:solidFill>
                <a:schemeClr val="tx2">
                  <a:lumMod val="50000"/>
                </a:schemeClr>
              </a:solidFill>
              <a:latin typeface="Cambria" pitchFamily="18" charset="0"/>
            </a:endParaRPr>
          </a:p>
          <a:p>
            <a:pPr>
              <a:defRPr/>
            </a:pPr>
            <a:endParaRPr lang="en-US" b="1" i="1" u="sng" dirty="0" smtClean="0">
              <a:solidFill>
                <a:schemeClr val="tx2">
                  <a:lumMod val="50000"/>
                </a:schemeClr>
              </a:solidFill>
              <a:latin typeface="Cambria" pitchFamily="18" charset="0"/>
            </a:endParaRPr>
          </a:p>
          <a:p>
            <a:pPr>
              <a:defRPr/>
            </a:pPr>
            <a:r>
              <a:rPr lang="en-US" b="1" i="1" u="sng" dirty="0" smtClean="0">
                <a:solidFill>
                  <a:schemeClr val="tx2">
                    <a:lumMod val="50000"/>
                  </a:schemeClr>
                </a:solidFill>
                <a:latin typeface="Cambria" pitchFamily="18" charset="0"/>
              </a:rPr>
              <a:t>Data </a:t>
            </a:r>
            <a:r>
              <a:rPr lang="en-US" b="1" i="1" u="sng" dirty="0" err="1" smtClean="0">
                <a:solidFill>
                  <a:schemeClr val="tx2">
                    <a:lumMod val="50000"/>
                  </a:schemeClr>
                </a:solidFill>
                <a:latin typeface="Cambria" pitchFamily="18" charset="0"/>
              </a:rPr>
              <a:t>Penyesuaian</a:t>
            </a:r>
            <a:r>
              <a:rPr lang="en-US" b="1" i="1" u="sng" dirty="0" smtClean="0">
                <a:solidFill>
                  <a:schemeClr val="tx2">
                    <a:lumMod val="50000"/>
                  </a:schemeClr>
                </a:solidFill>
                <a:latin typeface="Cambria" pitchFamily="18" charset="0"/>
              </a:rPr>
              <a:t> 31 </a:t>
            </a:r>
            <a:r>
              <a:rPr lang="en-US" b="1" i="1" u="sng" dirty="0" err="1" smtClean="0">
                <a:solidFill>
                  <a:schemeClr val="tx2">
                    <a:lumMod val="50000"/>
                  </a:schemeClr>
                </a:solidFill>
                <a:latin typeface="Cambria" pitchFamily="18" charset="0"/>
              </a:rPr>
              <a:t>Desember</a:t>
            </a:r>
            <a:r>
              <a:rPr lang="en-US" b="1" i="1" u="sng" dirty="0" smtClean="0">
                <a:solidFill>
                  <a:schemeClr val="tx2">
                    <a:lumMod val="50000"/>
                  </a:schemeClr>
                </a:solidFill>
                <a:latin typeface="Cambria" pitchFamily="18" charset="0"/>
              </a:rPr>
              <a:t> </a:t>
            </a:r>
            <a:r>
              <a:rPr lang="id-ID" b="1" i="1" u="sng" dirty="0" smtClean="0">
                <a:solidFill>
                  <a:schemeClr val="tx2">
                    <a:lumMod val="50000"/>
                  </a:schemeClr>
                </a:solidFill>
                <a:latin typeface="Cambria" pitchFamily="18" charset="0"/>
              </a:rPr>
              <a:t>2010</a:t>
            </a:r>
            <a:endParaRPr lang="en-US" dirty="0" smtClean="0">
              <a:solidFill>
                <a:schemeClr val="tx2">
                  <a:lumMod val="50000"/>
                </a:schemeClr>
              </a:solidFill>
              <a:latin typeface="Cambria" pitchFamily="18" charset="0"/>
            </a:endParaRPr>
          </a:p>
          <a:p>
            <a:pPr>
              <a:defRPr/>
            </a:pPr>
            <a:r>
              <a:rPr lang="en-US" dirty="0" smtClean="0">
                <a:solidFill>
                  <a:schemeClr val="tx2">
                    <a:lumMod val="50000"/>
                  </a:schemeClr>
                </a:solidFill>
                <a:latin typeface="Cambria" pitchFamily="18" charset="0"/>
              </a:rPr>
              <a:t>	</a:t>
            </a:r>
            <a:r>
              <a:rPr lang="de-DE" dirty="0" smtClean="0">
                <a:solidFill>
                  <a:schemeClr val="tx2">
                    <a:lumMod val="50000"/>
                  </a:schemeClr>
                </a:solidFill>
                <a:latin typeface="Cambria" pitchFamily="18" charset="0"/>
              </a:rPr>
              <a:t>Nilai Persediaan barang akhir sebesar Rp. xxxxxx</a:t>
            </a:r>
            <a:endParaRPr lang="en-US" dirty="0" smtClean="0">
              <a:solidFill>
                <a:schemeClr val="tx2">
                  <a:lumMod val="50000"/>
                </a:schemeClr>
              </a:solidFill>
              <a:latin typeface="Cambria" pitchFamily="18" charset="0"/>
            </a:endParaRPr>
          </a:p>
        </p:txBody>
      </p:sp>
      <p:sp>
        <p:nvSpPr>
          <p:cNvPr id="22533" name="Text Box 5"/>
          <p:cNvSpPr txBox="1">
            <a:spLocks noChangeArrowheads="1"/>
          </p:cNvSpPr>
          <p:nvPr/>
        </p:nvSpPr>
        <p:spPr bwMode="auto">
          <a:xfrm>
            <a:off x="1512640" y="762000"/>
            <a:ext cx="7508530" cy="757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dirty="0" err="1" smtClean="0">
                <a:solidFill>
                  <a:schemeClr val="tx2">
                    <a:lumMod val="50000"/>
                  </a:schemeClr>
                </a:solidFill>
                <a:latin typeface="Cambria" pitchFamily="18" charset="0"/>
              </a:rPr>
              <a:t>Penyesuaian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ini</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digunakan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untuk</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menghapus</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persediaan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barang</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dagang</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awal</a:t>
            </a:r>
            <a:r>
              <a:rPr lang="en-US" dirty="0" smtClean="0">
                <a:solidFill>
                  <a:schemeClr val="tx2">
                    <a:lumMod val="50000"/>
                  </a:schemeClr>
                </a:solidFill>
                <a:latin typeface="Cambria" pitchFamily="18" charset="0"/>
              </a:rPr>
              <a:t> yang </a:t>
            </a:r>
            <a:r>
              <a:rPr lang="en-US" dirty="0" err="1" smtClean="0">
                <a:solidFill>
                  <a:schemeClr val="tx2">
                    <a:lumMod val="50000"/>
                  </a:schemeClr>
                </a:solidFill>
                <a:latin typeface="Cambria" pitchFamily="18" charset="0"/>
              </a:rPr>
              <a:t>tercatat</a:t>
            </a:r>
            <a:r>
              <a:rPr lang="en-US" dirty="0" smtClean="0">
                <a:solidFill>
                  <a:schemeClr val="tx2">
                    <a:lumMod val="50000"/>
                  </a:schemeClr>
                </a:solidFill>
                <a:latin typeface="Cambria" pitchFamily="18" charset="0"/>
              </a:rPr>
              <a:t> di </a:t>
            </a:r>
            <a:r>
              <a:rPr lang="en-US" dirty="0" err="1" smtClean="0">
                <a:solidFill>
                  <a:schemeClr val="tx2">
                    <a:lumMod val="50000"/>
                  </a:schemeClr>
                </a:solidFill>
                <a:latin typeface="Cambria" pitchFamily="18" charset="0"/>
              </a:rPr>
              <a:t>neraca</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saldo</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dan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mencatat</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persediaan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barang</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dagang</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akhir</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sesuai</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hasil</a:t>
            </a:r>
            <a:r>
              <a:rPr lang="en-US" dirty="0" smtClean="0">
                <a:solidFill>
                  <a:schemeClr val="tx2">
                    <a:lumMod val="50000"/>
                  </a:schemeClr>
                </a:solidFill>
                <a:latin typeface="Cambria" pitchFamily="18" charset="0"/>
              </a:rPr>
              <a:t> </a:t>
            </a:r>
            <a:r>
              <a:rPr lang="en-US" i="1" dirty="0" smtClean="0">
                <a:solidFill>
                  <a:schemeClr val="tx2">
                    <a:lumMod val="50000"/>
                  </a:schemeClr>
                </a:solidFill>
                <a:latin typeface="Cambria" pitchFamily="18" charset="0"/>
              </a:rPr>
              <a:t>stock </a:t>
            </a:r>
            <a:r>
              <a:rPr lang="en-US" i="1" dirty="0" err="1" smtClean="0">
                <a:solidFill>
                  <a:schemeClr val="tx2">
                    <a:lumMod val="50000"/>
                  </a:schemeClr>
                </a:solidFill>
                <a:latin typeface="Cambria" pitchFamily="18" charset="0"/>
              </a:rPr>
              <a:t>opname</a:t>
            </a:r>
            <a:r>
              <a:rPr lang="en-US" dirty="0" smtClean="0">
                <a:solidFill>
                  <a:schemeClr val="tx2">
                    <a:lumMod val="50000"/>
                  </a:schemeClr>
                </a:solidFill>
                <a:latin typeface="Cambria" pitchFamily="18" charset="0"/>
              </a:rPr>
              <a:t> ( </a:t>
            </a:r>
            <a:r>
              <a:rPr lang="en-US" dirty="0" err="1" smtClean="0">
                <a:solidFill>
                  <a:schemeClr val="tx2">
                    <a:lumMod val="50000"/>
                  </a:schemeClr>
                </a:solidFill>
                <a:latin typeface="Cambria" pitchFamily="18" charset="0"/>
              </a:rPr>
              <a:t>cek</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fisik</a:t>
            </a:r>
            <a:r>
              <a:rPr lang="en-US" dirty="0" smtClean="0">
                <a:solidFill>
                  <a:schemeClr val="tx2">
                    <a:lumMod val="50000"/>
                  </a:schemeClr>
                </a:solidFill>
                <a:latin typeface="Cambria" pitchFamily="18" charset="0"/>
              </a:rPr>
              <a:t> )</a:t>
            </a:r>
          </a:p>
        </p:txBody>
      </p:sp>
    </p:spTree>
    <p:extLst>
      <p:ext uri="{BB962C8B-B14F-4D97-AF65-F5344CB8AC3E}">
        <p14:creationId xmlns:p14="http://schemas.microsoft.com/office/powerpoint/2010/main" val="2583712559"/>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39938"/>
                                        </p:tgtEl>
                                        <p:attrNameLst>
                                          <p:attrName>style.visibility</p:attrName>
                                        </p:attrNameLst>
                                      </p:cBhvr>
                                      <p:to>
                                        <p:strVal val="visible"/>
                                      </p:to>
                                    </p:set>
                                    <p:anim to="" calcmode="lin" valueType="num">
                                      <p:cBhvr>
                                        <p:cTn id="7" dur="1" fill="hold"/>
                                        <p:tgtEl>
                                          <p:spTgt spid="39938"/>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499"/>
                                          </p:stCondLst>
                                        </p:cTn>
                                        <p:tgtEl>
                                          <p:spTgt spid="39939">
                                            <p:txEl>
                                              <p:pRg st="0" end="0"/>
                                            </p:txEl>
                                          </p:spTgt>
                                        </p:tgtEl>
                                        <p:attrNameLst>
                                          <p:attrName>style.visibility</p:attrName>
                                        </p:attrNameLst>
                                      </p:cBhvr>
                                      <p:to>
                                        <p:strVal val="visible"/>
                                      </p:to>
                                    </p:set>
                                    <p:anim to="" calcmode="lin" valueType="num">
                                      <p:cBhvr>
                                        <p:cTn id="12" dur="1" fill="hold"/>
                                        <p:tgtEl>
                                          <p:spTgt spid="39939">
                                            <p:txEl>
                                              <p:pRg st="0" end="0"/>
                                            </p:txEl>
                                          </p:spTgt>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grpId="0" nodeType="clickEffect">
                                  <p:stCondLst>
                                    <p:cond delay="0"/>
                                  </p:stCondLst>
                                  <p:childTnLst>
                                    <p:set>
                                      <p:cBhvr>
                                        <p:cTn id="16" dur="1" fill="hold">
                                          <p:stCondLst>
                                            <p:cond delay="499"/>
                                          </p:stCondLst>
                                        </p:cTn>
                                        <p:tgtEl>
                                          <p:spTgt spid="39939">
                                            <p:txEl>
                                              <p:pRg st="1" end="1"/>
                                            </p:txEl>
                                          </p:spTgt>
                                        </p:tgtEl>
                                        <p:attrNameLst>
                                          <p:attrName>style.visibility</p:attrName>
                                        </p:attrNameLst>
                                      </p:cBhvr>
                                      <p:to>
                                        <p:strVal val="visible"/>
                                      </p:to>
                                    </p:set>
                                    <p:anim to="" calcmode="lin" valueType="num">
                                      <p:cBhvr>
                                        <p:cTn id="17" dur="1" fill="hold"/>
                                        <p:tgtEl>
                                          <p:spTgt spid="39939">
                                            <p:txEl>
                                              <p:pRg st="1" end="1"/>
                                            </p:txEl>
                                          </p:spTgt>
                                        </p:tgtEl>
                                        <p:attrNameLst>
                                          <p:attrName/>
                                        </p:attrNameLst>
                                      </p:cBhvr>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4" presetClass="entr" presetSubtype="0" fill="hold" grpId="0" nodeType="clickEffect">
                                  <p:stCondLst>
                                    <p:cond delay="0"/>
                                  </p:stCondLst>
                                  <p:childTnLst>
                                    <p:set>
                                      <p:cBhvr>
                                        <p:cTn id="21" dur="1" fill="hold">
                                          <p:stCondLst>
                                            <p:cond delay="499"/>
                                          </p:stCondLst>
                                        </p:cTn>
                                        <p:tgtEl>
                                          <p:spTgt spid="39940"/>
                                        </p:tgtEl>
                                        <p:attrNameLst>
                                          <p:attrName>style.visibility</p:attrName>
                                        </p:attrNameLst>
                                      </p:cBhvr>
                                      <p:to>
                                        <p:strVal val="visible"/>
                                      </p:to>
                                    </p:set>
                                    <p:anim to="" calcmode="lin" valueType="num">
                                      <p:cBhvr>
                                        <p:cTn id="22" dur="1" fill="hold"/>
                                        <p:tgtEl>
                                          <p:spTgt spid="39940"/>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autoUpdateAnimBg="0"/>
      <p:bldP spid="39939" grpId="0" build="p" autoUpdateAnimBg="0"/>
      <p:bldP spid="39940"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2"/>
          <p:cNvSpPr txBox="1">
            <a:spLocks noChangeArrowheads="1"/>
          </p:cNvSpPr>
          <p:nvPr/>
        </p:nvSpPr>
        <p:spPr bwMode="auto">
          <a:xfrm>
            <a:off x="1683759" y="362496"/>
            <a:ext cx="470058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b="1" dirty="0" smtClean="0">
                <a:solidFill>
                  <a:schemeClr val="tx2">
                    <a:lumMod val="50000"/>
                  </a:schemeClr>
                </a:solidFill>
                <a:latin typeface="Cambria" pitchFamily="18" charset="0"/>
              </a:rPr>
              <a:t>1. </a:t>
            </a:r>
            <a:r>
              <a:rPr lang="en-US" b="1" dirty="0" err="1" smtClean="0">
                <a:solidFill>
                  <a:schemeClr val="tx2">
                    <a:lumMod val="50000"/>
                  </a:schemeClr>
                </a:solidFill>
                <a:latin typeface="Cambria" pitchFamily="18" charset="0"/>
              </a:rPr>
              <a:t>Penyesuaian</a:t>
            </a:r>
            <a:r>
              <a:rPr lang="en-US" b="1" dirty="0" smtClean="0">
                <a:solidFill>
                  <a:schemeClr val="tx2">
                    <a:lumMod val="50000"/>
                  </a:schemeClr>
                </a:solidFill>
                <a:latin typeface="Cambria" pitchFamily="18" charset="0"/>
              </a:rPr>
              <a:t> </a:t>
            </a:r>
            <a:r>
              <a:rPr lang="en-US" b="1" dirty="0" err="1" smtClean="0">
                <a:solidFill>
                  <a:schemeClr val="tx2">
                    <a:lumMod val="50000"/>
                  </a:schemeClr>
                </a:solidFill>
                <a:latin typeface="Cambria" pitchFamily="18" charset="0"/>
              </a:rPr>
              <a:t>Metode</a:t>
            </a:r>
            <a:r>
              <a:rPr lang="en-US" b="1" dirty="0" smtClean="0">
                <a:solidFill>
                  <a:schemeClr val="tx2">
                    <a:lumMod val="50000"/>
                  </a:schemeClr>
                </a:solidFill>
                <a:latin typeface="Cambria" pitchFamily="18" charset="0"/>
              </a:rPr>
              <a:t> </a:t>
            </a:r>
            <a:r>
              <a:rPr lang="en-US" b="1" dirty="0" err="1" smtClean="0">
                <a:solidFill>
                  <a:schemeClr val="tx2">
                    <a:lumMod val="50000"/>
                  </a:schemeClr>
                </a:solidFill>
                <a:latin typeface="Cambria" pitchFamily="18" charset="0"/>
              </a:rPr>
              <a:t>Ikhtisar</a:t>
            </a:r>
            <a:r>
              <a:rPr lang="en-US" b="1" dirty="0" smtClean="0">
                <a:solidFill>
                  <a:schemeClr val="tx2">
                    <a:lumMod val="50000"/>
                  </a:schemeClr>
                </a:solidFill>
                <a:latin typeface="Cambria" pitchFamily="18" charset="0"/>
              </a:rPr>
              <a:t> </a:t>
            </a:r>
            <a:r>
              <a:rPr lang="en-US" b="1" dirty="0" err="1" smtClean="0">
                <a:solidFill>
                  <a:schemeClr val="tx2">
                    <a:lumMod val="50000"/>
                  </a:schemeClr>
                </a:solidFill>
                <a:latin typeface="Cambria" pitchFamily="18" charset="0"/>
              </a:rPr>
              <a:t>Rugi</a:t>
            </a:r>
            <a:r>
              <a:rPr lang="en-US" b="1" dirty="0" smtClean="0">
                <a:solidFill>
                  <a:schemeClr val="tx2">
                    <a:lumMod val="50000"/>
                  </a:schemeClr>
                </a:solidFill>
                <a:latin typeface="Cambria" pitchFamily="18" charset="0"/>
              </a:rPr>
              <a:t>/</a:t>
            </a:r>
            <a:r>
              <a:rPr lang="en-US" b="1" dirty="0" err="1" smtClean="0">
                <a:solidFill>
                  <a:schemeClr val="tx2">
                    <a:lumMod val="50000"/>
                  </a:schemeClr>
                </a:solidFill>
                <a:latin typeface="Cambria" pitchFamily="18" charset="0"/>
              </a:rPr>
              <a:t>Laba</a:t>
            </a:r>
            <a:r>
              <a:rPr lang="en-US" dirty="0" smtClean="0">
                <a:solidFill>
                  <a:schemeClr val="tx2">
                    <a:lumMod val="50000"/>
                  </a:schemeClr>
                </a:solidFill>
                <a:latin typeface="Cambria" pitchFamily="18" charset="0"/>
              </a:rPr>
              <a:t> </a:t>
            </a:r>
          </a:p>
        </p:txBody>
      </p:sp>
      <p:sp>
        <p:nvSpPr>
          <p:cNvPr id="40963" name="Text Box 3"/>
          <p:cNvSpPr txBox="1">
            <a:spLocks noChangeArrowheads="1"/>
          </p:cNvSpPr>
          <p:nvPr/>
        </p:nvSpPr>
        <p:spPr bwMode="auto">
          <a:xfrm>
            <a:off x="1683759" y="3143250"/>
            <a:ext cx="51133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b="1" dirty="0" smtClean="0">
                <a:solidFill>
                  <a:schemeClr val="tx2">
                    <a:lumMod val="50000"/>
                  </a:schemeClr>
                </a:solidFill>
                <a:latin typeface="Cambria" pitchFamily="18" charset="0"/>
              </a:rPr>
              <a:t>2. </a:t>
            </a:r>
            <a:r>
              <a:rPr lang="en-US" b="1" dirty="0" err="1" smtClean="0">
                <a:solidFill>
                  <a:schemeClr val="tx2">
                    <a:lumMod val="50000"/>
                  </a:schemeClr>
                </a:solidFill>
                <a:latin typeface="Cambria" pitchFamily="18" charset="0"/>
              </a:rPr>
              <a:t>Penyesuaian</a:t>
            </a:r>
            <a:r>
              <a:rPr lang="en-US" b="1" dirty="0" smtClean="0">
                <a:solidFill>
                  <a:schemeClr val="tx2">
                    <a:lumMod val="50000"/>
                  </a:schemeClr>
                </a:solidFill>
                <a:latin typeface="Cambria" pitchFamily="18" charset="0"/>
              </a:rPr>
              <a:t> </a:t>
            </a:r>
            <a:r>
              <a:rPr lang="en-US" b="1" dirty="0" err="1" smtClean="0">
                <a:solidFill>
                  <a:schemeClr val="tx2">
                    <a:lumMod val="50000"/>
                  </a:schemeClr>
                </a:solidFill>
                <a:latin typeface="Cambria" pitchFamily="18" charset="0"/>
              </a:rPr>
              <a:t>Metode</a:t>
            </a:r>
            <a:r>
              <a:rPr lang="en-US" b="1" dirty="0" smtClean="0">
                <a:solidFill>
                  <a:schemeClr val="tx2">
                    <a:lumMod val="50000"/>
                  </a:schemeClr>
                </a:solidFill>
                <a:latin typeface="Cambria" pitchFamily="18" charset="0"/>
              </a:rPr>
              <a:t> </a:t>
            </a:r>
            <a:r>
              <a:rPr lang="en-US" b="1" dirty="0" err="1" smtClean="0">
                <a:solidFill>
                  <a:schemeClr val="tx2">
                    <a:lumMod val="50000"/>
                  </a:schemeClr>
                </a:solidFill>
                <a:latin typeface="Cambria" pitchFamily="18" charset="0"/>
              </a:rPr>
              <a:t>Harga</a:t>
            </a:r>
            <a:r>
              <a:rPr lang="en-US" b="1" dirty="0" smtClean="0">
                <a:solidFill>
                  <a:schemeClr val="tx2">
                    <a:lumMod val="50000"/>
                  </a:schemeClr>
                </a:solidFill>
                <a:latin typeface="Cambria" pitchFamily="18" charset="0"/>
              </a:rPr>
              <a:t> </a:t>
            </a:r>
            <a:r>
              <a:rPr lang="en-US" b="1" dirty="0" err="1" smtClean="0">
                <a:solidFill>
                  <a:schemeClr val="tx2">
                    <a:lumMod val="50000"/>
                  </a:schemeClr>
                </a:solidFill>
                <a:latin typeface="Cambria" pitchFamily="18" charset="0"/>
              </a:rPr>
              <a:t>Pokok</a:t>
            </a:r>
            <a:r>
              <a:rPr lang="en-US" b="1" dirty="0" smtClean="0">
                <a:solidFill>
                  <a:schemeClr val="tx2">
                    <a:lumMod val="50000"/>
                  </a:schemeClr>
                </a:solidFill>
                <a:latin typeface="Cambria" pitchFamily="18" charset="0"/>
              </a:rPr>
              <a:t> </a:t>
            </a:r>
            <a:r>
              <a:rPr lang="en-US" b="1" dirty="0" err="1" smtClean="0">
                <a:solidFill>
                  <a:schemeClr val="tx2">
                    <a:lumMod val="50000"/>
                  </a:schemeClr>
                </a:solidFill>
                <a:latin typeface="Cambria" pitchFamily="18" charset="0"/>
              </a:rPr>
              <a:t>Penjualan</a:t>
            </a:r>
            <a:endParaRPr lang="en-US" b="1" dirty="0" smtClean="0">
              <a:solidFill>
                <a:schemeClr val="tx2">
                  <a:lumMod val="50000"/>
                </a:schemeClr>
              </a:solidFill>
              <a:latin typeface="Cambria" pitchFamily="18" charset="0"/>
            </a:endParaRPr>
          </a:p>
        </p:txBody>
      </p:sp>
      <p:graphicFrame>
        <p:nvGraphicFramePr>
          <p:cNvPr id="40964" name="Object 4"/>
          <p:cNvGraphicFramePr>
            <a:graphicFrameLocks noChangeAspect="1"/>
          </p:cNvGraphicFramePr>
          <p:nvPr>
            <p:extLst>
              <p:ext uri="{D42A27DB-BD31-4B8C-83A1-F6EECF244321}">
                <p14:modId xmlns:p14="http://schemas.microsoft.com/office/powerpoint/2010/main" val="2498343829"/>
              </p:ext>
            </p:extLst>
          </p:nvPr>
        </p:nvGraphicFramePr>
        <p:xfrm>
          <a:off x="1847533" y="3575050"/>
          <a:ext cx="6955274" cy="2781300"/>
        </p:xfrm>
        <a:graphic>
          <a:graphicData uri="http://schemas.openxmlformats.org/presentationml/2006/ole">
            <mc:AlternateContent xmlns:mc="http://schemas.openxmlformats.org/markup-compatibility/2006">
              <mc:Choice xmlns:v="urn:schemas-microsoft-com:vml" Requires="v">
                <p:oleObj spid="_x0000_s1046" name="Visio" r:id="rId3" imgW="5996940" imgH="2076298" progId="Visio.Drawing.6">
                  <p:embed/>
                </p:oleObj>
              </mc:Choice>
              <mc:Fallback>
                <p:oleObj name="Visio" r:id="rId3" imgW="5996940" imgH="2076298" progId="Visio.Drawing.6">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47533" y="3575050"/>
                        <a:ext cx="6955274" cy="2781300"/>
                      </a:xfrm>
                      <a:prstGeom prst="rect">
                        <a:avLst/>
                      </a:prstGeom>
                      <a:noFill/>
                      <a:ln>
                        <a:noFill/>
                      </a:ln>
                      <a:effectLst/>
                    </p:spPr>
                  </p:pic>
                </p:oleObj>
              </mc:Fallback>
            </mc:AlternateContent>
          </a:graphicData>
        </a:graphic>
      </p:graphicFrame>
      <p:graphicFrame>
        <p:nvGraphicFramePr>
          <p:cNvPr id="40965" name="Object 5"/>
          <p:cNvGraphicFramePr>
            <a:graphicFrameLocks noChangeAspect="1"/>
          </p:cNvGraphicFramePr>
          <p:nvPr>
            <p:extLst>
              <p:ext uri="{D42A27DB-BD31-4B8C-83A1-F6EECF244321}">
                <p14:modId xmlns:p14="http://schemas.microsoft.com/office/powerpoint/2010/main" val="3407049813"/>
              </p:ext>
            </p:extLst>
          </p:nvPr>
        </p:nvGraphicFramePr>
        <p:xfrm>
          <a:off x="1883392" y="1050925"/>
          <a:ext cx="7533564" cy="2092325"/>
        </p:xfrm>
        <a:graphic>
          <a:graphicData uri="http://schemas.openxmlformats.org/presentationml/2006/ole">
            <mc:AlternateContent xmlns:mc="http://schemas.openxmlformats.org/markup-compatibility/2006">
              <mc:Choice xmlns:v="urn:schemas-microsoft-com:vml" Requires="v">
                <p:oleObj spid="_x0000_s1047" name="Visio" r:id="rId5" imgW="6897624" imgH="1602943" progId="Visio.Drawing.6">
                  <p:embed/>
                </p:oleObj>
              </mc:Choice>
              <mc:Fallback>
                <p:oleObj name="Visio" r:id="rId5" imgW="6897624" imgH="1602943" progId="Visio.Drawing.6">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83392" y="1050925"/>
                        <a:ext cx="7533564" cy="2092325"/>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1547075414"/>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40962"/>
                                        </p:tgtEl>
                                        <p:attrNameLst>
                                          <p:attrName>style.visibility</p:attrName>
                                        </p:attrNameLst>
                                      </p:cBhvr>
                                      <p:to>
                                        <p:strVal val="visible"/>
                                      </p:to>
                                    </p:set>
                                    <p:anim to="" calcmode="lin" valueType="num">
                                      <p:cBhvr>
                                        <p:cTn id="7" dur="1" fill="hold"/>
                                        <p:tgtEl>
                                          <p:spTgt spid="40962"/>
                                        </p:tgtEl>
                                        <p:attrNameLst>
                                          <p:attrName/>
                                        </p:attrNameLst>
                                      </p:cBhvr>
                                    </p:anim>
                                  </p:childTnLst>
                                </p:cTn>
                              </p:par>
                            </p:childTnLst>
                          </p:cTn>
                        </p:par>
                        <p:par>
                          <p:cTn id="8" fill="hold" nodeType="afterGroup">
                            <p:stCondLst>
                              <p:cond delay="500"/>
                            </p:stCondLst>
                            <p:childTnLst>
                              <p:par>
                                <p:cTn id="9" presetID="24" presetClass="entr" presetSubtype="0" fill="hold" nodeType="afterEffect">
                                  <p:stCondLst>
                                    <p:cond delay="0"/>
                                  </p:stCondLst>
                                  <p:childTnLst>
                                    <p:set>
                                      <p:cBhvr>
                                        <p:cTn id="10" dur="1" fill="hold">
                                          <p:stCondLst>
                                            <p:cond delay="499"/>
                                          </p:stCondLst>
                                        </p:cTn>
                                        <p:tgtEl>
                                          <p:spTgt spid="40965"/>
                                        </p:tgtEl>
                                        <p:attrNameLst>
                                          <p:attrName>style.visibility</p:attrName>
                                        </p:attrNameLst>
                                      </p:cBhvr>
                                      <p:to>
                                        <p:strVal val="visible"/>
                                      </p:to>
                                    </p:set>
                                    <p:anim to="" calcmode="lin" valueType="num">
                                      <p:cBhvr>
                                        <p:cTn id="11" dur="1" fill="hold"/>
                                        <p:tgtEl>
                                          <p:spTgt spid="40965"/>
                                        </p:tgtEl>
                                        <p:attrNameLst>
                                          <p:attrName/>
                                        </p:attrNameLst>
                                      </p:cBhvr>
                                    </p:anim>
                                  </p:childTnLst>
                                </p:cTn>
                              </p:par>
                            </p:childTnLst>
                          </p:cTn>
                        </p:par>
                      </p:childTnLst>
                    </p:cTn>
                  </p:par>
                  <p:par>
                    <p:cTn id="12" fill="hold" nodeType="clickPar">
                      <p:stCondLst>
                        <p:cond delay="indefinite"/>
                      </p:stCondLst>
                      <p:childTnLst>
                        <p:par>
                          <p:cTn id="13" fill="hold" nodeType="withGroup">
                            <p:stCondLst>
                              <p:cond delay="0"/>
                            </p:stCondLst>
                            <p:childTnLst>
                              <p:par>
                                <p:cTn id="14" presetID="24" presetClass="entr" presetSubtype="0" fill="hold" grpId="0" nodeType="clickEffect">
                                  <p:stCondLst>
                                    <p:cond delay="0"/>
                                  </p:stCondLst>
                                  <p:childTnLst>
                                    <p:set>
                                      <p:cBhvr>
                                        <p:cTn id="15" dur="1" fill="hold">
                                          <p:stCondLst>
                                            <p:cond delay="499"/>
                                          </p:stCondLst>
                                        </p:cTn>
                                        <p:tgtEl>
                                          <p:spTgt spid="40963"/>
                                        </p:tgtEl>
                                        <p:attrNameLst>
                                          <p:attrName>style.visibility</p:attrName>
                                        </p:attrNameLst>
                                      </p:cBhvr>
                                      <p:to>
                                        <p:strVal val="visible"/>
                                      </p:to>
                                    </p:set>
                                    <p:anim to="" calcmode="lin" valueType="num">
                                      <p:cBhvr>
                                        <p:cTn id="16" dur="1" fill="hold"/>
                                        <p:tgtEl>
                                          <p:spTgt spid="40963"/>
                                        </p:tgtEl>
                                        <p:attrNameLst>
                                          <p:attrName/>
                                        </p:attrNameLst>
                                      </p:cBhvr>
                                    </p:anim>
                                  </p:childTnLst>
                                </p:cTn>
                              </p:par>
                            </p:childTnLst>
                          </p:cTn>
                        </p:par>
                        <p:par>
                          <p:cTn id="17" fill="hold" nodeType="afterGroup">
                            <p:stCondLst>
                              <p:cond delay="500"/>
                            </p:stCondLst>
                            <p:childTnLst>
                              <p:par>
                                <p:cTn id="18" presetID="24" presetClass="entr" presetSubtype="0" fill="hold" nodeType="afterEffect">
                                  <p:stCondLst>
                                    <p:cond delay="0"/>
                                  </p:stCondLst>
                                  <p:childTnLst>
                                    <p:set>
                                      <p:cBhvr>
                                        <p:cTn id="19" dur="1" fill="hold">
                                          <p:stCondLst>
                                            <p:cond delay="499"/>
                                          </p:stCondLst>
                                        </p:cTn>
                                        <p:tgtEl>
                                          <p:spTgt spid="40964"/>
                                        </p:tgtEl>
                                        <p:attrNameLst>
                                          <p:attrName>style.visibility</p:attrName>
                                        </p:attrNameLst>
                                      </p:cBhvr>
                                      <p:to>
                                        <p:strVal val="visible"/>
                                      </p:to>
                                    </p:set>
                                    <p:anim to="" calcmode="lin" valueType="num">
                                      <p:cBhvr>
                                        <p:cTn id="20" dur="1" fill="hold"/>
                                        <p:tgtEl>
                                          <p:spTgt spid="40964"/>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autoUpdateAnimBg="0"/>
      <p:bldP spid="40963"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1588818" y="228600"/>
            <a:ext cx="6316662"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defRPr/>
            </a:pPr>
            <a:r>
              <a:rPr lang="en-US" b="1" dirty="0">
                <a:solidFill>
                  <a:schemeClr val="tx2">
                    <a:lumMod val="50000"/>
                  </a:schemeClr>
                </a:solidFill>
                <a:latin typeface="Cambria" pitchFamily="18" charset="0"/>
              </a:rPr>
              <a:t>2. PERSEDIAAN PERLENGKAPAN</a:t>
            </a:r>
          </a:p>
        </p:txBody>
      </p:sp>
      <p:sp>
        <p:nvSpPr>
          <p:cNvPr id="41987" name="Text Box 3"/>
          <p:cNvSpPr txBox="1">
            <a:spLocks noChangeArrowheads="1"/>
          </p:cNvSpPr>
          <p:nvPr/>
        </p:nvSpPr>
        <p:spPr bwMode="auto">
          <a:xfrm>
            <a:off x="1700274" y="762000"/>
            <a:ext cx="73072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mtClean="0">
                <a:solidFill>
                  <a:schemeClr val="tx2">
                    <a:lumMod val="50000"/>
                  </a:schemeClr>
                </a:solidFill>
                <a:latin typeface="Cambria" pitchFamily="18" charset="0"/>
              </a:rPr>
              <a:t>Mencatat Persediaan Perlengkapan yang telah terpakai</a:t>
            </a:r>
          </a:p>
        </p:txBody>
      </p:sp>
      <p:sp>
        <p:nvSpPr>
          <p:cNvPr id="23556" name="Line 4"/>
          <p:cNvSpPr>
            <a:spLocks noChangeShapeType="1"/>
          </p:cNvSpPr>
          <p:nvPr/>
        </p:nvSpPr>
        <p:spPr bwMode="auto">
          <a:xfrm>
            <a:off x="1555834" y="3821113"/>
            <a:ext cx="7010400" cy="0"/>
          </a:xfrm>
          <a:prstGeom prst="line">
            <a:avLst/>
          </a:prstGeom>
          <a:noFill/>
          <a:ln w="28575">
            <a:solidFill>
              <a:schemeClr val="tx2"/>
            </a:solidFill>
            <a:round/>
            <a:headEnd/>
            <a:tailEnd type="triangle" w="med" len="med"/>
          </a:ln>
          <a:extLst>
            <a:ext uri="{909E8E84-426E-40DD-AFC4-6F175D3DCCD1}">
              <a14:hiddenFill xmlns:a14="http://schemas.microsoft.com/office/drawing/2010/main">
                <a:noFill/>
              </a14:hiddenFill>
            </a:ext>
          </a:extLst>
        </p:spPr>
        <p:txBody>
          <a:bodyPr wrap="none" anchor="ctr"/>
          <a:lstStyle/>
          <a:p>
            <a:pPr>
              <a:defRPr/>
            </a:pPr>
            <a:endParaRPr lang="en-US">
              <a:solidFill>
                <a:schemeClr val="tx2">
                  <a:lumMod val="50000"/>
                </a:schemeClr>
              </a:solidFill>
            </a:endParaRPr>
          </a:p>
        </p:txBody>
      </p:sp>
      <p:sp>
        <p:nvSpPr>
          <p:cNvPr id="23557" name="Line 5"/>
          <p:cNvSpPr>
            <a:spLocks noChangeShapeType="1"/>
          </p:cNvSpPr>
          <p:nvPr/>
        </p:nvSpPr>
        <p:spPr bwMode="auto">
          <a:xfrm>
            <a:off x="2622634" y="1535113"/>
            <a:ext cx="0" cy="2362200"/>
          </a:xfrm>
          <a:prstGeom prst="line">
            <a:avLst/>
          </a:prstGeom>
          <a:noFill/>
          <a:ln w="19050">
            <a:solidFill>
              <a:schemeClr val="tx2"/>
            </a:solidFill>
            <a:round/>
            <a:headEnd/>
            <a:tailEnd/>
          </a:ln>
          <a:extLst>
            <a:ext uri="{909E8E84-426E-40DD-AFC4-6F175D3DCCD1}">
              <a14:hiddenFill xmlns:a14="http://schemas.microsoft.com/office/drawing/2010/main">
                <a:noFill/>
              </a14:hiddenFill>
            </a:ext>
          </a:extLst>
        </p:spPr>
        <p:txBody>
          <a:bodyPr wrap="none" anchor="ctr"/>
          <a:lstStyle/>
          <a:p>
            <a:pPr>
              <a:defRPr/>
            </a:pPr>
            <a:endParaRPr lang="en-US">
              <a:solidFill>
                <a:schemeClr val="tx2">
                  <a:lumMod val="50000"/>
                </a:schemeClr>
              </a:solidFill>
            </a:endParaRPr>
          </a:p>
        </p:txBody>
      </p:sp>
      <p:sp>
        <p:nvSpPr>
          <p:cNvPr id="23558" name="Line 6"/>
          <p:cNvSpPr>
            <a:spLocks noChangeShapeType="1"/>
          </p:cNvSpPr>
          <p:nvPr/>
        </p:nvSpPr>
        <p:spPr bwMode="auto">
          <a:xfrm>
            <a:off x="5975434" y="1535113"/>
            <a:ext cx="0" cy="2362200"/>
          </a:xfrm>
          <a:prstGeom prst="line">
            <a:avLst/>
          </a:prstGeom>
          <a:noFill/>
          <a:ln w="19050">
            <a:solidFill>
              <a:schemeClr val="tx2"/>
            </a:solidFill>
            <a:round/>
            <a:headEnd/>
            <a:tailEnd/>
          </a:ln>
          <a:extLst>
            <a:ext uri="{909E8E84-426E-40DD-AFC4-6F175D3DCCD1}">
              <a14:hiddenFill xmlns:a14="http://schemas.microsoft.com/office/drawing/2010/main">
                <a:noFill/>
              </a14:hiddenFill>
            </a:ext>
          </a:extLst>
        </p:spPr>
        <p:txBody>
          <a:bodyPr wrap="none" anchor="ctr"/>
          <a:lstStyle/>
          <a:p>
            <a:pPr>
              <a:defRPr/>
            </a:pPr>
            <a:endParaRPr lang="en-US">
              <a:solidFill>
                <a:schemeClr val="tx2">
                  <a:lumMod val="50000"/>
                </a:schemeClr>
              </a:solidFill>
            </a:endParaRPr>
          </a:p>
        </p:txBody>
      </p:sp>
      <p:sp>
        <p:nvSpPr>
          <p:cNvPr id="23559" name="Rectangle 7"/>
          <p:cNvSpPr>
            <a:spLocks noChangeArrowheads="1"/>
          </p:cNvSpPr>
          <p:nvPr/>
        </p:nvSpPr>
        <p:spPr bwMode="auto">
          <a:xfrm>
            <a:off x="3232234" y="2754313"/>
            <a:ext cx="1905000" cy="457200"/>
          </a:xfrm>
          <a:prstGeom prst="rect">
            <a:avLst/>
          </a:prstGeom>
          <a:solidFill>
            <a:srgbClr val="66CCFF"/>
          </a:solidFill>
          <a:ln w="9525">
            <a:solidFill>
              <a:schemeClr val="tx2"/>
            </a:solidFill>
            <a:miter lim="800000"/>
            <a:headEnd/>
            <a:tailEnd/>
          </a:ln>
        </p:spPr>
        <p:txBody>
          <a:bodyPr wrap="none" anchor="ctr"/>
          <a:lstStyle/>
          <a:p>
            <a:pPr>
              <a:defRPr/>
            </a:pPr>
            <a:endParaRPr lang="en-GB">
              <a:solidFill>
                <a:schemeClr val="tx2">
                  <a:lumMod val="50000"/>
                </a:schemeClr>
              </a:solidFill>
            </a:endParaRPr>
          </a:p>
        </p:txBody>
      </p:sp>
      <p:sp>
        <p:nvSpPr>
          <p:cNvPr id="23560" name="Rectangle 8"/>
          <p:cNvSpPr>
            <a:spLocks noChangeArrowheads="1"/>
          </p:cNvSpPr>
          <p:nvPr/>
        </p:nvSpPr>
        <p:spPr bwMode="auto">
          <a:xfrm>
            <a:off x="5137234" y="2754313"/>
            <a:ext cx="457200" cy="457200"/>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defRPr/>
            </a:pPr>
            <a:endParaRPr lang="en-GB">
              <a:solidFill>
                <a:schemeClr val="tx2">
                  <a:lumMod val="50000"/>
                </a:schemeClr>
              </a:solidFill>
            </a:endParaRPr>
          </a:p>
        </p:txBody>
      </p:sp>
      <p:sp>
        <p:nvSpPr>
          <p:cNvPr id="23561" name="AutoShape 9"/>
          <p:cNvSpPr>
            <a:spLocks/>
          </p:cNvSpPr>
          <p:nvPr/>
        </p:nvSpPr>
        <p:spPr bwMode="auto">
          <a:xfrm rot="5400000">
            <a:off x="4375234" y="2173288"/>
            <a:ext cx="76200" cy="2362200"/>
          </a:xfrm>
          <a:prstGeom prst="rightBrace">
            <a:avLst>
              <a:gd name="adj1" fmla="val 258333"/>
              <a:gd name="adj2" fmla="val 50000"/>
            </a:avLst>
          </a:prstGeom>
          <a:noFill/>
          <a:ln w="12700">
            <a:solidFill>
              <a:schemeClr val="tx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defRPr/>
            </a:pPr>
            <a:endParaRPr lang="en-GB">
              <a:solidFill>
                <a:schemeClr val="tx2">
                  <a:lumMod val="50000"/>
                </a:schemeClr>
              </a:solidFill>
            </a:endParaRPr>
          </a:p>
        </p:txBody>
      </p:sp>
      <p:sp>
        <p:nvSpPr>
          <p:cNvPr id="23562" name="AutoShape 10"/>
          <p:cNvSpPr>
            <a:spLocks/>
          </p:cNvSpPr>
          <p:nvPr/>
        </p:nvSpPr>
        <p:spPr bwMode="auto">
          <a:xfrm rot="16200000" flipV="1">
            <a:off x="4108534" y="1649413"/>
            <a:ext cx="152400" cy="1905000"/>
          </a:xfrm>
          <a:prstGeom prst="rightBrace">
            <a:avLst>
              <a:gd name="adj1" fmla="val 105208"/>
              <a:gd name="adj2" fmla="val 51111"/>
            </a:avLst>
          </a:prstGeom>
          <a:noFill/>
          <a:ln w="12700">
            <a:solidFill>
              <a:schemeClr val="tx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defRPr/>
            </a:pPr>
            <a:endParaRPr lang="en-GB">
              <a:solidFill>
                <a:schemeClr val="tx2">
                  <a:lumMod val="50000"/>
                </a:schemeClr>
              </a:solidFill>
            </a:endParaRPr>
          </a:p>
        </p:txBody>
      </p:sp>
      <p:sp>
        <p:nvSpPr>
          <p:cNvPr id="23563" name="Text Box 11"/>
          <p:cNvSpPr txBox="1">
            <a:spLocks noChangeArrowheads="1"/>
          </p:cNvSpPr>
          <p:nvPr/>
        </p:nvSpPr>
        <p:spPr bwMode="auto">
          <a:xfrm>
            <a:off x="3584659" y="1612900"/>
            <a:ext cx="1374775" cy="27622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1200" smtClean="0">
                <a:solidFill>
                  <a:schemeClr val="tx2">
                    <a:lumMod val="50000"/>
                  </a:schemeClr>
                </a:solidFill>
                <a:latin typeface="Cambria" pitchFamily="18" charset="0"/>
              </a:rPr>
              <a:t>perioda akuntansi</a:t>
            </a:r>
            <a:endParaRPr lang="en-US" sz="2400" smtClean="0">
              <a:solidFill>
                <a:schemeClr val="tx2">
                  <a:lumMod val="50000"/>
                </a:schemeClr>
              </a:solidFill>
              <a:latin typeface="Cambria" pitchFamily="18" charset="0"/>
            </a:endParaRPr>
          </a:p>
        </p:txBody>
      </p:sp>
      <p:sp>
        <p:nvSpPr>
          <p:cNvPr id="23564" name="Text Box 12"/>
          <p:cNvSpPr txBox="1">
            <a:spLocks noChangeArrowheads="1"/>
          </p:cNvSpPr>
          <p:nvPr/>
        </p:nvSpPr>
        <p:spPr bwMode="auto">
          <a:xfrm>
            <a:off x="6118309" y="1412875"/>
            <a:ext cx="584200" cy="27622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1200" b="1" smtClean="0">
                <a:solidFill>
                  <a:schemeClr val="tx2">
                    <a:lumMod val="50000"/>
                  </a:schemeClr>
                </a:solidFill>
                <a:latin typeface="Cambria" pitchFamily="18" charset="0"/>
              </a:rPr>
              <a:t>2002 </a:t>
            </a:r>
            <a:endParaRPr lang="en-US" sz="2400" smtClean="0">
              <a:solidFill>
                <a:schemeClr val="tx2">
                  <a:lumMod val="50000"/>
                </a:schemeClr>
              </a:solidFill>
              <a:latin typeface="Cambria" pitchFamily="18" charset="0"/>
            </a:endParaRPr>
          </a:p>
        </p:txBody>
      </p:sp>
      <p:sp>
        <p:nvSpPr>
          <p:cNvPr id="23565" name="Text Box 13"/>
          <p:cNvSpPr txBox="1">
            <a:spLocks noChangeArrowheads="1"/>
          </p:cNvSpPr>
          <p:nvPr/>
        </p:nvSpPr>
        <p:spPr bwMode="auto">
          <a:xfrm>
            <a:off x="2365459" y="3841750"/>
            <a:ext cx="490537" cy="27622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1200" smtClean="0">
                <a:solidFill>
                  <a:schemeClr val="tx2">
                    <a:lumMod val="50000"/>
                  </a:schemeClr>
                </a:solidFill>
                <a:latin typeface="Cambria" pitchFamily="18" charset="0"/>
              </a:rPr>
              <a:t>awal</a:t>
            </a:r>
            <a:endParaRPr lang="en-US" sz="2400" smtClean="0">
              <a:solidFill>
                <a:schemeClr val="tx2">
                  <a:lumMod val="50000"/>
                </a:schemeClr>
              </a:solidFill>
              <a:latin typeface="Cambria" pitchFamily="18" charset="0"/>
            </a:endParaRPr>
          </a:p>
        </p:txBody>
      </p:sp>
      <p:sp>
        <p:nvSpPr>
          <p:cNvPr id="23566" name="Text Box 14"/>
          <p:cNvSpPr txBox="1">
            <a:spLocks noChangeArrowheads="1"/>
          </p:cNvSpPr>
          <p:nvPr/>
        </p:nvSpPr>
        <p:spPr bwMode="auto">
          <a:xfrm>
            <a:off x="5708734" y="3832225"/>
            <a:ext cx="531812" cy="27622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1200" smtClean="0">
                <a:solidFill>
                  <a:schemeClr val="tx2">
                    <a:lumMod val="50000"/>
                  </a:schemeClr>
                </a:solidFill>
                <a:latin typeface="Cambria" pitchFamily="18" charset="0"/>
              </a:rPr>
              <a:t>akhir</a:t>
            </a:r>
            <a:endParaRPr lang="en-US" sz="2400" smtClean="0">
              <a:solidFill>
                <a:schemeClr val="tx2">
                  <a:lumMod val="50000"/>
                </a:schemeClr>
              </a:solidFill>
              <a:latin typeface="Cambria" pitchFamily="18" charset="0"/>
            </a:endParaRPr>
          </a:p>
        </p:txBody>
      </p:sp>
      <p:sp>
        <p:nvSpPr>
          <p:cNvPr id="23567" name="Text Box 15"/>
          <p:cNvSpPr txBox="1">
            <a:spLocks noChangeArrowheads="1"/>
          </p:cNvSpPr>
          <p:nvPr/>
        </p:nvSpPr>
        <p:spPr bwMode="auto">
          <a:xfrm>
            <a:off x="1860634" y="1412875"/>
            <a:ext cx="584200" cy="27622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1200" b="1" smtClean="0">
                <a:solidFill>
                  <a:schemeClr val="tx2">
                    <a:lumMod val="50000"/>
                  </a:schemeClr>
                </a:solidFill>
                <a:latin typeface="Cambria" pitchFamily="18" charset="0"/>
              </a:rPr>
              <a:t>2000 </a:t>
            </a:r>
            <a:endParaRPr lang="en-US" sz="2400" smtClean="0">
              <a:solidFill>
                <a:schemeClr val="tx2">
                  <a:lumMod val="50000"/>
                </a:schemeClr>
              </a:solidFill>
              <a:latin typeface="Cambria" pitchFamily="18" charset="0"/>
            </a:endParaRPr>
          </a:p>
        </p:txBody>
      </p:sp>
      <p:sp>
        <p:nvSpPr>
          <p:cNvPr id="23568" name="Text Box 16"/>
          <p:cNvSpPr txBox="1">
            <a:spLocks noChangeArrowheads="1"/>
          </p:cNvSpPr>
          <p:nvPr/>
        </p:nvSpPr>
        <p:spPr bwMode="auto">
          <a:xfrm>
            <a:off x="4013284" y="1220788"/>
            <a:ext cx="584200" cy="27622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1200" b="1" smtClean="0">
                <a:solidFill>
                  <a:schemeClr val="tx2">
                    <a:lumMod val="50000"/>
                  </a:schemeClr>
                </a:solidFill>
                <a:latin typeface="Cambria" pitchFamily="18" charset="0"/>
              </a:rPr>
              <a:t>2001 </a:t>
            </a:r>
            <a:endParaRPr lang="en-US" sz="2400" smtClean="0">
              <a:solidFill>
                <a:schemeClr val="tx2">
                  <a:lumMod val="50000"/>
                </a:schemeClr>
              </a:solidFill>
              <a:latin typeface="Cambria" pitchFamily="18" charset="0"/>
            </a:endParaRPr>
          </a:p>
        </p:txBody>
      </p:sp>
      <p:sp>
        <p:nvSpPr>
          <p:cNvPr id="23569" name="Rectangle 17"/>
          <p:cNvSpPr>
            <a:spLocks noChangeArrowheads="1"/>
          </p:cNvSpPr>
          <p:nvPr/>
        </p:nvSpPr>
        <p:spPr bwMode="auto">
          <a:xfrm>
            <a:off x="6280234" y="2754313"/>
            <a:ext cx="457200" cy="457200"/>
          </a:xfrm>
          <a:prstGeom prst="rect">
            <a:avLst/>
          </a:prstGeom>
          <a:solidFill>
            <a:srgbClr val="66CCFF"/>
          </a:solidFill>
          <a:ln w="9525">
            <a:solidFill>
              <a:schemeClr val="tx2"/>
            </a:solidFill>
            <a:miter lim="800000"/>
            <a:headEnd/>
            <a:tailEnd/>
          </a:ln>
        </p:spPr>
        <p:txBody>
          <a:bodyPr wrap="none" anchor="ctr"/>
          <a:lstStyle/>
          <a:p>
            <a:pPr>
              <a:defRPr/>
            </a:pPr>
            <a:endParaRPr lang="en-GB">
              <a:solidFill>
                <a:schemeClr val="tx2">
                  <a:lumMod val="50000"/>
                </a:schemeClr>
              </a:solidFill>
            </a:endParaRPr>
          </a:p>
        </p:txBody>
      </p:sp>
      <p:sp>
        <p:nvSpPr>
          <p:cNvPr id="23570" name="Line 18"/>
          <p:cNvSpPr>
            <a:spLocks noChangeShapeType="1"/>
          </p:cNvSpPr>
          <p:nvPr/>
        </p:nvSpPr>
        <p:spPr bwMode="auto">
          <a:xfrm>
            <a:off x="4908634" y="1763713"/>
            <a:ext cx="1066800" cy="0"/>
          </a:xfrm>
          <a:prstGeom prst="line">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txBody>
          <a:bodyPr wrap="none" anchor="ctr"/>
          <a:lstStyle/>
          <a:p>
            <a:pPr>
              <a:defRPr/>
            </a:pPr>
            <a:endParaRPr lang="en-US">
              <a:solidFill>
                <a:schemeClr val="tx2">
                  <a:lumMod val="50000"/>
                </a:schemeClr>
              </a:solidFill>
            </a:endParaRPr>
          </a:p>
        </p:txBody>
      </p:sp>
      <p:sp>
        <p:nvSpPr>
          <p:cNvPr id="23571" name="Line 19"/>
          <p:cNvSpPr>
            <a:spLocks noChangeShapeType="1"/>
          </p:cNvSpPr>
          <p:nvPr/>
        </p:nvSpPr>
        <p:spPr bwMode="auto">
          <a:xfrm flipH="1">
            <a:off x="2622634" y="1763713"/>
            <a:ext cx="990600" cy="0"/>
          </a:xfrm>
          <a:prstGeom prst="line">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txBody>
          <a:bodyPr wrap="none" anchor="ctr"/>
          <a:lstStyle/>
          <a:p>
            <a:pPr>
              <a:defRPr/>
            </a:pPr>
            <a:endParaRPr lang="en-US">
              <a:solidFill>
                <a:schemeClr val="tx2">
                  <a:lumMod val="50000"/>
                </a:schemeClr>
              </a:solidFill>
            </a:endParaRPr>
          </a:p>
        </p:txBody>
      </p:sp>
      <p:sp>
        <p:nvSpPr>
          <p:cNvPr id="23572" name="Text Box 20"/>
          <p:cNvSpPr txBox="1">
            <a:spLocks noChangeArrowheads="1"/>
          </p:cNvSpPr>
          <p:nvPr/>
        </p:nvSpPr>
        <p:spPr bwMode="auto">
          <a:xfrm>
            <a:off x="3108409" y="3441700"/>
            <a:ext cx="2471737" cy="27622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1200" smtClean="0">
                <a:solidFill>
                  <a:schemeClr val="tx2">
                    <a:lumMod val="50000"/>
                  </a:schemeClr>
                </a:solidFill>
                <a:latin typeface="Cambria" pitchFamily="18" charset="0"/>
              </a:rPr>
              <a:t>Kos bahan tersedia selama perioda</a:t>
            </a:r>
            <a:endParaRPr lang="en-US" sz="2400" smtClean="0">
              <a:solidFill>
                <a:schemeClr val="tx2">
                  <a:lumMod val="50000"/>
                </a:schemeClr>
              </a:solidFill>
              <a:latin typeface="Cambria" pitchFamily="18" charset="0"/>
            </a:endParaRPr>
          </a:p>
        </p:txBody>
      </p:sp>
      <p:sp>
        <p:nvSpPr>
          <p:cNvPr id="23573" name="Text Box 21"/>
          <p:cNvSpPr txBox="1">
            <a:spLocks noChangeArrowheads="1"/>
          </p:cNvSpPr>
          <p:nvPr/>
        </p:nvSpPr>
        <p:spPr bwMode="auto">
          <a:xfrm>
            <a:off x="3032209" y="2155825"/>
            <a:ext cx="2165350" cy="27622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1200" smtClean="0">
                <a:solidFill>
                  <a:schemeClr val="tx2">
                    <a:lumMod val="50000"/>
                  </a:schemeClr>
                </a:solidFill>
                <a:latin typeface="Cambria" pitchFamily="18" charset="0"/>
              </a:rPr>
              <a:t>Kos bahan yang keluar (biaya)</a:t>
            </a:r>
            <a:endParaRPr lang="en-US" sz="2400" smtClean="0">
              <a:solidFill>
                <a:schemeClr val="tx2">
                  <a:lumMod val="50000"/>
                </a:schemeClr>
              </a:solidFill>
              <a:latin typeface="Cambria" pitchFamily="18" charset="0"/>
            </a:endParaRPr>
          </a:p>
        </p:txBody>
      </p:sp>
      <p:sp>
        <p:nvSpPr>
          <p:cNvPr id="23574" name="Line 22"/>
          <p:cNvSpPr>
            <a:spLocks noChangeShapeType="1"/>
          </p:cNvSpPr>
          <p:nvPr/>
        </p:nvSpPr>
        <p:spPr bwMode="auto">
          <a:xfrm flipV="1">
            <a:off x="5365834" y="2449513"/>
            <a:ext cx="838200" cy="304800"/>
          </a:xfrm>
          <a:prstGeom prst="line">
            <a:avLst/>
          </a:prstGeom>
          <a:noFill/>
          <a:ln w="9525">
            <a:solidFill>
              <a:schemeClr val="tx2"/>
            </a:solidFill>
            <a:round/>
            <a:headEnd/>
            <a:tailEnd/>
          </a:ln>
          <a:extLst>
            <a:ext uri="{909E8E84-426E-40DD-AFC4-6F175D3DCCD1}">
              <a14:hiddenFill xmlns:a14="http://schemas.microsoft.com/office/drawing/2010/main">
                <a:noFill/>
              </a14:hiddenFill>
            </a:ext>
          </a:extLst>
        </p:spPr>
        <p:txBody>
          <a:bodyPr wrap="none" anchor="ctr"/>
          <a:lstStyle/>
          <a:p>
            <a:pPr>
              <a:defRPr/>
            </a:pPr>
            <a:endParaRPr lang="en-US">
              <a:solidFill>
                <a:schemeClr val="tx2">
                  <a:lumMod val="50000"/>
                </a:schemeClr>
              </a:solidFill>
            </a:endParaRPr>
          </a:p>
        </p:txBody>
      </p:sp>
      <p:sp>
        <p:nvSpPr>
          <p:cNvPr id="23575" name="Line 23"/>
          <p:cNvSpPr>
            <a:spLocks noChangeShapeType="1"/>
          </p:cNvSpPr>
          <p:nvPr/>
        </p:nvSpPr>
        <p:spPr bwMode="auto">
          <a:xfrm>
            <a:off x="6204034" y="2449513"/>
            <a:ext cx="304800" cy="304800"/>
          </a:xfrm>
          <a:prstGeom prst="line">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txBody>
          <a:bodyPr wrap="none" anchor="ctr"/>
          <a:lstStyle/>
          <a:p>
            <a:pPr>
              <a:defRPr/>
            </a:pPr>
            <a:endParaRPr lang="en-US">
              <a:solidFill>
                <a:schemeClr val="tx2">
                  <a:lumMod val="50000"/>
                </a:schemeClr>
              </a:solidFill>
            </a:endParaRPr>
          </a:p>
        </p:txBody>
      </p:sp>
      <p:sp>
        <p:nvSpPr>
          <p:cNvPr id="23576" name="Text Box 24"/>
          <p:cNvSpPr txBox="1">
            <a:spLocks noChangeArrowheads="1"/>
          </p:cNvSpPr>
          <p:nvPr/>
        </p:nvSpPr>
        <p:spPr bwMode="auto">
          <a:xfrm>
            <a:off x="6585034" y="2374900"/>
            <a:ext cx="701675" cy="27622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1200" smtClean="0">
                <a:solidFill>
                  <a:schemeClr val="tx2">
                    <a:lumMod val="50000"/>
                  </a:schemeClr>
                </a:solidFill>
                <a:latin typeface="Cambria" pitchFamily="18" charset="0"/>
              </a:rPr>
              <a:t>Sediaan</a:t>
            </a:r>
            <a:endParaRPr lang="en-US" sz="2400" smtClean="0">
              <a:solidFill>
                <a:schemeClr val="tx2">
                  <a:lumMod val="50000"/>
                </a:schemeClr>
              </a:solidFill>
              <a:latin typeface="Cambria" pitchFamily="18" charset="0"/>
            </a:endParaRPr>
          </a:p>
        </p:txBody>
      </p:sp>
      <p:sp>
        <p:nvSpPr>
          <p:cNvPr id="23577" name="Text Box 25"/>
          <p:cNvSpPr txBox="1">
            <a:spLocks noChangeArrowheads="1"/>
          </p:cNvSpPr>
          <p:nvPr/>
        </p:nvSpPr>
        <p:spPr bwMode="auto">
          <a:xfrm>
            <a:off x="7575634" y="3813175"/>
            <a:ext cx="611187" cy="27622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1200" smtClean="0">
                <a:solidFill>
                  <a:schemeClr val="tx2">
                    <a:lumMod val="50000"/>
                  </a:schemeClr>
                </a:solidFill>
                <a:latin typeface="Cambria" pitchFamily="18" charset="0"/>
              </a:rPr>
              <a:t>Waktu</a:t>
            </a:r>
            <a:endParaRPr lang="en-US" sz="2400" smtClean="0">
              <a:solidFill>
                <a:schemeClr val="tx2">
                  <a:lumMod val="50000"/>
                </a:schemeClr>
              </a:solidFill>
              <a:latin typeface="Cambria" pitchFamily="18" charset="0"/>
            </a:endParaRPr>
          </a:p>
        </p:txBody>
      </p:sp>
      <p:sp>
        <p:nvSpPr>
          <p:cNvPr id="23578" name="Text Box 26"/>
          <p:cNvSpPr txBox="1">
            <a:spLocks noChangeArrowheads="1"/>
          </p:cNvSpPr>
          <p:nvPr/>
        </p:nvSpPr>
        <p:spPr bwMode="auto">
          <a:xfrm>
            <a:off x="1665040" y="4495800"/>
            <a:ext cx="6934200" cy="180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lvl1pPr marL="457200" indent="-4572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sz="1600" dirty="0" smtClean="0">
                <a:solidFill>
                  <a:schemeClr val="tx2">
                    <a:lumMod val="50000"/>
                  </a:schemeClr>
                </a:solidFill>
                <a:latin typeface="Cambria" pitchFamily="18" charset="0"/>
              </a:rPr>
              <a:t>Ada 2 </a:t>
            </a:r>
            <a:r>
              <a:rPr lang="en-US" sz="1600" dirty="0" err="1" smtClean="0">
                <a:solidFill>
                  <a:schemeClr val="tx2">
                    <a:lumMod val="50000"/>
                  </a:schemeClr>
                </a:solidFill>
                <a:latin typeface="Cambria" pitchFamily="18" charset="0"/>
              </a:rPr>
              <a:t>Pendekatan</a:t>
            </a:r>
            <a:r>
              <a:rPr lang="en-US" sz="1600" dirty="0" smtClean="0">
                <a:solidFill>
                  <a:schemeClr val="tx2">
                    <a:lumMod val="50000"/>
                  </a:schemeClr>
                </a:solidFill>
                <a:latin typeface="Cambria" pitchFamily="18" charset="0"/>
              </a:rPr>
              <a:t> :</a:t>
            </a:r>
          </a:p>
          <a:p>
            <a:pPr eaLnBrk="1" hangingPunct="1">
              <a:spcBef>
                <a:spcPct val="50000"/>
              </a:spcBef>
              <a:buFontTx/>
              <a:buAutoNum type="arabicPeriod"/>
              <a:defRPr/>
            </a:pPr>
            <a:r>
              <a:rPr lang="en-US" sz="1600" dirty="0" err="1" smtClean="0">
                <a:solidFill>
                  <a:schemeClr val="tx2">
                    <a:lumMod val="50000"/>
                  </a:schemeClr>
                </a:solidFill>
                <a:latin typeface="Cambria" pitchFamily="18" charset="0"/>
              </a:rPr>
              <a:t>Pendekatan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Aktiva</a:t>
            </a:r>
            <a:r>
              <a:rPr lang="en-US" sz="1600" dirty="0" smtClean="0">
                <a:solidFill>
                  <a:schemeClr val="tx2">
                    <a:lumMod val="50000"/>
                  </a:schemeClr>
                </a:solidFill>
                <a:latin typeface="Cambria" pitchFamily="18" charset="0"/>
              </a:rPr>
              <a:t> ( </a:t>
            </a:r>
            <a:r>
              <a:rPr lang="en-US" sz="1600" dirty="0" err="1" smtClean="0">
                <a:solidFill>
                  <a:schemeClr val="tx2">
                    <a:lumMod val="50000"/>
                  </a:schemeClr>
                </a:solidFill>
                <a:latin typeface="Cambria" pitchFamily="18" charset="0"/>
              </a:rPr>
              <a:t>Neraca</a:t>
            </a:r>
            <a:r>
              <a:rPr lang="en-US" sz="1600" dirty="0" smtClean="0">
                <a:solidFill>
                  <a:schemeClr val="tx2">
                    <a:lumMod val="50000"/>
                  </a:schemeClr>
                </a:solidFill>
                <a:latin typeface="Cambria" pitchFamily="18" charset="0"/>
              </a:rPr>
              <a:t>)</a:t>
            </a:r>
          </a:p>
          <a:p>
            <a:pPr eaLnBrk="1" hangingPunct="1">
              <a:spcBef>
                <a:spcPct val="50000"/>
              </a:spcBef>
              <a:defRPr/>
            </a:pP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dicatat</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sebesar</a:t>
            </a:r>
            <a:r>
              <a:rPr lang="en-US" sz="1600" dirty="0" smtClean="0">
                <a:solidFill>
                  <a:schemeClr val="tx2">
                    <a:lumMod val="50000"/>
                  </a:schemeClr>
                </a:solidFill>
                <a:latin typeface="Cambria" pitchFamily="18" charset="0"/>
              </a:rPr>
              <a:t> yang </a:t>
            </a:r>
            <a:r>
              <a:rPr lang="en-US" sz="1600" dirty="0" err="1" smtClean="0">
                <a:solidFill>
                  <a:schemeClr val="tx2">
                    <a:lumMod val="50000"/>
                  </a:schemeClr>
                </a:solidFill>
                <a:latin typeface="Cambria" pitchFamily="18" charset="0"/>
              </a:rPr>
              <a:t>terpakai</a:t>
            </a:r>
            <a:endParaRPr lang="en-US" sz="1600" dirty="0" smtClean="0">
              <a:solidFill>
                <a:schemeClr val="tx2">
                  <a:lumMod val="50000"/>
                </a:schemeClr>
              </a:solidFill>
              <a:latin typeface="Cambria" pitchFamily="18" charset="0"/>
            </a:endParaRPr>
          </a:p>
          <a:p>
            <a:pPr eaLnBrk="1" hangingPunct="1">
              <a:spcBef>
                <a:spcPct val="50000"/>
              </a:spcBef>
              <a:defRPr/>
            </a:pPr>
            <a:r>
              <a:rPr lang="en-US" sz="1600" dirty="0" smtClean="0">
                <a:solidFill>
                  <a:schemeClr val="tx2">
                    <a:lumMod val="50000"/>
                  </a:schemeClr>
                </a:solidFill>
                <a:latin typeface="Cambria" pitchFamily="18" charset="0"/>
              </a:rPr>
              <a:t>2.     </a:t>
            </a:r>
            <a:r>
              <a:rPr lang="en-US" sz="1600" dirty="0" err="1" smtClean="0">
                <a:solidFill>
                  <a:schemeClr val="tx2">
                    <a:lumMod val="50000"/>
                  </a:schemeClr>
                </a:solidFill>
                <a:latin typeface="Cambria" pitchFamily="18" charset="0"/>
              </a:rPr>
              <a:t>Pendekatan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Beban</a:t>
            </a:r>
            <a:r>
              <a:rPr lang="en-US" sz="1600" dirty="0" smtClean="0">
                <a:solidFill>
                  <a:schemeClr val="tx2">
                    <a:lumMod val="50000"/>
                  </a:schemeClr>
                </a:solidFill>
                <a:latin typeface="Cambria" pitchFamily="18" charset="0"/>
              </a:rPr>
              <a:t> ( </a:t>
            </a:r>
            <a:r>
              <a:rPr lang="en-US" sz="1600" dirty="0" err="1" smtClean="0">
                <a:solidFill>
                  <a:schemeClr val="tx2">
                    <a:lumMod val="50000"/>
                  </a:schemeClr>
                </a:solidFill>
                <a:latin typeface="Cambria" pitchFamily="18" charset="0"/>
              </a:rPr>
              <a:t>Laba</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Rugi</a:t>
            </a:r>
            <a:r>
              <a:rPr lang="en-US" sz="1600" dirty="0" smtClean="0">
                <a:solidFill>
                  <a:schemeClr val="tx2">
                    <a:lumMod val="50000"/>
                  </a:schemeClr>
                </a:solidFill>
                <a:latin typeface="Cambria" pitchFamily="18" charset="0"/>
              </a:rPr>
              <a:t> )</a:t>
            </a:r>
          </a:p>
          <a:p>
            <a:pPr eaLnBrk="1" hangingPunct="1">
              <a:spcBef>
                <a:spcPct val="50000"/>
              </a:spcBef>
              <a:defRPr/>
            </a:pP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dicatat</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sebesar</a:t>
            </a:r>
            <a:r>
              <a:rPr lang="en-US" sz="1600" dirty="0" smtClean="0">
                <a:solidFill>
                  <a:schemeClr val="tx2">
                    <a:lumMod val="50000"/>
                  </a:schemeClr>
                </a:solidFill>
                <a:latin typeface="Cambria" pitchFamily="18" charset="0"/>
              </a:rPr>
              <a:t> yang </a:t>
            </a:r>
            <a:r>
              <a:rPr lang="en-US" sz="1600" dirty="0" err="1" smtClean="0">
                <a:solidFill>
                  <a:schemeClr val="tx2">
                    <a:lumMod val="50000"/>
                  </a:schemeClr>
                </a:solidFill>
                <a:latin typeface="Cambria" pitchFamily="18" charset="0"/>
              </a:rPr>
              <a:t>tersisa</a:t>
            </a:r>
            <a:endParaRPr lang="en-US" sz="1600" dirty="0" smtClean="0">
              <a:solidFill>
                <a:schemeClr val="tx2">
                  <a:lumMod val="50000"/>
                </a:schemeClr>
              </a:solidFill>
              <a:latin typeface="Cambria" pitchFamily="18" charset="0"/>
            </a:endParaRPr>
          </a:p>
        </p:txBody>
      </p:sp>
    </p:spTree>
    <p:extLst>
      <p:ext uri="{BB962C8B-B14F-4D97-AF65-F5344CB8AC3E}">
        <p14:creationId xmlns:p14="http://schemas.microsoft.com/office/powerpoint/2010/main" val="1258811784"/>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41986"/>
                                        </p:tgtEl>
                                        <p:attrNameLst>
                                          <p:attrName>style.visibility</p:attrName>
                                        </p:attrNameLst>
                                      </p:cBhvr>
                                      <p:to>
                                        <p:strVal val="visible"/>
                                      </p:to>
                                    </p:set>
                                    <p:anim to="" calcmode="lin" valueType="num">
                                      <p:cBhvr>
                                        <p:cTn id="7" dur="1" fill="hold"/>
                                        <p:tgtEl>
                                          <p:spTgt spid="41986"/>
                                        </p:tgtEl>
                                        <p:attrNameLst>
                                          <p:attrName/>
                                        </p:attrNameLst>
                                      </p:cBhvr>
                                    </p:anim>
                                  </p:childTnLst>
                                </p:cTn>
                              </p:par>
                            </p:childTnLst>
                          </p:cTn>
                        </p:par>
                        <p:par>
                          <p:cTn id="8" fill="hold" nodeType="afterGroup">
                            <p:stCondLst>
                              <p:cond delay="500"/>
                            </p:stCondLst>
                            <p:childTnLst>
                              <p:par>
                                <p:cTn id="9" presetID="24" presetClass="entr" presetSubtype="0" fill="hold" grpId="0" nodeType="afterEffect">
                                  <p:stCondLst>
                                    <p:cond delay="0"/>
                                  </p:stCondLst>
                                  <p:childTnLst>
                                    <p:set>
                                      <p:cBhvr>
                                        <p:cTn id="10" dur="1" fill="hold">
                                          <p:stCondLst>
                                            <p:cond delay="499"/>
                                          </p:stCondLst>
                                        </p:cTn>
                                        <p:tgtEl>
                                          <p:spTgt spid="41987"/>
                                        </p:tgtEl>
                                        <p:attrNameLst>
                                          <p:attrName>style.visibility</p:attrName>
                                        </p:attrNameLst>
                                      </p:cBhvr>
                                      <p:to>
                                        <p:strVal val="visible"/>
                                      </p:to>
                                    </p:set>
                                    <p:anim to="" calcmode="lin" valueType="num">
                                      <p:cBhvr>
                                        <p:cTn id="11" dur="1" fill="hold"/>
                                        <p:tgtEl>
                                          <p:spTgt spid="41987"/>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autoUpdateAnimBg="0"/>
      <p:bldP spid="41987"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829112" y="76200"/>
            <a:ext cx="2338378" cy="387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dirty="0">
                <a:latin typeface="Cambria" pitchFamily="18" charset="0"/>
              </a:rPr>
              <a:t>CONTOH :</a:t>
            </a:r>
          </a:p>
        </p:txBody>
      </p:sp>
      <p:sp>
        <p:nvSpPr>
          <p:cNvPr id="18435" name="Text Box 3"/>
          <p:cNvSpPr txBox="1">
            <a:spLocks noChangeArrowheads="1"/>
          </p:cNvSpPr>
          <p:nvPr/>
        </p:nvSpPr>
        <p:spPr bwMode="auto">
          <a:xfrm>
            <a:off x="1362512" y="533400"/>
            <a:ext cx="7440294" cy="609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600" dirty="0" err="1">
                <a:latin typeface="Cambria" pitchFamily="18" charset="0"/>
              </a:rPr>
              <a:t>Tanggal</a:t>
            </a:r>
            <a:r>
              <a:rPr lang="en-US" sz="1600" dirty="0">
                <a:latin typeface="Cambria" pitchFamily="18" charset="0"/>
              </a:rPr>
              <a:t> 12 </a:t>
            </a:r>
            <a:r>
              <a:rPr lang="en-US" sz="1600" dirty="0" err="1">
                <a:latin typeface="Cambria" pitchFamily="18" charset="0"/>
              </a:rPr>
              <a:t>Januari</a:t>
            </a:r>
            <a:r>
              <a:rPr lang="en-US" sz="1600" dirty="0">
                <a:latin typeface="Cambria" pitchFamily="18" charset="0"/>
              </a:rPr>
              <a:t> 2000 </a:t>
            </a:r>
            <a:r>
              <a:rPr lang="en-US" sz="1600" dirty="0" err="1">
                <a:latin typeface="Cambria" pitchFamily="18" charset="0"/>
              </a:rPr>
              <a:t>dibeli</a:t>
            </a:r>
            <a:r>
              <a:rPr lang="en-US" sz="1600" dirty="0">
                <a:latin typeface="Cambria" pitchFamily="18" charset="0"/>
              </a:rPr>
              <a:t> </a:t>
            </a:r>
            <a:r>
              <a:rPr lang="en-US" sz="1600" dirty="0" err="1">
                <a:latin typeface="Cambria" pitchFamily="18" charset="0"/>
              </a:rPr>
              <a:t>perkas</a:t>
            </a:r>
            <a:r>
              <a:rPr lang="en-US" sz="1600" dirty="0">
                <a:latin typeface="Cambria" pitchFamily="18" charset="0"/>
              </a:rPr>
              <a:t> </a:t>
            </a:r>
            <a:r>
              <a:rPr lang="en-US" sz="1600" dirty="0" err="1">
                <a:latin typeface="Cambria" pitchFamily="18" charset="0"/>
              </a:rPr>
              <a:t>perlengkapan</a:t>
            </a:r>
            <a:r>
              <a:rPr lang="en-US" sz="1600" dirty="0">
                <a:latin typeface="Cambria" pitchFamily="18" charset="0"/>
              </a:rPr>
              <a:t> </a:t>
            </a:r>
            <a:r>
              <a:rPr lang="en-US" sz="1600" dirty="0" err="1">
                <a:latin typeface="Cambria" pitchFamily="18" charset="0"/>
              </a:rPr>
              <a:t>kantor</a:t>
            </a:r>
            <a:r>
              <a:rPr lang="en-US" sz="1600" dirty="0">
                <a:latin typeface="Cambria" pitchFamily="18" charset="0"/>
              </a:rPr>
              <a:t> </a:t>
            </a:r>
            <a:r>
              <a:rPr lang="en-US" sz="1600" dirty="0" err="1">
                <a:latin typeface="Cambria" pitchFamily="18" charset="0"/>
              </a:rPr>
              <a:t>Rp</a:t>
            </a:r>
            <a:r>
              <a:rPr lang="en-US" sz="1600" dirty="0">
                <a:latin typeface="Cambria" pitchFamily="18" charset="0"/>
              </a:rPr>
              <a:t> 1.750.000. </a:t>
            </a:r>
          </a:p>
          <a:p>
            <a:pPr eaLnBrk="1" hangingPunct="1">
              <a:spcBef>
                <a:spcPct val="50000"/>
              </a:spcBef>
            </a:pPr>
            <a:r>
              <a:rPr lang="en-US" sz="1600" dirty="0">
                <a:latin typeface="Cambria" pitchFamily="18" charset="0"/>
              </a:rPr>
              <a:t>a. </a:t>
            </a:r>
            <a:r>
              <a:rPr lang="en-US" sz="1600" dirty="0" err="1">
                <a:latin typeface="Cambria" pitchFamily="18" charset="0"/>
              </a:rPr>
              <a:t>Pendekatan</a:t>
            </a:r>
            <a:r>
              <a:rPr lang="en-US" sz="1600" dirty="0">
                <a:latin typeface="Cambria" pitchFamily="18" charset="0"/>
              </a:rPr>
              <a:t> </a:t>
            </a:r>
            <a:r>
              <a:rPr lang="en-US" sz="1600" dirty="0" err="1">
                <a:latin typeface="Cambria" pitchFamily="18" charset="0"/>
              </a:rPr>
              <a:t>Neraca</a:t>
            </a:r>
            <a:endParaRPr lang="en-US" sz="1600" dirty="0">
              <a:latin typeface="Cambria" pitchFamily="18" charset="0"/>
            </a:endParaRPr>
          </a:p>
        </p:txBody>
      </p:sp>
      <p:graphicFrame>
        <p:nvGraphicFramePr>
          <p:cNvPr id="43012" name="Group 4"/>
          <p:cNvGraphicFramePr>
            <a:graphicFrameLocks noGrp="1"/>
          </p:cNvGraphicFramePr>
          <p:nvPr>
            <p:extLst>
              <p:ext uri="{D42A27DB-BD31-4B8C-83A1-F6EECF244321}">
                <p14:modId xmlns:p14="http://schemas.microsoft.com/office/powerpoint/2010/main" val="4210610200"/>
              </p:ext>
            </p:extLst>
          </p:nvPr>
        </p:nvGraphicFramePr>
        <p:xfrm>
          <a:off x="1514912" y="1447800"/>
          <a:ext cx="7085994" cy="1335088"/>
        </p:xfrm>
        <a:graphic>
          <a:graphicData uri="http://schemas.openxmlformats.org/drawingml/2006/table">
            <a:tbl>
              <a:tblPr/>
              <a:tblGrid>
                <a:gridCol w="1346339"/>
                <a:gridCol w="3117837"/>
                <a:gridCol w="1346339"/>
                <a:gridCol w="1275479"/>
              </a:tblGrid>
              <a:tr h="304815">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400" b="0" i="0" u="none" strike="noStrike" cap="none" normalizeH="0" baseline="0" dirty="0" smtClean="0">
                          <a:ln>
                            <a:noFill/>
                          </a:ln>
                          <a:solidFill>
                            <a:schemeClr val="tx1"/>
                          </a:solidFill>
                          <a:effectLst/>
                          <a:latin typeface="Cambria" pitchFamily="18" charset="0"/>
                        </a:rPr>
                        <a:t>TANGGAL</a:t>
                      </a:r>
                    </a:p>
                  </a:txBody>
                  <a:tcPr marT="45722" marB="45722"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400" b="0" i="0" u="none" strike="noStrike" cap="none" normalizeH="0" baseline="0" smtClean="0">
                          <a:ln>
                            <a:noFill/>
                          </a:ln>
                          <a:solidFill>
                            <a:schemeClr val="tx1"/>
                          </a:solidFill>
                          <a:effectLst/>
                          <a:latin typeface="Cambria" pitchFamily="18" charset="0"/>
                        </a:rPr>
                        <a:t>KETERANGAN</a:t>
                      </a:r>
                    </a:p>
                  </a:txBody>
                  <a:tcPr marT="45722" marB="45722"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400" b="0" i="0" u="none" strike="noStrike" cap="none" normalizeH="0" baseline="0" smtClean="0">
                          <a:ln>
                            <a:noFill/>
                          </a:ln>
                          <a:solidFill>
                            <a:schemeClr val="tx1"/>
                          </a:solidFill>
                          <a:effectLst/>
                          <a:latin typeface="Cambria" pitchFamily="18" charset="0"/>
                        </a:rPr>
                        <a:t>DEBIT</a:t>
                      </a:r>
                    </a:p>
                  </a:txBody>
                  <a:tcPr marT="45722" marB="45722"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400" b="0" i="0" u="none" strike="noStrike" cap="none" normalizeH="0" baseline="0" smtClean="0">
                          <a:ln>
                            <a:noFill/>
                          </a:ln>
                          <a:solidFill>
                            <a:schemeClr val="tx1"/>
                          </a:solidFill>
                          <a:effectLst/>
                          <a:latin typeface="Cambria" pitchFamily="18" charset="0"/>
                        </a:rPr>
                        <a:t>KREDIT</a:t>
                      </a:r>
                    </a:p>
                  </a:txBody>
                  <a:tcPr marT="45722" marB="45722"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r>
              <a:tr h="1030273">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400" b="0" i="0" u="none" strike="noStrike" cap="none" normalizeH="0" baseline="0" smtClean="0">
                          <a:ln>
                            <a:noFill/>
                          </a:ln>
                          <a:solidFill>
                            <a:schemeClr val="tx1"/>
                          </a:solidFill>
                          <a:effectLst/>
                          <a:latin typeface="Cambria" pitchFamily="18" charset="0"/>
                        </a:rPr>
                        <a:t>12 Januari ‘00</a:t>
                      </a:r>
                    </a:p>
                  </a:txBody>
                  <a:tcPr marT="45722" marB="45722"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400" b="0" i="0" u="none" strike="noStrike" cap="none" normalizeH="0" baseline="0" smtClean="0">
                          <a:ln>
                            <a:noFill/>
                          </a:ln>
                          <a:solidFill>
                            <a:schemeClr val="tx1"/>
                          </a:solidFill>
                          <a:effectLst/>
                          <a:latin typeface="Cambria" pitchFamily="18" charset="0"/>
                        </a:rPr>
                        <a:t>Perlengkapan Kantor</a:t>
                      </a: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400" b="0" i="0" u="none" strike="noStrike" cap="none" normalizeH="0" baseline="0" smtClean="0">
                          <a:ln>
                            <a:noFill/>
                          </a:ln>
                          <a:solidFill>
                            <a:schemeClr val="tx1"/>
                          </a:solidFill>
                          <a:effectLst/>
                          <a:latin typeface="Cambria" pitchFamily="18" charset="0"/>
                        </a:rPr>
                        <a:t>       Kas</a:t>
                      </a: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400" b="0" i="0" u="none" strike="noStrike" cap="none" normalizeH="0" baseline="0" smtClean="0">
                          <a:ln>
                            <a:noFill/>
                          </a:ln>
                          <a:solidFill>
                            <a:schemeClr val="tx1"/>
                          </a:solidFill>
                          <a:effectLst/>
                          <a:latin typeface="Cambria" pitchFamily="18" charset="0"/>
                        </a:rPr>
                        <a:t>(mencatat pembelian perlengkapan kantor perkas)</a:t>
                      </a:r>
                    </a:p>
                  </a:txBody>
                  <a:tcPr marT="45722" marB="45722"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400" b="0" i="0" u="none" strike="noStrike" cap="none" normalizeH="0" baseline="0" dirty="0" err="1" smtClean="0">
                          <a:ln>
                            <a:noFill/>
                          </a:ln>
                          <a:solidFill>
                            <a:schemeClr val="tx1"/>
                          </a:solidFill>
                          <a:effectLst/>
                          <a:latin typeface="Cambria" pitchFamily="18" charset="0"/>
                        </a:rPr>
                        <a:t>xxxxx</a:t>
                      </a:r>
                      <a:endParaRPr kumimoji="0" lang="en-US" sz="1400" b="0" i="0" u="none" strike="noStrike" cap="none" normalizeH="0" baseline="0" dirty="0" smtClean="0">
                        <a:ln>
                          <a:noFill/>
                        </a:ln>
                        <a:solidFill>
                          <a:schemeClr val="tx1"/>
                        </a:solidFill>
                        <a:effectLst/>
                        <a:latin typeface="Cambria" pitchFamily="18" charset="0"/>
                      </a:endParaRPr>
                    </a:p>
                  </a:txBody>
                  <a:tcPr marT="45722" marB="45722"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0" lang="en-US" sz="1400" b="0" i="0" u="none" strike="noStrike" cap="none" normalizeH="0" baseline="0" dirty="0" smtClean="0">
                        <a:ln>
                          <a:noFill/>
                        </a:ln>
                        <a:solidFill>
                          <a:schemeClr val="tx1"/>
                        </a:solidFill>
                        <a:effectLst/>
                        <a:latin typeface="Cambria" pitchFamily="18" charset="0"/>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400" b="0" i="0" u="none" strike="noStrike" cap="none" normalizeH="0" baseline="0" dirty="0" err="1" smtClean="0">
                          <a:ln>
                            <a:noFill/>
                          </a:ln>
                          <a:solidFill>
                            <a:schemeClr val="tx1"/>
                          </a:solidFill>
                          <a:effectLst/>
                          <a:latin typeface="Cambria" pitchFamily="18" charset="0"/>
                        </a:rPr>
                        <a:t>xxxxxx</a:t>
                      </a:r>
                      <a:endParaRPr kumimoji="0" lang="en-US" sz="1400" b="0" i="0" u="none" strike="noStrike" cap="none" normalizeH="0" baseline="0" dirty="0" smtClean="0">
                        <a:ln>
                          <a:noFill/>
                        </a:ln>
                        <a:solidFill>
                          <a:schemeClr val="tx1"/>
                        </a:solidFill>
                        <a:effectLst/>
                        <a:latin typeface="Cambria" pitchFamily="18" charset="0"/>
                      </a:endParaRPr>
                    </a:p>
                  </a:txBody>
                  <a:tcPr marT="45722" marB="45722"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
        <p:nvSpPr>
          <p:cNvPr id="18453" name="Text Box 21"/>
          <p:cNvSpPr txBox="1">
            <a:spLocks noChangeArrowheads="1"/>
          </p:cNvSpPr>
          <p:nvPr/>
        </p:nvSpPr>
        <p:spPr bwMode="auto">
          <a:xfrm>
            <a:off x="1438712" y="2940050"/>
            <a:ext cx="3259557" cy="289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600">
                <a:latin typeface="Cambria" pitchFamily="18" charset="0"/>
              </a:rPr>
              <a:t>b. Pendekatan laba Rugi</a:t>
            </a:r>
          </a:p>
        </p:txBody>
      </p:sp>
      <p:graphicFrame>
        <p:nvGraphicFramePr>
          <p:cNvPr id="43030" name="Group 22"/>
          <p:cNvGraphicFramePr>
            <a:graphicFrameLocks noGrp="1"/>
          </p:cNvGraphicFramePr>
          <p:nvPr>
            <p:extLst>
              <p:ext uri="{D42A27DB-BD31-4B8C-83A1-F6EECF244321}">
                <p14:modId xmlns:p14="http://schemas.microsoft.com/office/powerpoint/2010/main" val="994093012"/>
              </p:ext>
            </p:extLst>
          </p:nvPr>
        </p:nvGraphicFramePr>
        <p:xfrm>
          <a:off x="1514912" y="3405188"/>
          <a:ext cx="7085994" cy="1335087"/>
        </p:xfrm>
        <a:graphic>
          <a:graphicData uri="http://schemas.openxmlformats.org/drawingml/2006/table">
            <a:tbl>
              <a:tblPr/>
              <a:tblGrid>
                <a:gridCol w="1346339"/>
                <a:gridCol w="3117837"/>
                <a:gridCol w="1346339"/>
                <a:gridCol w="1275479"/>
              </a:tblGrid>
              <a:tr h="304814">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400" b="0" i="0" u="none" strike="noStrike" cap="none" normalizeH="0" baseline="0" dirty="0" smtClean="0">
                          <a:ln>
                            <a:noFill/>
                          </a:ln>
                          <a:solidFill>
                            <a:schemeClr val="tx1"/>
                          </a:solidFill>
                          <a:effectLst/>
                          <a:latin typeface="Cambria" pitchFamily="18" charset="0"/>
                        </a:rPr>
                        <a:t>TANGGAL</a:t>
                      </a:r>
                    </a:p>
                  </a:txBody>
                  <a:tcPr marT="45722" marB="45722"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400" b="0" i="0" u="none" strike="noStrike" cap="none" normalizeH="0" baseline="0" smtClean="0">
                          <a:ln>
                            <a:noFill/>
                          </a:ln>
                          <a:solidFill>
                            <a:schemeClr val="tx1"/>
                          </a:solidFill>
                          <a:effectLst/>
                          <a:latin typeface="Cambria" pitchFamily="18" charset="0"/>
                        </a:rPr>
                        <a:t>KETERANGAN</a:t>
                      </a:r>
                    </a:p>
                  </a:txBody>
                  <a:tcPr marT="45722" marB="45722"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400" b="0" i="0" u="none" strike="noStrike" cap="none" normalizeH="0" baseline="0" smtClean="0">
                          <a:ln>
                            <a:noFill/>
                          </a:ln>
                          <a:solidFill>
                            <a:schemeClr val="tx1"/>
                          </a:solidFill>
                          <a:effectLst/>
                          <a:latin typeface="Cambria" pitchFamily="18" charset="0"/>
                        </a:rPr>
                        <a:t>DEBIT</a:t>
                      </a:r>
                    </a:p>
                  </a:txBody>
                  <a:tcPr marT="45722" marB="45722"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400" b="0" i="0" u="none" strike="noStrike" cap="none" normalizeH="0" baseline="0" smtClean="0">
                          <a:ln>
                            <a:noFill/>
                          </a:ln>
                          <a:solidFill>
                            <a:schemeClr val="tx1"/>
                          </a:solidFill>
                          <a:effectLst/>
                          <a:latin typeface="Cambria" pitchFamily="18" charset="0"/>
                        </a:rPr>
                        <a:t>KREDIT</a:t>
                      </a:r>
                    </a:p>
                  </a:txBody>
                  <a:tcPr marT="45722" marB="45722"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r>
              <a:tr h="1030273">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400" b="0" i="0" u="none" strike="noStrike" cap="none" normalizeH="0" baseline="0" smtClean="0">
                          <a:ln>
                            <a:noFill/>
                          </a:ln>
                          <a:solidFill>
                            <a:schemeClr val="tx1"/>
                          </a:solidFill>
                          <a:effectLst/>
                          <a:latin typeface="Cambria" pitchFamily="18" charset="0"/>
                        </a:rPr>
                        <a:t>12 Januari ‘00</a:t>
                      </a:r>
                    </a:p>
                  </a:txBody>
                  <a:tcPr marT="45722" marB="45722"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400" b="0" i="0" u="none" strike="noStrike" cap="none" normalizeH="0" baseline="0" smtClean="0">
                          <a:ln>
                            <a:noFill/>
                          </a:ln>
                          <a:solidFill>
                            <a:schemeClr val="tx1"/>
                          </a:solidFill>
                          <a:effectLst/>
                          <a:latin typeface="Cambria" pitchFamily="18" charset="0"/>
                        </a:rPr>
                        <a:t>Beban Perlengkapan Kantor</a:t>
                      </a: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400" b="0" i="0" u="none" strike="noStrike" cap="none" normalizeH="0" baseline="0" smtClean="0">
                          <a:ln>
                            <a:noFill/>
                          </a:ln>
                          <a:solidFill>
                            <a:schemeClr val="tx1"/>
                          </a:solidFill>
                          <a:effectLst/>
                          <a:latin typeface="Cambria" pitchFamily="18" charset="0"/>
                        </a:rPr>
                        <a:t>       Kas</a:t>
                      </a: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400" b="0" i="0" u="none" strike="noStrike" cap="none" normalizeH="0" baseline="0" smtClean="0">
                          <a:ln>
                            <a:noFill/>
                          </a:ln>
                          <a:solidFill>
                            <a:schemeClr val="tx1"/>
                          </a:solidFill>
                          <a:effectLst/>
                          <a:latin typeface="Cambria" pitchFamily="18" charset="0"/>
                        </a:rPr>
                        <a:t>(mencatat pembelian perlengkapan kantor perkas)</a:t>
                      </a:r>
                    </a:p>
                  </a:txBody>
                  <a:tcPr marT="45722" marB="45722"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400" b="0" i="0" u="none" strike="noStrike" cap="none" normalizeH="0" baseline="0" dirty="0" err="1" smtClean="0">
                          <a:ln>
                            <a:noFill/>
                          </a:ln>
                          <a:solidFill>
                            <a:schemeClr val="tx1"/>
                          </a:solidFill>
                          <a:effectLst/>
                          <a:latin typeface="Cambria" pitchFamily="18" charset="0"/>
                        </a:rPr>
                        <a:t>xxxxx</a:t>
                      </a:r>
                      <a:endParaRPr kumimoji="0" lang="en-US" sz="1400" b="0" i="0" u="none" strike="noStrike" cap="none" normalizeH="0" baseline="0" dirty="0" smtClean="0">
                        <a:ln>
                          <a:noFill/>
                        </a:ln>
                        <a:solidFill>
                          <a:schemeClr val="tx1"/>
                        </a:solidFill>
                        <a:effectLst/>
                        <a:latin typeface="Cambria" pitchFamily="18" charset="0"/>
                      </a:endParaRPr>
                    </a:p>
                  </a:txBody>
                  <a:tcPr marT="45722" marB="45722"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0" lang="en-US" sz="1400" b="0" i="0" u="none" strike="noStrike" cap="none" normalizeH="0" baseline="0" dirty="0" smtClean="0">
                        <a:ln>
                          <a:noFill/>
                        </a:ln>
                        <a:solidFill>
                          <a:schemeClr val="tx1"/>
                        </a:solidFill>
                        <a:effectLst/>
                        <a:latin typeface="Cambria" pitchFamily="18" charset="0"/>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400" b="0" i="0" u="none" strike="noStrike" cap="none" normalizeH="0" baseline="0" dirty="0" err="1" smtClean="0">
                          <a:ln>
                            <a:noFill/>
                          </a:ln>
                          <a:solidFill>
                            <a:schemeClr val="tx1"/>
                          </a:solidFill>
                          <a:effectLst/>
                          <a:latin typeface="Cambria" pitchFamily="18" charset="0"/>
                        </a:rPr>
                        <a:t>xxxxx</a:t>
                      </a:r>
                      <a:endParaRPr kumimoji="0" lang="en-US" sz="1400" b="0" i="0" u="none" strike="noStrike" cap="none" normalizeH="0" baseline="0" dirty="0" smtClean="0">
                        <a:ln>
                          <a:noFill/>
                        </a:ln>
                        <a:solidFill>
                          <a:schemeClr val="tx1"/>
                        </a:solidFill>
                        <a:effectLst/>
                        <a:latin typeface="Cambria" pitchFamily="18" charset="0"/>
                      </a:endParaRPr>
                    </a:p>
                  </a:txBody>
                  <a:tcPr marT="45722" marB="45722"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
        <p:nvSpPr>
          <p:cNvPr id="18471" name="Text Box 39"/>
          <p:cNvSpPr txBox="1">
            <a:spLocks noChangeArrowheads="1"/>
          </p:cNvSpPr>
          <p:nvPr/>
        </p:nvSpPr>
        <p:spPr bwMode="auto">
          <a:xfrm>
            <a:off x="1514912" y="4935538"/>
            <a:ext cx="7440294" cy="683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600">
                <a:latin typeface="Cambria" pitchFamily="18" charset="0"/>
              </a:rPr>
              <a:t>Tanggal 31 Desember 2000 setelah dilakukan cek fisik, ternyata perlengkapan kantor yang dapat dipakai untuk periode berikutnya adalah senilai Rp xxxx Dan yang telah terpakai sebesar Rp xxxx</a:t>
            </a:r>
          </a:p>
        </p:txBody>
      </p:sp>
    </p:spTree>
    <p:extLst>
      <p:ext uri="{BB962C8B-B14F-4D97-AF65-F5344CB8AC3E}">
        <p14:creationId xmlns:p14="http://schemas.microsoft.com/office/powerpoint/2010/main" val="3853114034"/>
      </p:ext>
    </p:extLst>
  </p:cSld>
  <p:clrMapOvr>
    <a:masterClrMapping/>
  </p:clrMapOvr>
  <p:transition>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
          <p:cNvSpPr txBox="1">
            <a:spLocks noChangeArrowheads="1"/>
          </p:cNvSpPr>
          <p:nvPr/>
        </p:nvSpPr>
        <p:spPr bwMode="auto">
          <a:xfrm>
            <a:off x="1534248" y="304800"/>
            <a:ext cx="3390098" cy="289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sz="1600" smtClean="0">
                <a:solidFill>
                  <a:schemeClr val="tx2">
                    <a:lumMod val="50000"/>
                  </a:schemeClr>
                </a:solidFill>
                <a:latin typeface="Cambria" pitchFamily="18" charset="0"/>
              </a:rPr>
              <a:t>a. Pendekatan neraca</a:t>
            </a:r>
          </a:p>
        </p:txBody>
      </p:sp>
      <p:graphicFrame>
        <p:nvGraphicFramePr>
          <p:cNvPr id="44035" name="Group 3"/>
          <p:cNvGraphicFramePr>
            <a:graphicFrameLocks noGrp="1"/>
          </p:cNvGraphicFramePr>
          <p:nvPr>
            <p:extLst>
              <p:ext uri="{D42A27DB-BD31-4B8C-83A1-F6EECF244321}">
                <p14:modId xmlns:p14="http://schemas.microsoft.com/office/powerpoint/2010/main" val="3184416256"/>
              </p:ext>
            </p:extLst>
          </p:nvPr>
        </p:nvGraphicFramePr>
        <p:xfrm>
          <a:off x="1610448" y="998538"/>
          <a:ext cx="7369779" cy="1744662"/>
        </p:xfrm>
        <a:graphic>
          <a:graphicData uri="http://schemas.openxmlformats.org/drawingml/2006/table">
            <a:tbl>
              <a:tblPr/>
              <a:tblGrid>
                <a:gridCol w="1400258"/>
                <a:gridCol w="3242703"/>
                <a:gridCol w="1400258"/>
                <a:gridCol w="1326560"/>
              </a:tblGrid>
              <a:tr h="388938">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smtClean="0">
                          <a:ln>
                            <a:noFill/>
                          </a:ln>
                          <a:solidFill>
                            <a:schemeClr val="tx1"/>
                          </a:solidFill>
                          <a:effectLst/>
                          <a:latin typeface="Cambria" pitchFamily="18" charset="0"/>
                        </a:rPr>
                        <a:t>TANGGAL</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KETERANGAN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DEBIT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KREDIT</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r>
              <a:tr h="1355724">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31 Des ‘00</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Beban Perlengkapan Kantor</a:t>
                      </a: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       Perlengkapan Kantor</a:t>
                      </a: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(mencatat pemakaian perlengkapan kantor selama …….)</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err="1" smtClean="0">
                          <a:ln>
                            <a:noFill/>
                          </a:ln>
                          <a:solidFill>
                            <a:schemeClr val="tx1"/>
                          </a:solidFill>
                          <a:effectLst/>
                          <a:latin typeface="Cambria" pitchFamily="18" charset="0"/>
                        </a:rPr>
                        <a:t>xxxxxx</a:t>
                      </a:r>
                      <a:endParaRPr kumimoji="0" lang="en-US" sz="1600" b="0" i="0" u="none" strike="noStrike" cap="none" normalizeH="0" baseline="0" dirty="0" smtClean="0">
                        <a:ln>
                          <a:noFill/>
                        </a:ln>
                        <a:solidFill>
                          <a:schemeClr val="tx1"/>
                        </a:solidFill>
                        <a:effectLst/>
                        <a:latin typeface="Cambria"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0" lang="en-US" sz="1600" b="0" i="0" u="none" strike="noStrike" cap="none" normalizeH="0" baseline="0" dirty="0" smtClean="0">
                        <a:ln>
                          <a:noFill/>
                        </a:ln>
                        <a:solidFill>
                          <a:schemeClr val="tx1"/>
                        </a:solidFill>
                        <a:effectLst/>
                        <a:latin typeface="Cambria" pitchFamily="18" charset="0"/>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err="1" smtClean="0">
                          <a:ln>
                            <a:noFill/>
                          </a:ln>
                          <a:solidFill>
                            <a:schemeClr val="tx1"/>
                          </a:solidFill>
                          <a:effectLst/>
                          <a:latin typeface="Cambria" pitchFamily="18" charset="0"/>
                        </a:rPr>
                        <a:t>xxxxx</a:t>
                      </a:r>
                      <a:endParaRPr kumimoji="0" lang="en-US" sz="1600" b="0" i="0" u="none" strike="noStrike" cap="none" normalizeH="0" baseline="0" dirty="0" smtClean="0">
                        <a:ln>
                          <a:noFill/>
                        </a:ln>
                        <a:solidFill>
                          <a:schemeClr val="tx1"/>
                        </a:solidFill>
                        <a:effectLst/>
                        <a:latin typeface="Cambria"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
        <p:nvSpPr>
          <p:cNvPr id="25620" name="Text Box 20"/>
          <p:cNvSpPr txBox="1">
            <a:spLocks noChangeArrowheads="1"/>
          </p:cNvSpPr>
          <p:nvPr/>
        </p:nvSpPr>
        <p:spPr bwMode="auto">
          <a:xfrm>
            <a:off x="1534248" y="3276600"/>
            <a:ext cx="3390098" cy="289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sz="1600" smtClean="0">
                <a:solidFill>
                  <a:schemeClr val="tx2">
                    <a:lumMod val="50000"/>
                  </a:schemeClr>
                </a:solidFill>
                <a:latin typeface="Cambria" pitchFamily="18" charset="0"/>
              </a:rPr>
              <a:t>b. Pendekatan laba Rugi</a:t>
            </a:r>
          </a:p>
        </p:txBody>
      </p:sp>
      <p:graphicFrame>
        <p:nvGraphicFramePr>
          <p:cNvPr id="44053" name="Group 21"/>
          <p:cNvGraphicFramePr>
            <a:graphicFrameLocks noGrp="1"/>
          </p:cNvGraphicFramePr>
          <p:nvPr>
            <p:extLst>
              <p:ext uri="{D42A27DB-BD31-4B8C-83A1-F6EECF244321}">
                <p14:modId xmlns:p14="http://schemas.microsoft.com/office/powerpoint/2010/main" val="1117680889"/>
              </p:ext>
            </p:extLst>
          </p:nvPr>
        </p:nvGraphicFramePr>
        <p:xfrm>
          <a:off x="1610448" y="3908425"/>
          <a:ext cx="7369779" cy="1806575"/>
        </p:xfrm>
        <a:graphic>
          <a:graphicData uri="http://schemas.openxmlformats.org/drawingml/2006/table">
            <a:tbl>
              <a:tblPr/>
              <a:tblGrid>
                <a:gridCol w="1400258"/>
                <a:gridCol w="3242703"/>
                <a:gridCol w="1400258"/>
                <a:gridCol w="1326560"/>
              </a:tblGrid>
              <a:tr h="403225">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smtClean="0">
                          <a:ln>
                            <a:noFill/>
                          </a:ln>
                          <a:solidFill>
                            <a:schemeClr val="tx1"/>
                          </a:solidFill>
                          <a:effectLst/>
                          <a:latin typeface="Cambria" pitchFamily="18" charset="0"/>
                        </a:rPr>
                        <a:t>TANGGAL</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KETERANGAN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DEBIT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KREDIT</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r>
              <a:tr h="1403350">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12 Januari ‘00</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 Perlengkapan Kantor</a:t>
                      </a: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       Beban perlengkapan kantor</a:t>
                      </a: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1"/>
                          </a:solidFill>
                          <a:effectLst/>
                          <a:latin typeface="Cambria" pitchFamily="18" charset="0"/>
                        </a:rPr>
                        <a:t>(mencatat pembelian perlengkapan kantor perkas)</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err="1" smtClean="0">
                          <a:ln>
                            <a:noFill/>
                          </a:ln>
                          <a:solidFill>
                            <a:schemeClr val="tx1"/>
                          </a:solidFill>
                          <a:effectLst/>
                          <a:latin typeface="Cambria" pitchFamily="18" charset="0"/>
                        </a:rPr>
                        <a:t>xxxxx</a:t>
                      </a:r>
                      <a:endParaRPr kumimoji="0" lang="en-US" sz="1600" b="0" i="0" u="none" strike="noStrike" cap="none" normalizeH="0" baseline="0" dirty="0" smtClean="0">
                        <a:ln>
                          <a:noFill/>
                        </a:ln>
                        <a:solidFill>
                          <a:schemeClr val="tx1"/>
                        </a:solidFill>
                        <a:effectLst/>
                        <a:latin typeface="Cambria"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0" lang="en-US" sz="1600" b="0" i="0" u="none" strike="noStrike" cap="none" normalizeH="0" baseline="0" dirty="0" smtClean="0">
                        <a:ln>
                          <a:noFill/>
                        </a:ln>
                        <a:solidFill>
                          <a:schemeClr val="tx1"/>
                        </a:solidFill>
                        <a:effectLst/>
                        <a:latin typeface="Cambria" pitchFamily="18" charset="0"/>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dirty="0" err="1" smtClean="0">
                          <a:ln>
                            <a:noFill/>
                          </a:ln>
                          <a:solidFill>
                            <a:schemeClr val="tx1"/>
                          </a:solidFill>
                          <a:effectLst/>
                          <a:latin typeface="Cambria" pitchFamily="18" charset="0"/>
                        </a:rPr>
                        <a:t>xxxxx</a:t>
                      </a:r>
                      <a:endParaRPr kumimoji="0" lang="en-US" sz="1600" b="0" i="0" u="none" strike="noStrike" cap="none" normalizeH="0" baseline="0" dirty="0" smtClean="0">
                        <a:ln>
                          <a:noFill/>
                        </a:ln>
                        <a:solidFill>
                          <a:schemeClr val="tx1"/>
                        </a:solidFill>
                        <a:effectLst/>
                        <a:latin typeface="Cambria"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extLst>
      <p:ext uri="{BB962C8B-B14F-4D97-AF65-F5344CB8AC3E}">
        <p14:creationId xmlns:p14="http://schemas.microsoft.com/office/powerpoint/2010/main" val="1181995405"/>
      </p:ext>
    </p:extLst>
  </p:cSld>
  <p:clrMapOvr>
    <a:masterClrMapping/>
  </p:clrMapOvr>
  <p:transition>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5058" name="Object 2"/>
          <p:cNvGraphicFramePr>
            <a:graphicFrameLocks noChangeAspect="1"/>
          </p:cNvGraphicFramePr>
          <p:nvPr>
            <p:extLst>
              <p:ext uri="{D42A27DB-BD31-4B8C-83A1-F6EECF244321}">
                <p14:modId xmlns:p14="http://schemas.microsoft.com/office/powerpoint/2010/main" val="489687654"/>
              </p:ext>
            </p:extLst>
          </p:nvPr>
        </p:nvGraphicFramePr>
        <p:xfrm>
          <a:off x="1736456" y="3810000"/>
          <a:ext cx="7930784" cy="2362200"/>
        </p:xfrm>
        <a:graphic>
          <a:graphicData uri="http://schemas.openxmlformats.org/presentationml/2006/ole">
            <mc:AlternateContent xmlns:mc="http://schemas.openxmlformats.org/markup-compatibility/2006">
              <mc:Choice xmlns:v="urn:schemas-microsoft-com:vml" Requires="v">
                <p:oleObj spid="_x0000_s2061" name="Visio" r:id="rId4" imgW="6348070" imgH="1653235" progId="Visio.Drawing.6">
                  <p:embed/>
                </p:oleObj>
              </mc:Choice>
              <mc:Fallback>
                <p:oleObj name="Visio" r:id="rId4" imgW="6348070" imgH="1653235" progId="Visio.Drawing.6">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36456" y="3810000"/>
                        <a:ext cx="7930784" cy="2362200"/>
                      </a:xfrm>
                      <a:prstGeom prst="rect">
                        <a:avLst/>
                      </a:prstGeom>
                      <a:noFill/>
                      <a:ln>
                        <a:noFill/>
                      </a:ln>
                      <a:effectLst/>
                    </p:spPr>
                  </p:pic>
                </p:oleObj>
              </mc:Fallback>
            </mc:AlternateContent>
          </a:graphicData>
        </a:graphic>
      </p:graphicFrame>
      <p:sp>
        <p:nvSpPr>
          <p:cNvPr id="45059" name="Text Box 3"/>
          <p:cNvSpPr txBox="1">
            <a:spLocks noChangeArrowheads="1"/>
          </p:cNvSpPr>
          <p:nvPr/>
        </p:nvSpPr>
        <p:spPr bwMode="auto">
          <a:xfrm>
            <a:off x="1733280" y="3044825"/>
            <a:ext cx="4116428"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2000" b="1" smtClean="0">
                <a:solidFill>
                  <a:schemeClr val="tx2">
                    <a:lumMod val="50000"/>
                  </a:schemeClr>
                </a:solidFill>
                <a:latin typeface="Cambria" pitchFamily="18" charset="0"/>
              </a:rPr>
              <a:t>Ayat Penyesuaian, 31 Desember 2001</a:t>
            </a:r>
          </a:p>
        </p:txBody>
      </p:sp>
      <p:sp>
        <p:nvSpPr>
          <p:cNvPr id="45060" name="Text Box 4"/>
          <p:cNvSpPr txBox="1">
            <a:spLocks noChangeArrowheads="1"/>
          </p:cNvSpPr>
          <p:nvPr/>
        </p:nvSpPr>
        <p:spPr bwMode="auto">
          <a:xfrm>
            <a:off x="1512618" y="457200"/>
            <a:ext cx="7174182" cy="2563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dirty="0" err="1" smtClean="0">
                <a:solidFill>
                  <a:schemeClr val="tx2">
                    <a:lumMod val="50000"/>
                  </a:schemeClr>
                </a:solidFill>
                <a:latin typeface="Cambria" pitchFamily="18" charset="0"/>
              </a:rPr>
              <a:t>Contoh</a:t>
            </a:r>
            <a:r>
              <a:rPr lang="en-US" dirty="0" smtClean="0">
                <a:solidFill>
                  <a:schemeClr val="tx2">
                    <a:lumMod val="50000"/>
                  </a:schemeClr>
                </a:solidFill>
                <a:latin typeface="Cambria" pitchFamily="18" charset="0"/>
              </a:rPr>
              <a:t> :</a:t>
            </a:r>
            <a:endParaRPr lang="en-US" b="1" dirty="0" smtClean="0">
              <a:solidFill>
                <a:schemeClr val="tx2">
                  <a:lumMod val="50000"/>
                </a:schemeClr>
              </a:solidFill>
              <a:latin typeface="Cambria" pitchFamily="18" charset="0"/>
            </a:endParaRPr>
          </a:p>
          <a:p>
            <a:pPr>
              <a:defRPr/>
            </a:pPr>
            <a:r>
              <a:rPr lang="en-US" b="1" dirty="0" err="1" smtClean="0">
                <a:solidFill>
                  <a:schemeClr val="tx2">
                    <a:lumMod val="50000"/>
                  </a:schemeClr>
                </a:solidFill>
                <a:latin typeface="Cambria" pitchFamily="18" charset="0"/>
              </a:rPr>
              <a:t>Neraca</a:t>
            </a:r>
            <a:r>
              <a:rPr lang="en-US" b="1" dirty="0" smtClean="0">
                <a:solidFill>
                  <a:schemeClr val="tx2">
                    <a:lumMod val="50000"/>
                  </a:schemeClr>
                </a:solidFill>
                <a:latin typeface="Cambria" pitchFamily="18" charset="0"/>
              </a:rPr>
              <a:t> </a:t>
            </a:r>
            <a:r>
              <a:rPr lang="en-US" b="1" dirty="0" err="1" smtClean="0">
                <a:solidFill>
                  <a:schemeClr val="tx2">
                    <a:lumMod val="50000"/>
                  </a:schemeClr>
                </a:solidFill>
                <a:latin typeface="Cambria" pitchFamily="18" charset="0"/>
              </a:rPr>
              <a:t>Saldo</a:t>
            </a:r>
            <a:r>
              <a:rPr lang="en-US" b="1" dirty="0" smtClean="0">
                <a:solidFill>
                  <a:schemeClr val="tx2">
                    <a:lumMod val="50000"/>
                  </a:schemeClr>
                </a:solidFill>
                <a:latin typeface="Cambria" pitchFamily="18" charset="0"/>
              </a:rPr>
              <a:t> 31 </a:t>
            </a:r>
            <a:r>
              <a:rPr lang="en-US" b="1" dirty="0" err="1" smtClean="0">
                <a:solidFill>
                  <a:schemeClr val="tx2">
                    <a:lumMod val="50000"/>
                  </a:schemeClr>
                </a:solidFill>
                <a:latin typeface="Cambria" pitchFamily="18" charset="0"/>
              </a:rPr>
              <a:t>Desember</a:t>
            </a:r>
            <a:r>
              <a:rPr lang="en-US" b="1" dirty="0" smtClean="0">
                <a:solidFill>
                  <a:schemeClr val="tx2">
                    <a:lumMod val="50000"/>
                  </a:schemeClr>
                </a:solidFill>
                <a:latin typeface="Cambria" pitchFamily="18" charset="0"/>
              </a:rPr>
              <a:t> 2001</a:t>
            </a:r>
            <a:endParaRPr lang="en-US" dirty="0" smtClean="0">
              <a:solidFill>
                <a:schemeClr val="tx2">
                  <a:lumMod val="50000"/>
                </a:schemeClr>
              </a:solidFill>
              <a:latin typeface="Cambria" pitchFamily="18" charset="0"/>
            </a:endParaRPr>
          </a:p>
          <a:p>
            <a:pPr>
              <a:defRPr/>
            </a:pP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Perlengkapan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Toko</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Rp</a:t>
            </a:r>
            <a:r>
              <a:rPr lang="en-US" dirty="0" smtClean="0">
                <a:solidFill>
                  <a:schemeClr val="tx2">
                    <a:lumMod val="50000"/>
                  </a:schemeClr>
                </a:solidFill>
                <a:latin typeface="Cambria" pitchFamily="18" charset="0"/>
              </a:rPr>
              <a:t>. 1.250.000 (D)</a:t>
            </a:r>
          </a:p>
          <a:p>
            <a:pPr>
              <a:defRPr/>
            </a:pP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Perlengkapan</a:t>
            </a:r>
            <a:r>
              <a:rPr lang="en-US" dirty="0" smtClean="0">
                <a:solidFill>
                  <a:schemeClr val="tx2">
                    <a:lumMod val="50000"/>
                  </a:schemeClr>
                </a:solidFill>
                <a:latin typeface="Cambria" pitchFamily="18" charset="0"/>
              </a:rPr>
              <a:t> Kantor	</a:t>
            </a:r>
            <a:r>
              <a:rPr lang="en-US" dirty="0" err="1" smtClean="0">
                <a:solidFill>
                  <a:schemeClr val="tx2">
                    <a:lumMod val="50000"/>
                  </a:schemeClr>
                </a:solidFill>
                <a:latin typeface="Cambria" pitchFamily="18" charset="0"/>
              </a:rPr>
              <a:t>Rp</a:t>
            </a:r>
            <a:r>
              <a:rPr lang="en-US" dirty="0" smtClean="0">
                <a:solidFill>
                  <a:schemeClr val="tx2">
                    <a:lumMod val="50000"/>
                  </a:schemeClr>
                </a:solidFill>
                <a:latin typeface="Cambria" pitchFamily="18" charset="0"/>
              </a:rPr>
              <a:t>. 2.000.000 (D)</a:t>
            </a:r>
            <a:endParaRPr lang="en-US" b="1" i="1" u="sng" dirty="0" smtClean="0">
              <a:solidFill>
                <a:schemeClr val="tx2">
                  <a:lumMod val="50000"/>
                </a:schemeClr>
              </a:solidFill>
              <a:latin typeface="Cambria" pitchFamily="18" charset="0"/>
            </a:endParaRPr>
          </a:p>
          <a:p>
            <a:pPr>
              <a:defRPr/>
            </a:pPr>
            <a:endParaRPr lang="en-US" b="1" i="1" u="sng" dirty="0" smtClean="0">
              <a:solidFill>
                <a:schemeClr val="tx2">
                  <a:lumMod val="50000"/>
                </a:schemeClr>
              </a:solidFill>
              <a:latin typeface="Cambria" pitchFamily="18" charset="0"/>
            </a:endParaRPr>
          </a:p>
          <a:p>
            <a:pPr>
              <a:defRPr/>
            </a:pPr>
            <a:r>
              <a:rPr lang="en-US" b="1" i="1" u="sng" dirty="0" smtClean="0">
                <a:solidFill>
                  <a:schemeClr val="tx2">
                    <a:lumMod val="50000"/>
                  </a:schemeClr>
                </a:solidFill>
                <a:latin typeface="Cambria" pitchFamily="18" charset="0"/>
              </a:rPr>
              <a:t>Data </a:t>
            </a:r>
            <a:r>
              <a:rPr lang="en-US" b="1" i="1" u="sng" dirty="0" err="1" smtClean="0">
                <a:solidFill>
                  <a:schemeClr val="tx2">
                    <a:lumMod val="50000"/>
                  </a:schemeClr>
                </a:solidFill>
                <a:latin typeface="Cambria" pitchFamily="18" charset="0"/>
              </a:rPr>
              <a:t>Penyesuaian</a:t>
            </a:r>
            <a:r>
              <a:rPr lang="en-US" b="1" i="1" u="sng" dirty="0" smtClean="0">
                <a:solidFill>
                  <a:schemeClr val="tx2">
                    <a:lumMod val="50000"/>
                  </a:schemeClr>
                </a:solidFill>
                <a:latin typeface="Cambria" pitchFamily="18" charset="0"/>
              </a:rPr>
              <a:t> 31 </a:t>
            </a:r>
            <a:r>
              <a:rPr lang="en-US" b="1" i="1" u="sng" dirty="0" err="1" smtClean="0">
                <a:solidFill>
                  <a:schemeClr val="tx2">
                    <a:lumMod val="50000"/>
                  </a:schemeClr>
                </a:solidFill>
                <a:latin typeface="Cambria" pitchFamily="18" charset="0"/>
              </a:rPr>
              <a:t>Desember</a:t>
            </a:r>
            <a:r>
              <a:rPr lang="en-US" b="1" i="1" u="sng" dirty="0" smtClean="0">
                <a:solidFill>
                  <a:schemeClr val="tx2">
                    <a:lumMod val="50000"/>
                  </a:schemeClr>
                </a:solidFill>
                <a:latin typeface="Cambria" pitchFamily="18" charset="0"/>
              </a:rPr>
              <a:t> 2001</a:t>
            </a:r>
            <a:endParaRPr lang="en-US" dirty="0" smtClean="0">
              <a:solidFill>
                <a:schemeClr val="tx2">
                  <a:lumMod val="50000"/>
                </a:schemeClr>
              </a:solidFill>
              <a:latin typeface="Cambria" pitchFamily="18" charset="0"/>
            </a:endParaRPr>
          </a:p>
          <a:p>
            <a:pPr>
              <a:defRPr/>
            </a:pP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Sisa</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Perlengkapan</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Toko</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Pada</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akhir</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periode</a:t>
            </a:r>
            <a:r>
              <a:rPr lang="en-US" dirty="0" smtClean="0">
                <a:solidFill>
                  <a:schemeClr val="tx2">
                    <a:lumMod val="50000"/>
                  </a:schemeClr>
                </a:solidFill>
                <a:latin typeface="Cambria" pitchFamily="18" charset="0"/>
              </a:rPr>
              <a:t>  </a:t>
            </a:r>
            <a:r>
              <a:rPr lang="en-US" dirty="0" err="1" smtClean="0">
                <a:solidFill>
                  <a:schemeClr val="tx2">
                    <a:lumMod val="50000"/>
                  </a:schemeClr>
                </a:solidFill>
                <a:latin typeface="Cambria" pitchFamily="18" charset="0"/>
              </a:rPr>
              <a:t>Rp</a:t>
            </a:r>
            <a:r>
              <a:rPr lang="en-US" dirty="0" smtClean="0">
                <a:solidFill>
                  <a:schemeClr val="tx2">
                    <a:lumMod val="50000"/>
                  </a:schemeClr>
                </a:solidFill>
                <a:latin typeface="Cambria" pitchFamily="18" charset="0"/>
              </a:rPr>
              <a:t>. 750.000</a:t>
            </a:r>
          </a:p>
          <a:p>
            <a:pPr>
              <a:defRPr/>
            </a:pPr>
            <a:r>
              <a:rPr lang="en-US" dirty="0" smtClean="0">
                <a:solidFill>
                  <a:schemeClr val="tx2">
                    <a:lumMod val="50000"/>
                  </a:schemeClr>
                </a:solidFill>
                <a:latin typeface="Cambria" pitchFamily="18" charset="0"/>
              </a:rPr>
              <a:t>	</a:t>
            </a:r>
            <a:r>
              <a:rPr lang="de-DE" dirty="0" smtClean="0">
                <a:solidFill>
                  <a:schemeClr val="tx2">
                    <a:lumMod val="50000"/>
                  </a:schemeClr>
                </a:solidFill>
                <a:latin typeface="Cambria" pitchFamily="18" charset="0"/>
              </a:rPr>
              <a:t>Perlengkapan Kantor yang telah terpakai Rp. 1.300.000</a:t>
            </a:r>
            <a:endParaRPr lang="en-US" b="1" dirty="0" smtClean="0">
              <a:solidFill>
                <a:schemeClr val="tx2">
                  <a:lumMod val="50000"/>
                </a:schemeClr>
              </a:solidFill>
              <a:latin typeface="Cambria" pitchFamily="18" charset="0"/>
            </a:endParaRPr>
          </a:p>
          <a:p>
            <a:pPr>
              <a:defRPr/>
            </a:pPr>
            <a:endParaRPr lang="en-US" b="1" dirty="0" smtClean="0">
              <a:solidFill>
                <a:schemeClr val="tx2">
                  <a:lumMod val="50000"/>
                </a:schemeClr>
              </a:solidFill>
              <a:latin typeface="Cambria" pitchFamily="18" charset="0"/>
            </a:endParaRPr>
          </a:p>
        </p:txBody>
      </p:sp>
    </p:spTree>
    <p:extLst>
      <p:ext uri="{BB962C8B-B14F-4D97-AF65-F5344CB8AC3E}">
        <p14:creationId xmlns:p14="http://schemas.microsoft.com/office/powerpoint/2010/main" val="3204081406"/>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45059"/>
                                        </p:tgtEl>
                                        <p:attrNameLst>
                                          <p:attrName>style.visibility</p:attrName>
                                        </p:attrNameLst>
                                      </p:cBhvr>
                                      <p:to>
                                        <p:strVal val="visible"/>
                                      </p:to>
                                    </p:set>
                                    <p:anim to="" calcmode="lin" valueType="num">
                                      <p:cBhvr>
                                        <p:cTn id="7" dur="1" fill="hold"/>
                                        <p:tgtEl>
                                          <p:spTgt spid="45059"/>
                                        </p:tgtEl>
                                        <p:attrNameLst>
                                          <p:attrName/>
                                        </p:attrNameLst>
                                      </p:cBhvr>
                                    </p:anim>
                                  </p:childTnLst>
                                </p:cTn>
                              </p:par>
                            </p:childTnLst>
                          </p:cTn>
                        </p:par>
                        <p:par>
                          <p:cTn id="8" fill="hold" nodeType="afterGroup">
                            <p:stCondLst>
                              <p:cond delay="500"/>
                            </p:stCondLst>
                            <p:childTnLst>
                              <p:par>
                                <p:cTn id="9" presetID="24" presetClass="entr" presetSubtype="0" fill="hold" nodeType="afterEffect">
                                  <p:stCondLst>
                                    <p:cond delay="0"/>
                                  </p:stCondLst>
                                  <p:childTnLst>
                                    <p:set>
                                      <p:cBhvr>
                                        <p:cTn id="10" dur="1" fill="hold">
                                          <p:stCondLst>
                                            <p:cond delay="499"/>
                                          </p:stCondLst>
                                        </p:cTn>
                                        <p:tgtEl>
                                          <p:spTgt spid="45058"/>
                                        </p:tgtEl>
                                        <p:attrNameLst>
                                          <p:attrName>style.visibility</p:attrName>
                                        </p:attrNameLst>
                                      </p:cBhvr>
                                      <p:to>
                                        <p:strVal val="visible"/>
                                      </p:to>
                                    </p:set>
                                    <p:anim to="" calcmode="lin" valueType="num">
                                      <p:cBhvr>
                                        <p:cTn id="11" dur="1" fill="hold"/>
                                        <p:tgtEl>
                                          <p:spTgt spid="45058"/>
                                        </p:tgtEl>
                                        <p:attrNameLst>
                                          <p:attrName/>
                                        </p:attrNameLst>
                                      </p:cBhvr>
                                    </p:anim>
                                  </p:childTnLst>
                                </p:cTn>
                              </p:par>
                            </p:childTnLst>
                          </p:cTn>
                        </p:par>
                      </p:childTnLst>
                    </p:cTn>
                  </p:par>
                  <p:par>
                    <p:cTn id="12" fill="hold" nodeType="clickPar">
                      <p:stCondLst>
                        <p:cond delay="indefinite"/>
                      </p:stCondLst>
                      <p:childTnLst>
                        <p:par>
                          <p:cTn id="13" fill="hold" nodeType="withGroup">
                            <p:stCondLst>
                              <p:cond delay="0"/>
                            </p:stCondLst>
                            <p:childTnLst>
                              <p:par>
                                <p:cTn id="14" presetID="24" presetClass="entr" presetSubtype="0" fill="hold" grpId="0" nodeType="clickEffect">
                                  <p:stCondLst>
                                    <p:cond delay="0"/>
                                  </p:stCondLst>
                                  <p:childTnLst>
                                    <p:set>
                                      <p:cBhvr>
                                        <p:cTn id="15" dur="1" fill="hold">
                                          <p:stCondLst>
                                            <p:cond delay="499"/>
                                          </p:stCondLst>
                                        </p:cTn>
                                        <p:tgtEl>
                                          <p:spTgt spid="45060"/>
                                        </p:tgtEl>
                                        <p:attrNameLst>
                                          <p:attrName>style.visibility</p:attrName>
                                        </p:attrNameLst>
                                      </p:cBhvr>
                                      <p:to>
                                        <p:strVal val="visible"/>
                                      </p:to>
                                    </p:set>
                                    <p:anim to="" calcmode="lin" valueType="num">
                                      <p:cBhvr>
                                        <p:cTn id="16" dur="1" fill="hold"/>
                                        <p:tgtEl>
                                          <p:spTgt spid="45060"/>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autoUpdateAnimBg="0"/>
      <p:bldP spid="45060"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ChangeArrowheads="1"/>
          </p:cNvSpPr>
          <p:nvPr/>
        </p:nvSpPr>
        <p:spPr bwMode="auto">
          <a:xfrm>
            <a:off x="1883145" y="157163"/>
            <a:ext cx="4560887" cy="52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sz="2000" b="1">
                <a:solidFill>
                  <a:schemeClr val="tx2"/>
                </a:solidFill>
                <a:latin typeface="Cambria" pitchFamily="18" charset="0"/>
              </a:rPr>
              <a:t>3. PENYUSUTAN AKTIVA TETAP</a:t>
            </a:r>
          </a:p>
        </p:txBody>
      </p:sp>
      <p:sp>
        <p:nvSpPr>
          <p:cNvPr id="26627" name="Line 3"/>
          <p:cNvSpPr>
            <a:spLocks noChangeShapeType="1"/>
          </p:cNvSpPr>
          <p:nvPr/>
        </p:nvSpPr>
        <p:spPr bwMode="auto">
          <a:xfrm>
            <a:off x="2079995" y="5619750"/>
            <a:ext cx="6777037" cy="19050"/>
          </a:xfrm>
          <a:prstGeom prst="line">
            <a:avLst/>
          </a:prstGeom>
          <a:noFill/>
          <a:ln w="28575">
            <a:solidFill>
              <a:schemeClr val="tx2"/>
            </a:solidFill>
            <a:round/>
            <a:headEnd/>
            <a:tailEnd type="triangle" w="med" len="med"/>
          </a:ln>
          <a:extLst>
            <a:ext uri="{909E8E84-426E-40DD-AFC4-6F175D3DCCD1}">
              <a14:hiddenFill xmlns:a14="http://schemas.microsoft.com/office/drawing/2010/main">
                <a:noFill/>
              </a14:hiddenFill>
            </a:ext>
          </a:extLst>
        </p:spPr>
        <p:txBody>
          <a:bodyPr wrap="none" anchor="ctr"/>
          <a:lstStyle/>
          <a:p>
            <a:pPr>
              <a:defRPr/>
            </a:pPr>
            <a:endParaRPr lang="en-US">
              <a:solidFill>
                <a:schemeClr val="tx2">
                  <a:lumMod val="50000"/>
                </a:schemeClr>
              </a:solidFill>
            </a:endParaRPr>
          </a:p>
        </p:txBody>
      </p:sp>
      <p:sp>
        <p:nvSpPr>
          <p:cNvPr id="26628" name="Rectangle 4"/>
          <p:cNvSpPr>
            <a:spLocks noChangeArrowheads="1"/>
          </p:cNvSpPr>
          <p:nvPr/>
        </p:nvSpPr>
        <p:spPr bwMode="auto">
          <a:xfrm>
            <a:off x="2003795" y="4552950"/>
            <a:ext cx="6624637" cy="457200"/>
          </a:xfrm>
          <a:prstGeom prst="rect">
            <a:avLst/>
          </a:prstGeom>
          <a:solidFill>
            <a:srgbClr val="3366CC"/>
          </a:solidFill>
          <a:ln w="9525">
            <a:solidFill>
              <a:schemeClr val="tx2"/>
            </a:solidFill>
            <a:miter lim="800000"/>
            <a:headEnd/>
            <a:tailEnd/>
          </a:ln>
        </p:spPr>
        <p:txBody>
          <a:bodyPr wrap="none" anchor="ctr"/>
          <a:lstStyle/>
          <a:p>
            <a:pPr>
              <a:defRPr/>
            </a:pPr>
            <a:endParaRPr lang="en-GB">
              <a:solidFill>
                <a:schemeClr val="tx2">
                  <a:lumMod val="50000"/>
                </a:schemeClr>
              </a:solidFill>
            </a:endParaRPr>
          </a:p>
        </p:txBody>
      </p:sp>
      <p:sp>
        <p:nvSpPr>
          <p:cNvPr id="26629" name="AutoShape 5"/>
          <p:cNvSpPr>
            <a:spLocks/>
          </p:cNvSpPr>
          <p:nvPr/>
        </p:nvSpPr>
        <p:spPr bwMode="auto">
          <a:xfrm rot="5400000">
            <a:off x="4746995" y="3505200"/>
            <a:ext cx="133350" cy="3276600"/>
          </a:xfrm>
          <a:prstGeom prst="rightBrace">
            <a:avLst>
              <a:gd name="adj1" fmla="val 206810"/>
              <a:gd name="adj2" fmla="val 51111"/>
            </a:avLst>
          </a:prstGeom>
          <a:noFill/>
          <a:ln w="12700">
            <a:solidFill>
              <a:schemeClr val="tx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defRPr/>
            </a:pPr>
            <a:endParaRPr lang="en-GB">
              <a:solidFill>
                <a:schemeClr val="tx2">
                  <a:lumMod val="50000"/>
                </a:schemeClr>
              </a:solidFill>
            </a:endParaRPr>
          </a:p>
        </p:txBody>
      </p:sp>
      <p:sp>
        <p:nvSpPr>
          <p:cNvPr id="26630" name="Text Box 6"/>
          <p:cNvSpPr txBox="1">
            <a:spLocks noChangeArrowheads="1"/>
          </p:cNvSpPr>
          <p:nvPr/>
        </p:nvSpPr>
        <p:spPr bwMode="auto">
          <a:xfrm>
            <a:off x="4108820" y="4060825"/>
            <a:ext cx="1374775" cy="27622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1200" smtClean="0">
                <a:solidFill>
                  <a:schemeClr val="tx2">
                    <a:lumMod val="50000"/>
                  </a:schemeClr>
                </a:solidFill>
                <a:latin typeface="Cambria" pitchFamily="18" charset="0"/>
              </a:rPr>
              <a:t>perioda akuntansi</a:t>
            </a:r>
            <a:endParaRPr lang="en-US" sz="2400" smtClean="0">
              <a:solidFill>
                <a:schemeClr val="tx2">
                  <a:lumMod val="50000"/>
                </a:schemeClr>
              </a:solidFill>
              <a:latin typeface="Cambria" pitchFamily="18" charset="0"/>
            </a:endParaRPr>
          </a:p>
        </p:txBody>
      </p:sp>
      <p:sp>
        <p:nvSpPr>
          <p:cNvPr id="26631" name="Text Box 7"/>
          <p:cNvSpPr txBox="1">
            <a:spLocks noChangeArrowheads="1"/>
          </p:cNvSpPr>
          <p:nvPr/>
        </p:nvSpPr>
        <p:spPr bwMode="auto">
          <a:xfrm>
            <a:off x="6642470" y="3708400"/>
            <a:ext cx="584200" cy="27622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1200" b="1" smtClean="0">
                <a:solidFill>
                  <a:schemeClr val="tx2">
                    <a:lumMod val="50000"/>
                  </a:schemeClr>
                </a:solidFill>
                <a:latin typeface="Cambria" pitchFamily="18" charset="0"/>
              </a:rPr>
              <a:t>2002 </a:t>
            </a:r>
            <a:endParaRPr lang="en-US" sz="2400" smtClean="0">
              <a:solidFill>
                <a:schemeClr val="tx2">
                  <a:lumMod val="50000"/>
                </a:schemeClr>
              </a:solidFill>
              <a:latin typeface="Cambria" pitchFamily="18" charset="0"/>
            </a:endParaRPr>
          </a:p>
        </p:txBody>
      </p:sp>
      <p:sp>
        <p:nvSpPr>
          <p:cNvPr id="26632" name="Text Box 8"/>
          <p:cNvSpPr txBox="1">
            <a:spLocks noChangeArrowheads="1"/>
          </p:cNvSpPr>
          <p:nvPr/>
        </p:nvSpPr>
        <p:spPr bwMode="auto">
          <a:xfrm>
            <a:off x="2889620" y="5640388"/>
            <a:ext cx="490537" cy="27622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1200" smtClean="0">
                <a:solidFill>
                  <a:schemeClr val="tx2">
                    <a:lumMod val="50000"/>
                  </a:schemeClr>
                </a:solidFill>
                <a:latin typeface="Cambria" pitchFamily="18" charset="0"/>
              </a:rPr>
              <a:t>awal</a:t>
            </a:r>
            <a:endParaRPr lang="en-US" sz="2400" smtClean="0">
              <a:solidFill>
                <a:schemeClr val="tx2">
                  <a:lumMod val="50000"/>
                </a:schemeClr>
              </a:solidFill>
              <a:latin typeface="Cambria" pitchFamily="18" charset="0"/>
            </a:endParaRPr>
          </a:p>
        </p:txBody>
      </p:sp>
      <p:sp>
        <p:nvSpPr>
          <p:cNvPr id="26633" name="Text Box 9"/>
          <p:cNvSpPr txBox="1">
            <a:spLocks noChangeArrowheads="1"/>
          </p:cNvSpPr>
          <p:nvPr/>
        </p:nvSpPr>
        <p:spPr bwMode="auto">
          <a:xfrm>
            <a:off x="6232895" y="5630863"/>
            <a:ext cx="531812" cy="27622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1200" smtClean="0">
                <a:solidFill>
                  <a:schemeClr val="tx2">
                    <a:lumMod val="50000"/>
                  </a:schemeClr>
                </a:solidFill>
                <a:latin typeface="Cambria" pitchFamily="18" charset="0"/>
              </a:rPr>
              <a:t>akhir</a:t>
            </a:r>
            <a:endParaRPr lang="en-US" sz="2400" smtClean="0">
              <a:solidFill>
                <a:schemeClr val="tx2">
                  <a:lumMod val="50000"/>
                </a:schemeClr>
              </a:solidFill>
              <a:latin typeface="Cambria" pitchFamily="18" charset="0"/>
            </a:endParaRPr>
          </a:p>
        </p:txBody>
      </p:sp>
      <p:sp>
        <p:nvSpPr>
          <p:cNvPr id="26634" name="Text Box 10"/>
          <p:cNvSpPr txBox="1">
            <a:spLocks noChangeArrowheads="1"/>
          </p:cNvSpPr>
          <p:nvPr/>
        </p:nvSpPr>
        <p:spPr bwMode="auto">
          <a:xfrm>
            <a:off x="2645145" y="3708400"/>
            <a:ext cx="584200" cy="27622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1200" b="1" smtClean="0">
                <a:solidFill>
                  <a:schemeClr val="tx2">
                    <a:lumMod val="50000"/>
                  </a:schemeClr>
                </a:solidFill>
                <a:latin typeface="Cambria" pitchFamily="18" charset="0"/>
              </a:rPr>
              <a:t>2000 </a:t>
            </a:r>
            <a:endParaRPr lang="en-US" sz="2400" smtClean="0">
              <a:solidFill>
                <a:schemeClr val="tx2">
                  <a:lumMod val="50000"/>
                </a:schemeClr>
              </a:solidFill>
              <a:latin typeface="Cambria" pitchFamily="18" charset="0"/>
            </a:endParaRPr>
          </a:p>
        </p:txBody>
      </p:sp>
      <p:sp>
        <p:nvSpPr>
          <p:cNvPr id="26635" name="Text Box 11"/>
          <p:cNvSpPr txBox="1">
            <a:spLocks noChangeArrowheads="1"/>
          </p:cNvSpPr>
          <p:nvPr/>
        </p:nvSpPr>
        <p:spPr bwMode="auto">
          <a:xfrm>
            <a:off x="4537445" y="3708400"/>
            <a:ext cx="584200" cy="27622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1200" b="1" smtClean="0">
                <a:solidFill>
                  <a:schemeClr val="tx2">
                    <a:lumMod val="50000"/>
                  </a:schemeClr>
                </a:solidFill>
                <a:latin typeface="Cambria" pitchFamily="18" charset="0"/>
              </a:rPr>
              <a:t>2001 </a:t>
            </a:r>
            <a:endParaRPr lang="en-US" sz="2400" smtClean="0">
              <a:solidFill>
                <a:schemeClr val="tx2">
                  <a:lumMod val="50000"/>
                </a:schemeClr>
              </a:solidFill>
              <a:latin typeface="Cambria" pitchFamily="18" charset="0"/>
            </a:endParaRPr>
          </a:p>
        </p:txBody>
      </p:sp>
      <p:sp>
        <p:nvSpPr>
          <p:cNvPr id="26636" name="Line 12"/>
          <p:cNvSpPr>
            <a:spLocks noChangeShapeType="1"/>
          </p:cNvSpPr>
          <p:nvPr/>
        </p:nvSpPr>
        <p:spPr bwMode="auto">
          <a:xfrm>
            <a:off x="5428032" y="4191000"/>
            <a:ext cx="1066800" cy="0"/>
          </a:xfrm>
          <a:prstGeom prst="line">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txBody>
          <a:bodyPr wrap="none" anchor="ctr"/>
          <a:lstStyle/>
          <a:p>
            <a:pPr>
              <a:defRPr/>
            </a:pPr>
            <a:endParaRPr lang="en-US">
              <a:solidFill>
                <a:schemeClr val="tx2">
                  <a:lumMod val="50000"/>
                </a:schemeClr>
              </a:solidFill>
            </a:endParaRPr>
          </a:p>
        </p:txBody>
      </p:sp>
      <p:sp>
        <p:nvSpPr>
          <p:cNvPr id="26637" name="Line 13"/>
          <p:cNvSpPr>
            <a:spLocks noChangeShapeType="1"/>
          </p:cNvSpPr>
          <p:nvPr/>
        </p:nvSpPr>
        <p:spPr bwMode="auto">
          <a:xfrm flipH="1">
            <a:off x="3137270" y="4170363"/>
            <a:ext cx="990600" cy="0"/>
          </a:xfrm>
          <a:prstGeom prst="line">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txBody>
          <a:bodyPr wrap="none" anchor="ctr"/>
          <a:lstStyle/>
          <a:p>
            <a:pPr>
              <a:defRPr/>
            </a:pPr>
            <a:endParaRPr lang="en-US">
              <a:solidFill>
                <a:schemeClr val="tx2">
                  <a:lumMod val="50000"/>
                </a:schemeClr>
              </a:solidFill>
            </a:endParaRPr>
          </a:p>
        </p:txBody>
      </p:sp>
      <p:sp>
        <p:nvSpPr>
          <p:cNvPr id="26638" name="Text Box 14"/>
          <p:cNvSpPr txBox="1">
            <a:spLocks noChangeArrowheads="1"/>
          </p:cNvSpPr>
          <p:nvPr/>
        </p:nvSpPr>
        <p:spPr bwMode="auto">
          <a:xfrm>
            <a:off x="3813545" y="5240338"/>
            <a:ext cx="1876425" cy="27622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1200" smtClean="0">
                <a:solidFill>
                  <a:schemeClr val="tx2">
                    <a:lumMod val="50000"/>
                  </a:schemeClr>
                </a:solidFill>
                <a:latin typeface="Cambria" pitchFamily="18" charset="0"/>
              </a:rPr>
              <a:t>Biaya depresiasi tahun ini</a:t>
            </a:r>
            <a:endParaRPr lang="en-US" sz="2400" smtClean="0">
              <a:solidFill>
                <a:schemeClr val="tx2">
                  <a:lumMod val="50000"/>
                </a:schemeClr>
              </a:solidFill>
              <a:latin typeface="Cambria" pitchFamily="18" charset="0"/>
            </a:endParaRPr>
          </a:p>
        </p:txBody>
      </p:sp>
      <p:sp>
        <p:nvSpPr>
          <p:cNvPr id="26639" name="Text Box 15"/>
          <p:cNvSpPr txBox="1">
            <a:spLocks noChangeArrowheads="1"/>
          </p:cNvSpPr>
          <p:nvPr/>
        </p:nvSpPr>
        <p:spPr bwMode="auto">
          <a:xfrm>
            <a:off x="1625970" y="3727450"/>
            <a:ext cx="893762" cy="461963"/>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defRPr/>
            </a:pPr>
            <a:r>
              <a:rPr lang="en-US" sz="1200" smtClean="0">
                <a:solidFill>
                  <a:schemeClr val="tx2">
                    <a:lumMod val="50000"/>
                  </a:schemeClr>
                </a:solidFill>
                <a:latin typeface="Cambria" pitchFamily="18" charset="0"/>
              </a:rPr>
              <a:t>Kos terjadi</a:t>
            </a:r>
          </a:p>
          <a:p>
            <a:pPr algn="ctr">
              <a:defRPr/>
            </a:pPr>
            <a:r>
              <a:rPr lang="en-US" sz="1200" smtClean="0">
                <a:solidFill>
                  <a:schemeClr val="tx2">
                    <a:lumMod val="50000"/>
                  </a:schemeClr>
                </a:solidFill>
                <a:latin typeface="Cambria" pitchFamily="18" charset="0"/>
              </a:rPr>
              <a:t>di sini</a:t>
            </a:r>
            <a:endParaRPr lang="en-US" sz="2400" smtClean="0">
              <a:solidFill>
                <a:schemeClr val="tx2">
                  <a:lumMod val="50000"/>
                </a:schemeClr>
              </a:solidFill>
              <a:latin typeface="Cambria" pitchFamily="18" charset="0"/>
            </a:endParaRPr>
          </a:p>
        </p:txBody>
      </p:sp>
      <p:sp>
        <p:nvSpPr>
          <p:cNvPr id="26640" name="Text Box 16"/>
          <p:cNvSpPr txBox="1">
            <a:spLocks noChangeArrowheads="1"/>
          </p:cNvSpPr>
          <p:nvPr/>
        </p:nvSpPr>
        <p:spPr bwMode="auto">
          <a:xfrm>
            <a:off x="5280395" y="4649788"/>
            <a:ext cx="431800" cy="27622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1200" b="1" smtClean="0">
                <a:solidFill>
                  <a:schemeClr val="tx2">
                    <a:lumMod val="50000"/>
                  </a:schemeClr>
                </a:solidFill>
                <a:latin typeface="Cambria" pitchFamily="18" charset="0"/>
              </a:rPr>
              <a:t>kos</a:t>
            </a:r>
            <a:endParaRPr lang="en-US" sz="2400" smtClean="0">
              <a:solidFill>
                <a:schemeClr val="tx2">
                  <a:lumMod val="50000"/>
                </a:schemeClr>
              </a:solidFill>
              <a:latin typeface="Cambria" pitchFamily="18" charset="0"/>
            </a:endParaRPr>
          </a:p>
        </p:txBody>
      </p:sp>
      <p:sp>
        <p:nvSpPr>
          <p:cNvPr id="26641" name="Text Box 17"/>
          <p:cNvSpPr txBox="1">
            <a:spLocks noChangeArrowheads="1"/>
          </p:cNvSpPr>
          <p:nvPr/>
        </p:nvSpPr>
        <p:spPr bwMode="auto">
          <a:xfrm>
            <a:off x="7942632" y="5661025"/>
            <a:ext cx="611188" cy="27622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1200" smtClean="0">
                <a:solidFill>
                  <a:schemeClr val="tx2">
                    <a:lumMod val="50000"/>
                  </a:schemeClr>
                </a:solidFill>
                <a:latin typeface="Cambria" pitchFamily="18" charset="0"/>
              </a:rPr>
              <a:t>Waktu</a:t>
            </a:r>
            <a:endParaRPr lang="en-US" sz="2400" smtClean="0">
              <a:solidFill>
                <a:schemeClr val="tx2">
                  <a:lumMod val="50000"/>
                </a:schemeClr>
              </a:solidFill>
              <a:latin typeface="Cambria" pitchFamily="18" charset="0"/>
            </a:endParaRPr>
          </a:p>
        </p:txBody>
      </p:sp>
      <p:sp>
        <p:nvSpPr>
          <p:cNvPr id="26642" name="Line 18"/>
          <p:cNvSpPr>
            <a:spLocks noChangeShapeType="1"/>
          </p:cNvSpPr>
          <p:nvPr/>
        </p:nvSpPr>
        <p:spPr bwMode="auto">
          <a:xfrm>
            <a:off x="3146795" y="4191000"/>
            <a:ext cx="0" cy="1504950"/>
          </a:xfrm>
          <a:prstGeom prst="line">
            <a:avLst/>
          </a:prstGeom>
          <a:noFill/>
          <a:ln w="19050">
            <a:solidFill>
              <a:schemeClr val="tx2"/>
            </a:solidFill>
            <a:round/>
            <a:headEnd/>
            <a:tailEnd/>
          </a:ln>
          <a:extLst>
            <a:ext uri="{909E8E84-426E-40DD-AFC4-6F175D3DCCD1}">
              <a14:hiddenFill xmlns:a14="http://schemas.microsoft.com/office/drawing/2010/main">
                <a:noFill/>
              </a14:hiddenFill>
            </a:ext>
          </a:extLst>
        </p:spPr>
        <p:txBody>
          <a:bodyPr wrap="none" anchor="ctr"/>
          <a:lstStyle/>
          <a:p>
            <a:pPr>
              <a:defRPr/>
            </a:pPr>
            <a:endParaRPr lang="en-US">
              <a:solidFill>
                <a:schemeClr val="tx2">
                  <a:lumMod val="50000"/>
                </a:schemeClr>
              </a:solidFill>
            </a:endParaRPr>
          </a:p>
        </p:txBody>
      </p:sp>
      <p:sp>
        <p:nvSpPr>
          <p:cNvPr id="26643" name="Line 19"/>
          <p:cNvSpPr>
            <a:spLocks noChangeShapeType="1"/>
          </p:cNvSpPr>
          <p:nvPr/>
        </p:nvSpPr>
        <p:spPr bwMode="auto">
          <a:xfrm>
            <a:off x="6499595" y="4114800"/>
            <a:ext cx="0" cy="1581150"/>
          </a:xfrm>
          <a:prstGeom prst="line">
            <a:avLst/>
          </a:prstGeom>
          <a:noFill/>
          <a:ln w="19050">
            <a:solidFill>
              <a:schemeClr val="tx2"/>
            </a:solidFill>
            <a:round/>
            <a:headEnd/>
            <a:tailEnd/>
          </a:ln>
          <a:extLst>
            <a:ext uri="{909E8E84-426E-40DD-AFC4-6F175D3DCCD1}">
              <a14:hiddenFill xmlns:a14="http://schemas.microsoft.com/office/drawing/2010/main">
                <a:noFill/>
              </a14:hiddenFill>
            </a:ext>
          </a:extLst>
        </p:spPr>
        <p:txBody>
          <a:bodyPr wrap="none" anchor="ctr"/>
          <a:lstStyle/>
          <a:p>
            <a:pPr>
              <a:defRPr/>
            </a:pPr>
            <a:endParaRPr lang="en-US">
              <a:solidFill>
                <a:schemeClr val="tx2">
                  <a:lumMod val="50000"/>
                </a:schemeClr>
              </a:solidFill>
            </a:endParaRPr>
          </a:p>
        </p:txBody>
      </p:sp>
      <p:sp>
        <p:nvSpPr>
          <p:cNvPr id="26644" name="Line 20"/>
          <p:cNvSpPr>
            <a:spLocks noChangeShapeType="1"/>
          </p:cNvSpPr>
          <p:nvPr/>
        </p:nvSpPr>
        <p:spPr bwMode="auto">
          <a:xfrm>
            <a:off x="2003795" y="4191000"/>
            <a:ext cx="0" cy="381000"/>
          </a:xfrm>
          <a:prstGeom prst="line">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txBody>
          <a:bodyPr wrap="none" anchor="ctr"/>
          <a:lstStyle/>
          <a:p>
            <a:pPr>
              <a:defRPr/>
            </a:pPr>
            <a:endParaRPr lang="en-US">
              <a:solidFill>
                <a:schemeClr val="tx2">
                  <a:lumMod val="50000"/>
                </a:schemeClr>
              </a:solidFill>
            </a:endParaRPr>
          </a:p>
        </p:txBody>
      </p:sp>
      <p:sp>
        <p:nvSpPr>
          <p:cNvPr id="26645" name="Text Box 21"/>
          <p:cNvSpPr txBox="1">
            <a:spLocks noChangeArrowheads="1"/>
          </p:cNvSpPr>
          <p:nvPr/>
        </p:nvSpPr>
        <p:spPr bwMode="auto">
          <a:xfrm>
            <a:off x="1567232" y="685800"/>
            <a:ext cx="7315200" cy="229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sz="1600" dirty="0" err="1" smtClean="0">
                <a:solidFill>
                  <a:schemeClr val="tx2">
                    <a:lumMod val="50000"/>
                  </a:schemeClr>
                </a:solidFill>
                <a:latin typeface="Cambria" pitchFamily="18" charset="0"/>
              </a:rPr>
              <a:t>Aktiva</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tetap</a:t>
            </a:r>
            <a:r>
              <a:rPr lang="en-US" sz="1600" dirty="0" smtClean="0">
                <a:solidFill>
                  <a:schemeClr val="tx2">
                    <a:lumMod val="50000"/>
                  </a:schemeClr>
                </a:solidFill>
                <a:latin typeface="Cambria" pitchFamily="18" charset="0"/>
              </a:rPr>
              <a:t> yang </a:t>
            </a:r>
            <a:r>
              <a:rPr lang="en-US" sz="1600" dirty="0" err="1" smtClean="0">
                <a:solidFill>
                  <a:schemeClr val="tx2">
                    <a:lumMod val="50000"/>
                  </a:schemeClr>
                </a:solidFill>
                <a:latin typeface="Cambria" pitchFamily="18" charset="0"/>
              </a:rPr>
              <a:t>dimiliki</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dapat</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dipergunakan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dalam</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operasi</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perusahaan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dalam</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jangka</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waktu</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tertentu</a:t>
            </a:r>
            <a:r>
              <a:rPr lang="en-US" sz="1600" dirty="0" smtClean="0">
                <a:solidFill>
                  <a:schemeClr val="tx2">
                    <a:lumMod val="50000"/>
                  </a:schemeClr>
                </a:solidFill>
                <a:latin typeface="Cambria" pitchFamily="18" charset="0"/>
              </a:rPr>
              <a:t>. </a:t>
            </a:r>
          </a:p>
          <a:p>
            <a:pPr eaLnBrk="1" hangingPunct="1">
              <a:spcBef>
                <a:spcPct val="50000"/>
              </a:spcBef>
              <a:defRPr/>
            </a:pPr>
            <a:r>
              <a:rPr lang="en-US" sz="1600" dirty="0" err="1" smtClean="0">
                <a:solidFill>
                  <a:schemeClr val="tx2">
                    <a:lumMod val="50000"/>
                  </a:schemeClr>
                </a:solidFill>
                <a:latin typeface="Cambria" pitchFamily="18" charset="0"/>
              </a:rPr>
              <a:t>Pembagian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harga</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perolehan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aktiva</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kedalam</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umur</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manfaat</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digunakan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untuk</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menetapkan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jumlah</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harga</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perolehan</a:t>
            </a:r>
            <a:r>
              <a:rPr lang="en-US" sz="1600" dirty="0" smtClean="0">
                <a:solidFill>
                  <a:schemeClr val="tx2">
                    <a:lumMod val="50000"/>
                  </a:schemeClr>
                </a:solidFill>
                <a:latin typeface="Cambria" pitchFamily="18" charset="0"/>
              </a:rPr>
              <a:t> yang </a:t>
            </a:r>
            <a:r>
              <a:rPr lang="en-US" sz="1600" dirty="0" err="1" smtClean="0">
                <a:solidFill>
                  <a:schemeClr val="tx2">
                    <a:lumMod val="50000"/>
                  </a:schemeClr>
                </a:solidFill>
                <a:latin typeface="Cambria" pitchFamily="18" charset="0"/>
              </a:rPr>
              <a:t>telah</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menjadi</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beban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dimasing-masing</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periode</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akuntansi</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selama</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penggunaan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aktiva</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tersebut</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masih</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dapat</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diperhitungkan</a:t>
            </a:r>
            <a:r>
              <a:rPr lang="en-US" sz="1600" dirty="0" smtClean="0">
                <a:solidFill>
                  <a:schemeClr val="tx2">
                    <a:lumMod val="50000"/>
                  </a:schemeClr>
                </a:solidFill>
                <a:latin typeface="Cambria" pitchFamily="18" charset="0"/>
              </a:rPr>
              <a:t>. Proses </a:t>
            </a:r>
            <a:r>
              <a:rPr lang="en-US" sz="1600" dirty="0" err="1" smtClean="0">
                <a:solidFill>
                  <a:schemeClr val="tx2">
                    <a:lumMod val="50000"/>
                  </a:schemeClr>
                </a:solidFill>
                <a:latin typeface="Cambria" pitchFamily="18" charset="0"/>
              </a:rPr>
              <a:t>ini</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disebut</a:t>
            </a:r>
            <a:r>
              <a:rPr lang="en-US" sz="1600" dirty="0" smtClean="0">
                <a:solidFill>
                  <a:schemeClr val="tx2">
                    <a:lumMod val="50000"/>
                  </a:schemeClr>
                </a:solidFill>
                <a:latin typeface="Cambria" pitchFamily="18" charset="0"/>
              </a:rPr>
              <a:t> </a:t>
            </a:r>
            <a:r>
              <a:rPr lang="en-US" sz="1600" b="1" dirty="0" smtClean="0">
                <a:solidFill>
                  <a:schemeClr val="tx2">
                    <a:lumMod val="50000"/>
                  </a:schemeClr>
                </a:solidFill>
                <a:latin typeface="Cambria" pitchFamily="18" charset="0"/>
              </a:rPr>
              <a:t>proses </a:t>
            </a:r>
            <a:r>
              <a:rPr lang="en-US" sz="1600" b="1" i="1" dirty="0" err="1" smtClean="0">
                <a:solidFill>
                  <a:schemeClr val="tx2">
                    <a:lumMod val="50000"/>
                  </a:schemeClr>
                </a:solidFill>
                <a:latin typeface="Cambria" pitchFamily="18" charset="0"/>
              </a:rPr>
              <a:t>depresiasi</a:t>
            </a:r>
            <a:r>
              <a:rPr lang="en-US" sz="1600" b="1" dirty="0" smtClean="0">
                <a:solidFill>
                  <a:schemeClr val="tx2">
                    <a:lumMod val="50000"/>
                  </a:schemeClr>
                </a:solidFill>
                <a:latin typeface="Cambria" pitchFamily="18" charset="0"/>
              </a:rPr>
              <a:t> (</a:t>
            </a:r>
            <a:r>
              <a:rPr lang="en-US" sz="1600" b="1" dirty="0" err="1" smtClean="0">
                <a:solidFill>
                  <a:schemeClr val="tx2">
                    <a:lumMod val="50000"/>
                  </a:schemeClr>
                </a:solidFill>
                <a:latin typeface="Cambria" pitchFamily="18" charset="0"/>
              </a:rPr>
              <a:t>penyusutan</a:t>
            </a:r>
            <a:r>
              <a:rPr lang="en-US" sz="1600" b="1" dirty="0" smtClean="0">
                <a:solidFill>
                  <a:schemeClr val="tx2">
                    <a:lumMod val="50000"/>
                  </a:schemeClr>
                </a:solidFill>
                <a:latin typeface="Cambria" pitchFamily="18" charset="0"/>
              </a:rPr>
              <a:t>)</a:t>
            </a:r>
          </a:p>
          <a:p>
            <a:pPr eaLnBrk="1" hangingPunct="1">
              <a:spcBef>
                <a:spcPct val="50000"/>
              </a:spcBef>
              <a:defRPr/>
            </a:pPr>
            <a:r>
              <a:rPr lang="en-US" sz="1600" dirty="0" err="1" smtClean="0">
                <a:solidFill>
                  <a:schemeClr val="tx2">
                    <a:lumMod val="50000"/>
                  </a:schemeClr>
                </a:solidFill>
                <a:latin typeface="Cambria" pitchFamily="18" charset="0"/>
              </a:rPr>
              <a:t>Sedangkan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beban</a:t>
            </a:r>
            <a:r>
              <a:rPr lang="en-US" sz="1600" dirty="0" smtClean="0">
                <a:solidFill>
                  <a:schemeClr val="tx2">
                    <a:lumMod val="50000"/>
                  </a:schemeClr>
                </a:solidFill>
                <a:latin typeface="Cambria" pitchFamily="18" charset="0"/>
              </a:rPr>
              <a:t> yang </a:t>
            </a:r>
            <a:r>
              <a:rPr lang="en-US" sz="1600" dirty="0" err="1" smtClean="0">
                <a:solidFill>
                  <a:schemeClr val="tx2">
                    <a:lumMod val="50000"/>
                  </a:schemeClr>
                </a:solidFill>
                <a:latin typeface="Cambria" pitchFamily="18" charset="0"/>
              </a:rPr>
              <a:t>diperhitungkan</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disetiap</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periode</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akuntansi</a:t>
            </a:r>
            <a:r>
              <a:rPr lang="en-US" sz="1600" dirty="0" smtClean="0">
                <a:solidFill>
                  <a:schemeClr val="tx2">
                    <a:lumMod val="50000"/>
                  </a:schemeClr>
                </a:solidFill>
                <a:latin typeface="Cambria" pitchFamily="18" charset="0"/>
              </a:rPr>
              <a:t> </a:t>
            </a:r>
            <a:r>
              <a:rPr lang="en-US" sz="1600" dirty="0" err="1" smtClean="0">
                <a:solidFill>
                  <a:schemeClr val="tx2">
                    <a:lumMod val="50000"/>
                  </a:schemeClr>
                </a:solidFill>
                <a:latin typeface="Cambria" pitchFamily="18" charset="0"/>
              </a:rPr>
              <a:t>disebut</a:t>
            </a:r>
            <a:r>
              <a:rPr lang="en-US" sz="1600" dirty="0" smtClean="0">
                <a:solidFill>
                  <a:schemeClr val="tx2">
                    <a:lumMod val="50000"/>
                  </a:schemeClr>
                </a:solidFill>
                <a:latin typeface="Cambria" pitchFamily="18" charset="0"/>
              </a:rPr>
              <a:t> </a:t>
            </a:r>
            <a:r>
              <a:rPr lang="en-US" sz="1600" b="1" dirty="0" err="1" smtClean="0">
                <a:solidFill>
                  <a:schemeClr val="tx2">
                    <a:lumMod val="50000"/>
                  </a:schemeClr>
                </a:solidFill>
                <a:latin typeface="Cambria" pitchFamily="18" charset="0"/>
              </a:rPr>
              <a:t>beban</a:t>
            </a:r>
            <a:r>
              <a:rPr lang="en-US" sz="1600" b="1" dirty="0" smtClean="0">
                <a:solidFill>
                  <a:schemeClr val="tx2">
                    <a:lumMod val="50000"/>
                  </a:schemeClr>
                </a:solidFill>
                <a:latin typeface="Cambria" pitchFamily="18" charset="0"/>
              </a:rPr>
              <a:t> </a:t>
            </a:r>
            <a:r>
              <a:rPr lang="en-US" sz="1600" b="1" i="1" dirty="0" err="1" smtClean="0">
                <a:solidFill>
                  <a:schemeClr val="tx2">
                    <a:lumMod val="50000"/>
                  </a:schemeClr>
                </a:solidFill>
                <a:latin typeface="Cambria" pitchFamily="18" charset="0"/>
              </a:rPr>
              <a:t>depresiasi</a:t>
            </a:r>
            <a:r>
              <a:rPr lang="en-US" sz="1600" b="1" dirty="0" smtClean="0">
                <a:solidFill>
                  <a:schemeClr val="tx2">
                    <a:lumMod val="50000"/>
                  </a:schemeClr>
                </a:solidFill>
                <a:latin typeface="Cambria" pitchFamily="18" charset="0"/>
              </a:rPr>
              <a:t> (</a:t>
            </a:r>
            <a:r>
              <a:rPr lang="en-US" sz="1600" b="1" dirty="0" err="1" smtClean="0">
                <a:solidFill>
                  <a:schemeClr val="tx2">
                    <a:lumMod val="50000"/>
                  </a:schemeClr>
                </a:solidFill>
                <a:latin typeface="Cambria" pitchFamily="18" charset="0"/>
              </a:rPr>
              <a:t>penyusutan</a:t>
            </a:r>
            <a:r>
              <a:rPr lang="en-US" sz="1600" b="1" dirty="0" smtClean="0">
                <a:solidFill>
                  <a:schemeClr val="tx2">
                    <a:lumMod val="50000"/>
                  </a:schemeClr>
                </a:solidFill>
                <a:latin typeface="Cambria" pitchFamily="18" charset="0"/>
              </a:rPr>
              <a:t> )</a:t>
            </a:r>
          </a:p>
        </p:txBody>
      </p:sp>
    </p:spTree>
    <p:extLst>
      <p:ext uri="{BB962C8B-B14F-4D97-AF65-F5344CB8AC3E}">
        <p14:creationId xmlns:p14="http://schemas.microsoft.com/office/powerpoint/2010/main" val="2911406220"/>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69634"/>
                                        </p:tgtEl>
                                        <p:attrNameLst>
                                          <p:attrName>style.visibility</p:attrName>
                                        </p:attrNameLst>
                                      </p:cBhvr>
                                      <p:to>
                                        <p:strVal val="visible"/>
                                      </p:to>
                                    </p:set>
                                    <p:anim to="" calcmode="lin" valueType="num">
                                      <p:cBhvr>
                                        <p:cTn id="7" dur="1" fill="hold"/>
                                        <p:tgtEl>
                                          <p:spTgt spid="69634"/>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4" grpId="0" autoUpdateAnimBg="0"/>
    </p:bldLst>
  </p:timing>
</p:sld>
</file>

<file path=ppt/tags/tag1.xml><?xml version="1.0" encoding="utf-8"?>
<p:tagLst xmlns:a="http://schemas.openxmlformats.org/drawingml/2006/main" xmlns:r="http://schemas.openxmlformats.org/officeDocument/2006/relationships" xmlns:p="http://schemas.openxmlformats.org/presentationml/2006/main">
  <p:tag name="PRESENTER_SHAPEINFO" val="&lt;ThreeDShapeInfo&gt;&lt;uuid val=&quot;{1224C45B-E93B-4238-A4B2-61BAF79E2DCA}&quot;/&gt;&lt;filename val=&quot;D:\template ppt\template darmajaya\flash template\data\asimages\{1224C45B-E93B-4238-A4B2-61BAF79E2DCA}.png&quot;/&gt;&lt;hasEffects val=&quot;1&quot;/&gt;&lt;left val=&quot;38.16&quot;/&gt;&lt;top val=&quot;337.44&quot;/&gt;&lt;width val=&quot;632.88&quot;/&gt;&lt;height val=&quot;119.04&quot;/&gt;&lt;/ThreeDShapeInfo&gt;"/>
</p:tagLst>
</file>

<file path=ppt/theme/theme1.xml><?xml version="1.0" encoding="utf-8"?>
<a:theme xmlns:a="http://schemas.openxmlformats.org/drawingml/2006/main" name="Classroom expectations">
  <a:themeElements>
    <a:clrScheme name="1844_Classroom Expectations_Copyedite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844_Classroom Expectations_Copyedited">
      <a:majorFont>
        <a:latin typeface="Tahom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C0C0C0"/>
        </a:solidFill>
        <a:ln>
          <a:noFill/>
        </a:ln>
        <a:effectLst/>
        <a:extLst>
          <a:ext uri="{91240B29-F687-4F45-9708-019B960494DF}">
            <a14:hiddenLine xmlns:a14="http://schemas.microsoft.com/office/drawing/2010/main" w="2857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80000"/>
          </a:lnSpc>
          <a:spcBef>
            <a:spcPct val="2000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C0C0C0"/>
        </a:solidFill>
        <a:ln>
          <a:noFill/>
        </a:ln>
        <a:effectLst/>
        <a:extLst>
          <a:ext uri="{91240B29-F687-4F45-9708-019B960494DF}">
            <a14:hiddenLine xmlns:a14="http://schemas.microsoft.com/office/drawing/2010/main" w="2857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80000"/>
          </a:lnSpc>
          <a:spcBef>
            <a:spcPct val="2000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1844_Classroom Expectations_Copyedite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844_Classroom Expectations_Copyedite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844_Classroom Expectations_Copyedite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844_Classroom Expectations_Copyedite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844_Classroom Expectations_Copyedite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844_Classroom Expectations_Copyedite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844_Classroom Expectations_Copyedited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844_Classroom Expectations_Copyedite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844_Classroom Expectations_Copyedite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844_Classroom Expectations_Copyedite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844_Classroom Expectations_Copyedite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844_Classroom Expectations_Copyedite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844_Classroom Expectations_Copyedited 1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Classroom expectations</Template>
  <TotalTime>833</TotalTime>
  <Words>1243</Words>
  <Application>Microsoft Office PowerPoint</Application>
  <PresentationFormat>On-screen Show (4:3)</PresentationFormat>
  <Paragraphs>330</Paragraphs>
  <Slides>21</Slides>
  <Notes>3</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3" baseType="lpstr">
      <vt:lpstr>Classroom expectations</vt:lpstr>
      <vt:lpstr>Visio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Tahap Pengikhtisaran</dc:title>
  <dc:creator>USER</dc:creator>
  <cp:lastModifiedBy>User</cp:lastModifiedBy>
  <cp:revision>29</cp:revision>
  <dcterms:created xsi:type="dcterms:W3CDTF">2019-12-05T02:18:49Z</dcterms:created>
  <dcterms:modified xsi:type="dcterms:W3CDTF">2020-12-19T00:34:44Z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TC011589511033</vt:lpwstr>
  </property>
</Properties>
</file>