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1" r:id="rId3"/>
    <p:sldId id="348" r:id="rId4"/>
    <p:sldId id="365" r:id="rId5"/>
    <p:sldId id="385" r:id="rId6"/>
    <p:sldId id="367" r:id="rId7"/>
    <p:sldId id="366" r:id="rId8"/>
    <p:sldId id="364" r:id="rId9"/>
    <p:sldId id="358" r:id="rId10"/>
    <p:sldId id="374" r:id="rId11"/>
    <p:sldId id="376" r:id="rId12"/>
    <p:sldId id="378" r:id="rId13"/>
    <p:sldId id="386" r:id="rId14"/>
    <p:sldId id="379" r:id="rId15"/>
    <p:sldId id="380" r:id="rId16"/>
    <p:sldId id="387" r:id="rId17"/>
    <p:sldId id="381" r:id="rId18"/>
    <p:sldId id="360" r:id="rId19"/>
    <p:sldId id="370" r:id="rId20"/>
    <p:sldId id="382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Semua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terjadi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walaupun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sifatnya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intern negara,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namun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dapat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menimbulkan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negara-negara lain</a:t>
          </a:r>
          <a:endParaRPr lang="en-ID" sz="18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Positif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menimbulkan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keuntungan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maupun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ekonomi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bagi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negara-negara lain.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Negatif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dapat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merugikan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negara-negara lain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maupun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ekonomi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159728" custScaleY="165657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2"/>
      <dgm:spPr/>
    </dgm:pt>
    <dgm:pt modelId="{F72F3ABB-E507-487A-96A9-C9A94C82034E}" type="pres">
      <dgm:prSet presAssocID="{1626B94A-EAC7-48AF-AD2C-7C6D524B6BA7}" presName="connTx" presStyleLbl="parChTrans1D2" presStyleIdx="0" presStyleCnt="2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2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2"/>
      <dgm:spPr/>
    </dgm:pt>
    <dgm:pt modelId="{465570C4-3CE9-4CDA-B27E-106942966EC3}" type="pres">
      <dgm:prSet presAssocID="{FBBE715C-8C0F-4C08-B0D0-64EECAC8A7DD}" presName="connTx" presStyleLbl="parChTrans1D2" presStyleIdx="1" presStyleCnt="2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2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2800" b="1" dirty="0">
              <a:latin typeface="Cambria" panose="02040503050406030204" pitchFamily="18" charset="0"/>
              <a:ea typeface="Cambria" panose="02040503050406030204" pitchFamily="18" charset="0"/>
            </a:rPr>
            <a:t>Cara </a:t>
          </a:r>
          <a:r>
            <a:rPr lang="en-US" sz="2800" b="1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sz="2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dirty="0" err="1">
              <a:latin typeface="Cambria" panose="02040503050406030204" pitchFamily="18" charset="0"/>
              <a:ea typeface="Cambria" panose="02040503050406030204" pitchFamily="18" charset="0"/>
            </a:rPr>
            <a:t>pengakuan</a:t>
          </a:r>
          <a:endParaRPr lang="en-ID" sz="2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Tegas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Nyata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nl-NL" dirty="0">
              <a:latin typeface="Cambria" panose="02040503050406030204" pitchFamily="18" charset="0"/>
              <a:ea typeface="Cambria" panose="02040503050406030204" pitchFamily="18" charset="0"/>
            </a:rPr>
            <a:t>dilakukan dengan pengiriman suatu nota diplomatik resmi yang berisi maksud atau pernyataan resmi dari pihak yang memberikan pengakuan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 custT="1"/>
      <dgm:spPr/>
      <dgm:t>
        <a:bodyPr/>
        <a:lstStyle/>
        <a:p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Diam-diam: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hubungan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antara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negara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mengakui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diakui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menunjukkan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kemauan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negara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mengakui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hubungan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dirty="0" err="1">
              <a:latin typeface="Cambria" panose="02040503050406030204" pitchFamily="18" charset="0"/>
              <a:ea typeface="Cambria" panose="02040503050406030204" pitchFamily="18" charset="0"/>
            </a:rPr>
            <a:t>resmi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119923" custScaleY="165657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2"/>
      <dgm:spPr/>
    </dgm:pt>
    <dgm:pt modelId="{F72F3ABB-E507-487A-96A9-C9A94C82034E}" type="pres">
      <dgm:prSet presAssocID="{1626B94A-EAC7-48AF-AD2C-7C6D524B6BA7}" presName="connTx" presStyleLbl="parChTrans1D2" presStyleIdx="0" presStyleCnt="2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2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2"/>
      <dgm:spPr/>
    </dgm:pt>
    <dgm:pt modelId="{465570C4-3CE9-4CDA-B27E-106942966EC3}" type="pres">
      <dgm:prSet presAssocID="{FBBE715C-8C0F-4C08-B0D0-64EECAC8A7DD}" presName="connTx" presStyleLbl="parChTrans1D2" presStyleIdx="1" presStyleCnt="2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2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385432"/>
          <a:ext cx="3821476" cy="198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Semua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terjadi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walaupun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sifatnya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intern negara,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namun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dapat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menimbulkan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negara-negara lain</a:t>
          </a:r>
          <a:endParaRPr lang="en-ID" sz="18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8041" y="1443473"/>
        <a:ext cx="3705394" cy="1865581"/>
      </dsp:txXfrm>
    </dsp:sp>
    <dsp:sp modelId="{CE7A4C08-08CA-4EE0-A6BF-9C01F5667C06}">
      <dsp:nvSpPr>
        <dsp:cNvPr id="0" name=""/>
        <dsp:cNvSpPr/>
      </dsp:nvSpPr>
      <dsp:spPr>
        <a:xfrm rot="19474626">
          <a:off x="3711641" y="2009689"/>
          <a:ext cx="1186736" cy="45307"/>
        </a:xfrm>
        <a:custGeom>
          <a:avLst/>
          <a:gdLst/>
          <a:ahLst/>
          <a:cxnLst/>
          <a:rect l="0" t="0" r="0" b="0"/>
          <a:pathLst>
            <a:path>
              <a:moveTo>
                <a:pt x="0" y="22653"/>
              </a:moveTo>
              <a:lnTo>
                <a:pt x="1186736" y="226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75341" y="2002675"/>
        <a:ext cx="59336" cy="59336"/>
      </dsp:txXfrm>
    </dsp:sp>
    <dsp:sp modelId="{FCD72A06-6209-421D-A313-51E3C0B93CF3}">
      <dsp:nvSpPr>
        <dsp:cNvPr id="0" name=""/>
        <dsp:cNvSpPr/>
      </dsp:nvSpPr>
      <dsp:spPr>
        <a:xfrm>
          <a:off x="4788543" y="1090300"/>
          <a:ext cx="3338288" cy="11962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Positif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menimbulkan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keuntungan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maupun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ekonomi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bagi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negara-negara lain.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823580" y="1125337"/>
        <a:ext cx="3268214" cy="1126170"/>
      </dsp:txXfrm>
    </dsp:sp>
    <dsp:sp modelId="{71E836B8-7B1E-4C00-ACD9-95E73B8B2EB0}">
      <dsp:nvSpPr>
        <dsp:cNvPr id="0" name=""/>
        <dsp:cNvSpPr/>
      </dsp:nvSpPr>
      <dsp:spPr>
        <a:xfrm rot="2125374">
          <a:off x="3711641" y="2697530"/>
          <a:ext cx="1186736" cy="45307"/>
        </a:xfrm>
        <a:custGeom>
          <a:avLst/>
          <a:gdLst/>
          <a:ahLst/>
          <a:cxnLst/>
          <a:rect l="0" t="0" r="0" b="0"/>
          <a:pathLst>
            <a:path>
              <a:moveTo>
                <a:pt x="0" y="22653"/>
              </a:moveTo>
              <a:lnTo>
                <a:pt x="1186736" y="226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75341" y="2690515"/>
        <a:ext cx="59336" cy="59336"/>
      </dsp:txXfrm>
    </dsp:sp>
    <dsp:sp modelId="{1F634D53-2E42-493D-B4F3-A507F7716ED5}">
      <dsp:nvSpPr>
        <dsp:cNvPr id="0" name=""/>
        <dsp:cNvSpPr/>
      </dsp:nvSpPr>
      <dsp:spPr>
        <a:xfrm>
          <a:off x="4788543" y="2465982"/>
          <a:ext cx="3303071" cy="11962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Dampak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Negatif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apabila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peristiwa-peristiwa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diatas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dapat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merugikan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negara-negara lain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maupun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ekonomi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823580" y="2501019"/>
        <a:ext cx="3232997" cy="11261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252937"/>
          <a:ext cx="3252810" cy="224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Cambria" panose="02040503050406030204" pitchFamily="18" charset="0"/>
              <a:ea typeface="Cambria" panose="02040503050406030204" pitchFamily="18" charset="0"/>
            </a:rPr>
            <a:t>Cara </a:t>
          </a:r>
          <a:r>
            <a:rPr lang="en-US" sz="2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sz="2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pengakuan</a:t>
          </a:r>
          <a:endParaRPr lang="en-ID" sz="2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802" y="1318739"/>
        <a:ext cx="3121206" cy="2115049"/>
      </dsp:txXfrm>
    </dsp:sp>
    <dsp:sp modelId="{CE7A4C08-08CA-4EE0-A6BF-9C01F5667C06}">
      <dsp:nvSpPr>
        <dsp:cNvPr id="0" name=""/>
        <dsp:cNvSpPr/>
      </dsp:nvSpPr>
      <dsp:spPr>
        <a:xfrm rot="19468392">
          <a:off x="3127898" y="1960671"/>
          <a:ext cx="1342009" cy="51365"/>
        </a:xfrm>
        <a:custGeom>
          <a:avLst/>
          <a:gdLst/>
          <a:ahLst/>
          <a:cxnLst/>
          <a:rect l="0" t="0" r="0" b="0"/>
          <a:pathLst>
            <a:path>
              <a:moveTo>
                <a:pt x="0" y="25682"/>
              </a:moveTo>
              <a:lnTo>
                <a:pt x="1342009" y="25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65353" y="1952803"/>
        <a:ext cx="67100" cy="67100"/>
      </dsp:txXfrm>
    </dsp:sp>
    <dsp:sp modelId="{FCD72A06-6209-421D-A313-51E3C0B93CF3}">
      <dsp:nvSpPr>
        <dsp:cNvPr id="0" name=""/>
        <dsp:cNvSpPr/>
      </dsp:nvSpPr>
      <dsp:spPr>
        <a:xfrm>
          <a:off x="4344996" y="918340"/>
          <a:ext cx="3784688" cy="1356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Tegas</a:t>
          </a:r>
          <a:r>
            <a:rPr lang="en-US" sz="17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7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Nyata</a:t>
          </a:r>
          <a:r>
            <a:rPr lang="en-US" sz="17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nl-NL" sz="1700" kern="1200" dirty="0">
              <a:latin typeface="Cambria" panose="02040503050406030204" pitchFamily="18" charset="0"/>
              <a:ea typeface="Cambria" panose="02040503050406030204" pitchFamily="18" charset="0"/>
            </a:rPr>
            <a:t>dilakukan dengan pengiriman suatu nota diplomatik resmi yang berisi maksud atau pernyataan resmi dari pihak yang memberikan pengakuan</a:t>
          </a:r>
          <a:endParaRPr lang="en-ID" sz="17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4718" y="958062"/>
        <a:ext cx="3705244" cy="1276763"/>
      </dsp:txXfrm>
    </dsp:sp>
    <dsp:sp modelId="{71E836B8-7B1E-4C00-ACD9-95E73B8B2EB0}">
      <dsp:nvSpPr>
        <dsp:cNvPr id="0" name=""/>
        <dsp:cNvSpPr/>
      </dsp:nvSpPr>
      <dsp:spPr>
        <a:xfrm rot="2131608">
          <a:off x="3127898" y="2740490"/>
          <a:ext cx="1342009" cy="51365"/>
        </a:xfrm>
        <a:custGeom>
          <a:avLst/>
          <a:gdLst/>
          <a:ahLst/>
          <a:cxnLst/>
          <a:rect l="0" t="0" r="0" b="0"/>
          <a:pathLst>
            <a:path>
              <a:moveTo>
                <a:pt x="0" y="25682"/>
              </a:moveTo>
              <a:lnTo>
                <a:pt x="1342009" y="25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65353" y="2732623"/>
        <a:ext cx="67100" cy="67100"/>
      </dsp:txXfrm>
    </dsp:sp>
    <dsp:sp modelId="{1F634D53-2E42-493D-B4F3-A507F7716ED5}">
      <dsp:nvSpPr>
        <dsp:cNvPr id="0" name=""/>
        <dsp:cNvSpPr/>
      </dsp:nvSpPr>
      <dsp:spPr>
        <a:xfrm>
          <a:off x="4344996" y="2477979"/>
          <a:ext cx="3744761" cy="1356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Diam-diam: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hubungan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antara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negara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mengakui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diakui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menunjukkan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kemauan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negara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mengakui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hubungan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resmi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4718" y="2517701"/>
        <a:ext cx="3665317" cy="1276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21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9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64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18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90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945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686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21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8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07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74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70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PENGAKUAN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PENGAKUAN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PENGAKUAN INTERNASIONAL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 Jure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 jure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menguasai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kekuasaannya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kesediaan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jure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kaedah-kaedah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facto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mendahului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jure,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jure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facto.</a:t>
            </a:r>
          </a:p>
        </p:txBody>
      </p:sp>
    </p:spTree>
    <p:extLst>
      <p:ext uri="{BB962C8B-B14F-4D97-AF65-F5344CB8AC3E}">
        <p14:creationId xmlns:p14="http://schemas.microsoft.com/office/powerpoint/2010/main" val="82401235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Teori-teori Pengakuan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9CB14CA-5E41-29D2-E000-E74B1E1EE601}"/>
              </a:ext>
            </a:extLst>
          </p:cNvPr>
          <p:cNvSpPr/>
          <p:nvPr/>
        </p:nvSpPr>
        <p:spPr>
          <a:xfrm>
            <a:off x="483259" y="2132856"/>
            <a:ext cx="3888434" cy="30407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Konstitutif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lahir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bila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telah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diakui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oleh negara lain.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kata lain,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belum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lahir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sebelum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adanya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pengakuan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ID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2DA0AFD-38EF-227D-1514-9F3594AAE26F}"/>
              </a:ext>
            </a:extLst>
          </p:cNvPr>
          <p:cNvSpPr/>
          <p:nvPr/>
        </p:nvSpPr>
        <p:spPr>
          <a:xfrm>
            <a:off x="4587717" y="2132856"/>
            <a:ext cx="3888434" cy="30407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Teori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Deklaratif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pengakuan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menciptakan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negara.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Pengakuan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bentuk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pengukuhan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lahirnya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ID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8551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723119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26225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Bentuk-bentuk Pengakuan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(recognition of a new state)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recognition of a new government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Perbedaannya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AEF0D8D-686B-9354-D765-5FFDBD48AFD9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Terhadap Negara Baru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41245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bersedia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organ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AEF0D8D-686B-9354-D765-5FFDBD48AFD9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Terhadap Pemerintah Baru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91751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Terhadap Pemberontak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memecah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0302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Insurgensi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kecil-kecilan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tersusun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Beligerensi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7752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326203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ekstern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marL="514350" indent="-514350" algn="just"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Pergantian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algn="just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pergantian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lama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pergantian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sewaktu-waktu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kenegaraan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kenegaraan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dihentikan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607520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66DD086-9A7B-2F47-C5F5-1283C6184C13}"/>
              </a:ext>
            </a:extLst>
          </p:cNvPr>
          <p:cNvSpPr/>
          <p:nvPr/>
        </p:nvSpPr>
        <p:spPr>
          <a:xfrm>
            <a:off x="755576" y="1700808"/>
            <a:ext cx="3528392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Konstitusional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lama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diganti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sesuai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ketentuan-ketentuan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konstitusi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undang-undang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bersangkutan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A59965F-E4FC-EA34-AE25-43EB6AE10032}"/>
              </a:ext>
            </a:extLst>
          </p:cNvPr>
          <p:cNvSpPr/>
          <p:nvPr/>
        </p:nvSpPr>
        <p:spPr>
          <a:xfrm>
            <a:off x="4860034" y="1700808"/>
            <a:ext cx="3528392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Inkonstitusional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pergantian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terjadi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bertentangan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melanggar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konstitusi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melalui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kudeta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perebutan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kekuasaan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30244"/>
            <a:ext cx="8229600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3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76FAC1-B9F4-2184-DA6D-80BF91D26640}"/>
              </a:ext>
            </a:extLst>
          </p:cNvPr>
          <p:cNvSpPr/>
          <p:nvPr/>
        </p:nvSpPr>
        <p:spPr>
          <a:xfrm>
            <a:off x="971600" y="2515349"/>
            <a:ext cx="71287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menjatuhkan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menggantikannya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sesuai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keinginan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kaum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pemberontak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0634AE-CFA0-313C-BA27-D2D0131A73C3}"/>
              </a:ext>
            </a:extLst>
          </p:cNvPr>
          <p:cNvSpPr/>
          <p:nvPr/>
        </p:nvSpPr>
        <p:spPr>
          <a:xfrm>
            <a:off x="971600" y="3465246"/>
            <a:ext cx="71287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b.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memisahkan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mendirikan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dibagian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wilayah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terjadinya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pemberontakan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F610E1-827A-491F-4A81-2F7F81E29CF1}"/>
              </a:ext>
            </a:extLst>
          </p:cNvPr>
          <p:cNvSpPr/>
          <p:nvPr/>
        </p:nvSpPr>
        <p:spPr>
          <a:xfrm>
            <a:off x="971600" y="4415144"/>
            <a:ext cx="71287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c.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memisahkan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melepaskan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induknya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bergabung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menggabungkan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lain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8AA7B-AF59-F7CF-CB72-58F12C6CF98A}"/>
              </a:ext>
            </a:extLst>
          </p:cNvPr>
          <p:cNvSpPr/>
          <p:nvPr/>
        </p:nvSpPr>
        <p:spPr>
          <a:xfrm>
            <a:off x="971600" y="5279685"/>
            <a:ext cx="71287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d.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memperoleh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otonomi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hak-hak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luas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daripada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semula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102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4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memperjuangkan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kemerdekaannya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menampilkan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nasibnya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5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bergabung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lain,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bergabung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5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2547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4415439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di dunia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peristiwa-peristiwa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dikelompokkan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sv-SE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 negara akan menerima dan akan memberikan pengakuan</a:t>
            </a:r>
          </a:p>
          <a:p>
            <a:pPr marL="514350" indent="-514350" algn="just">
              <a:buAutoNum type="arabicParenR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negara-negara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pengakuannya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09697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endParaRPr lang="en-ID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4993041-6557-C828-3B20-B0E89EF285A4}"/>
              </a:ext>
            </a:extLst>
          </p:cNvPr>
          <p:cNvSpPr/>
          <p:nvPr/>
        </p:nvSpPr>
        <p:spPr>
          <a:xfrm>
            <a:off x="683566" y="2653345"/>
            <a:ext cx="3528392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de Facto</a:t>
            </a:r>
            <a:endParaRPr lang="en-ID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E1626DD-9DD2-380B-B186-37805D2D64CA}"/>
              </a:ext>
            </a:extLst>
          </p:cNvPr>
          <p:cNvSpPr/>
          <p:nvPr/>
        </p:nvSpPr>
        <p:spPr>
          <a:xfrm>
            <a:off x="4788024" y="2653345"/>
            <a:ext cx="3528392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latin typeface="Cambria" panose="02040503050406030204" pitchFamily="18" charset="0"/>
                <a:ea typeface="Cambria" panose="02040503050406030204" pitchFamily="18" charset="0"/>
              </a:rPr>
              <a:t>de Jure</a:t>
            </a:r>
            <a:endParaRPr lang="en-ID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6443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 Facto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 facto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8188</TotalTime>
  <Words>876</Words>
  <Application>Microsoft Office PowerPoint</Application>
  <PresentationFormat>On-screen Show (4:3)</PresentationFormat>
  <Paragraphs>66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526</cp:revision>
  <cp:lastPrinted>2017-08-29T02:54:51Z</cp:lastPrinted>
  <dcterms:created xsi:type="dcterms:W3CDTF">2010-04-18T12:06:30Z</dcterms:created>
  <dcterms:modified xsi:type="dcterms:W3CDTF">2024-05-21T14:31:11Z</dcterms:modified>
</cp:coreProperties>
</file>