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301" r:id="rId6"/>
    <p:sldId id="302" r:id="rId7"/>
    <p:sldId id="303" r:id="rId8"/>
    <p:sldId id="300" r:id="rId9"/>
    <p:sldId id="298" r:id="rId10"/>
    <p:sldId id="307" r:id="rId11"/>
    <p:sldId id="304" r:id="rId12"/>
    <p:sldId id="306" r:id="rId13"/>
    <p:sldId id="305" r:id="rId14"/>
    <p:sldId id="285" r:id="rId15"/>
    <p:sldId id="310" r:id="rId16"/>
    <p:sldId id="308" r:id="rId17"/>
    <p:sldId id="30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3KMVJUsmEN9aQHZVfgJvvw==" hashData="Wi1HweK/whRQ4lBCiqiWP7nbOlnFwwUWVjxUrci+PYG6sHaVDwV3cdPeXvE7YTMhImhT3sTpL3qg2sCUuaAlM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1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6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89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6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8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6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4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9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5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6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283ED-12B6-409D-84C2-29E0C571B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4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Teknologi</a:t>
            </a:r>
            <a:r>
              <a:rPr lang="en-US" b="1" dirty="0"/>
              <a:t> </a:t>
            </a:r>
            <a:r>
              <a:rPr lang="en-US" b="1" dirty="0" err="1"/>
              <a:t>Komunikasi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8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endParaRPr lang="en-US" sz="5400" i="1" dirty="0">
              <a:solidFill>
                <a:srgbClr val="FF0000"/>
              </a:solidFill>
            </a:endParaRPr>
          </a:p>
          <a:p>
            <a:r>
              <a:rPr lang="en-US" sz="5400" i="1" dirty="0">
                <a:solidFill>
                  <a:srgbClr val="FF0000"/>
                </a:solidFill>
              </a:rPr>
              <a:t>Internet of things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di mana </a:t>
            </a:r>
            <a:r>
              <a:rPr lang="en-US" dirty="0" err="1"/>
              <a:t>koneksi</a:t>
            </a:r>
            <a:r>
              <a:rPr lang="en-US" dirty="0"/>
              <a:t> internet </a:t>
            </a:r>
            <a:r>
              <a:rPr lang="en-US" dirty="0" err="1"/>
              <a:t>diperluas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.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bertukar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024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Protocol IoT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/ </a:t>
            </a:r>
            <a:r>
              <a:rPr lang="en-US" dirty="0" err="1"/>
              <a:t>protokol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IoT</a:t>
            </a:r>
          </a:p>
        </p:txBody>
      </p:sp>
    </p:spTree>
    <p:extLst>
      <p:ext uri="{BB962C8B-B14F-4D97-AF65-F5344CB8AC3E}">
        <p14:creationId xmlns:p14="http://schemas.microsoft.com/office/powerpoint/2010/main" val="181011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98" y="1779640"/>
            <a:ext cx="5456902" cy="4226844"/>
          </a:xfrm>
        </p:spPr>
        <p:txBody>
          <a:bodyPr anchor="t">
            <a:normAutofit lnSpcReduction="10000"/>
          </a:bodyPr>
          <a:lstStyle/>
          <a:p>
            <a:pPr algn="l"/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nirkabel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yang paling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IoT </a:t>
            </a:r>
            <a:r>
              <a:rPr lang="en-US" dirty="0" err="1"/>
              <a:t>adalah</a:t>
            </a:r>
            <a:r>
              <a:rPr lang="en-US" dirty="0"/>
              <a:t> Bluetooth. </a:t>
            </a:r>
            <a:r>
              <a:rPr lang="en-US" dirty="0" err="1"/>
              <a:t>Protokol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yang </a:t>
            </a:r>
            <a:r>
              <a:rPr lang="en-US" dirty="0" err="1"/>
              <a:t>baru-baru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diperkenalkan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BLE (</a:t>
            </a:r>
            <a:r>
              <a:rPr lang="en-US" i="1" dirty="0"/>
              <a:t>Bluetooth Low Energy</a:t>
            </a:r>
            <a:r>
              <a:rPr lang="en-US" dirty="0"/>
              <a:t>).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BLE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konvesional</a:t>
            </a:r>
            <a:r>
              <a:rPr lang="en-US" dirty="0"/>
              <a:t> </a:t>
            </a:r>
            <a:r>
              <a:rPr lang="en-US" dirty="0" err="1"/>
              <a:t>dikombinasikan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konsumsi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 </a:t>
            </a:r>
          </a:p>
          <a:p>
            <a:pPr algn="l"/>
            <a:r>
              <a:rPr lang="en-US" dirty="0"/>
              <a:t>BLE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transfer </a:t>
            </a:r>
            <a:r>
              <a:rPr lang="en-US" i="1" dirty="0"/>
              <a:t>file</a:t>
            </a:r>
            <a:r>
              <a:rPr lang="en-US" dirty="0"/>
              <a:t> </a:t>
            </a:r>
            <a:r>
              <a:rPr lang="en-US" dirty="0" err="1"/>
              <a:t>besar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BLE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data yang </a:t>
            </a:r>
            <a:r>
              <a:rPr lang="en-US" dirty="0" err="1"/>
              <a:t>kecil</a:t>
            </a:r>
            <a:r>
              <a:rPr lang="en-US" dirty="0"/>
              <a:t>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96AAB3-6545-4D28-AA5A-1D3B08715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503" y="2837120"/>
            <a:ext cx="3217333" cy="1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98" y="851515"/>
            <a:ext cx="5456902" cy="5154969"/>
          </a:xfrm>
        </p:spPr>
        <p:txBody>
          <a:bodyPr anchor="t">
            <a:normAutofit fontScale="55000" lnSpcReduction="20000"/>
          </a:bodyPr>
          <a:lstStyle/>
          <a:p>
            <a:pPr algn="l"/>
            <a:r>
              <a:rPr lang="en-US" dirty="0"/>
              <a:t>Cara </a:t>
            </a:r>
            <a:r>
              <a:rPr lang="en-US" dirty="0" err="1"/>
              <a:t>kerja</a:t>
            </a:r>
            <a:r>
              <a:rPr lang="en-US" dirty="0"/>
              <a:t> 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mengirim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radio pada </a:t>
            </a:r>
            <a:r>
              <a:rPr lang="en-US" dirty="0" err="1"/>
              <a:t>suatu</a:t>
            </a:r>
            <a:r>
              <a:rPr lang="en-US" dirty="0"/>
              <a:t> band </a:t>
            </a:r>
            <a:r>
              <a:rPr lang="en-US" dirty="0" err="1"/>
              <a:t>dengan</a:t>
            </a:r>
            <a:r>
              <a:rPr lang="en-US" dirty="0"/>
              <a:t> 79 </a:t>
            </a:r>
            <a:r>
              <a:rPr lang="en-US" dirty="0" err="1"/>
              <a:t>saluran</a:t>
            </a:r>
            <a:r>
              <a:rPr lang="en-US" dirty="0"/>
              <a:t> (</a:t>
            </a:r>
            <a:r>
              <a:rPr lang="en-US" dirty="0" err="1"/>
              <a:t>frekuensi</a:t>
            </a:r>
            <a:r>
              <a:rPr lang="en-US" dirty="0"/>
              <a:t>)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2.402 GHz </a:t>
            </a:r>
            <a:r>
              <a:rPr lang="en-US" dirty="0" err="1"/>
              <a:t>hingga</a:t>
            </a:r>
            <a:r>
              <a:rPr lang="en-US" dirty="0"/>
              <a:t> 2.480 GHz.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pemancar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lain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terganggu</a:t>
            </a:r>
            <a:r>
              <a:rPr lang="en-US" dirty="0"/>
              <a:t> </a:t>
            </a:r>
            <a:r>
              <a:rPr lang="en-US" dirty="0" err="1"/>
              <a:t>kinerjanya</a:t>
            </a:r>
            <a:r>
              <a:rPr lang="en-US" dirty="0"/>
              <a:t>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teoritis</a:t>
            </a:r>
            <a:r>
              <a:rPr lang="en-US" dirty="0"/>
              <a:t>,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aman</a:t>
            </a:r>
            <a:r>
              <a:rPr lang="en-US" dirty="0"/>
              <a:t> </a:t>
            </a:r>
            <a:r>
              <a:rPr lang="en-US" dirty="0" err="1"/>
              <a:t>dibanding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nirkabel</a:t>
            </a:r>
            <a:r>
              <a:rPr lang="en-US" dirty="0"/>
              <a:t> lain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dan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delapan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bersamaan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Kedelapan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yang </a:t>
            </a:r>
            <a:r>
              <a:rPr lang="en-US" dirty="0" err="1"/>
              <a:t>berbeda-beda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dan </a:t>
            </a:r>
            <a:r>
              <a:rPr lang="en-US" dirty="0" err="1"/>
              <a:t>menggantinya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yang lain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Teknik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 </a:t>
            </a:r>
            <a:r>
              <a:rPr lang="en-US" i="1" dirty="0"/>
              <a:t>spread-spectrum frequency hopping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lain,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ribuan</a:t>
            </a:r>
            <a:r>
              <a:rPr lang="en-US" dirty="0"/>
              <a:t> kali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detiknya</a:t>
            </a:r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piconet. </a:t>
            </a:r>
            <a:r>
              <a:rPr lang="en-US" dirty="0" err="1"/>
              <a:t>Perangkat-perangkat</a:t>
            </a:r>
            <a:r>
              <a:rPr lang="en-US" dirty="0"/>
              <a:t> di </a:t>
            </a:r>
            <a:r>
              <a:rPr lang="en-US" dirty="0" err="1"/>
              <a:t>sini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bergabung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master (</a:t>
            </a:r>
            <a:r>
              <a:rPr lang="en-US" dirty="0" err="1"/>
              <a:t>pengontrol</a:t>
            </a:r>
            <a:r>
              <a:rPr lang="en-US" dirty="0"/>
              <a:t>)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 </a:t>
            </a:r>
            <a:r>
              <a:rPr lang="en-US" dirty="0" err="1"/>
              <a:t>Sementara</a:t>
            </a:r>
            <a:r>
              <a:rPr lang="en-US" dirty="0"/>
              <a:t> yang lain </a:t>
            </a:r>
            <a:r>
              <a:rPr lang="en-US" dirty="0" err="1"/>
              <a:t>disebut</a:t>
            </a:r>
            <a:r>
              <a:rPr lang="en-US" dirty="0"/>
              <a:t> slaves.</a:t>
            </a:r>
          </a:p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96AAB3-6545-4D28-AA5A-1D3B08715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503" y="2837120"/>
            <a:ext cx="3217333" cy="1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4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98" y="851515"/>
            <a:ext cx="5456902" cy="5154969"/>
          </a:xfrm>
        </p:spPr>
        <p:txBody>
          <a:bodyPr anchor="t">
            <a:normAutofit fontScale="85000" lnSpcReduction="10000"/>
          </a:bodyPr>
          <a:lstStyle/>
          <a:p>
            <a:pPr algn="l"/>
            <a:r>
              <a:rPr lang="en-US" dirty="0" err="1"/>
              <a:t>Kelebihan</a:t>
            </a:r>
            <a:r>
              <a:rPr lang="en-US" dirty="0"/>
              <a:t> Bluetooth: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(</a:t>
            </a:r>
            <a:r>
              <a:rPr lang="en-US" dirty="0" err="1"/>
              <a:t>sekitar</a:t>
            </a:r>
            <a:r>
              <a:rPr lang="en-US" dirty="0"/>
              <a:t> 10 m),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terpengaruh</a:t>
            </a:r>
            <a:r>
              <a:rPr lang="en-US" dirty="0"/>
              <a:t> oleh </a:t>
            </a:r>
            <a:r>
              <a:rPr lang="en-US" dirty="0" err="1"/>
              <a:t>penghalang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sekitarnya</a:t>
            </a:r>
            <a:r>
              <a:rPr lang="en-US" dirty="0"/>
              <a:t>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dibanding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Bluetooth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praktis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Bluetooth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sinkronisasi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PC </a:t>
            </a:r>
            <a:r>
              <a:rPr lang="en-US" dirty="0" err="1"/>
              <a:t>ke</a:t>
            </a:r>
            <a:r>
              <a:rPr lang="en-US" dirty="0"/>
              <a:t> smartphone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. Bluetooth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gawai</a:t>
            </a:r>
            <a:r>
              <a:rPr lang="en-US" dirty="0"/>
              <a:t> lain </a:t>
            </a:r>
            <a:r>
              <a:rPr lang="en-US" dirty="0" err="1"/>
              <a:t>seperti</a:t>
            </a:r>
            <a:r>
              <a:rPr lang="en-US" dirty="0"/>
              <a:t> earphone, printer dan juga controller pada video game.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Bluetooth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internet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96AAB3-6545-4D28-AA5A-1D3B08715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503" y="2837120"/>
            <a:ext cx="3217333" cy="1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02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98" y="851515"/>
            <a:ext cx="5456902" cy="5154969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en-US" dirty="0" err="1"/>
              <a:t>Kekurangan</a:t>
            </a:r>
            <a:r>
              <a:rPr lang="en-US" dirty="0"/>
              <a:t> Bluetooth: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Akan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yang </a:t>
            </a:r>
            <a:r>
              <a:rPr lang="en-US" dirty="0" err="1"/>
              <a:t>dituju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Virus-virus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beredar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. </a:t>
            </a:r>
            <a:r>
              <a:rPr lang="en-US" dirty="0" err="1"/>
              <a:t>Terlebih</a:t>
            </a:r>
            <a:r>
              <a:rPr lang="en-US" dirty="0"/>
              <a:t> pada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seluler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Kecepatan</a:t>
            </a:r>
            <a:r>
              <a:rPr lang="en-US" dirty="0"/>
              <a:t> transfer data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.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lambatnya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pada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data yang </a:t>
            </a:r>
            <a:r>
              <a:rPr lang="en-US" dirty="0" err="1"/>
              <a:t>dikirim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agar </a:t>
            </a:r>
            <a:r>
              <a:rPr lang="en-US" dirty="0" err="1"/>
              <a:t>kegagalan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endParaRPr lang="en-US" dirty="0"/>
          </a:p>
          <a:p>
            <a:pPr algn="l"/>
            <a:endParaRPr lang="en-US" dirty="0"/>
          </a:p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96AAB3-6545-4D28-AA5A-1D3B08715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503" y="2837120"/>
            <a:ext cx="3217333" cy="180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1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284CA7F-B696-4085-84C6-CD668817E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050278" cy="3400925"/>
          </a:xfrm>
          <a:custGeom>
            <a:avLst/>
            <a:gdLst>
              <a:gd name="connsiteX0" fmla="*/ 0 w 6050278"/>
              <a:gd name="connsiteY0" fmla="*/ 0 h 3400925"/>
              <a:gd name="connsiteX1" fmla="*/ 6050278 w 6050278"/>
              <a:gd name="connsiteY1" fmla="*/ 0 h 3400925"/>
              <a:gd name="connsiteX2" fmla="*/ 6050278 w 6050278"/>
              <a:gd name="connsiteY2" fmla="*/ 1827306 h 3400925"/>
              <a:gd name="connsiteX3" fmla="*/ 3892296 w 6050278"/>
              <a:gd name="connsiteY3" fmla="*/ 1827306 h 3400925"/>
              <a:gd name="connsiteX4" fmla="*/ 3892296 w 6050278"/>
              <a:gd name="connsiteY4" fmla="*/ 3400925 h 3400925"/>
              <a:gd name="connsiteX5" fmla="*/ 0 w 6050278"/>
              <a:gd name="connsiteY5" fmla="*/ 3400925 h 34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B7FF96-B388-44CC-9F4D-661D71714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140" y="643467"/>
            <a:ext cx="2435726" cy="2435726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58A10F4-B847-4777-BC82-782F6FB36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2" y="1"/>
            <a:ext cx="6050278" cy="3400925"/>
          </a:xfrm>
          <a:custGeom>
            <a:avLst/>
            <a:gdLst>
              <a:gd name="connsiteX0" fmla="*/ 0 w 6050278"/>
              <a:gd name="connsiteY0" fmla="*/ 0 h 3400925"/>
              <a:gd name="connsiteX1" fmla="*/ 6050278 w 6050278"/>
              <a:gd name="connsiteY1" fmla="*/ 0 h 3400925"/>
              <a:gd name="connsiteX2" fmla="*/ 6050278 w 6050278"/>
              <a:gd name="connsiteY2" fmla="*/ 3400925 h 3400925"/>
              <a:gd name="connsiteX3" fmla="*/ 2157982 w 6050278"/>
              <a:gd name="connsiteY3" fmla="*/ 3400925 h 3400925"/>
              <a:gd name="connsiteX4" fmla="*/ 2157982 w 6050278"/>
              <a:gd name="connsiteY4" fmla="*/ 1827306 h 3400925"/>
              <a:gd name="connsiteX5" fmla="*/ 0 w 6050278"/>
              <a:gd name="connsiteY5" fmla="*/ 1827306 h 34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883B597-C9A1-46EF-AB6B-71DF0B1ED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89159"/>
            <a:ext cx="6050278" cy="3368841"/>
          </a:xfrm>
          <a:custGeom>
            <a:avLst/>
            <a:gdLst>
              <a:gd name="connsiteX0" fmla="*/ 0 w 6050278"/>
              <a:gd name="connsiteY0" fmla="*/ 0 h 3368841"/>
              <a:gd name="connsiteX1" fmla="*/ 3892296 w 6050278"/>
              <a:gd name="connsiteY1" fmla="*/ 0 h 3368841"/>
              <a:gd name="connsiteX2" fmla="*/ 3892296 w 6050278"/>
              <a:gd name="connsiteY2" fmla="*/ 1541535 h 3368841"/>
              <a:gd name="connsiteX3" fmla="*/ 6050278 w 6050278"/>
              <a:gd name="connsiteY3" fmla="*/ 1541535 h 3368841"/>
              <a:gd name="connsiteX4" fmla="*/ 6050278 w 6050278"/>
              <a:gd name="connsiteY4" fmla="*/ 3368841 h 3368841"/>
              <a:gd name="connsiteX5" fmla="*/ 0 w 6050278"/>
              <a:gd name="connsiteY5" fmla="*/ 3368841 h 336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8FAED-6CDD-4C34-B00F-499667892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17" y="3826725"/>
            <a:ext cx="2399572" cy="2399572"/>
          </a:xfrm>
          <a:prstGeom prst="rect">
            <a:avLst/>
          </a:prstGeom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0B38421-369F-445C-9543-5BC17BC09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2" y="3489159"/>
            <a:ext cx="6050278" cy="3368841"/>
          </a:xfrm>
          <a:custGeom>
            <a:avLst/>
            <a:gdLst>
              <a:gd name="connsiteX0" fmla="*/ 2157982 w 6050278"/>
              <a:gd name="connsiteY0" fmla="*/ 0 h 3368841"/>
              <a:gd name="connsiteX1" fmla="*/ 6050278 w 6050278"/>
              <a:gd name="connsiteY1" fmla="*/ 0 h 3368841"/>
              <a:gd name="connsiteX2" fmla="*/ 6050278 w 6050278"/>
              <a:gd name="connsiteY2" fmla="*/ 3368841 h 3368841"/>
              <a:gd name="connsiteX3" fmla="*/ 0 w 6050278"/>
              <a:gd name="connsiteY3" fmla="*/ 3368841 h 3368841"/>
              <a:gd name="connsiteX4" fmla="*/ 0 w 6050278"/>
              <a:gd name="connsiteY4" fmla="*/ 1541535 h 3368841"/>
              <a:gd name="connsiteX5" fmla="*/ 2157982 w 6050278"/>
              <a:gd name="connsiteY5" fmla="*/ 1541535 h 336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AA9CE81-CAF0-41E3-8E73-CAFA13A0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736" y="1918638"/>
            <a:ext cx="4224528" cy="3020725"/>
          </a:xfrm>
          <a:custGeom>
            <a:avLst/>
            <a:gdLst>
              <a:gd name="connsiteX0" fmla="*/ 0 w 4224528"/>
              <a:gd name="connsiteY0" fmla="*/ 0 h 3020725"/>
              <a:gd name="connsiteX1" fmla="*/ 4224528 w 4224528"/>
              <a:gd name="connsiteY1" fmla="*/ 0 h 3020725"/>
              <a:gd name="connsiteX2" fmla="*/ 4224528 w 4224528"/>
              <a:gd name="connsiteY2" fmla="*/ 3020725 h 3020725"/>
              <a:gd name="connsiteX3" fmla="*/ 0 w 4224528"/>
              <a:gd name="connsiteY3" fmla="*/ 3020725 h 302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528" h="3020725">
                <a:moveTo>
                  <a:pt x="0" y="0"/>
                </a:moveTo>
                <a:lnTo>
                  <a:pt x="4224528" y="0"/>
                </a:lnTo>
                <a:lnTo>
                  <a:pt x="4224528" y="3020725"/>
                </a:lnTo>
                <a:lnTo>
                  <a:pt x="0" y="30207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D8D10B-A0DC-493F-96AD-65AF938E0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469" y="2480019"/>
            <a:ext cx="3581061" cy="18979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BAB029-38FE-4C38-A21D-9AF6E219B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4570" y="631704"/>
            <a:ext cx="2420851" cy="24208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D42A54-4671-4F20-89CC-BA0D72864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6644" y="4015438"/>
            <a:ext cx="2328777" cy="221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48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34E3BA-68A7-48B7-B9EA-D27150B95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865240"/>
            <a:ext cx="5214427" cy="5030232"/>
          </a:xfrm>
        </p:spPr>
        <p:txBody>
          <a:bodyPr anchor="t">
            <a:normAutofit fontScale="92500"/>
          </a:bodyPr>
          <a:lstStyle/>
          <a:p>
            <a:pPr algn="l"/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nirkabel</a:t>
            </a:r>
            <a:r>
              <a:rPr lang="en-US" dirty="0"/>
              <a:t> yang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radio </a:t>
            </a:r>
            <a:r>
              <a:rPr lang="en-US" dirty="0" err="1"/>
              <a:t>sebagai</a:t>
            </a:r>
            <a:r>
              <a:rPr lang="en-US" dirty="0"/>
              <a:t> media </a:t>
            </a:r>
            <a:r>
              <a:rPr lang="en-US" dirty="0" err="1"/>
              <a:t>penghubung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bertukar</a:t>
            </a:r>
            <a:r>
              <a:rPr lang="en-US" dirty="0"/>
              <a:t> data.</a:t>
            </a:r>
          </a:p>
          <a:p>
            <a:pPr algn="l"/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WLAN (Wireless Local Area Network).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smartphone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konsol</a:t>
            </a:r>
            <a:r>
              <a:rPr lang="en-US" dirty="0"/>
              <a:t> video game.</a:t>
            </a:r>
          </a:p>
          <a:p>
            <a:pPr algn="l"/>
            <a:r>
              <a:rPr lang="en-US" dirty="0"/>
              <a:t>Proses </a:t>
            </a:r>
            <a:r>
              <a:rPr lang="en-US" dirty="0" err="1"/>
              <a:t>pertukaran</a:t>
            </a:r>
            <a:r>
              <a:rPr lang="en-US" dirty="0"/>
              <a:t> data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 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area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oleh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, </a:t>
            </a:r>
            <a:r>
              <a:rPr lang="en-US" dirty="0" err="1"/>
              <a:t>antena</a:t>
            </a:r>
            <a:r>
              <a:rPr lang="en-US" dirty="0"/>
              <a:t> </a:t>
            </a:r>
            <a:r>
              <a:rPr lang="en-US" dirty="0" err="1"/>
              <a:t>pemancar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dan </a:t>
            </a:r>
            <a:r>
              <a:rPr lang="en-US" dirty="0" err="1"/>
              <a:t>bahan</a:t>
            </a:r>
            <a:r>
              <a:rPr lang="en-US" dirty="0"/>
              <a:t> material </a:t>
            </a:r>
            <a:r>
              <a:rPr lang="en-US" dirty="0" err="1"/>
              <a:t>penghalang</a:t>
            </a:r>
            <a:r>
              <a:rPr lang="en-US" dirty="0"/>
              <a:t>.</a:t>
            </a:r>
          </a:p>
          <a:p>
            <a:endParaRPr lang="en-US" dirty="0"/>
          </a:p>
          <a:p>
            <a:pPr algn="r"/>
            <a:endParaRPr lang="en-SH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79D69-ACF6-4F3C-B193-C7441C05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069" y="1962227"/>
            <a:ext cx="4811872" cy="24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34E3BA-68A7-48B7-B9EA-D27150B95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1645920"/>
            <a:ext cx="5214427" cy="4249552"/>
          </a:xfrm>
        </p:spPr>
        <p:txBody>
          <a:bodyPr anchor="t">
            <a:normAutofit/>
          </a:bodyPr>
          <a:lstStyle/>
          <a:p>
            <a:pPr algn="l"/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err="1"/>
              <a:t>Penghubung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Perangkat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 err="1"/>
              <a:t>Berbagi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Internet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err="1"/>
              <a:t>Sinkronisasi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Device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Print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Keyboard </a:t>
            </a:r>
            <a:r>
              <a:rPr lang="en-US" dirty="0" err="1"/>
              <a:t>atau</a:t>
            </a:r>
            <a:r>
              <a:rPr lang="en-US" dirty="0"/>
              <a:t> Remote </a:t>
            </a:r>
            <a:r>
              <a:rPr lang="en-US" dirty="0" err="1"/>
              <a:t>Pengganti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algn="r"/>
            <a:endParaRPr lang="en-SH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79D69-ACF6-4F3C-B193-C7441C05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069" y="1962227"/>
            <a:ext cx="4811872" cy="24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5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34E3BA-68A7-48B7-B9EA-D27150B95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865240"/>
            <a:ext cx="5214427" cy="5030232"/>
          </a:xfrm>
        </p:spPr>
        <p:txBody>
          <a:bodyPr anchor="t">
            <a:normAutofit fontScale="85000" lnSpcReduction="20000"/>
          </a:bodyPr>
          <a:lstStyle/>
          <a:p>
            <a:pPr algn="l"/>
            <a:r>
              <a:rPr lang="en-US" dirty="0"/>
              <a:t>Cara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wifi</a:t>
            </a:r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permintaan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kiriman</a:t>
            </a:r>
            <a:r>
              <a:rPr lang="en-US" dirty="0"/>
              <a:t> data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didistribusikan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radio di </a:t>
            </a:r>
            <a:r>
              <a:rPr lang="en-US" dirty="0" err="1"/>
              <a:t>udara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proses </a:t>
            </a:r>
            <a:r>
              <a:rPr lang="en-US" dirty="0" err="1"/>
              <a:t>pertukaran</a:t>
            </a:r>
            <a:r>
              <a:rPr lang="en-US" dirty="0"/>
              <a:t> data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wireless adaptor yang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Gelombang</a:t>
            </a:r>
            <a:r>
              <a:rPr lang="en-US" dirty="0"/>
              <a:t> radio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dikirimkan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router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pemecah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/>
              <a:t>Setelah data </a:t>
            </a:r>
            <a:r>
              <a:rPr lang="en-US" dirty="0" err="1"/>
              <a:t>terbaca</a:t>
            </a:r>
            <a:r>
              <a:rPr lang="en-US" dirty="0"/>
              <a:t>,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internet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ethernet.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data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bersamaan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pada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paket</a:t>
            </a:r>
            <a:r>
              <a:rPr lang="en-US" dirty="0"/>
              <a:t> data yang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dikirimkan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radio dan </a:t>
            </a:r>
            <a:r>
              <a:rPr lang="en-US" dirty="0" err="1"/>
              <a:t>diterima</a:t>
            </a:r>
            <a:r>
              <a:rPr lang="en-US" dirty="0"/>
              <a:t> oleh adaptor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nirkabel</a:t>
            </a:r>
            <a:r>
              <a:rPr lang="en-US" dirty="0"/>
              <a:t>.</a:t>
            </a:r>
          </a:p>
          <a:p>
            <a:endParaRPr lang="en-US" dirty="0"/>
          </a:p>
          <a:p>
            <a:pPr algn="r"/>
            <a:endParaRPr lang="en-SH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79D69-ACF6-4F3C-B193-C7441C05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069" y="1962227"/>
            <a:ext cx="4811872" cy="24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50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34E3BA-68A7-48B7-B9EA-D27150B95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865240"/>
            <a:ext cx="5214427" cy="5030232"/>
          </a:xfrm>
        </p:spPr>
        <p:txBody>
          <a:bodyPr anchor="t">
            <a:normAutofit fontScale="85000" lnSpcReduction="20000"/>
          </a:bodyPr>
          <a:lstStyle/>
          <a:p>
            <a:pPr algn="l"/>
            <a:r>
              <a:rPr lang="en-US" dirty="0" err="1"/>
              <a:t>Kelebihan</a:t>
            </a:r>
            <a:r>
              <a:rPr lang="en-US" dirty="0"/>
              <a:t> :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dan </a:t>
            </a:r>
            <a:r>
              <a:rPr lang="en-US" dirty="0" err="1"/>
              <a:t>merata</a:t>
            </a:r>
            <a:r>
              <a:rPr lang="en-US" dirty="0"/>
              <a:t> di </a:t>
            </a:r>
            <a:r>
              <a:rPr lang="en-US" dirty="0" err="1"/>
              <a:t>pasaran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radio </a:t>
            </a:r>
            <a:r>
              <a:rPr lang="en-US" dirty="0" err="1"/>
              <a:t>sebagai</a:t>
            </a:r>
            <a:r>
              <a:rPr lang="en-US" dirty="0"/>
              <a:t> media </a:t>
            </a:r>
            <a:r>
              <a:rPr lang="en-US" dirty="0" err="1"/>
              <a:t>penghubungnya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penyebaran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dimanfaatkan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area </a:t>
            </a:r>
            <a:r>
              <a:rPr lang="en-US" dirty="0" err="1"/>
              <a:t>outdor</a:t>
            </a:r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Compatible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laptop, smartphone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konsol</a:t>
            </a:r>
            <a:r>
              <a:rPr lang="en-US" dirty="0"/>
              <a:t> video games.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Beroperasi</a:t>
            </a:r>
            <a:r>
              <a:rPr lang="en-US" dirty="0"/>
              <a:t> pada </a:t>
            </a:r>
            <a:r>
              <a:rPr lang="en-US" dirty="0" err="1"/>
              <a:t>frekuensi</a:t>
            </a:r>
            <a:r>
              <a:rPr lang="en-US" dirty="0"/>
              <a:t> 2,4 GHz </a:t>
            </a:r>
            <a:r>
              <a:rPr lang="en-US" dirty="0" err="1"/>
              <a:t>hingga</a:t>
            </a:r>
            <a:r>
              <a:rPr lang="en-US" dirty="0"/>
              <a:t> 5 GHz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mengirim</a:t>
            </a:r>
            <a:r>
              <a:rPr lang="en-US" dirty="0"/>
              <a:t> dan </a:t>
            </a:r>
            <a:r>
              <a:rPr lang="en-US" dirty="0" err="1"/>
              <a:t>menerima</a:t>
            </a:r>
            <a:r>
              <a:rPr lang="en-US" dirty="0"/>
              <a:t> data </a:t>
            </a:r>
            <a:r>
              <a:rPr lang="en-US" dirty="0" err="1"/>
              <a:t>berkapasitas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54 Mbps.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Proses </a:t>
            </a:r>
            <a:r>
              <a:rPr lang="en-US" dirty="0" err="1"/>
              <a:t>instalasi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dan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memasangnya</a:t>
            </a:r>
            <a:r>
              <a:rPr lang="en-US" dirty="0"/>
              <a:t>.</a:t>
            </a:r>
          </a:p>
          <a:p>
            <a:endParaRPr lang="en-US" dirty="0"/>
          </a:p>
          <a:p>
            <a:pPr algn="r"/>
            <a:endParaRPr lang="en-SH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79D69-ACF6-4F3C-B193-C7441C05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069" y="1962227"/>
            <a:ext cx="4811872" cy="24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27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34E3BA-68A7-48B7-B9EA-D27150B95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1" y="865240"/>
            <a:ext cx="5214427" cy="5030232"/>
          </a:xfrm>
        </p:spPr>
        <p:txBody>
          <a:bodyPr anchor="t">
            <a:normAutofit fontScale="62500" lnSpcReduction="20000"/>
          </a:bodyPr>
          <a:lstStyle/>
          <a:p>
            <a:pPr algn="l"/>
            <a:r>
              <a:rPr lang="en-US" dirty="0" err="1"/>
              <a:t>Kelemahan</a:t>
            </a:r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Spektrum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di </a:t>
            </a:r>
            <a:r>
              <a:rPr lang="en-US" dirty="0" err="1"/>
              <a:t>angka</a:t>
            </a:r>
            <a:r>
              <a:rPr lang="en-US" dirty="0"/>
              <a:t> 2,4 GHz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menabrak</a:t>
            </a:r>
            <a:r>
              <a:rPr lang="en-US" dirty="0"/>
              <a:t> spectrum </a:t>
            </a:r>
            <a:r>
              <a:rPr lang="en-US" dirty="0" err="1"/>
              <a:t>perangkat</a:t>
            </a:r>
            <a:r>
              <a:rPr lang="en-US" dirty="0"/>
              <a:t> lain </a:t>
            </a:r>
            <a:r>
              <a:rPr lang="en-US" dirty="0" err="1"/>
              <a:t>seperti</a:t>
            </a:r>
            <a:r>
              <a:rPr lang="en-US" dirty="0"/>
              <a:t> Bluetooth, </a:t>
            </a:r>
            <a:r>
              <a:rPr lang="en-US" dirty="0" err="1"/>
              <a:t>telepon</a:t>
            </a:r>
            <a:r>
              <a:rPr lang="en-US" dirty="0"/>
              <a:t> </a:t>
            </a:r>
            <a:r>
              <a:rPr lang="en-US" dirty="0" err="1"/>
              <a:t>nirkabel</a:t>
            </a:r>
            <a:r>
              <a:rPr lang="en-US" dirty="0"/>
              <a:t>, microwave, </a:t>
            </a:r>
            <a:r>
              <a:rPr lang="en-US" dirty="0" err="1"/>
              <a:t>pengirim</a:t>
            </a:r>
            <a:r>
              <a:rPr lang="en-US" dirty="0"/>
              <a:t> video dan </a:t>
            </a:r>
            <a:r>
              <a:rPr lang="en-US" dirty="0" err="1"/>
              <a:t>sebagainya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yang </a:t>
            </a:r>
            <a:r>
              <a:rPr lang="en-US" dirty="0" err="1"/>
              <a:t>terbatas</a:t>
            </a:r>
            <a:r>
              <a:rPr lang="en-US" dirty="0"/>
              <a:t>. </a:t>
            </a:r>
            <a:r>
              <a:rPr lang="en-US" dirty="0" err="1"/>
              <a:t>Sebuah</a:t>
            </a:r>
            <a:r>
              <a:rPr lang="en-US" dirty="0"/>
              <a:t> outer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rumahan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menjangkau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45 m (150 kaki)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dan 90 m (300 kaki)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Sifatnya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,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dimasuki</a:t>
            </a:r>
            <a:r>
              <a:rPr lang="en-US" dirty="0"/>
              <a:t> oleh </a:t>
            </a:r>
            <a:r>
              <a:rPr lang="en-US" dirty="0" err="1"/>
              <a:t>siapa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menutup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meretas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pribadinya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transfer data </a:t>
            </a:r>
            <a:r>
              <a:rPr lang="en-US" dirty="0" err="1"/>
              <a:t>berukuran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 yang </a:t>
            </a:r>
            <a:r>
              <a:rPr lang="en-US" dirty="0" err="1"/>
              <a:t>mendukung</a:t>
            </a:r>
            <a:r>
              <a:rPr lang="en-US" dirty="0"/>
              <a:t> transfer data </a:t>
            </a:r>
            <a:r>
              <a:rPr lang="en-US" dirty="0" err="1"/>
              <a:t>berukuran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1 Gbps.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yang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router.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 di </a:t>
            </a:r>
            <a:r>
              <a:rPr lang="en-US" dirty="0" err="1"/>
              <a:t>dekat</a:t>
            </a:r>
            <a:r>
              <a:rPr lang="en-US" dirty="0"/>
              <a:t> router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acces</a:t>
            </a:r>
            <a:r>
              <a:rPr lang="en-US" dirty="0"/>
              <a:t> point,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maksimalnya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agak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router,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drastis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pada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terpengaruh</a:t>
            </a:r>
            <a:r>
              <a:rPr lang="en-US" dirty="0"/>
              <a:t> </a:t>
            </a:r>
            <a:r>
              <a:rPr lang="en-US" dirty="0" err="1"/>
              <a:t>jarak</a:t>
            </a:r>
            <a:endParaRPr lang="en-US" dirty="0"/>
          </a:p>
          <a:p>
            <a:pPr algn="l"/>
            <a:endParaRPr lang="en-US" dirty="0"/>
          </a:p>
          <a:p>
            <a:endParaRPr lang="en-US" dirty="0"/>
          </a:p>
          <a:p>
            <a:pPr algn="r"/>
            <a:endParaRPr lang="en-SH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79D69-ACF6-4F3C-B193-C7441C057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069" y="1962227"/>
            <a:ext cx="4811872" cy="240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46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096" y="851516"/>
            <a:ext cx="4705813" cy="5154967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RADIO FREQUENCY IDENTIFICATION</a:t>
            </a:r>
          </a:p>
          <a:p>
            <a:pPr algn="l"/>
            <a:r>
              <a:rPr lang="en-US" dirty="0" err="1"/>
              <a:t>Pengertian</a:t>
            </a:r>
            <a:r>
              <a:rPr lang="en-US" dirty="0"/>
              <a:t> RFID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elektromagnetik</a:t>
            </a:r>
            <a:r>
              <a:rPr lang="en-US" dirty="0"/>
              <a:t>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pengubahan</a:t>
            </a:r>
            <a:r>
              <a:rPr lang="en-US" dirty="0"/>
              <a:t> data,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data terminal pada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RFID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koin</a:t>
            </a:r>
            <a:r>
              <a:rPr lang="en-US" dirty="0"/>
              <a:t> dan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RFID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10 meter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0A430-1958-43B6-BE87-5FA22D75D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1" t="14713" r="8738" b="28715"/>
          <a:stretch/>
        </p:blipFill>
        <p:spPr>
          <a:xfrm>
            <a:off x="7872550" y="3004456"/>
            <a:ext cx="2595154" cy="182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0A430-1958-43B6-BE87-5FA22D75D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1" t="14713" r="8738" b="28715"/>
          <a:stretch/>
        </p:blipFill>
        <p:spPr>
          <a:xfrm>
            <a:off x="7872550" y="3004456"/>
            <a:ext cx="2595154" cy="1820093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95537A8-BBCD-454E-A8EC-BD63B5468D5C}"/>
              </a:ext>
            </a:extLst>
          </p:cNvPr>
          <p:cNvSpPr txBox="1">
            <a:spLocks/>
          </p:cNvSpPr>
          <p:nvPr/>
        </p:nvSpPr>
        <p:spPr>
          <a:xfrm>
            <a:off x="1094096" y="851516"/>
            <a:ext cx="4705813" cy="515496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SISTEM KERJA RFID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RFID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tranfonder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tag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ditempelkan</a:t>
            </a:r>
            <a:r>
              <a:rPr lang="en-US" dirty="0"/>
              <a:t> pada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tag </a:t>
            </a:r>
            <a:r>
              <a:rPr lang="en-US" dirty="0" err="1"/>
              <a:t>itulah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, serial number, model, </a:t>
            </a:r>
            <a:r>
              <a:rPr lang="en-US" dirty="0" err="1"/>
              <a:t>perakitan</a:t>
            </a:r>
            <a:r>
              <a:rPr lang="en-US" dirty="0"/>
              <a:t>, </a:t>
            </a:r>
            <a:r>
              <a:rPr lang="en-US" dirty="0" err="1"/>
              <a:t>ataupun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Ketika</a:t>
            </a:r>
            <a:r>
              <a:rPr lang="en-US" dirty="0"/>
              <a:t> tag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RFID,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mentransmisikan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RFID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61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096" y="851516"/>
            <a:ext cx="4705813" cy="5154967"/>
          </a:xfrm>
        </p:spPr>
        <p:txBody>
          <a:bodyPr anchor="t">
            <a:normAutofit fontScale="62500" lnSpcReduction="20000"/>
          </a:bodyPr>
          <a:lstStyle/>
          <a:p>
            <a:pPr algn="l"/>
            <a:r>
              <a:rPr lang="en-US" dirty="0"/>
              <a:t>KELEBIHAN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menampung</a:t>
            </a:r>
            <a:r>
              <a:rPr lang="en-US" dirty="0"/>
              <a:t>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bantu yang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RFID </a:t>
            </a:r>
            <a:r>
              <a:rPr lang="en-US" dirty="0" err="1"/>
              <a:t>pasif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yang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ditanamkan</a:t>
            </a:r>
            <a:r>
              <a:rPr lang="en-US" dirty="0"/>
              <a:t> di </a:t>
            </a:r>
            <a:r>
              <a:rPr lang="en-US" dirty="0" err="1"/>
              <a:t>manapun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fleksible</a:t>
            </a:r>
            <a:r>
              <a:rPr lang="en-US" dirty="0"/>
              <a:t>, </a:t>
            </a:r>
            <a:r>
              <a:rPr lang="en-US" dirty="0" err="1"/>
              <a:t>ditambah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desainnya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para </a:t>
            </a:r>
            <a:r>
              <a:rPr lang="en-US" dirty="0" err="1"/>
              <a:t>pengguna</a:t>
            </a:r>
            <a:r>
              <a:rPr lang="en-US" dirty="0"/>
              <a:t> juga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menggunakannya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Proses </a:t>
            </a:r>
            <a:r>
              <a:rPr lang="en-US" dirty="0" err="1"/>
              <a:t>pembuatannya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tinta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Proses </a:t>
            </a:r>
            <a:r>
              <a:rPr lang="en-US" dirty="0" err="1"/>
              <a:t>pembacaan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oleh </a:t>
            </a:r>
            <a:r>
              <a:rPr lang="en-US" dirty="0" err="1"/>
              <a:t>pembacaan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barcode </a:t>
            </a:r>
            <a:r>
              <a:rPr lang="en-US" dirty="0" err="1"/>
              <a:t>magnetik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yang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pembacaan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,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antena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chip RFID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stok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ban </a:t>
            </a:r>
            <a:r>
              <a:rPr lang="en-US" dirty="0" err="1"/>
              <a:t>berjalan</a:t>
            </a:r>
            <a:r>
              <a:rPr lang="en-US" dirty="0"/>
              <a:t>,  auto payment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tol</a:t>
            </a:r>
            <a:r>
              <a:rPr lang="en-US" dirty="0"/>
              <a:t> dan juga </a:t>
            </a:r>
            <a:r>
              <a:rPr lang="en-US" dirty="0" err="1"/>
              <a:t>akses</a:t>
            </a:r>
            <a:r>
              <a:rPr lang="en-US" dirty="0"/>
              <a:t> gate.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Pembacaan</a:t>
            </a:r>
            <a:r>
              <a:rPr lang="en-US" dirty="0"/>
              <a:t> data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</a:t>
            </a:r>
          </a:p>
          <a:p>
            <a:pPr algn="l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0A430-1958-43B6-BE87-5FA22D75D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1" t="14713" r="8738" b="28715"/>
          <a:stretch/>
        </p:blipFill>
        <p:spPr>
          <a:xfrm>
            <a:off x="7872550" y="3004456"/>
            <a:ext cx="2595154" cy="182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72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0A430-1958-43B6-BE87-5FA22D75D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1" t="14713" r="8738" b="28715"/>
          <a:stretch/>
        </p:blipFill>
        <p:spPr>
          <a:xfrm>
            <a:off x="7872550" y="3004456"/>
            <a:ext cx="2595154" cy="1820093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95537A8-BBCD-454E-A8EC-BD63B5468D5C}"/>
              </a:ext>
            </a:extLst>
          </p:cNvPr>
          <p:cNvSpPr txBox="1">
            <a:spLocks/>
          </p:cNvSpPr>
          <p:nvPr/>
        </p:nvSpPr>
        <p:spPr>
          <a:xfrm>
            <a:off x="1094096" y="851516"/>
            <a:ext cx="4705813" cy="51549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KELEBIHAN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chip RFID pada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</a:t>
            </a:r>
            <a:r>
              <a:rPr lang="en-US" dirty="0" err="1"/>
              <a:t>bersamaan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kekacauan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yang </a:t>
            </a:r>
            <a:r>
              <a:rPr lang="en-US" dirty="0" err="1"/>
              <a:t>menerimanya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kendala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diselesaikan</a:t>
            </a:r>
            <a:r>
              <a:rPr lang="en-US" dirty="0"/>
              <a:t> pada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data.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chip RFID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belakangan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data </a:t>
            </a:r>
            <a:r>
              <a:rPr lang="en-US" dirty="0" err="1"/>
              <a:t>berikutnya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freq</a:t>
            </a:r>
            <a:r>
              <a:rPr lang="en-US" dirty="0"/>
              <a:t> pada </a:t>
            </a:r>
            <a:r>
              <a:rPr lang="en-US" dirty="0" err="1"/>
              <a:t>pembaca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area,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salah pada </a:t>
            </a:r>
            <a:r>
              <a:rPr lang="en-US" dirty="0" err="1"/>
              <a:t>pengolah</a:t>
            </a:r>
            <a:r>
              <a:rPr lang="en-US" dirty="0"/>
              <a:t> data </a:t>
            </a:r>
            <a:r>
              <a:rPr lang="en-US" dirty="0" err="1"/>
              <a:t>atau</a:t>
            </a:r>
            <a:r>
              <a:rPr lang="en-US" dirty="0"/>
              <a:t> pada </a:t>
            </a:r>
            <a:r>
              <a:rPr lang="en-US" dirty="0" err="1"/>
              <a:t>komputer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akurasinya</a:t>
            </a:r>
            <a:r>
              <a:rPr lang="en-US" dirty="0"/>
              <a:t> pun juga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dipecahkan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pengimplementasian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alat-alat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freq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menata</a:t>
            </a:r>
            <a:r>
              <a:rPr lang="en-US" dirty="0"/>
              <a:t> </a:t>
            </a:r>
            <a:r>
              <a:rPr lang="en-US" dirty="0" err="1"/>
              <a:t>peletakan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pembacaan</a:t>
            </a:r>
            <a:r>
              <a:rPr lang="en-US" dirty="0"/>
              <a:t>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freq</a:t>
            </a:r>
            <a:r>
              <a:rPr lang="en-US" dirty="0"/>
              <a:t> lain </a:t>
            </a:r>
            <a:r>
              <a:rPr lang="en-US" dirty="0" err="1"/>
              <a:t>dipancarkan</a:t>
            </a:r>
            <a:r>
              <a:rPr lang="en-US" dirty="0"/>
              <a:t> pada </a:t>
            </a:r>
            <a:r>
              <a:rPr lang="en-US" dirty="0" err="1"/>
              <a:t>peralatan</a:t>
            </a:r>
            <a:r>
              <a:rPr lang="en-US" dirty="0"/>
              <a:t> yang lain,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gangguan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63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1326</Words>
  <Application>Microsoft Office PowerPoint</Application>
  <PresentationFormat>Widescreen</PresentationFormat>
  <Paragraphs>80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Teknologi Komunikasi internet of things</vt:lpstr>
      <vt:lpstr>PowerPoint Presentation</vt:lpstr>
      <vt:lpstr>Protocol IoT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 Komunikasi internet of things</dc:title>
  <dc:creator>arman suryadi</dc:creator>
  <cp:lastModifiedBy>arman suryadi</cp:lastModifiedBy>
  <cp:revision>9</cp:revision>
  <dcterms:created xsi:type="dcterms:W3CDTF">2021-06-06T22:54:41Z</dcterms:created>
  <dcterms:modified xsi:type="dcterms:W3CDTF">2021-06-07T02:04:24Z</dcterms:modified>
</cp:coreProperties>
</file>