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 id="266" r:id="rId3"/>
    <p:sldId id="267" r:id="rId4"/>
    <p:sldId id="268" r:id="rId5"/>
    <p:sldId id="269" r:id="rId6"/>
    <p:sldId id="27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4" d="100"/>
          <a:sy n="54" d="100"/>
        </p:scale>
        <p:origin x="-1836" y="-4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C663460-B710-4319-AA5D-79B94DD4CBD2}" type="datetimeFigureOut">
              <a:rPr lang="en-US" smtClean="0"/>
              <a:pPr/>
              <a:t>10/7/2020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5DAA258-99DC-4C76-832B-A389E34A716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C663460-B710-4319-AA5D-79B94DD4CBD2}" type="datetimeFigureOut">
              <a:rPr lang="en-US" smtClean="0"/>
              <a:pPr/>
              <a:t>10/7/2020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DAA258-99DC-4C76-832B-A389E34A7169}"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C663460-B710-4319-AA5D-79B94DD4CBD2}" type="datetimeFigureOut">
              <a:rPr lang="en-US" smtClean="0"/>
              <a:pPr/>
              <a:t>10/7/2020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DAA258-99DC-4C76-832B-A389E34A7169}"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C663460-B710-4319-AA5D-79B94DD4CBD2}" type="datetimeFigureOut">
              <a:rPr lang="en-US" smtClean="0"/>
              <a:pPr/>
              <a:t>10/7/2020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5DAA258-99DC-4C76-832B-A389E34A7169}"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C663460-B710-4319-AA5D-79B94DD4CBD2}" type="datetimeFigureOut">
              <a:rPr lang="en-US" smtClean="0"/>
              <a:pPr/>
              <a:t>10/7/2020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5DAA258-99DC-4C76-832B-A389E34A716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C663460-B710-4319-AA5D-79B94DD4CBD2}" type="datetimeFigureOut">
              <a:rPr lang="en-US" smtClean="0"/>
              <a:pPr/>
              <a:t>10/7/2020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5DAA258-99DC-4C76-832B-A389E34A7169}"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C663460-B710-4319-AA5D-79B94DD4CBD2}" type="datetimeFigureOut">
              <a:rPr lang="en-US" smtClean="0"/>
              <a:pPr/>
              <a:t>10/7/2020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5DAA258-99DC-4C76-832B-A389E34A71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C663460-B710-4319-AA5D-79B94DD4CBD2}" type="datetimeFigureOut">
              <a:rPr lang="en-US" smtClean="0"/>
              <a:pPr/>
              <a:t>10/7/2020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5DAA258-99DC-4C76-832B-A389E34A716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C663460-B710-4319-AA5D-79B94DD4CBD2}" type="datetimeFigureOut">
              <a:rPr lang="en-US" smtClean="0"/>
              <a:pPr/>
              <a:t>10/7/2020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5DAA258-99DC-4C76-832B-A389E34A7169}"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C663460-B710-4319-AA5D-79B94DD4CBD2}" type="datetimeFigureOut">
              <a:rPr lang="en-US" smtClean="0"/>
              <a:pPr/>
              <a:t>10/7/2020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DAA258-99DC-4C76-832B-A389E34A71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C663460-B710-4319-AA5D-79B94DD4CBD2}" type="datetimeFigureOut">
              <a:rPr lang="en-US" smtClean="0"/>
              <a:pPr/>
              <a:t>10/7/2020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DAA258-99DC-4C76-832B-A389E34A71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C663460-B710-4319-AA5D-79B94DD4CBD2}" type="datetimeFigureOut">
              <a:rPr lang="en-US" smtClean="0"/>
              <a:pPr/>
              <a:t>10/7/2020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5DAA258-99DC-4C76-832B-A389E34A716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0" y="0"/>
            <a:ext cx="3810000" cy="1385392"/>
          </a:xfrm>
        </p:spPr>
        <p:style>
          <a:lnRef idx="3">
            <a:schemeClr val="lt1"/>
          </a:lnRef>
          <a:fillRef idx="1">
            <a:schemeClr val="accent4"/>
          </a:fillRef>
          <a:effectRef idx="1">
            <a:schemeClr val="accent4"/>
          </a:effectRef>
          <a:fontRef idx="minor">
            <a:schemeClr val="lt1"/>
          </a:fontRef>
        </p:style>
        <p:txBody>
          <a:bodyPr>
            <a:normAutofit fontScale="90000"/>
          </a:bodyPr>
          <a:lstStyle/>
          <a:p>
            <a:pPr marL="489585" marR="293370" indent="2302510">
              <a:lnSpc>
                <a:spcPct val="108000"/>
              </a:lnSpc>
              <a:spcBef>
                <a:spcPts val="515"/>
              </a:spcBef>
              <a:spcAft>
                <a:spcPts val="0"/>
              </a:spcAft>
            </a:pPr>
            <a:r>
              <a:rPr lang="id-ID" sz="3200" b="1" dirty="0" smtClean="0">
                <a:latin typeface="Cambria"/>
                <a:ea typeface="Cambria"/>
                <a:cs typeface="Cambria"/>
              </a:rPr>
              <a:t/>
            </a:r>
            <a:br>
              <a:rPr lang="id-ID" sz="3200" b="1" dirty="0" smtClean="0">
                <a:latin typeface="Cambria"/>
                <a:ea typeface="Cambria"/>
                <a:cs typeface="Cambria"/>
              </a:rPr>
            </a:br>
            <a:r>
              <a:rPr lang="en-US" sz="3200" b="1" dirty="0" smtClean="0">
                <a:latin typeface="Cambria"/>
                <a:ea typeface="Cambria"/>
                <a:cs typeface="Cambria"/>
              </a:rPr>
              <a:t>UNIT </a:t>
            </a:r>
            <a:r>
              <a:rPr lang="id-ID" sz="3200" b="1" dirty="0" smtClean="0">
                <a:latin typeface="Cambria"/>
                <a:ea typeface="Cambria"/>
                <a:cs typeface="Cambria"/>
              </a:rPr>
              <a:t>I</a:t>
            </a:r>
            <a:br>
              <a:rPr lang="id-ID" sz="3200" b="1" dirty="0" smtClean="0">
                <a:latin typeface="Cambria"/>
                <a:ea typeface="Cambria"/>
                <a:cs typeface="Cambria"/>
              </a:rPr>
            </a:br>
            <a:r>
              <a:rPr lang="id-ID" sz="3200" dirty="0" smtClean="0">
                <a:latin typeface="Cambria"/>
                <a:ea typeface="Cambria"/>
                <a:cs typeface="Cambria"/>
              </a:rPr>
              <a:t>SMARTPHONES</a:t>
            </a:r>
            <a:r>
              <a:rPr lang="id-ID" sz="3200" b="1" dirty="0">
                <a:latin typeface="Cambria"/>
                <a:ea typeface="Cambria"/>
                <a:cs typeface="Cambria"/>
              </a:rPr>
              <a:t/>
            </a:r>
            <a:br>
              <a:rPr lang="id-ID" sz="3200" b="1" dirty="0">
                <a:latin typeface="Cambria"/>
                <a:ea typeface="Cambria"/>
                <a:cs typeface="Cambria"/>
              </a:rPr>
            </a:br>
            <a:endParaRPr lang="id-ID" sz="3200" dirty="0">
              <a:effectLst/>
              <a:latin typeface="Cambria"/>
              <a:ea typeface="Cambria"/>
              <a:cs typeface="Cambria"/>
            </a:endParaRPr>
          </a:p>
        </p:txBody>
      </p:sp>
      <p:sp>
        <p:nvSpPr>
          <p:cNvPr id="3" name="Content Placeholder 2"/>
          <p:cNvSpPr>
            <a:spLocks noGrp="1"/>
          </p:cNvSpPr>
          <p:nvPr>
            <p:ph idx="1"/>
          </p:nvPr>
        </p:nvSpPr>
        <p:spPr>
          <a:xfrm>
            <a:off x="467544" y="5085185"/>
            <a:ext cx="8229600" cy="1368151"/>
          </a:xfrm>
        </p:spPr>
        <p:style>
          <a:lnRef idx="2">
            <a:schemeClr val="accent6"/>
          </a:lnRef>
          <a:fillRef idx="1">
            <a:schemeClr val="lt1"/>
          </a:fillRef>
          <a:effectRef idx="0">
            <a:schemeClr val="accent6"/>
          </a:effectRef>
          <a:fontRef idx="minor">
            <a:schemeClr val="dk1"/>
          </a:fontRef>
        </p:style>
        <p:txBody>
          <a:bodyPr>
            <a:normAutofit/>
          </a:bodyPr>
          <a:lstStyle/>
          <a:p>
            <a:pPr marL="489585">
              <a:spcBef>
                <a:spcPts val="865"/>
              </a:spcBef>
              <a:spcAft>
                <a:spcPts val="0"/>
              </a:spcAft>
            </a:pPr>
            <a:r>
              <a:rPr lang="en-US" i="1" dirty="0">
                <a:latin typeface="Cambria"/>
                <a:ea typeface="Cambria"/>
                <a:cs typeface="Cambria"/>
              </a:rPr>
              <a:t>Why are the tools above </a:t>
            </a:r>
            <a:r>
              <a:rPr lang="en-US" i="1" dirty="0" smtClean="0">
                <a:latin typeface="Cambria"/>
                <a:ea typeface="Cambria"/>
                <a:cs typeface="Cambria"/>
              </a:rPr>
              <a:t>made?</a:t>
            </a:r>
            <a:endParaRPr lang="id-ID" sz="4000" dirty="0" smtClean="0">
              <a:latin typeface="Cambria"/>
              <a:ea typeface="Cambria"/>
              <a:cs typeface="Cambria"/>
            </a:endParaRPr>
          </a:p>
          <a:p>
            <a:pPr marL="489585">
              <a:spcBef>
                <a:spcPts val="865"/>
              </a:spcBef>
              <a:spcAft>
                <a:spcPts val="0"/>
              </a:spcAft>
            </a:pPr>
            <a:r>
              <a:rPr lang="en-US" i="1" dirty="0" smtClean="0">
                <a:latin typeface="Cambria"/>
                <a:ea typeface="Cambria"/>
                <a:cs typeface="Cambria"/>
              </a:rPr>
              <a:t>What </a:t>
            </a:r>
            <a:r>
              <a:rPr lang="en-US" i="1" dirty="0">
                <a:latin typeface="Cambria"/>
                <a:ea typeface="Cambria"/>
                <a:cs typeface="Cambria"/>
              </a:rPr>
              <a:t>are the functions of the tools above? </a:t>
            </a:r>
            <a:endParaRPr lang="id-ID" dirty="0">
              <a:latin typeface="Cambria"/>
              <a:ea typeface="Cambria"/>
              <a:cs typeface="Cambria"/>
            </a:endParaRPr>
          </a:p>
          <a:p>
            <a:pPr marL="0" indent="0">
              <a:buNone/>
            </a:pPr>
            <a:endParaRPr lang="id-ID" dirty="0"/>
          </a:p>
        </p:txBody>
      </p:sp>
      <p:pic>
        <p:nvPicPr>
          <p:cNvPr id="7" name="Picture 6" descr="C:\Users\QUANDRA\Documents\download 1.jpg"/>
          <p:cNvPicPr/>
          <p:nvPr/>
        </p:nvPicPr>
        <p:blipFill>
          <a:blip r:embed="rId2">
            <a:extLst>
              <a:ext uri="{28A0092B-C50C-407E-A947-70E740481C1C}">
                <a14:useLocalDpi xmlns:a14="http://schemas.microsoft.com/office/drawing/2010/main" val="0"/>
              </a:ext>
            </a:extLst>
          </a:blip>
          <a:srcRect/>
          <a:stretch>
            <a:fillRect/>
          </a:stretch>
        </p:blipFill>
        <p:spPr bwMode="auto">
          <a:xfrm>
            <a:off x="467544" y="1916832"/>
            <a:ext cx="8208912" cy="3024336"/>
          </a:xfrm>
          <a:prstGeom prst="rect">
            <a:avLst/>
          </a:prstGeom>
          <a:noFill/>
          <a:ln>
            <a:noFill/>
          </a:ln>
        </p:spPr>
      </p:pic>
    </p:spTree>
    <p:extLst>
      <p:ext uri="{BB962C8B-B14F-4D97-AF65-F5344CB8AC3E}">
        <p14:creationId xmlns:p14="http://schemas.microsoft.com/office/powerpoint/2010/main" val="41055158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764704"/>
          </a:xfrm>
        </p:spPr>
        <p:style>
          <a:lnRef idx="2">
            <a:schemeClr val="dk1"/>
          </a:lnRef>
          <a:fillRef idx="1">
            <a:schemeClr val="lt1"/>
          </a:fillRef>
          <a:effectRef idx="0">
            <a:schemeClr val="dk1"/>
          </a:effectRef>
          <a:fontRef idx="minor">
            <a:schemeClr val="dk1"/>
          </a:fontRef>
        </p:style>
        <p:txBody>
          <a:bodyPr>
            <a:normAutofit fontScale="90000"/>
          </a:bodyPr>
          <a:lstStyle/>
          <a:p>
            <a:pPr marL="914400" lvl="2">
              <a:spcBef>
                <a:spcPts val="5"/>
              </a:spcBef>
              <a:spcAft>
                <a:spcPts val="0"/>
              </a:spcAft>
              <a:buSzPts val="1100"/>
              <a:tabLst>
                <a:tab pos="648970" algn="l"/>
              </a:tabLst>
            </a:pPr>
            <a:r>
              <a:rPr lang="id-ID" sz="2200" b="1" dirty="0" smtClean="0">
                <a:effectLst/>
                <a:latin typeface="Tahoma" pitchFamily="34" charset="0"/>
                <a:ea typeface="Tahoma" pitchFamily="34" charset="0"/>
                <a:cs typeface="Tahoma" pitchFamily="34" charset="0"/>
              </a:rPr>
              <a:t/>
            </a:r>
            <a:br>
              <a:rPr lang="id-ID" sz="2200" b="1" dirty="0" smtClean="0">
                <a:effectLst/>
                <a:latin typeface="Tahoma" pitchFamily="34" charset="0"/>
                <a:ea typeface="Tahoma" pitchFamily="34" charset="0"/>
                <a:cs typeface="Tahoma" pitchFamily="34" charset="0"/>
              </a:rPr>
            </a:br>
            <a:r>
              <a:rPr lang="id-ID" sz="2200" b="1" dirty="0">
                <a:latin typeface="Tahoma" pitchFamily="34" charset="0"/>
                <a:ea typeface="Tahoma" pitchFamily="34" charset="0"/>
                <a:cs typeface="Tahoma" pitchFamily="34" charset="0"/>
              </a:rPr>
              <a:t/>
            </a:r>
            <a:br>
              <a:rPr lang="id-ID" sz="2200" b="1" dirty="0">
                <a:latin typeface="Tahoma" pitchFamily="34" charset="0"/>
                <a:ea typeface="Tahoma" pitchFamily="34" charset="0"/>
                <a:cs typeface="Tahoma" pitchFamily="34" charset="0"/>
              </a:rPr>
            </a:br>
            <a:r>
              <a:rPr lang="id-ID" sz="2200" b="1" dirty="0" smtClean="0">
                <a:latin typeface="Tahoma" pitchFamily="34" charset="0"/>
                <a:ea typeface="Tahoma" pitchFamily="34" charset="0"/>
                <a:cs typeface="Tahoma" pitchFamily="34" charset="0"/>
              </a:rPr>
              <a:t/>
            </a:r>
            <a:br>
              <a:rPr lang="id-ID" sz="2200" b="1" dirty="0" smtClean="0">
                <a:latin typeface="Tahoma" pitchFamily="34" charset="0"/>
                <a:ea typeface="Tahoma" pitchFamily="34" charset="0"/>
                <a:cs typeface="Tahoma" pitchFamily="34" charset="0"/>
              </a:rPr>
            </a:br>
            <a:r>
              <a:rPr lang="id-ID" sz="2200" b="1" dirty="0">
                <a:latin typeface="Tahoma" pitchFamily="34" charset="0"/>
                <a:ea typeface="Tahoma" pitchFamily="34" charset="0"/>
                <a:cs typeface="Tahoma" pitchFamily="34" charset="0"/>
              </a:rPr>
              <a:t/>
            </a:r>
            <a:br>
              <a:rPr lang="id-ID" sz="2200" b="1" dirty="0">
                <a:latin typeface="Tahoma" pitchFamily="34" charset="0"/>
                <a:ea typeface="Tahoma" pitchFamily="34" charset="0"/>
                <a:cs typeface="Tahoma" pitchFamily="34" charset="0"/>
              </a:rPr>
            </a:br>
            <a:r>
              <a:rPr lang="id-ID" sz="2200" b="1" dirty="0" smtClean="0">
                <a:latin typeface="Tahoma" pitchFamily="34" charset="0"/>
                <a:ea typeface="Tahoma" pitchFamily="34" charset="0"/>
                <a:cs typeface="Tahoma" pitchFamily="34" charset="0"/>
              </a:rPr>
              <a:t/>
            </a:r>
            <a:br>
              <a:rPr lang="id-ID" sz="2200" b="1" dirty="0" smtClean="0">
                <a:latin typeface="Tahoma" pitchFamily="34" charset="0"/>
                <a:ea typeface="Tahoma" pitchFamily="34" charset="0"/>
                <a:cs typeface="Tahoma" pitchFamily="34" charset="0"/>
              </a:rPr>
            </a:br>
            <a:r>
              <a:rPr lang="id-ID" sz="2700" b="1" dirty="0">
                <a:latin typeface="Tahoma" pitchFamily="34" charset="0"/>
                <a:ea typeface="Tahoma" pitchFamily="34" charset="0"/>
                <a:cs typeface="Tahoma" pitchFamily="34" charset="0"/>
              </a:rPr>
              <a:t/>
            </a:r>
            <a:br>
              <a:rPr lang="id-ID" sz="2700" b="1" dirty="0">
                <a:latin typeface="Tahoma" pitchFamily="34" charset="0"/>
                <a:ea typeface="Tahoma" pitchFamily="34" charset="0"/>
                <a:cs typeface="Tahoma" pitchFamily="34" charset="0"/>
              </a:rPr>
            </a:br>
            <a:r>
              <a:rPr lang="id-ID" sz="2700" b="1" dirty="0" smtClean="0">
                <a:latin typeface="Tahoma" pitchFamily="34" charset="0"/>
                <a:ea typeface="Tahoma" pitchFamily="34" charset="0"/>
                <a:cs typeface="Tahoma" pitchFamily="34" charset="0"/>
              </a:rPr>
              <a:t/>
            </a:r>
            <a:br>
              <a:rPr lang="id-ID" sz="2700" b="1" dirty="0" smtClean="0">
                <a:latin typeface="Tahoma" pitchFamily="34" charset="0"/>
                <a:ea typeface="Tahoma" pitchFamily="34" charset="0"/>
                <a:cs typeface="Tahoma" pitchFamily="34" charset="0"/>
              </a:rPr>
            </a:br>
            <a:r>
              <a:rPr lang="id-ID" sz="2700" b="1" dirty="0">
                <a:latin typeface="Tahoma" pitchFamily="34" charset="0"/>
                <a:ea typeface="Tahoma" pitchFamily="34" charset="0"/>
                <a:cs typeface="Tahoma" pitchFamily="34" charset="0"/>
              </a:rPr>
              <a:t/>
            </a:r>
            <a:br>
              <a:rPr lang="id-ID" sz="2700" b="1" dirty="0">
                <a:latin typeface="Tahoma" pitchFamily="34" charset="0"/>
                <a:ea typeface="Tahoma" pitchFamily="34" charset="0"/>
                <a:cs typeface="Tahoma" pitchFamily="34" charset="0"/>
              </a:rPr>
            </a:br>
            <a:r>
              <a:rPr lang="id-ID" sz="2700" b="1" dirty="0" smtClean="0">
                <a:latin typeface="Tahoma" pitchFamily="34" charset="0"/>
                <a:ea typeface="Tahoma" pitchFamily="34" charset="0"/>
                <a:cs typeface="Tahoma" pitchFamily="34" charset="0"/>
              </a:rPr>
              <a:t/>
            </a:r>
            <a:br>
              <a:rPr lang="id-ID" sz="2700" b="1" dirty="0" smtClean="0">
                <a:latin typeface="Tahoma" pitchFamily="34" charset="0"/>
                <a:ea typeface="Tahoma" pitchFamily="34" charset="0"/>
                <a:cs typeface="Tahoma" pitchFamily="34" charset="0"/>
              </a:rPr>
            </a:br>
            <a:r>
              <a:rPr lang="en-US" sz="2200" b="1" dirty="0" smtClean="0">
                <a:effectLst/>
                <a:latin typeface="Cambria"/>
                <a:ea typeface="Cambria"/>
                <a:cs typeface="Cambria"/>
              </a:rPr>
              <a:t>READING</a:t>
            </a:r>
            <a:r>
              <a:rPr lang="id-ID" sz="2200" b="1" dirty="0" smtClean="0">
                <a:effectLst/>
                <a:latin typeface="Cambria"/>
                <a:ea typeface="Cambria"/>
                <a:cs typeface="Cambria"/>
              </a:rPr>
              <a:t/>
            </a:r>
            <a:br>
              <a:rPr lang="id-ID" sz="2200" b="1" dirty="0" smtClean="0">
                <a:effectLst/>
                <a:latin typeface="Cambria"/>
                <a:ea typeface="Cambria"/>
                <a:cs typeface="Cambria"/>
              </a:rPr>
            </a:br>
            <a:r>
              <a:rPr lang="en-US" sz="2200" b="1" i="1" dirty="0" smtClean="0">
                <a:effectLst/>
                <a:latin typeface="Cambria"/>
                <a:ea typeface="Cambria"/>
                <a:cs typeface="Cambria"/>
              </a:rPr>
              <a:t>Read the following text and then answer the follow-up questions.</a:t>
            </a:r>
            <a:r>
              <a:rPr lang="id-ID" dirty="0" smtClean="0">
                <a:effectLst/>
                <a:latin typeface="Cambria"/>
                <a:ea typeface="Cambria"/>
                <a:cs typeface="Cambria"/>
              </a:rPr>
              <a:t/>
            </a:r>
            <a:br>
              <a:rPr lang="id-ID" dirty="0" smtClean="0">
                <a:effectLst/>
                <a:latin typeface="Cambria"/>
                <a:ea typeface="Cambria"/>
                <a:cs typeface="Cambria"/>
              </a:rPr>
            </a:br>
            <a:r>
              <a:rPr lang="id-ID" sz="4400" b="1" dirty="0">
                <a:latin typeface="Tahoma" pitchFamily="34" charset="0"/>
                <a:ea typeface="Tahoma" pitchFamily="34" charset="0"/>
                <a:cs typeface="Tahoma" pitchFamily="34" charset="0"/>
              </a:rPr>
              <a:t/>
            </a:r>
            <a:br>
              <a:rPr lang="id-ID" sz="4400" b="1" dirty="0">
                <a:latin typeface="Tahoma" pitchFamily="34" charset="0"/>
                <a:ea typeface="Tahoma" pitchFamily="34" charset="0"/>
                <a:cs typeface="Tahoma" pitchFamily="34" charset="0"/>
              </a:rPr>
            </a:br>
            <a:r>
              <a:rPr lang="id-ID" sz="4400" b="1" i="1" dirty="0">
                <a:latin typeface="Cambria"/>
                <a:ea typeface="Cambria"/>
                <a:cs typeface="Cambria"/>
              </a:rPr>
              <a:t/>
            </a:r>
            <a:br>
              <a:rPr lang="id-ID" sz="4400" b="1" i="1" dirty="0">
                <a:latin typeface="Cambria"/>
                <a:ea typeface="Cambria"/>
                <a:cs typeface="Cambria"/>
              </a:rPr>
            </a:br>
            <a:r>
              <a:rPr lang="id-ID" b="1" i="1" dirty="0">
                <a:latin typeface="Cambria"/>
                <a:ea typeface="Cambria"/>
                <a:cs typeface="Cambria"/>
              </a:rPr>
              <a:t/>
            </a:r>
            <a:br>
              <a:rPr lang="id-ID" b="1" i="1" dirty="0">
                <a:latin typeface="Cambria"/>
                <a:ea typeface="Cambria"/>
                <a:cs typeface="Cambria"/>
              </a:rPr>
            </a:br>
            <a:r>
              <a:rPr lang="id-ID" b="1" i="1" dirty="0" smtClean="0">
                <a:effectLst/>
                <a:latin typeface="Cambria"/>
                <a:ea typeface="Cambria"/>
                <a:cs typeface="Cambria"/>
              </a:rPr>
              <a:t/>
            </a:r>
            <a:br>
              <a:rPr lang="id-ID" b="1" i="1" dirty="0" smtClean="0">
                <a:effectLst/>
                <a:latin typeface="Cambria"/>
                <a:ea typeface="Cambria"/>
                <a:cs typeface="Cambria"/>
              </a:rPr>
            </a:br>
            <a:r>
              <a:rPr lang="en-US" sz="7200" b="1" i="1" dirty="0" smtClean="0">
                <a:effectLst/>
                <a:latin typeface="Cambria"/>
                <a:ea typeface="Cambria"/>
                <a:cs typeface="Cambria"/>
              </a:rPr>
              <a:t> </a:t>
            </a:r>
            <a:r>
              <a:rPr lang="id-ID" dirty="0" smtClean="0">
                <a:effectLst/>
                <a:latin typeface="Cambria"/>
                <a:ea typeface="Cambria"/>
                <a:cs typeface="Cambria"/>
              </a:rPr>
              <a:t/>
            </a:r>
            <a:br>
              <a:rPr lang="id-ID" dirty="0" smtClean="0">
                <a:effectLst/>
                <a:latin typeface="Cambria"/>
                <a:ea typeface="Cambria"/>
                <a:cs typeface="Cambria"/>
              </a:rPr>
            </a:br>
            <a:endParaRPr lang="id-ID" dirty="0"/>
          </a:p>
        </p:txBody>
      </p:sp>
      <p:sp>
        <p:nvSpPr>
          <p:cNvPr id="3" name="Content Placeholder 2"/>
          <p:cNvSpPr>
            <a:spLocks noGrp="1"/>
          </p:cNvSpPr>
          <p:nvPr>
            <p:ph idx="1"/>
          </p:nvPr>
        </p:nvSpPr>
        <p:spPr>
          <a:xfrm>
            <a:off x="0" y="1143000"/>
            <a:ext cx="9144000" cy="5500464"/>
          </a:xfrm>
        </p:spPr>
        <p:style>
          <a:lnRef idx="2">
            <a:schemeClr val="dk1"/>
          </a:lnRef>
          <a:fillRef idx="1">
            <a:schemeClr val="lt1"/>
          </a:fillRef>
          <a:effectRef idx="0">
            <a:schemeClr val="dk1"/>
          </a:effectRef>
          <a:fontRef idx="minor">
            <a:schemeClr val="dk1"/>
          </a:fontRef>
        </p:style>
        <p:txBody>
          <a:bodyPr>
            <a:normAutofit lnSpcReduction="10000"/>
          </a:bodyPr>
          <a:lstStyle/>
          <a:p>
            <a:pPr indent="0" algn="ctr">
              <a:spcBef>
                <a:spcPts val="600"/>
              </a:spcBef>
              <a:spcAft>
                <a:spcPts val="600"/>
              </a:spcAft>
              <a:buNone/>
            </a:pPr>
            <a:r>
              <a:rPr lang="id-ID" b="1" dirty="0" smtClean="0">
                <a:latin typeface="Times New Roman"/>
                <a:ea typeface="Times New Roman"/>
              </a:rPr>
              <a:t>Smartphones</a:t>
            </a:r>
            <a:r>
              <a:rPr lang="id-ID" b="1" dirty="0">
                <a:latin typeface="Times New Roman"/>
                <a:ea typeface="Times New Roman"/>
              </a:rPr>
              <a:t> </a:t>
            </a:r>
          </a:p>
          <a:p>
            <a:pPr indent="0" algn="just">
              <a:spcBef>
                <a:spcPts val="600"/>
              </a:spcBef>
              <a:spcAft>
                <a:spcPts val="600"/>
              </a:spcAft>
              <a:buNone/>
            </a:pPr>
            <a:r>
              <a:rPr lang="en-US" sz="1600" dirty="0" smtClean="0">
                <a:solidFill>
                  <a:schemeClr val="tx1"/>
                </a:solidFill>
                <a:latin typeface="Times New Roman" pitchFamily="18" charset="0"/>
                <a:ea typeface="Cambria"/>
                <a:cs typeface="Times New Roman" pitchFamily="18" charset="0"/>
              </a:rPr>
              <a:t>Smartphones </a:t>
            </a:r>
            <a:r>
              <a:rPr lang="en-US" sz="1600" dirty="0">
                <a:solidFill>
                  <a:schemeClr val="tx1"/>
                </a:solidFill>
                <a:latin typeface="Times New Roman" pitchFamily="18" charset="0"/>
                <a:ea typeface="Cambria"/>
                <a:cs typeface="Times New Roman" pitchFamily="18" charset="0"/>
              </a:rPr>
              <a:t>are a class of mobile phones and of multi-purpose mobile computing devices. They are distinguished from feature phones by their stronger hardware capabilities and extensive mobile operating systems, which facilitate wider software, internet (including web browsing over mobile broadband), and multimedia functionality (including music, video, cameras, and gaming), alongside core phone functions such as voice calls and text messaging. Smartphones typically include various </a:t>
            </a:r>
            <a:r>
              <a:rPr lang="en-US" sz="1600" dirty="0" smtClean="0">
                <a:solidFill>
                  <a:schemeClr val="tx1"/>
                </a:solidFill>
                <a:latin typeface="Times New Roman" pitchFamily="18" charset="0"/>
                <a:ea typeface="Cambria"/>
                <a:cs typeface="Times New Roman" pitchFamily="18" charset="0"/>
              </a:rPr>
              <a:t>sensors</a:t>
            </a:r>
            <a:r>
              <a:rPr lang="id-ID" sz="1600" dirty="0" smtClean="0">
                <a:solidFill>
                  <a:schemeClr val="tx1"/>
                </a:solidFill>
                <a:latin typeface="Times New Roman" pitchFamily="18" charset="0"/>
                <a:ea typeface="Cambria"/>
                <a:cs typeface="Times New Roman" pitchFamily="18" charset="0"/>
              </a:rPr>
              <a:t> </a:t>
            </a:r>
            <a:r>
              <a:rPr lang="en-US" sz="1600" dirty="0" smtClean="0">
                <a:solidFill>
                  <a:schemeClr val="tx1"/>
                </a:solidFill>
                <a:latin typeface="Times New Roman" pitchFamily="18" charset="0"/>
                <a:ea typeface="Cambria"/>
                <a:cs typeface="Times New Roman" pitchFamily="18" charset="0"/>
              </a:rPr>
              <a:t>that </a:t>
            </a:r>
            <a:r>
              <a:rPr lang="en-US" sz="1600" dirty="0">
                <a:solidFill>
                  <a:schemeClr val="tx1"/>
                </a:solidFill>
                <a:latin typeface="Times New Roman" pitchFamily="18" charset="0"/>
                <a:ea typeface="Cambria"/>
                <a:cs typeface="Times New Roman" pitchFamily="18" charset="0"/>
              </a:rPr>
              <a:t>can be leveraged by their software, such as a magnetometer, proximity sensors, barometer, gyroscope and accelerometer, and support wireless communications protocols such as Bluetooth, Wi-Fi, and satellite </a:t>
            </a:r>
            <a:r>
              <a:rPr lang="en-US" sz="1600" dirty="0" smtClean="0">
                <a:solidFill>
                  <a:schemeClr val="tx1"/>
                </a:solidFill>
                <a:latin typeface="Times New Roman" pitchFamily="18" charset="0"/>
                <a:ea typeface="Cambria"/>
                <a:cs typeface="Times New Roman" pitchFamily="18" charset="0"/>
              </a:rPr>
              <a:t>navigation</a:t>
            </a:r>
            <a:r>
              <a:rPr lang="id-ID" sz="1600" dirty="0" smtClean="0">
                <a:solidFill>
                  <a:schemeClr val="tx1"/>
                </a:solidFill>
                <a:latin typeface="Times New Roman" pitchFamily="18" charset="0"/>
                <a:ea typeface="Cambria"/>
                <a:cs typeface="Times New Roman" pitchFamily="18" charset="0"/>
              </a:rPr>
              <a:t>.</a:t>
            </a:r>
          </a:p>
          <a:p>
            <a:pPr indent="0" algn="just">
              <a:lnSpc>
                <a:spcPct val="110000"/>
              </a:lnSpc>
              <a:spcBef>
                <a:spcPts val="0"/>
              </a:spcBef>
              <a:buNone/>
            </a:pPr>
            <a:endParaRPr lang="id-ID" sz="1600" dirty="0" smtClean="0">
              <a:solidFill>
                <a:schemeClr val="tx1"/>
              </a:solidFill>
              <a:latin typeface="Times New Roman" pitchFamily="18" charset="0"/>
              <a:ea typeface="Cambria"/>
              <a:cs typeface="Times New Roman" pitchFamily="18" charset="0"/>
            </a:endParaRPr>
          </a:p>
          <a:p>
            <a:pPr indent="0" algn="just">
              <a:spcBef>
                <a:spcPts val="600"/>
              </a:spcBef>
              <a:spcAft>
                <a:spcPts val="600"/>
              </a:spcAft>
              <a:buNone/>
            </a:pPr>
            <a:r>
              <a:rPr lang="en-US" sz="1600" dirty="0" smtClean="0">
                <a:solidFill>
                  <a:schemeClr val="tx1"/>
                </a:solidFill>
                <a:latin typeface="Times New Roman" pitchFamily="18" charset="0"/>
                <a:ea typeface="Cambria"/>
                <a:cs typeface="Times New Roman" pitchFamily="18" charset="0"/>
              </a:rPr>
              <a:t>Early </a:t>
            </a:r>
            <a:r>
              <a:rPr lang="en-US" sz="1600" dirty="0">
                <a:solidFill>
                  <a:schemeClr val="tx1"/>
                </a:solidFill>
                <a:latin typeface="Times New Roman" pitchFamily="18" charset="0"/>
                <a:ea typeface="Cambria"/>
                <a:cs typeface="Times New Roman" pitchFamily="18" charset="0"/>
              </a:rPr>
              <a:t>smartphones were marketed primarily towards the enterprise market, attempting to bridge the functionality of standalone personal digital assistant (PDA) devices with support for cellular telephony, but were limited by their bulky form, short battery life, and the immaturity of wireless data services; these issues were eventually resolved with advances in MOSFET (MOS transistor), lithium-ion battery and mobile network technologies. In the 2000s, NTT DoCoMo's i-mode platform, BlackBerry, Nokia's Symbian platform, and Windows Mobile began to gain market traction, with models often featuring QWERTY keyboards or resistive touchscreen input, and emphasizing access to push email and wireless internet. Since the unveiling of the iPhone in 2007, the majority of smartphones have featured thin, slate-like form factors, with large, capacitive screens with support for multi-touch gestures rather than physical keyboards, and offer the ability for users to download or purchase additional applications from a centralized store, and use cloud </a:t>
            </a:r>
            <a:r>
              <a:rPr lang="en-US" sz="1600" dirty="0" err="1">
                <a:solidFill>
                  <a:schemeClr val="tx1"/>
                </a:solidFill>
                <a:latin typeface="Times New Roman" pitchFamily="18" charset="0"/>
                <a:ea typeface="Cambria"/>
                <a:cs typeface="Times New Roman" pitchFamily="18" charset="0"/>
              </a:rPr>
              <a:t>storageand</a:t>
            </a:r>
            <a:r>
              <a:rPr lang="en-US" sz="1600" dirty="0">
                <a:solidFill>
                  <a:schemeClr val="tx1"/>
                </a:solidFill>
                <a:latin typeface="Times New Roman" pitchFamily="18" charset="0"/>
                <a:ea typeface="Cambria"/>
                <a:cs typeface="Times New Roman" pitchFamily="18" charset="0"/>
              </a:rPr>
              <a:t> synchronization, virtual assistants, as well as mobile payment services.</a:t>
            </a:r>
            <a:endParaRPr lang="id-ID" sz="1600" dirty="0" smtClean="0">
              <a:solidFill>
                <a:schemeClr val="tx1"/>
              </a:solidFill>
              <a:latin typeface="Times New Roman" pitchFamily="18" charset="0"/>
              <a:ea typeface="Cambria"/>
              <a:cs typeface="Times New Roman" pitchFamily="18" charset="0"/>
            </a:endParaRPr>
          </a:p>
          <a:p>
            <a:pPr marL="0" indent="0">
              <a:buNone/>
            </a:pPr>
            <a:endParaRPr lang="id-ID" u="sng" dirty="0">
              <a:solidFill>
                <a:schemeClr val="tx1"/>
              </a:solidFill>
            </a:endParaRPr>
          </a:p>
        </p:txBody>
      </p:sp>
    </p:spTree>
    <p:extLst>
      <p:ext uri="{BB962C8B-B14F-4D97-AF65-F5344CB8AC3E}">
        <p14:creationId xmlns:p14="http://schemas.microsoft.com/office/powerpoint/2010/main" val="1426508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722438" y="34718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Title 3"/>
          <p:cNvSpPr>
            <a:spLocks noGrp="1"/>
          </p:cNvSpPr>
          <p:nvPr>
            <p:ph type="title"/>
          </p:nvPr>
        </p:nvSpPr>
        <p:spPr>
          <a:xfrm>
            <a:off x="457200" y="274638"/>
            <a:ext cx="8229600" cy="1066130"/>
          </a:xfrm>
        </p:spPr>
        <p:style>
          <a:lnRef idx="2">
            <a:schemeClr val="accent2"/>
          </a:lnRef>
          <a:fillRef idx="1">
            <a:schemeClr val="lt1"/>
          </a:fillRef>
          <a:effectRef idx="0">
            <a:schemeClr val="accent2"/>
          </a:effectRef>
          <a:fontRef idx="minor">
            <a:schemeClr val="dk1"/>
          </a:fontRef>
        </p:style>
        <p:txBody>
          <a:bodyPr>
            <a:noAutofit/>
          </a:bodyPr>
          <a:lstStyle/>
          <a:p>
            <a:pPr marL="342900" lvl="0" indent="-342900" algn="l">
              <a:lnSpc>
                <a:spcPct val="107000"/>
              </a:lnSpc>
              <a:spcAft>
                <a:spcPts val="800"/>
              </a:spcAft>
              <a:buFont typeface="+mj-lt"/>
              <a:buAutoNum type="alphaUcPeriod"/>
            </a:pPr>
            <a:r>
              <a:rPr lang="id-ID" sz="2400" b="1" dirty="0">
                <a:latin typeface="Times New Roman"/>
                <a:ea typeface="Calibri"/>
                <a:cs typeface="Times New Roman"/>
              </a:rPr>
              <a:t>COMPREHENSION</a:t>
            </a:r>
            <a:r>
              <a:rPr lang="id-ID" sz="2400" dirty="0">
                <a:latin typeface="Times New Roman"/>
                <a:ea typeface="Calibri"/>
                <a:cs typeface="Times New Roman"/>
              </a:rPr>
              <a:t/>
            </a:r>
            <a:br>
              <a:rPr lang="id-ID" sz="2400" dirty="0">
                <a:latin typeface="Times New Roman"/>
                <a:ea typeface="Calibri"/>
                <a:cs typeface="Times New Roman"/>
              </a:rPr>
            </a:br>
            <a:r>
              <a:rPr lang="id-ID" sz="2400" b="1" i="1" dirty="0">
                <a:latin typeface="Times New Roman"/>
                <a:ea typeface="Calibri"/>
                <a:cs typeface="Times New Roman"/>
              </a:rPr>
              <a:t>Answer the following questions briefly</a:t>
            </a:r>
            <a:r>
              <a:rPr lang="id-ID" sz="2400" b="1" i="1" dirty="0" smtClean="0">
                <a:latin typeface="Times New Roman"/>
                <a:ea typeface="Calibri"/>
                <a:cs typeface="Times New Roman"/>
              </a:rPr>
              <a:t>.</a:t>
            </a:r>
            <a:endParaRPr lang="id-ID" sz="2400" dirty="0"/>
          </a:p>
        </p:txBody>
      </p:sp>
      <p:sp>
        <p:nvSpPr>
          <p:cNvPr id="5" name="Content Placeholder 4"/>
          <p:cNvSpPr>
            <a:spLocks noGrp="1"/>
          </p:cNvSpPr>
          <p:nvPr>
            <p:ph idx="1"/>
          </p:nvPr>
        </p:nvSpPr>
        <p:spPr>
          <a:xfrm>
            <a:off x="457200" y="1556792"/>
            <a:ext cx="8229600" cy="5112568"/>
          </a:xfrm>
        </p:spPr>
        <p:style>
          <a:lnRef idx="2">
            <a:schemeClr val="accent2"/>
          </a:lnRef>
          <a:fillRef idx="1">
            <a:schemeClr val="lt1"/>
          </a:fillRef>
          <a:effectRef idx="0">
            <a:schemeClr val="accent2"/>
          </a:effectRef>
          <a:fontRef idx="minor">
            <a:schemeClr val="dk1"/>
          </a:fontRef>
        </p:style>
        <p:txBody>
          <a:bodyPr>
            <a:normAutofit fontScale="47500" lnSpcReduction="20000"/>
          </a:bodyPr>
          <a:lstStyle/>
          <a:p>
            <a:pPr lvl="0">
              <a:lnSpc>
                <a:spcPct val="107000"/>
              </a:lnSpc>
              <a:buFont typeface="+mj-lt"/>
              <a:buAutoNum type="arabicPeriod"/>
            </a:pPr>
            <a:r>
              <a:rPr lang="en-US" sz="7000" dirty="0">
                <a:latin typeface="Cambria"/>
                <a:ea typeface="Cambria"/>
                <a:cs typeface="Cambria"/>
              </a:rPr>
              <a:t> </a:t>
            </a:r>
            <a:r>
              <a:rPr lang="id-ID" sz="7000" i="1" dirty="0">
                <a:latin typeface="Times New Roman"/>
                <a:ea typeface="Calibri"/>
                <a:cs typeface="Times New Roman"/>
              </a:rPr>
              <a:t>What is the best title for the passage?</a:t>
            </a:r>
            <a:endParaRPr lang="id-ID" sz="7000" dirty="0">
              <a:latin typeface="Times New Roman"/>
              <a:ea typeface="Calibri"/>
              <a:cs typeface="Times New Roman"/>
            </a:endParaRPr>
          </a:p>
          <a:p>
            <a:pPr lvl="0">
              <a:lnSpc>
                <a:spcPct val="107000"/>
              </a:lnSpc>
              <a:buFont typeface="+mj-lt"/>
              <a:buAutoNum type="arabicPeriod"/>
            </a:pPr>
            <a:r>
              <a:rPr lang="id-ID" sz="7000" i="1" dirty="0">
                <a:latin typeface="Times New Roman"/>
                <a:ea typeface="Times New Roman"/>
                <a:cs typeface="Times New Roman"/>
              </a:rPr>
              <a:t>According to the passage, what are the differences between smartphones and feature phones?</a:t>
            </a:r>
            <a:endParaRPr lang="id-ID" sz="7000" dirty="0">
              <a:latin typeface="Times New Roman"/>
              <a:ea typeface="Calibri"/>
              <a:cs typeface="Times New Roman"/>
            </a:endParaRPr>
          </a:p>
          <a:p>
            <a:pPr lvl="0">
              <a:lnSpc>
                <a:spcPct val="107000"/>
              </a:lnSpc>
              <a:buFont typeface="+mj-lt"/>
              <a:buAutoNum type="arabicPeriod"/>
            </a:pPr>
            <a:r>
              <a:rPr lang="id-ID" sz="7000" i="1" dirty="0">
                <a:latin typeface="Times New Roman"/>
                <a:ea typeface="Times New Roman"/>
                <a:cs typeface="Times New Roman"/>
              </a:rPr>
              <a:t>What kinds of software were included in smartphones?</a:t>
            </a:r>
            <a:endParaRPr lang="id-ID" sz="7000" dirty="0">
              <a:latin typeface="Times New Roman"/>
              <a:ea typeface="Calibri"/>
              <a:cs typeface="Times New Roman"/>
            </a:endParaRPr>
          </a:p>
          <a:p>
            <a:pPr lvl="0">
              <a:lnSpc>
                <a:spcPct val="107000"/>
              </a:lnSpc>
              <a:buFont typeface="+mj-lt"/>
              <a:buAutoNum type="arabicPeriod"/>
            </a:pPr>
            <a:r>
              <a:rPr lang="id-ID" sz="7000" i="1" dirty="0">
                <a:latin typeface="Times New Roman"/>
                <a:ea typeface="Times New Roman"/>
                <a:cs typeface="Times New Roman"/>
              </a:rPr>
              <a:t>When were Qwerty keyboards initially marketted?</a:t>
            </a:r>
            <a:endParaRPr lang="id-ID" sz="7000" dirty="0">
              <a:latin typeface="Times New Roman"/>
              <a:ea typeface="Calibri"/>
              <a:cs typeface="Times New Roman"/>
            </a:endParaRPr>
          </a:p>
          <a:p>
            <a:pPr lvl="0">
              <a:lnSpc>
                <a:spcPct val="107000"/>
              </a:lnSpc>
              <a:spcAft>
                <a:spcPts val="800"/>
              </a:spcAft>
              <a:buFont typeface="+mj-lt"/>
              <a:buAutoNum type="arabicPeriod"/>
            </a:pPr>
            <a:r>
              <a:rPr lang="id-ID" sz="7000" i="1" dirty="0">
                <a:latin typeface="Times New Roman"/>
                <a:ea typeface="Calibri"/>
                <a:cs typeface="Times New Roman"/>
              </a:rPr>
              <a:t>What are the changes to smartphones before and after the unveiling of iPhone in 2007 </a:t>
            </a:r>
            <a:r>
              <a:rPr lang="id-ID" sz="7000" i="1" dirty="0">
                <a:latin typeface="Times New Roman"/>
                <a:ea typeface="Times New Roman"/>
                <a:cs typeface="Times New Roman"/>
              </a:rPr>
              <a:t>?</a:t>
            </a:r>
            <a:endParaRPr lang="id-ID" sz="7000" dirty="0">
              <a:latin typeface="Times New Roman"/>
              <a:ea typeface="Calibri"/>
              <a:cs typeface="Times New Roman"/>
            </a:endParaRPr>
          </a:p>
          <a:p>
            <a:pPr marL="0" indent="0">
              <a:spcAft>
                <a:spcPts val="0"/>
              </a:spcAft>
              <a:buNone/>
            </a:pPr>
            <a:endParaRPr lang="id-ID" sz="7400" dirty="0">
              <a:latin typeface="Cambria"/>
              <a:ea typeface="Cambria"/>
              <a:cs typeface="Cambria"/>
            </a:endParaRPr>
          </a:p>
          <a:p>
            <a:pPr marL="0" indent="0">
              <a:buNone/>
            </a:pPr>
            <a:endParaRPr lang="id-ID" dirty="0"/>
          </a:p>
        </p:txBody>
      </p:sp>
    </p:spTree>
    <p:extLst>
      <p:ext uri="{BB962C8B-B14F-4D97-AF65-F5344CB8AC3E}">
        <p14:creationId xmlns:p14="http://schemas.microsoft.com/office/powerpoint/2010/main" val="3189013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24744"/>
          </a:xfrm>
        </p:spPr>
        <p:style>
          <a:lnRef idx="1">
            <a:schemeClr val="accent1"/>
          </a:lnRef>
          <a:fillRef idx="2">
            <a:schemeClr val="accent1"/>
          </a:fillRef>
          <a:effectRef idx="1">
            <a:schemeClr val="accent1"/>
          </a:effectRef>
          <a:fontRef idx="minor">
            <a:schemeClr val="dk1"/>
          </a:fontRef>
        </p:style>
        <p:txBody>
          <a:bodyPr>
            <a:normAutofit fontScale="90000"/>
          </a:bodyPr>
          <a:lstStyle/>
          <a:p>
            <a:pPr lvl="0" algn="l">
              <a:lnSpc>
                <a:spcPct val="107000"/>
              </a:lnSpc>
              <a:spcAft>
                <a:spcPts val="0"/>
              </a:spcAft>
            </a:pPr>
            <a:r>
              <a:rPr lang="id-ID" sz="2200" b="1" dirty="0" smtClean="0">
                <a:latin typeface="Times New Roman"/>
                <a:ea typeface="Calibri"/>
                <a:cs typeface="Times New Roman"/>
              </a:rPr>
              <a:t>B. VOCABULARY</a:t>
            </a:r>
            <a:r>
              <a:rPr lang="id-ID" sz="2200" dirty="0">
                <a:latin typeface="Times New Roman"/>
                <a:ea typeface="Calibri"/>
                <a:cs typeface="Times New Roman"/>
              </a:rPr>
              <a:t/>
            </a:r>
            <a:br>
              <a:rPr lang="id-ID" sz="2200" dirty="0">
                <a:latin typeface="Times New Roman"/>
                <a:ea typeface="Calibri"/>
                <a:cs typeface="Times New Roman"/>
              </a:rPr>
            </a:br>
            <a:r>
              <a:rPr lang="en-US" sz="2200" b="1" i="1" dirty="0">
                <a:latin typeface="Times New Roman"/>
                <a:ea typeface="Calibri"/>
                <a:cs typeface="Times New Roman"/>
              </a:rPr>
              <a:t>Match the word/phrase in column A with its meaning </a:t>
            </a:r>
            <a:r>
              <a:rPr lang="id-ID" sz="2200" b="1" i="1" dirty="0">
                <a:latin typeface="Times New Roman"/>
                <a:ea typeface="Calibri"/>
                <a:cs typeface="Times New Roman"/>
              </a:rPr>
              <a:t>or </a:t>
            </a:r>
            <a:r>
              <a:rPr lang="en-US" sz="2200" b="1" i="1" dirty="0">
                <a:latin typeface="Times New Roman"/>
                <a:ea typeface="Calibri"/>
                <a:cs typeface="Times New Roman"/>
              </a:rPr>
              <a:t>definition in column B</a:t>
            </a:r>
            <a:r>
              <a:rPr lang="id-ID" sz="2200" b="1" i="1" dirty="0" smtClean="0">
                <a:latin typeface="Times New Roman"/>
                <a:ea typeface="Calibri"/>
                <a:cs typeface="Times New Roman"/>
              </a:rPr>
              <a:t>.</a:t>
            </a:r>
            <a:endParaRPr lang="id-ID" sz="2800" dirty="0">
              <a:effectLst/>
              <a:latin typeface="Cambria"/>
              <a:ea typeface="Cambria"/>
              <a:cs typeface="Cambria"/>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30468389"/>
              </p:ext>
            </p:extLst>
          </p:nvPr>
        </p:nvGraphicFramePr>
        <p:xfrm>
          <a:off x="539552" y="1916832"/>
          <a:ext cx="8280919" cy="4670772"/>
        </p:xfrm>
        <a:graphic>
          <a:graphicData uri="http://schemas.openxmlformats.org/drawingml/2006/table">
            <a:tbl>
              <a:tblPr firstRow="1" firstCol="1" bandRow="1"/>
              <a:tblGrid>
                <a:gridCol w="720080"/>
                <a:gridCol w="1944216"/>
                <a:gridCol w="213013"/>
                <a:gridCol w="5403610"/>
              </a:tblGrid>
              <a:tr h="545199">
                <a:tc>
                  <a:txBody>
                    <a:bodyPr/>
                    <a:lstStyle/>
                    <a:p>
                      <a:pPr>
                        <a:lnSpc>
                          <a:spcPct val="115000"/>
                        </a:lnSpc>
                        <a:spcAft>
                          <a:spcPts val="0"/>
                        </a:spcAft>
                      </a:pPr>
                      <a:r>
                        <a:rPr lang="en-US" sz="2400" b="1" dirty="0">
                          <a:effectLst/>
                          <a:latin typeface="Times New Roman"/>
                          <a:ea typeface="Calibri"/>
                          <a:cs typeface="Times New Roman"/>
                        </a:rPr>
                        <a:t>No.</a:t>
                      </a:r>
                      <a:endParaRPr lang="id-ID" sz="2400" dirty="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400" b="1">
                          <a:effectLst/>
                          <a:latin typeface="Times New Roman"/>
                          <a:ea typeface="Calibri"/>
                          <a:cs typeface="Times New Roman"/>
                        </a:rPr>
                        <a:t>COLUMN A</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400" b="1">
                          <a:effectLst/>
                          <a:latin typeface="Times New Roman"/>
                          <a:ea typeface="Calibri"/>
                          <a:cs typeface="Times New Roman"/>
                        </a:rPr>
                        <a:t> </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spcAft>
                          <a:spcPts val="0"/>
                        </a:spcAft>
                      </a:pPr>
                      <a:r>
                        <a:rPr lang="en-US" sz="2400" b="1">
                          <a:effectLst/>
                          <a:latin typeface="Times New Roman"/>
                          <a:ea typeface="Calibri"/>
                          <a:cs typeface="Times New Roman"/>
                        </a:rPr>
                        <a:t>COLUMN B</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199">
                <a:tc>
                  <a:txBody>
                    <a:bodyPr/>
                    <a:lstStyle/>
                    <a:p>
                      <a:pPr>
                        <a:lnSpc>
                          <a:spcPct val="115000"/>
                        </a:lnSpc>
                        <a:spcAft>
                          <a:spcPts val="0"/>
                        </a:spcAft>
                      </a:pPr>
                      <a:r>
                        <a:rPr lang="en-US" sz="2400">
                          <a:effectLst/>
                          <a:latin typeface="Times New Roman"/>
                          <a:ea typeface="Calibri"/>
                          <a:cs typeface="Times New Roman"/>
                        </a:rPr>
                        <a:t>1.</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d-ID" sz="2400">
                          <a:effectLst/>
                          <a:latin typeface="Times New Roman"/>
                          <a:ea typeface="Calibri"/>
                          <a:cs typeface="Times New Roman"/>
                        </a:rPr>
                        <a:t>devices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nSpc>
                          <a:spcPct val="115000"/>
                        </a:lnSpc>
                        <a:spcAft>
                          <a:spcPts val="0"/>
                        </a:spcAft>
                      </a:pPr>
                      <a:r>
                        <a:rPr lang="en-US" sz="2400">
                          <a:effectLst/>
                          <a:latin typeface="Times New Roman"/>
                          <a:ea typeface="Calibri"/>
                          <a:cs typeface="Times New Roman"/>
                        </a:rPr>
                        <a:t> </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342900" lvl="0" indent="-342900">
                        <a:lnSpc>
                          <a:spcPct val="107000"/>
                        </a:lnSpc>
                        <a:spcAft>
                          <a:spcPts val="0"/>
                        </a:spcAft>
                        <a:buFont typeface="+mj-lt"/>
                        <a:buAutoNum type="alphaLcPeriod"/>
                      </a:pPr>
                      <a:r>
                        <a:rPr lang="id-ID" sz="2400">
                          <a:solidFill>
                            <a:srgbClr val="2A2A2A"/>
                          </a:solidFill>
                          <a:effectLst/>
                          <a:latin typeface="Times New Roman"/>
                          <a:ea typeface="Calibri"/>
                          <a:cs typeface="Times New Roman"/>
                        </a:rPr>
                        <a:t>The action of buying something</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77278">
                <a:tc>
                  <a:txBody>
                    <a:bodyPr/>
                    <a:lstStyle/>
                    <a:p>
                      <a:pPr>
                        <a:lnSpc>
                          <a:spcPct val="115000"/>
                        </a:lnSpc>
                        <a:spcAft>
                          <a:spcPts val="0"/>
                        </a:spcAft>
                      </a:pPr>
                      <a:r>
                        <a:rPr lang="en-US" sz="2400" dirty="0">
                          <a:effectLst/>
                          <a:latin typeface="Times New Roman"/>
                          <a:ea typeface="Calibri"/>
                          <a:cs typeface="Times New Roman"/>
                        </a:rPr>
                        <a:t> </a:t>
                      </a:r>
                      <a:r>
                        <a:rPr lang="id-ID" sz="2400" dirty="0" smtClean="0">
                          <a:effectLst/>
                          <a:latin typeface="Times New Roman"/>
                          <a:ea typeface="Calibri"/>
                          <a:cs typeface="Times New Roman"/>
                        </a:rPr>
                        <a:t>2</a:t>
                      </a:r>
                      <a:endParaRPr lang="id-ID" sz="2400" dirty="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d-ID" sz="2400">
                          <a:effectLst/>
                          <a:latin typeface="Times New Roman"/>
                          <a:ea typeface="Calibri"/>
                          <a:cs typeface="Times New Roman"/>
                        </a:rPr>
                        <a:t>include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400">
                          <a:effectLst/>
                          <a:latin typeface="Times New Roman"/>
                          <a:ea typeface="Calibri"/>
                          <a:cs typeface="Times New Roman"/>
                        </a:rPr>
                        <a:t> </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lvl="0" indent="0">
                        <a:lnSpc>
                          <a:spcPct val="107000"/>
                        </a:lnSpc>
                        <a:spcAft>
                          <a:spcPts val="0"/>
                        </a:spcAft>
                        <a:buFont typeface="+mj-lt"/>
                        <a:buNone/>
                      </a:pPr>
                      <a:r>
                        <a:rPr lang="id-ID" sz="2400" dirty="0" smtClean="0">
                          <a:solidFill>
                            <a:srgbClr val="2A2A2A"/>
                          </a:solidFill>
                          <a:effectLst/>
                          <a:latin typeface="Times New Roman"/>
                          <a:ea typeface="Calibri"/>
                          <a:cs typeface="Times New Roman"/>
                        </a:rPr>
                        <a:t>b.  An </a:t>
                      </a:r>
                      <a:r>
                        <a:rPr lang="id-ID" sz="2400" dirty="0">
                          <a:solidFill>
                            <a:srgbClr val="2A2A2A"/>
                          </a:solidFill>
                          <a:effectLst/>
                          <a:latin typeface="Times New Roman"/>
                          <a:ea typeface="Calibri"/>
                          <a:cs typeface="Times New Roman"/>
                        </a:rPr>
                        <a:t>important topic or problem for debate or discussion.</a:t>
                      </a:r>
                      <a:endParaRPr lang="id-ID" sz="2400" dirty="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199">
                <a:tc>
                  <a:txBody>
                    <a:bodyPr/>
                    <a:lstStyle/>
                    <a:p>
                      <a:pPr>
                        <a:lnSpc>
                          <a:spcPct val="115000"/>
                        </a:lnSpc>
                        <a:spcAft>
                          <a:spcPts val="0"/>
                        </a:spcAft>
                      </a:pPr>
                      <a:r>
                        <a:rPr lang="en-US" sz="2400">
                          <a:effectLst/>
                          <a:latin typeface="Times New Roman"/>
                          <a:ea typeface="Calibri"/>
                          <a:cs typeface="Times New Roman"/>
                        </a:rPr>
                        <a:t>3.</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d-ID" sz="2400">
                          <a:effectLst/>
                          <a:latin typeface="Times New Roman"/>
                          <a:ea typeface="Calibri"/>
                          <a:cs typeface="Times New Roman"/>
                        </a:rPr>
                        <a:t>purchase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d-ID" sz="2400">
                          <a:effectLst/>
                          <a:latin typeface="Times New Roman"/>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lvl="0" indent="0">
                        <a:lnSpc>
                          <a:spcPct val="107000"/>
                        </a:lnSpc>
                        <a:spcAft>
                          <a:spcPts val="0"/>
                        </a:spcAft>
                        <a:buFont typeface="+mj-lt"/>
                        <a:buNone/>
                      </a:pPr>
                      <a:r>
                        <a:rPr lang="id-ID" sz="2400" dirty="0" smtClean="0">
                          <a:solidFill>
                            <a:srgbClr val="2A2A2A"/>
                          </a:solidFill>
                          <a:effectLst/>
                          <a:latin typeface="Times New Roman"/>
                          <a:ea typeface="Calibri"/>
                          <a:cs typeface="Times New Roman"/>
                        </a:rPr>
                        <a:t>c.  gadget</a:t>
                      </a:r>
                      <a:r>
                        <a:rPr lang="id-ID" sz="2400" dirty="0">
                          <a:solidFill>
                            <a:srgbClr val="2A2A2A"/>
                          </a:solidFill>
                          <a:effectLst/>
                          <a:latin typeface="Times New Roman"/>
                          <a:ea typeface="Calibri"/>
                          <a:cs typeface="Times New Roman"/>
                        </a:rPr>
                        <a:t>, utensil, tool, appliance</a:t>
                      </a:r>
                      <a:endParaRPr lang="id-ID" sz="2400" dirty="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199">
                <a:tc>
                  <a:txBody>
                    <a:bodyPr/>
                    <a:lstStyle/>
                    <a:p>
                      <a:pPr>
                        <a:lnSpc>
                          <a:spcPct val="115000"/>
                        </a:lnSpc>
                        <a:spcAft>
                          <a:spcPts val="0"/>
                        </a:spcAft>
                      </a:pPr>
                      <a:r>
                        <a:rPr lang="en-US" sz="2400">
                          <a:effectLst/>
                          <a:latin typeface="Times New Roman"/>
                          <a:ea typeface="Calibri"/>
                          <a:cs typeface="Times New Roman"/>
                        </a:rPr>
                        <a:t>4.</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d-ID" sz="2400">
                          <a:effectLst/>
                          <a:latin typeface="Times New Roman"/>
                          <a:ea typeface="Calibri"/>
                          <a:cs typeface="Times New Roman"/>
                        </a:rPr>
                        <a:t>issues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400">
                          <a:effectLst/>
                          <a:latin typeface="Times New Roman"/>
                          <a:ea typeface="Calibri"/>
                          <a:cs typeface="Times New Roman"/>
                        </a:rPr>
                        <a:t> </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lvl="0" indent="0">
                        <a:lnSpc>
                          <a:spcPct val="107000"/>
                        </a:lnSpc>
                        <a:spcAft>
                          <a:spcPts val="0"/>
                        </a:spcAft>
                        <a:buFont typeface="+mj-lt"/>
                        <a:buNone/>
                      </a:pPr>
                      <a:r>
                        <a:rPr lang="id-ID" sz="2400" dirty="0" smtClean="0">
                          <a:solidFill>
                            <a:srgbClr val="2A2A2A"/>
                          </a:solidFill>
                          <a:effectLst/>
                          <a:latin typeface="Times New Roman"/>
                          <a:ea typeface="Calibri"/>
                          <a:cs typeface="Times New Roman"/>
                        </a:rPr>
                        <a:t>d.  </a:t>
                      </a:r>
                      <a:r>
                        <a:rPr lang="id-ID" sz="2400" dirty="0" smtClean="0">
                          <a:solidFill>
                            <a:srgbClr val="2A2A2A"/>
                          </a:solidFill>
                          <a:effectLst/>
                          <a:latin typeface="Times New Roman"/>
                          <a:ea typeface="Calibri"/>
                          <a:cs typeface="Times New Roman"/>
                        </a:rPr>
                        <a:t>a</a:t>
                      </a:r>
                      <a:r>
                        <a:rPr lang="id-ID" sz="2400" baseline="0" dirty="0" smtClean="0">
                          <a:solidFill>
                            <a:srgbClr val="2A2A2A"/>
                          </a:solidFill>
                          <a:effectLst/>
                          <a:latin typeface="Times New Roman"/>
                          <a:ea typeface="Calibri"/>
                          <a:cs typeface="Times New Roman"/>
                        </a:rPr>
                        <a:t> means of approaching or entering a place.</a:t>
                      </a:r>
                      <a:endParaRPr lang="id-ID" sz="2400" dirty="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199">
                <a:tc>
                  <a:txBody>
                    <a:bodyPr/>
                    <a:lstStyle/>
                    <a:p>
                      <a:pPr>
                        <a:lnSpc>
                          <a:spcPct val="115000"/>
                        </a:lnSpc>
                        <a:spcAft>
                          <a:spcPts val="0"/>
                        </a:spcAft>
                      </a:pPr>
                      <a:r>
                        <a:rPr lang="en-US" sz="2400">
                          <a:effectLst/>
                          <a:latin typeface="Times New Roman"/>
                          <a:ea typeface="Calibri"/>
                          <a:cs typeface="Times New Roman"/>
                        </a:rPr>
                        <a:t>5.</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d-ID" sz="2400" dirty="0">
                          <a:effectLst/>
                          <a:latin typeface="Times New Roman"/>
                          <a:ea typeface="Calibri"/>
                          <a:cs typeface="Times New Roman"/>
                        </a:rPr>
                        <a:t>worldwide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400">
                          <a:effectLst/>
                          <a:latin typeface="Times New Roman"/>
                          <a:ea typeface="Calibri"/>
                          <a:cs typeface="Times New Roman"/>
                        </a:rPr>
                        <a:t> </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lvl="0" indent="0">
                        <a:lnSpc>
                          <a:spcPct val="107000"/>
                        </a:lnSpc>
                        <a:spcAft>
                          <a:spcPts val="0"/>
                        </a:spcAft>
                        <a:buFont typeface="+mj-lt"/>
                        <a:buNone/>
                      </a:pPr>
                      <a:r>
                        <a:rPr lang="id-ID" sz="2400" dirty="0" smtClean="0">
                          <a:solidFill>
                            <a:srgbClr val="2A2A2A"/>
                          </a:solidFill>
                          <a:effectLst/>
                          <a:latin typeface="Times New Roman"/>
                          <a:ea typeface="Calibri"/>
                          <a:cs typeface="Times New Roman"/>
                        </a:rPr>
                        <a:t>e.  Throughout </a:t>
                      </a:r>
                      <a:r>
                        <a:rPr lang="id-ID" sz="2400" dirty="0">
                          <a:solidFill>
                            <a:srgbClr val="2A2A2A"/>
                          </a:solidFill>
                          <a:effectLst/>
                          <a:latin typeface="Times New Roman"/>
                          <a:ea typeface="Calibri"/>
                          <a:cs typeface="Times New Roman"/>
                        </a:rPr>
                        <a:t>the world.</a:t>
                      </a:r>
                      <a:endParaRPr lang="id-ID" sz="2400" dirty="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199">
                <a:tc>
                  <a:txBody>
                    <a:bodyPr/>
                    <a:lstStyle/>
                    <a:p>
                      <a:pPr>
                        <a:lnSpc>
                          <a:spcPct val="115000"/>
                        </a:lnSpc>
                        <a:spcAft>
                          <a:spcPts val="0"/>
                        </a:spcAft>
                      </a:pPr>
                      <a:r>
                        <a:rPr lang="id-ID" sz="2400">
                          <a:effectLst/>
                          <a:latin typeface="Times New Roman"/>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d-ID" sz="2400" dirty="0" smtClean="0">
                          <a:effectLst/>
                          <a:latin typeface="Times New Roman"/>
                          <a:ea typeface="Calibri"/>
                          <a:cs typeface="Times New Roman"/>
                        </a:rPr>
                        <a:t>access</a:t>
                      </a:r>
                      <a:endParaRPr lang="id-ID" sz="2400" dirty="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400">
                          <a:effectLst/>
                          <a:latin typeface="Times New Roman"/>
                          <a:ea typeface="Calibri"/>
                          <a:cs typeface="Times New Roman"/>
                        </a:rPr>
                        <a:t> </a:t>
                      </a:r>
                      <a:endParaRPr lang="id-ID" sz="240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lvl="0" indent="0">
                        <a:lnSpc>
                          <a:spcPct val="107000"/>
                        </a:lnSpc>
                        <a:spcAft>
                          <a:spcPts val="0"/>
                        </a:spcAft>
                        <a:buFont typeface="+mj-lt"/>
                        <a:buNone/>
                      </a:pPr>
                      <a:r>
                        <a:rPr lang="id-ID" sz="2400" dirty="0" smtClean="0">
                          <a:solidFill>
                            <a:srgbClr val="2A2A2A"/>
                          </a:solidFill>
                          <a:effectLst/>
                          <a:latin typeface="Times New Roman"/>
                          <a:ea typeface="Calibri"/>
                          <a:cs typeface="Times New Roman"/>
                        </a:rPr>
                        <a:t>f.   comprise</a:t>
                      </a:r>
                      <a:r>
                        <a:rPr lang="id-ID" sz="2400" dirty="0">
                          <a:solidFill>
                            <a:srgbClr val="2A2A2A"/>
                          </a:solidFill>
                          <a:effectLst/>
                          <a:latin typeface="Times New Roman"/>
                          <a:ea typeface="Calibri"/>
                          <a:cs typeface="Times New Roman"/>
                        </a:rPr>
                        <a:t>, encompass, cover, embrace</a:t>
                      </a:r>
                      <a:r>
                        <a:rPr lang="id-ID" sz="2400">
                          <a:solidFill>
                            <a:srgbClr val="2A2A2A"/>
                          </a:solidFill>
                          <a:effectLst/>
                          <a:latin typeface="Times New Roman"/>
                          <a:ea typeface="Calibri"/>
                          <a:cs typeface="Times New Roman"/>
                        </a:rPr>
                        <a:t>, </a:t>
                      </a:r>
                      <a:r>
                        <a:rPr lang="id-ID" sz="2400" smtClean="0">
                          <a:solidFill>
                            <a:srgbClr val="2A2A2A"/>
                          </a:solidFill>
                          <a:effectLst/>
                          <a:latin typeface="Times New Roman"/>
                          <a:ea typeface="Calibri"/>
                          <a:cs typeface="Times New Roman"/>
                        </a:rPr>
                        <a:t>involve.</a:t>
                      </a:r>
                      <a:endParaRPr lang="id-ID" sz="2400" dirty="0">
                        <a:effectLst/>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75578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fontScale="90000"/>
          </a:bodyPr>
          <a:lstStyle/>
          <a:p>
            <a:pPr lvl="0">
              <a:lnSpc>
                <a:spcPct val="107000"/>
              </a:lnSpc>
              <a:spcAft>
                <a:spcPts val="800"/>
              </a:spcAft>
            </a:pPr>
            <a:r>
              <a:rPr lang="id-ID" b="1" i="1" dirty="0" smtClean="0">
                <a:latin typeface="Times New Roman"/>
                <a:ea typeface="Calibri"/>
                <a:cs typeface="Times New Roman"/>
              </a:rPr>
              <a:t/>
            </a:r>
            <a:br>
              <a:rPr lang="id-ID" b="1" i="1" dirty="0" smtClean="0">
                <a:latin typeface="Times New Roman"/>
                <a:ea typeface="Calibri"/>
                <a:cs typeface="Times New Roman"/>
              </a:rPr>
            </a:br>
            <a:r>
              <a:rPr lang="id-ID" sz="3600" b="1" i="1" dirty="0" smtClean="0">
                <a:latin typeface="Times New Roman"/>
                <a:ea typeface="Calibri"/>
                <a:cs typeface="Times New Roman"/>
              </a:rPr>
              <a:t>Fill </a:t>
            </a:r>
            <a:r>
              <a:rPr lang="id-ID" sz="3600" b="1" i="1" dirty="0">
                <a:latin typeface="Times New Roman"/>
                <a:ea typeface="Calibri"/>
                <a:cs typeface="Times New Roman"/>
              </a:rPr>
              <a:t>in the blanks with the correct words from the list </a:t>
            </a:r>
            <a:r>
              <a:rPr lang="id-ID" sz="3600" b="1" i="1" dirty="0" smtClean="0">
                <a:latin typeface="Times New Roman"/>
                <a:ea typeface="Calibri"/>
                <a:cs typeface="Times New Roman"/>
              </a:rPr>
              <a:t>(in column A) above</a:t>
            </a:r>
            <a:r>
              <a:rPr lang="id-ID" dirty="0">
                <a:latin typeface="Times New Roman"/>
                <a:ea typeface="Calibri"/>
                <a:cs typeface="Times New Roman"/>
              </a:rPr>
              <a:t/>
            </a:r>
            <a:br>
              <a:rPr lang="id-ID" dirty="0">
                <a:latin typeface="Times New Roman"/>
                <a:ea typeface="Calibri"/>
                <a:cs typeface="Times New Roman"/>
              </a:rPr>
            </a:br>
            <a:endParaRPr lang="id-ID" dirty="0"/>
          </a:p>
        </p:txBody>
      </p:sp>
      <p:sp>
        <p:nvSpPr>
          <p:cNvPr id="3" name="Content Placeholder 2"/>
          <p:cNvSpPr>
            <a:spLocks noGrp="1"/>
          </p:cNvSpPr>
          <p:nvPr>
            <p:ph idx="1"/>
          </p:nvPr>
        </p:nvSpPr>
        <p:spPr>
          <a:xfrm>
            <a:off x="467544" y="1844824"/>
            <a:ext cx="8229600" cy="4248472"/>
          </a:xfrm>
        </p:spPr>
        <p:style>
          <a:lnRef idx="2">
            <a:schemeClr val="dk1"/>
          </a:lnRef>
          <a:fillRef idx="1">
            <a:schemeClr val="lt1"/>
          </a:fillRef>
          <a:effectRef idx="0">
            <a:schemeClr val="dk1"/>
          </a:effectRef>
          <a:fontRef idx="minor">
            <a:schemeClr val="dk1"/>
          </a:fontRef>
        </p:style>
        <p:txBody>
          <a:bodyPr>
            <a:normAutofit fontScale="92500" lnSpcReduction="20000"/>
          </a:bodyPr>
          <a:lstStyle/>
          <a:p>
            <a:pPr lvl="0" algn="just">
              <a:lnSpc>
                <a:spcPct val="115000"/>
              </a:lnSpc>
              <a:buFont typeface="+mj-lt"/>
              <a:buAutoNum type="arabicPeriod"/>
            </a:pPr>
            <a:r>
              <a:rPr lang="id-ID" i="1" dirty="0">
                <a:solidFill>
                  <a:srgbClr val="2A2A2A"/>
                </a:solidFill>
                <a:latin typeface="Georgia"/>
                <a:ea typeface="Calibri"/>
                <a:cs typeface="Times New Roman"/>
              </a:rPr>
              <a:t>At present, most schools </a:t>
            </a:r>
            <a:r>
              <a:rPr lang="id-ID" i="1" u="sng" dirty="0">
                <a:solidFill>
                  <a:srgbClr val="2A2A2A"/>
                </a:solidFill>
                <a:latin typeface="Georgia"/>
                <a:ea typeface="Calibri"/>
                <a:cs typeface="Times New Roman"/>
              </a:rPr>
              <a:t>____</a:t>
            </a:r>
            <a:r>
              <a:rPr lang="id-ID" i="1" dirty="0">
                <a:solidFill>
                  <a:srgbClr val="2A2A2A"/>
                </a:solidFill>
                <a:latin typeface="Georgia"/>
                <a:ea typeface="Calibri"/>
                <a:cs typeface="Times New Roman"/>
              </a:rPr>
              <a:t>bursaries to children talented in music, sport or the arts</a:t>
            </a:r>
            <a:r>
              <a:rPr lang="id-ID" sz="3600" dirty="0">
                <a:latin typeface="Times New Roman"/>
                <a:ea typeface="Times New Roman"/>
                <a:cs typeface="Times New Roman"/>
              </a:rPr>
              <a:t> </a:t>
            </a:r>
            <a:endParaRPr lang="id-ID" sz="3600" dirty="0">
              <a:latin typeface="Times New Roman"/>
              <a:ea typeface="Calibri"/>
              <a:cs typeface="Times New Roman"/>
            </a:endParaRPr>
          </a:p>
          <a:p>
            <a:pPr lvl="0" algn="just">
              <a:lnSpc>
                <a:spcPct val="115000"/>
              </a:lnSpc>
              <a:buFont typeface="+mj-lt"/>
              <a:buAutoNum type="arabicPeriod"/>
            </a:pPr>
            <a:r>
              <a:rPr lang="id-ID" i="1" dirty="0">
                <a:solidFill>
                  <a:srgbClr val="2A2A2A"/>
                </a:solidFill>
                <a:latin typeface="Georgia"/>
                <a:ea typeface="Calibri"/>
                <a:cs typeface="Times New Roman"/>
              </a:rPr>
              <a:t>Resolving the abduction </a:t>
            </a:r>
            <a:r>
              <a:rPr lang="id-ID" i="1" u="sng" dirty="0">
                <a:solidFill>
                  <a:srgbClr val="2A2A2A"/>
                </a:solidFill>
                <a:latin typeface="Georgia"/>
                <a:ea typeface="Calibri"/>
                <a:cs typeface="Times New Roman"/>
              </a:rPr>
              <a:t>____</a:t>
            </a:r>
            <a:r>
              <a:rPr lang="id-ID" i="1" dirty="0">
                <a:solidFill>
                  <a:srgbClr val="2A2A2A"/>
                </a:solidFill>
                <a:latin typeface="Georgia"/>
                <a:ea typeface="Calibri"/>
                <a:cs typeface="Times New Roman"/>
              </a:rPr>
              <a:t> is an urgent matter. </a:t>
            </a:r>
            <a:endParaRPr lang="id-ID" sz="3600" dirty="0">
              <a:latin typeface="Times New Roman"/>
              <a:ea typeface="Calibri"/>
              <a:cs typeface="Times New Roman"/>
            </a:endParaRPr>
          </a:p>
          <a:p>
            <a:pPr lvl="0" algn="just">
              <a:lnSpc>
                <a:spcPct val="115000"/>
              </a:lnSpc>
              <a:buFont typeface="+mj-lt"/>
              <a:buAutoNum type="arabicPeriod"/>
            </a:pPr>
            <a:r>
              <a:rPr lang="id-ID" i="1" dirty="0">
                <a:solidFill>
                  <a:srgbClr val="2A2A2A"/>
                </a:solidFill>
                <a:latin typeface="Georgia"/>
                <a:ea typeface="Calibri"/>
                <a:cs typeface="Times New Roman"/>
              </a:rPr>
              <a:t>She said offers had been received and they would like to see the property being</a:t>
            </a:r>
            <a:r>
              <a:rPr lang="id-ID" i="1" u="sng" dirty="0">
                <a:solidFill>
                  <a:srgbClr val="2A2A2A"/>
                </a:solidFill>
                <a:latin typeface="Georgia"/>
                <a:ea typeface="Calibri"/>
                <a:cs typeface="Times New Roman"/>
              </a:rPr>
              <a:t> ____ </a:t>
            </a:r>
            <a:r>
              <a:rPr lang="id-ID" i="1" dirty="0">
                <a:solidFill>
                  <a:srgbClr val="2A2A2A"/>
                </a:solidFill>
                <a:latin typeface="Georgia"/>
                <a:ea typeface="Calibri"/>
                <a:cs typeface="Times New Roman"/>
              </a:rPr>
              <a:t>by locals </a:t>
            </a:r>
            <a:endParaRPr lang="id-ID" sz="3600" dirty="0">
              <a:latin typeface="Times New Roman"/>
              <a:ea typeface="Calibri"/>
              <a:cs typeface="Times New Roman"/>
            </a:endParaRPr>
          </a:p>
          <a:p>
            <a:pPr lvl="0" algn="just">
              <a:lnSpc>
                <a:spcPct val="115000"/>
              </a:lnSpc>
              <a:buFont typeface="+mj-lt"/>
              <a:buAutoNum type="arabicPeriod"/>
            </a:pPr>
            <a:r>
              <a:rPr lang="id-ID" i="1" dirty="0">
                <a:solidFill>
                  <a:srgbClr val="2A2A2A"/>
                </a:solidFill>
                <a:latin typeface="Georgia"/>
                <a:ea typeface="Calibri"/>
                <a:cs typeface="Times New Roman"/>
              </a:rPr>
              <a:t>These prices are per room per night and </a:t>
            </a:r>
            <a:r>
              <a:rPr lang="id-ID" i="1" u="sng" dirty="0">
                <a:solidFill>
                  <a:srgbClr val="2A2A2A"/>
                </a:solidFill>
                <a:latin typeface="Georgia"/>
                <a:ea typeface="Calibri"/>
                <a:cs typeface="Times New Roman"/>
              </a:rPr>
              <a:t>____</a:t>
            </a:r>
            <a:r>
              <a:rPr lang="id-ID" i="1" dirty="0">
                <a:solidFill>
                  <a:srgbClr val="2A2A2A"/>
                </a:solidFill>
                <a:latin typeface="Georgia"/>
                <a:ea typeface="Calibri"/>
                <a:cs typeface="Times New Roman"/>
              </a:rPr>
              <a:t>dinner and breakfast for two people caused by short circuits or power surges</a:t>
            </a:r>
            <a:r>
              <a:rPr lang="id-ID" sz="3600" dirty="0">
                <a:latin typeface="Times New Roman"/>
                <a:ea typeface="Times New Roman"/>
                <a:cs typeface="Times New Roman"/>
              </a:rPr>
              <a:t>.</a:t>
            </a:r>
            <a:endParaRPr lang="id-ID" sz="3600" dirty="0">
              <a:latin typeface="Times New Roman"/>
              <a:ea typeface="Calibri"/>
              <a:cs typeface="Times New Roman"/>
            </a:endParaRPr>
          </a:p>
          <a:p>
            <a:pPr lvl="0" algn="just">
              <a:lnSpc>
                <a:spcPct val="115000"/>
              </a:lnSpc>
              <a:buFont typeface="+mj-lt"/>
              <a:buAutoNum type="arabicPeriod"/>
            </a:pPr>
            <a:r>
              <a:rPr lang="id-ID" i="1" dirty="0">
                <a:solidFill>
                  <a:srgbClr val="2A2A2A"/>
                </a:solidFill>
                <a:latin typeface="Georgia"/>
                <a:ea typeface="Calibri"/>
                <a:cs typeface="Times New Roman"/>
              </a:rPr>
              <a:t>Such articles include electronic </a:t>
            </a:r>
            <a:r>
              <a:rPr lang="id-ID" i="1" u="sng" dirty="0">
                <a:solidFill>
                  <a:srgbClr val="2A2A2A"/>
                </a:solidFill>
                <a:latin typeface="Georgia"/>
                <a:ea typeface="Calibri"/>
                <a:cs typeface="Times New Roman"/>
              </a:rPr>
              <a:t>____</a:t>
            </a:r>
            <a:r>
              <a:rPr lang="id-ID" i="1" dirty="0">
                <a:solidFill>
                  <a:srgbClr val="2A2A2A"/>
                </a:solidFill>
                <a:latin typeface="Georgia"/>
                <a:ea typeface="Calibri"/>
                <a:cs typeface="Times New Roman"/>
              </a:rPr>
              <a:t>, dust handling equipment and notebook computer enclosures.</a:t>
            </a:r>
            <a:endParaRPr lang="id-ID" sz="3600" dirty="0">
              <a:latin typeface="Times New Roman"/>
              <a:ea typeface="Calibri"/>
              <a:cs typeface="Times New Roman"/>
            </a:endParaRPr>
          </a:p>
          <a:p>
            <a:pPr marL="0" indent="0">
              <a:buNone/>
            </a:pPr>
            <a:endParaRPr lang="id-ID" dirty="0"/>
          </a:p>
        </p:txBody>
      </p:sp>
    </p:spTree>
    <p:extLst>
      <p:ext uri="{BB962C8B-B14F-4D97-AF65-F5344CB8AC3E}">
        <p14:creationId xmlns:p14="http://schemas.microsoft.com/office/powerpoint/2010/main" val="3112019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1829761"/>
          </a:xfrm>
        </p:spPr>
        <p:txBody>
          <a:bodyPr/>
          <a:lstStyle/>
          <a:p>
            <a:r>
              <a:rPr lang="id-ID" dirty="0" smtClean="0"/>
              <a:t>THANK YOU</a:t>
            </a:r>
            <a:br>
              <a:rPr lang="id-ID" dirty="0" smtClean="0"/>
            </a:br>
            <a:endParaRPr lang="id-ID" dirty="0"/>
          </a:p>
        </p:txBody>
      </p:sp>
      <p:sp>
        <p:nvSpPr>
          <p:cNvPr id="3" name="Subtitle 2"/>
          <p:cNvSpPr>
            <a:spLocks noGrp="1"/>
          </p:cNvSpPr>
          <p:nvPr>
            <p:ph type="subTitle" idx="1"/>
          </p:nvPr>
        </p:nvSpPr>
        <p:spPr/>
        <p:txBody>
          <a:bodyPr/>
          <a:lstStyle/>
          <a:p>
            <a:endParaRPr lang="id-ID"/>
          </a:p>
        </p:txBody>
      </p:sp>
    </p:spTree>
    <p:extLst>
      <p:ext uri="{BB962C8B-B14F-4D97-AF65-F5344CB8AC3E}">
        <p14:creationId xmlns:p14="http://schemas.microsoft.com/office/powerpoint/2010/main" val="22965504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203</TotalTime>
  <Words>180</Words>
  <Application>Microsoft Office PowerPoint</Application>
  <PresentationFormat>On-screen Show (4:3)</PresentationFormat>
  <Paragraphs>50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Concourse</vt:lpstr>
      <vt:lpstr> UNIT I SMARTPHONES </vt:lpstr>
      <vt:lpstr>         READING Read the following text and then answer the follow-up questions.       </vt:lpstr>
      <vt:lpstr>COMPREHENSION Answer the following questions briefly.</vt:lpstr>
      <vt:lpstr>B. VOCABULARY Match the word/phrase in column A with its meaning or definition in column B.</vt:lpstr>
      <vt:lpstr> Fill in the blanks with the correct words from the list (in column A) above </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REGULATIONS</dc:title>
  <dc:creator>Lastri</dc:creator>
  <cp:lastModifiedBy>USER</cp:lastModifiedBy>
  <cp:revision>47</cp:revision>
  <dcterms:created xsi:type="dcterms:W3CDTF">2020-03-21T13:56:30Z</dcterms:created>
  <dcterms:modified xsi:type="dcterms:W3CDTF">2020-10-07T05:14:18Z</dcterms:modified>
</cp:coreProperties>
</file>