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1946" r:id="rId2"/>
    <p:sldId id="1945" r:id="rId3"/>
    <p:sldId id="1833" r:id="rId4"/>
    <p:sldId id="1834" r:id="rId5"/>
    <p:sldId id="1835" r:id="rId6"/>
    <p:sldId id="1836" r:id="rId7"/>
    <p:sldId id="1839" r:id="rId8"/>
    <p:sldId id="1840" r:id="rId9"/>
    <p:sldId id="1841" r:id="rId10"/>
    <p:sldId id="1842" r:id="rId11"/>
    <p:sldId id="1843" r:id="rId12"/>
    <p:sldId id="1844" r:id="rId13"/>
    <p:sldId id="1845" r:id="rId14"/>
    <p:sldId id="1846" r:id="rId15"/>
    <p:sldId id="1847" r:id="rId16"/>
    <p:sldId id="1848" r:id="rId17"/>
    <p:sldId id="1921" r:id="rId18"/>
    <p:sldId id="1922" r:id="rId19"/>
    <p:sldId id="1923" r:id="rId20"/>
  </p:sldIdLst>
  <p:sldSz cx="9144000" cy="6858000" type="screen4x3"/>
  <p:notesSz cx="9936163" cy="68024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6BF1B38-8453-4D59-AEE4-9B750AE12981}">
          <p14:sldIdLst>
            <p14:sldId id="1946"/>
            <p14:sldId id="1945"/>
            <p14:sldId id="1833"/>
            <p14:sldId id="1834"/>
            <p14:sldId id="1835"/>
            <p14:sldId id="1836"/>
            <p14:sldId id="1839"/>
            <p14:sldId id="1840"/>
            <p14:sldId id="1841"/>
            <p14:sldId id="1842"/>
            <p14:sldId id="1843"/>
            <p14:sldId id="1844"/>
            <p14:sldId id="1845"/>
            <p14:sldId id="1846"/>
            <p14:sldId id="1847"/>
            <p14:sldId id="1848"/>
            <p14:sldId id="1921"/>
            <p14:sldId id="1922"/>
            <p14:sldId id="1923"/>
          </p14:sldIdLst>
        </p14:section>
        <p14:section name="Untitled Section" id="{3470C504-F17F-4ACB-A052-9F64A071A6A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pos="57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8D8"/>
    <a:srgbClr val="DDDDF7"/>
    <a:srgbClr val="990099"/>
    <a:srgbClr val="800080"/>
    <a:srgbClr val="C800C8"/>
    <a:srgbClr val="FF75FF"/>
    <a:srgbClr val="B587ED"/>
    <a:srgbClr val="FFCCFF"/>
    <a:srgbClr val="4E0B51"/>
    <a:srgbClr val="7220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0" autoAdjust="0"/>
    <p:restoredTop sz="94192" autoAdjust="0"/>
  </p:normalViewPr>
  <p:slideViewPr>
    <p:cSldViewPr>
      <p:cViewPr>
        <p:scale>
          <a:sx n="81" d="100"/>
          <a:sy n="81" d="100"/>
        </p:scale>
        <p:origin x="-822" y="-72"/>
      </p:cViewPr>
      <p:guideLst>
        <p:guide orient="horz" pos="4176"/>
        <p:guide pos="5712"/>
      </p:guideLst>
    </p:cSldViewPr>
  </p:slideViewPr>
  <p:outlineViewPr>
    <p:cViewPr>
      <p:scale>
        <a:sx n="33" d="100"/>
        <a:sy n="33" d="100"/>
      </p:scale>
      <p:origin x="0" y="-1245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141" y="1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33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197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197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9F0516-BCF0-4D98-8733-D3C2801EEE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49501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197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008" y="3230815"/>
            <a:ext cx="7292149" cy="3060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197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6A51CDF-1F43-432E-9E42-326184CF1E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657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Financial Statement Analysis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2000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C.J. Brown, M.M. Dutton and T.A. Rietz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C39C47-17DD-4933-A534-EBFE346D01D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53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4010" y="4718456"/>
            <a:ext cx="4986482" cy="4470439"/>
          </a:xfrm>
          <a:noFill/>
          <a:ln/>
        </p:spPr>
        <p:txBody>
          <a:bodyPr lIns="93392" tIns="46697" rIns="93392" bIns="46697">
            <a:normAutofit/>
          </a:bodyPr>
          <a:lstStyle/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</a:rPr>
              <a:t>Ratios are compared to industry averages.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</a:rPr>
              <a:t>There are 14 to 16 common ratios grouped into 4 types.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</a:rPr>
              <a:t>Dun and Bradstreet and Robert Morris Associates give industry average ratios for hundreds of industries.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</a:rPr>
              <a:t>We will describe the types of ratios and focus on several important financial ratios.</a:t>
            </a:r>
          </a:p>
          <a:p>
            <a:pPr>
              <a:spcBef>
                <a:spcPct val="0"/>
              </a:spcBef>
            </a:pPr>
            <a:endParaRPr lang="en-US" sz="1400" dirty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Financial Statements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1.  Financial statements report a firm’s position at a point in time and on operations over some past period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2.  Investors use financial statements to predict future earnings/dividends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3.  Management uses financial statements to help anticipate future conditions and as starting point for planning actions that will affect future event</a:t>
            </a:r>
          </a:p>
          <a:p>
            <a:pPr>
              <a:spcBef>
                <a:spcPct val="0"/>
              </a:spcBef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Financial ratios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1.  Help evaluate a financial statement</a:t>
            </a:r>
          </a:p>
          <a:p>
            <a:pPr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2.  Facilitate comparison of firms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53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1363"/>
            <a:ext cx="4960937" cy="37211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794241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2053FA-E0FA-4121-803E-3CCF416F9197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59350" cy="3721100"/>
          </a:xfrm>
          <a:ln w="12700" cap="flat"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3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Financial Statement Analysis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October 2000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C.J. Brown, M.M. Dutton and T.A. Rietz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EF4D67-7E5B-4F43-A46B-49D191EDDF69}" type="slidenum">
              <a:rPr lang="en-US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78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4010" y="4718456"/>
            <a:ext cx="4986482" cy="4470439"/>
          </a:xfrm>
          <a:noFill/>
          <a:ln/>
        </p:spPr>
        <p:txBody>
          <a:bodyPr lIns="93392" tIns="46697" rIns="93392" bIns="46697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Limitations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1.      Large firms operate different divisions in different industries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       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Difficult to develop meaningful industry averages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More useful for small, narrowly focused firms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2.      Firms want to be better than average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Attaining average performance not necessarily good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Best to focus on industry leaders’ ratios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3.      Inflation may have distorted balance sheets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Must consider effects when comparing over time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4.      Seasonal factors distort ratio analysis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Use monthly averages for season items such as inventory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5.      Window dressing can make financial statements look better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6.      Different accounting practices can distort comparisons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Inventory valuation, depreciation methods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7.      Difficult to generalize whether a ratio is “good” or “bad”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High current ratio – strong liquidity or too much cash (nonearning)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8.      Ratios can give “mixed” view of company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400" dirty="0">
                <a:latin typeface="Symbol" pitchFamily="18" charset="2"/>
                <a:cs typeface="Times New Roman" pitchFamily="18" charset="0"/>
              </a:rPr>
              <a:t>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Analyze net effects of a set of ratios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778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49825" cy="3713163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688564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663CCC-8D2E-4100-A39E-907EC605DFE8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59350" cy="3721100"/>
          </a:xfrm>
          <a:ln w="12700" cap="flat"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3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Financial Statement Analysis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October 2000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C.J. Brown, M.M. Dutton and T.A. Rietz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225D7F-9513-4884-BCD3-67B58168895D}" type="slidenum">
              <a:rPr lang="en-US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4538"/>
            <a:ext cx="4967288" cy="3725862"/>
          </a:xfrm>
          <a:ln w="12700" cap="flat">
            <a:solidFill>
              <a:schemeClr val="tx1"/>
            </a:solidFill>
          </a:ln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66" tIns="46033" rIns="92066" bIns="46033"/>
          <a:lstStyle/>
          <a:p>
            <a:pPr eaLnBrk="1" hangingPunct="1"/>
            <a:r>
              <a:rPr lang="en-US" sz="1400" dirty="0">
                <a:latin typeface="Times New Roman" pitchFamily="18" charset="0"/>
              </a:rPr>
              <a:t>Knowing the absolute level of a single entry on the income statement or balance sheet doesn’t provide sufficient information to evaluate performance.   Ratios help by focusing on relationships   among entries on the financial statements.</a:t>
            </a:r>
          </a:p>
          <a:p>
            <a:pPr eaLnBrk="1" hangingPunct="1"/>
            <a:endParaRPr lang="en-US" sz="1400" dirty="0">
              <a:latin typeface="Times New Roman" pitchFamily="18" charset="0"/>
            </a:endParaRPr>
          </a:p>
          <a:p>
            <a:pPr eaLnBrk="1" hangingPunct="1"/>
            <a:r>
              <a:rPr lang="en-US" sz="1400" dirty="0">
                <a:latin typeface="Times New Roman" pitchFamily="18" charset="0"/>
              </a:rPr>
              <a:t>The ratios in the DuPont system show the connection between the firm’s operations, its capital structure and the returns for investors.</a:t>
            </a:r>
          </a:p>
          <a:p>
            <a:pPr eaLnBrk="1" hangingPunct="1"/>
            <a:endParaRPr lang="en-US" sz="1400" dirty="0">
              <a:latin typeface="Times New Roman" pitchFamily="18" charset="0"/>
            </a:endParaRPr>
          </a:p>
          <a:p>
            <a:pPr eaLnBrk="1" hangingPunct="1"/>
            <a:r>
              <a:rPr lang="en-US" sz="1400" dirty="0">
                <a:latin typeface="Times New Roman" pitchFamily="18" charset="0"/>
              </a:rPr>
              <a:t>Because a firm’s size affects financial statement values, it’s hard to evaluate performance using absolute levels. By controlling for differences in size to make comparisons ratios facilitate the evaluation of a firm’s performance.</a:t>
            </a:r>
          </a:p>
          <a:p>
            <a:pPr eaLnBrk="1" hangingPunct="1"/>
            <a:endParaRPr lang="en-US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2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B31E70-0B55-468A-A4AC-402BF2B93902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53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C073BC-2AC3-47EC-8BCB-C2216C2A2ABA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012FB-CF2B-483E-913A-B0A9AAF177C4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50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0CDBC7-28FF-48C5-A71E-F4EECB0CAB9D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5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76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5A318-1B7C-43EB-B539-9822F2D96DDF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2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356A6A-43B9-42C3-96B1-8231EE9D6D1C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0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59350" cy="3721100"/>
          </a:xfrm>
          <a:ln w="12700" cap="flat"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0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Financial Statement Analysis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October 2000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C.J. Brown, M.M. Dutton and T.A. Rietz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8F9C0C-82DE-4FCD-9B9B-4AED2EDF1CFD}" type="slidenum">
              <a:rPr lang="en-US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1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49825" cy="3713163"/>
          </a:xfrm>
          <a:ln w="12700" cap="flat">
            <a:solidFill>
              <a:schemeClr val="tx1"/>
            </a:solidFill>
          </a:ln>
        </p:spPr>
      </p:sp>
      <p:sp>
        <p:nvSpPr>
          <p:cNvPr id="614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010" y="4718456"/>
            <a:ext cx="4986482" cy="4470439"/>
          </a:xfrm>
          <a:noFill/>
          <a:ln/>
        </p:spPr>
        <p:txBody>
          <a:bodyPr lIns="93392" tIns="46697" rIns="93392" bIns="46697"/>
          <a:lstStyle/>
          <a:p>
            <a:pPr>
              <a:spcBef>
                <a:spcPct val="0"/>
              </a:spcBef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Uses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      Managers – to help analyze, control, improve a firm’s operations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      Credit analysts – to help ascertain a company’s ability to pay its debts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      Stock analysts – to determine a company’s efficiency, risk and growth potential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611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Financial Statement Analysis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October 2000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C.J. Brown, M.M. Dutton and T.A. Rietz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BB0761-AE50-43B0-839F-FE1AD4DFFA1C}" type="slidenum">
              <a:rPr lang="en-US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24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49825" cy="3713163"/>
          </a:xfrm>
          <a:ln w="12700" cap="flat">
            <a:solidFill>
              <a:schemeClr val="tx1"/>
            </a:solidFill>
          </a:ln>
        </p:spPr>
      </p:sp>
      <p:sp>
        <p:nvSpPr>
          <p:cNvPr id="624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010" y="4718456"/>
            <a:ext cx="4986482" cy="4470439"/>
          </a:xfrm>
          <a:noFill/>
          <a:ln/>
        </p:spPr>
        <p:txBody>
          <a:bodyPr lIns="93392" tIns="46697" rIns="93392" bIns="46697"/>
          <a:lstStyle/>
          <a:p>
            <a:pPr>
              <a:spcBef>
                <a:spcPct val="0"/>
              </a:spcBef>
            </a:pPr>
            <a:endParaRPr lang="id-ID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204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F8DEBF-A3FB-4CD0-A67B-EA1526019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3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D7D08BF-7C25-4D07-B23E-481766FC49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43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DC6CA4-02C0-48C3-B4A9-85C08AC0F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225425" indent="9525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spcBef>
                <a:spcPts val="600"/>
              </a:spcBef>
              <a:defRPr sz="2000"/>
            </a:lvl1pPr>
            <a:lvl2pPr marL="579438" indent="-230188">
              <a:spcBef>
                <a:spcPts val="600"/>
              </a:spcBef>
              <a:defRPr sz="1800"/>
            </a:lvl2pPr>
            <a:lvl3pPr marL="912813" indent="-228600">
              <a:spcBef>
                <a:spcPts val="600"/>
              </a:spcBef>
              <a:defRPr/>
            </a:lvl3pPr>
            <a:lvl4pPr marL="1263650" indent="-228600">
              <a:spcBef>
                <a:spcPts val="600"/>
              </a:spcBef>
              <a:defRPr sz="1800"/>
            </a:lvl4pPr>
            <a:lvl5pPr marL="1600200" indent="-228600">
              <a:spcBef>
                <a:spcPts val="600"/>
              </a:spcBef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7F2261C-A3A6-49AD-9868-D49A006EF5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6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92B81D-410D-4FFC-AA93-11667D4F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1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883245-F50E-43B8-92C7-73F724D3A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49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AFF862-DB0D-4920-9720-F8F6560E83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9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234950" indent="-6350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E159B1A-E57C-4D18-A5EC-F7F34A3964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50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8009D9-7EE1-4606-B691-099B8462B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90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49A5A-BF6C-431B-B061-05DE9F4ED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11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1AAAA9-BB46-4229-BA03-12F90BA903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6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41E74BA-D0B7-4264-8A90-6294CFF39AD5}"/>
              </a:ext>
            </a:extLst>
          </p:cNvPr>
          <p:cNvSpPr/>
          <p:nvPr userDrawn="1"/>
        </p:nvSpPr>
        <p:spPr bwMode="auto">
          <a:xfrm>
            <a:off x="0" y="6477000"/>
            <a:ext cx="9144000" cy="304800"/>
          </a:xfrm>
          <a:prstGeom prst="rect">
            <a:avLst/>
          </a:prstGeom>
          <a:gradFill>
            <a:gsLst>
              <a:gs pos="59000">
                <a:srgbClr val="990099"/>
              </a:gs>
              <a:gs pos="87000">
                <a:srgbClr val="D838D8"/>
              </a:gs>
            </a:gsLst>
            <a:path path="circle">
              <a:fillToRect l="50000" t="-80000" r="50000" b="180000"/>
            </a:path>
          </a:gradFill>
          <a:ln w="9525" cap="flat" cmpd="sng" algn="ctr">
            <a:solidFill>
              <a:srgbClr val="990099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 vert="horz" wrap="square" lIns="91440" tIns="91440" rIns="91440" bIns="9144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9" name="Rectangle 12"/>
          <p:cNvSpPr>
            <a:spLocks noChangeArrowheads="1"/>
          </p:cNvSpPr>
          <p:nvPr userDrawn="1"/>
        </p:nvSpPr>
        <p:spPr bwMode="auto">
          <a:xfrm>
            <a:off x="0" y="1066800"/>
            <a:ext cx="9144000" cy="152400"/>
          </a:xfrm>
          <a:prstGeom prst="rect">
            <a:avLst/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D9FE0852-EB37-48E5-92CC-B92FE57378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400800"/>
            <a:ext cx="1905000" cy="381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F8DEBF-A3FB-4CD0-A67B-EA1526019F7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+mj-lt"/>
          <a:ea typeface="+mj-ea"/>
          <a:cs typeface="+mj-cs"/>
        </a:defRPr>
      </a:lvl1pPr>
      <a:lvl2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2pPr>
      <a:lvl3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3pPr>
      <a:lvl4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4pPr>
      <a:lvl5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5pPr>
      <a:lvl6pPr marL="6826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6pPr>
      <a:lvl7pPr marL="11398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7pPr>
      <a:lvl8pPr marL="15970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8pPr>
      <a:lvl9pPr marL="20542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9438" indent="-228600" algn="l" rtl="0" eaLnBrk="0" fontAlgn="base" hangingPunct="0">
        <a:spcBef>
          <a:spcPts val="6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spcBef>
          <a:spcPts val="6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265238" indent="-228600" algn="l" rtl="0" eaLnBrk="0" fontAlgn="base" hangingPunct="0">
        <a:spcBef>
          <a:spcPts val="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spcBef>
          <a:spcPts val="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91440" bIns="91440"/>
          <a:lstStyle/>
          <a:p>
            <a:pPr eaLnBrk="1" hangingPunct="1">
              <a:spcBef>
                <a:spcPct val="20000"/>
              </a:spcBef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2"/>
          <a:stretch>
            <a:fillRect/>
          </a:stretch>
        </p:blipFill>
        <p:spPr bwMode="auto">
          <a:xfrm>
            <a:off x="6350" y="-12700"/>
            <a:ext cx="4794250" cy="68707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2514600"/>
            <a:ext cx="4648200" cy="2514600"/>
          </a:xfrm>
          <a:prstGeom prst="rect">
            <a:avLst/>
          </a:prstGeom>
          <a:solidFill>
            <a:srgbClr val="990099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8100000" algn="tr" rotWithShape="0">
              <a:srgbClr val="808080">
                <a:alpha val="39999"/>
              </a:srgbClr>
            </a:outerShdw>
          </a:effectLst>
        </p:spPr>
        <p:txBody>
          <a:bodyPr tIns="91440" bIns="91440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4555375" y="3276600"/>
            <a:ext cx="4619624" cy="1181100"/>
          </a:xfrm>
        </p:spPr>
        <p:txBody>
          <a:bodyPr/>
          <a:lstStyle/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TEKNIK ANALISIS 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LAPORAN</a:t>
            </a:r>
          </a:p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KEUANGAN</a:t>
            </a:r>
            <a:endParaRPr lang="en-US" sz="28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9787028"/>
      </p:ext>
    </p:extLst>
  </p:cSld>
  <p:clrMapOvr>
    <a:masterClrMapping/>
  </p:clrMapOvr>
  <p:transition spd="slow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ChangeArrowheads="1"/>
          </p:cNvSpPr>
          <p:nvPr/>
        </p:nvSpPr>
        <p:spPr bwMode="auto">
          <a:xfrm>
            <a:off x="561975" y="3081358"/>
            <a:ext cx="3001963" cy="3246438"/>
          </a:xfrm>
          <a:prstGeom prst="rect">
            <a:avLst/>
          </a:prstGeom>
          <a:solidFill>
            <a:srgbClr val="FDE1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72771" name="Rectangle 3"/>
          <p:cNvSpPr>
            <a:spLocks noChangeArrowheads="1"/>
          </p:cNvSpPr>
          <p:nvPr/>
        </p:nvSpPr>
        <p:spPr bwMode="auto">
          <a:xfrm>
            <a:off x="6124575" y="3071833"/>
            <a:ext cx="2514600" cy="3286125"/>
          </a:xfrm>
          <a:prstGeom prst="rect">
            <a:avLst/>
          </a:prstGeom>
          <a:solidFill>
            <a:srgbClr val="E1F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72" name="Rectangle 4"/>
          <p:cNvSpPr>
            <a:spLocks noChangeArrowheads="1"/>
          </p:cNvSpPr>
          <p:nvPr/>
        </p:nvSpPr>
        <p:spPr bwMode="auto">
          <a:xfrm>
            <a:off x="3305175" y="3081358"/>
            <a:ext cx="2843213" cy="3276600"/>
          </a:xfrm>
          <a:prstGeom prst="rect">
            <a:avLst/>
          </a:prstGeom>
          <a:solidFill>
            <a:srgbClr val="FFDFB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73" name="Text Box 5"/>
          <p:cNvSpPr txBox="1">
            <a:spLocks noChangeArrowheads="1"/>
          </p:cNvSpPr>
          <p:nvPr/>
        </p:nvSpPr>
        <p:spPr bwMode="auto">
          <a:xfrm>
            <a:off x="-276225" y="3167083"/>
            <a:ext cx="8763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Fees earned	$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187,500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u="sng" dirty="0">
                <a:solidFill>
                  <a:srgbClr val="000099"/>
                </a:solidFill>
                <a:latin typeface="Times New Roman" pitchFamily="18" charset="0"/>
              </a:rPr>
              <a:t>100.0%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$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150,000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u="sng" dirty="0">
                <a:solidFill>
                  <a:srgbClr val="000099"/>
                </a:solidFill>
                <a:latin typeface="Times New Roman" pitchFamily="18" charset="0"/>
              </a:rPr>
              <a:t>100.0%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Operating expenses:</a:t>
            </a: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Wages expense	$60,000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32,0%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	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$45,000	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30.0%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Rent expense	15,000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8,0%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12,000	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8.0%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Utilities expense	12,500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6,7%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9,000	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6.0%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Supplies expense	2,700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1,4%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3,000	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2.0%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Miscellaneous exp.	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   2,300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1,2%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   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  1,800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	</a:t>
            </a:r>
            <a:r>
              <a:rPr lang="en-US" sz="2000" u="sng" dirty="0">
                <a:solidFill>
                  <a:srgbClr val="000099"/>
                </a:solidFill>
                <a:latin typeface="Times New Roman" pitchFamily="18" charset="0"/>
              </a:rPr>
              <a:t>  1.2%</a:t>
            </a:r>
            <a:endParaRPr lang="en-US" sz="20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Total operating expenses	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$92,500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49,3%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</a:rPr>
              <a:t>$70,800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lang="en-US" sz="2000" u="sng" dirty="0">
                <a:solidFill>
                  <a:srgbClr val="000099"/>
                </a:solidFill>
                <a:latin typeface="Times New Roman" pitchFamily="18" charset="0"/>
              </a:rPr>
              <a:t>47.2%</a:t>
            </a:r>
            <a:endParaRPr lang="en-US" sz="2000" u="sng" dirty="0">
              <a:solidFill>
                <a:prstClr val="black"/>
              </a:solidFill>
              <a:latin typeface="Times New Roman" pitchFamily="18" charset="0"/>
            </a:endParaRPr>
          </a:p>
          <a:p>
            <a:pPr marL="901700" eaLnBrk="0" hangingPunct="0">
              <a:spcBef>
                <a:spcPct val="5000"/>
              </a:spcBef>
              <a:tabLst>
                <a:tab pos="4572000" algn="r"/>
                <a:tab pos="5829300" algn="r"/>
                <a:tab pos="7315200" algn="r"/>
                <a:tab pos="8629650" algn="r"/>
              </a:tabLst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Net income	$95,000	</a:t>
            </a:r>
            <a:r>
              <a:rPr lang="en-US" sz="2000" dirty="0">
                <a:solidFill>
                  <a:srgbClr val="EEECE1"/>
                </a:solidFill>
                <a:latin typeface="Times New Roman" pitchFamily="18" charset="0"/>
              </a:rPr>
              <a:t>50,7%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	$79,200	</a:t>
            </a:r>
            <a:r>
              <a:rPr lang="en-US" sz="2000" dirty="0">
                <a:solidFill>
                  <a:srgbClr val="000099"/>
                </a:solidFill>
                <a:latin typeface="Times New Roman" pitchFamily="18" charset="0"/>
              </a:rPr>
              <a:t>52.8%</a:t>
            </a:r>
          </a:p>
        </p:txBody>
      </p:sp>
      <p:sp>
        <p:nvSpPr>
          <p:cNvPr id="672776" name="Line 8"/>
          <p:cNvSpPr>
            <a:spLocks noChangeShapeType="1"/>
          </p:cNvSpPr>
          <p:nvPr/>
        </p:nvSpPr>
        <p:spPr bwMode="auto">
          <a:xfrm>
            <a:off x="4722813" y="5792804"/>
            <a:ext cx="944562" cy="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95375" y="2252922"/>
            <a:ext cx="7696200" cy="461698"/>
            <a:chOff x="720" y="192"/>
            <a:chExt cx="4848" cy="349"/>
          </a:xfrm>
        </p:grpSpPr>
        <p:sp>
          <p:nvSpPr>
            <p:cNvPr id="672778" name="Text Box 10"/>
            <p:cNvSpPr txBox="1">
              <a:spLocks noChangeArrowheads="1"/>
            </p:cNvSpPr>
            <p:nvPr/>
          </p:nvSpPr>
          <p:spPr bwMode="auto">
            <a:xfrm>
              <a:off x="720" y="192"/>
              <a:ext cx="4752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solidFill>
                    <a:prstClr val="black"/>
                  </a:solidFill>
                  <a:latin typeface="Times New Roman" pitchFamily="18" charset="0"/>
                </a:rPr>
                <a:t>                                       2006                               2005</a:t>
              </a:r>
            </a:p>
          </p:txBody>
        </p:sp>
        <p:sp>
          <p:nvSpPr>
            <p:cNvPr id="672779" name="Line 11"/>
            <p:cNvSpPr>
              <a:spLocks noChangeShapeType="1"/>
            </p:cNvSpPr>
            <p:nvPr/>
          </p:nvSpPr>
          <p:spPr bwMode="auto">
            <a:xfrm>
              <a:off x="2160" y="48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672780" name="Line 12"/>
            <p:cNvSpPr>
              <a:spLocks noChangeShapeType="1"/>
            </p:cNvSpPr>
            <p:nvPr/>
          </p:nvSpPr>
          <p:spPr bwMode="auto">
            <a:xfrm>
              <a:off x="3936" y="48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>
                <a:solidFill>
                  <a:prstClr val="black"/>
                </a:solidFill>
              </a:endParaRPr>
            </a:p>
          </p:txBody>
        </p:sp>
      </p:grpSp>
      <p:sp>
        <p:nvSpPr>
          <p:cNvPr id="672781" name="Line 13"/>
          <p:cNvSpPr>
            <a:spLocks noChangeShapeType="1"/>
          </p:cNvSpPr>
          <p:nvPr/>
        </p:nvSpPr>
        <p:spPr bwMode="auto">
          <a:xfrm>
            <a:off x="3656013" y="5786454"/>
            <a:ext cx="1084262" cy="1588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83" name="Line 15"/>
          <p:cNvSpPr>
            <a:spLocks noChangeShapeType="1"/>
          </p:cNvSpPr>
          <p:nvPr/>
        </p:nvSpPr>
        <p:spPr bwMode="auto">
          <a:xfrm>
            <a:off x="561975" y="3005158"/>
            <a:ext cx="835342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84" name="Text Box 16"/>
          <p:cNvSpPr txBox="1">
            <a:spLocks noChangeArrowheads="1"/>
          </p:cNvSpPr>
          <p:nvPr/>
        </p:nvSpPr>
        <p:spPr bwMode="auto">
          <a:xfrm>
            <a:off x="2009774" y="2700358"/>
            <a:ext cx="71342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</a:rPr>
              <a:t>                      Amount         Percent            Amount      Percent                             </a:t>
            </a:r>
          </a:p>
        </p:txBody>
      </p:sp>
      <p:sp>
        <p:nvSpPr>
          <p:cNvPr id="672788" name="AutoShape 20"/>
          <p:cNvSpPr>
            <a:spLocks noChangeArrowheads="1"/>
          </p:cNvSpPr>
          <p:nvPr/>
        </p:nvSpPr>
        <p:spPr bwMode="auto">
          <a:xfrm>
            <a:off x="8763000" y="6827863"/>
            <a:ext cx="228600" cy="228600"/>
          </a:xfrm>
          <a:prstGeom prst="lightningBolt">
            <a:avLst/>
          </a:prstGeom>
          <a:gradFill rotWithShape="0">
            <a:gsLst>
              <a:gs pos="0">
                <a:srgbClr val="FDE111"/>
              </a:gs>
              <a:gs pos="100000">
                <a:srgbClr val="FDE111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90" name="Text Box 22"/>
          <p:cNvSpPr txBox="1">
            <a:spLocks noChangeArrowheads="1"/>
          </p:cNvSpPr>
          <p:nvPr/>
        </p:nvSpPr>
        <p:spPr bwMode="auto">
          <a:xfrm>
            <a:off x="1247775" y="1251863"/>
            <a:ext cx="6934200" cy="103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J. Holmes, Attorney-at-Law</a:t>
            </a:r>
          </a:p>
          <a:p>
            <a:pPr algn="ctr" eaLnBrk="0" hangingPunct="0">
              <a:lnSpc>
                <a:spcPct val="8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Income Statements</a:t>
            </a:r>
          </a:p>
          <a:p>
            <a:pPr algn="ctr" eaLnBrk="0" hangingPunct="0">
              <a:lnSpc>
                <a:spcPct val="8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For the Years Ended December 31, 2005 and 2006</a:t>
            </a:r>
          </a:p>
        </p:txBody>
      </p:sp>
      <p:sp>
        <p:nvSpPr>
          <p:cNvPr id="672791" name="Line 23"/>
          <p:cNvSpPr>
            <a:spLocks noChangeShapeType="1"/>
          </p:cNvSpPr>
          <p:nvPr/>
        </p:nvSpPr>
        <p:spPr bwMode="auto">
          <a:xfrm>
            <a:off x="7466013" y="5792804"/>
            <a:ext cx="944562" cy="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672792" name="Line 24"/>
          <p:cNvSpPr>
            <a:spLocks noChangeShapeType="1"/>
          </p:cNvSpPr>
          <p:nvPr/>
        </p:nvSpPr>
        <p:spPr bwMode="auto">
          <a:xfrm>
            <a:off x="6399213" y="5786454"/>
            <a:ext cx="1084262" cy="1588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xmlns="" id="{3FB32214-E923-4B22-8403-A1CF034E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10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318009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Rasio</a:t>
            </a:r>
            <a:r>
              <a:rPr lang="en-US" b="1" dirty="0"/>
              <a:t> 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 algn="ctr">
              <a:buFont typeface="Wingdings" pitchFamily="2" charset="2"/>
              <a:buNone/>
            </a:pPr>
            <a:r>
              <a:rPr lang="en-US" sz="2800" dirty="0"/>
              <a:t>Analisa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membandingkan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angka</a:t>
            </a:r>
            <a:r>
              <a:rPr lang="en-US" sz="2800" dirty="0"/>
              <a:t> / </a:t>
            </a:r>
            <a:r>
              <a:rPr lang="en-US" sz="2800" dirty="0" err="1"/>
              <a:t>pos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pos</a:t>
            </a:r>
            <a:r>
              <a:rPr lang="en-US" sz="2800" dirty="0"/>
              <a:t> lain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makna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arti</a:t>
            </a:r>
            <a:r>
              <a:rPr lang="en-US" sz="2800" dirty="0"/>
              <a:t>.</a:t>
            </a:r>
          </a:p>
        </p:txBody>
      </p:sp>
      <p:graphicFrame>
        <p:nvGraphicFramePr>
          <p:cNvPr id="705540" name="Object 4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3657600" y="4267200"/>
          <a:ext cx="1998662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Microsoft ClipArt Gallery" r:id="rId4" imgW="1998360" imgH="1501560" progId="">
                  <p:embed/>
                </p:oleObj>
              </mc:Choice>
              <mc:Fallback>
                <p:oleObj name="Microsoft ClipArt Gallery" r:id="rId4" imgW="1998360" imgH="1501560" progId="">
                  <p:embed/>
                  <p:pic>
                    <p:nvPicPr>
                      <p:cNvPr id="705540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1998662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B48253BC-9A08-4497-B967-6AEAB27B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11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82116200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385762"/>
            <a:ext cx="7772400" cy="604838"/>
          </a:xfrm>
        </p:spPr>
        <p:txBody>
          <a:bodyPr anchor="b">
            <a:noAutofit/>
          </a:bodyPr>
          <a:lstStyle/>
          <a:p>
            <a:pPr>
              <a:defRPr/>
            </a:pPr>
            <a:r>
              <a:rPr lang="id-ID" sz="3600" b="1" dirty="0"/>
              <a:t>Tujuan Analisis Rasio</a:t>
            </a:r>
            <a:endParaRPr lang="en-US" sz="3600" b="1" dirty="0"/>
          </a:p>
        </p:txBody>
      </p:sp>
      <p:pic>
        <p:nvPicPr>
          <p:cNvPr id="24579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9477" y="2331243"/>
            <a:ext cx="898525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28625" y="1500210"/>
            <a:ext cx="7390694" cy="4367190"/>
          </a:xfrm>
          <a:noFill/>
        </p:spPr>
        <p:txBody>
          <a:bodyPr lIns="92075" rIns="92075"/>
          <a:lstStyle/>
          <a:p>
            <a:r>
              <a:rPr lang="en-US" sz="2400" dirty="0"/>
              <a:t>Ratio Analysis:  </a:t>
            </a:r>
            <a:r>
              <a:rPr lang="id-ID" sz="2400" dirty="0"/>
              <a:t>Anlisis laporan keuangan perusahaan dengan cara membandingkan ratio dan membandingkannya dengan trend dan rata-rata industri</a:t>
            </a:r>
            <a:r>
              <a:rPr lang="en-US" sz="2400" dirty="0"/>
              <a:t>.</a:t>
            </a:r>
            <a:endParaRPr lang="id-ID" sz="2400" dirty="0"/>
          </a:p>
          <a:p>
            <a:r>
              <a:rPr lang="id-ID" sz="2400" dirty="0"/>
              <a:t>Tujuan Analisis Ratio :</a:t>
            </a:r>
          </a:p>
          <a:p>
            <a:pPr lvl="1"/>
            <a:r>
              <a:rPr lang="id-ID" sz="2000" dirty="0"/>
              <a:t>Menstandarkan informasi  keuangan untuk tujuan perbandingan</a:t>
            </a:r>
            <a:endParaRPr lang="en-US" sz="2000" dirty="0"/>
          </a:p>
          <a:p>
            <a:pPr lvl="1"/>
            <a:r>
              <a:rPr lang="en-US" sz="2000" dirty="0" err="1"/>
              <a:t>Evalu</a:t>
            </a:r>
            <a:r>
              <a:rPr lang="id-ID" sz="2000" dirty="0"/>
              <a:t>asi hasil usaha  dan risiko usaha</a:t>
            </a:r>
            <a:endParaRPr lang="en-US" sz="2000" dirty="0"/>
          </a:p>
          <a:p>
            <a:pPr lvl="1"/>
            <a:r>
              <a:rPr lang="id-ID" sz="2000" dirty="0"/>
              <a:t>Membandingkan kinerja sekarang dengan tahun sebelumnya</a:t>
            </a:r>
            <a:endParaRPr lang="en-US" sz="2000" dirty="0"/>
          </a:p>
          <a:p>
            <a:pPr lvl="1"/>
            <a:r>
              <a:rPr lang="id-ID" sz="2000" dirty="0"/>
              <a:t>Membandingkan kinerja perusahaan dgn perusahaan lain atau standard industr</a:t>
            </a:r>
            <a:r>
              <a:rPr lang="en-US" sz="2000" dirty="0" err="1"/>
              <a:t>i</a:t>
            </a:r>
            <a:endParaRPr lang="en-US" sz="200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7C654384-5AE1-4153-84CF-158E206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12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758574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8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Grp="1" noChangeArrowheads="1"/>
          </p:cNvSpPr>
          <p:nvPr>
            <p:ph type="title"/>
          </p:nvPr>
        </p:nvSpPr>
        <p:spPr>
          <a:xfrm>
            <a:off x="714375" y="176213"/>
            <a:ext cx="7772400" cy="8905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sz="3600" b="1" dirty="0"/>
              <a:t>Logika dibalik </a:t>
            </a:r>
            <a:r>
              <a:rPr lang="en-US" sz="3600" b="1" dirty="0"/>
              <a:t>Ratio Analysis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7188" y="1428773"/>
            <a:ext cx="8429625" cy="4895827"/>
          </a:xfrm>
        </p:spPr>
        <p:txBody>
          <a:bodyPr/>
          <a:lstStyle/>
          <a:p>
            <a:r>
              <a:rPr lang="id-ID" sz="2400" dirty="0"/>
              <a:t>Perusahaan memiliki sumber ekonomi</a:t>
            </a:r>
            <a:endParaRPr lang="en-US" sz="2400" dirty="0"/>
          </a:p>
          <a:p>
            <a:r>
              <a:rPr lang="id-ID" sz="2400" dirty="0"/>
              <a:t>Perusahaan mengubah sumber ekonomi menjadi laba melalui</a:t>
            </a:r>
            <a:endParaRPr lang="en-US" sz="2400" dirty="0"/>
          </a:p>
          <a:p>
            <a:pPr lvl="1">
              <a:spcBef>
                <a:spcPts val="300"/>
              </a:spcBef>
            </a:pPr>
            <a:r>
              <a:rPr lang="id-ID" sz="2000" dirty="0"/>
              <a:t>Produksi barang/penyediaan jada</a:t>
            </a:r>
            <a:endParaRPr lang="en-US" sz="2000" dirty="0"/>
          </a:p>
          <a:p>
            <a:pPr lvl="1">
              <a:spcBef>
                <a:spcPts val="300"/>
              </a:spcBef>
            </a:pPr>
            <a:r>
              <a:rPr lang="id-ID" sz="2000" dirty="0"/>
              <a:t>Penjualan barang/pemberian jasa</a:t>
            </a:r>
            <a:endParaRPr lang="en-US" sz="2000" dirty="0"/>
          </a:p>
          <a:p>
            <a:r>
              <a:rPr lang="en-US" sz="2400" dirty="0"/>
              <a:t>Ratios</a:t>
            </a:r>
          </a:p>
          <a:p>
            <a:pPr lvl="1">
              <a:spcBef>
                <a:spcPts val="300"/>
              </a:spcBef>
            </a:pPr>
            <a:r>
              <a:rPr lang="id-ID" sz="2000" dirty="0"/>
              <a:t>Mengukur hubungan antara sumber ekonomi dengan aliran keuangan</a:t>
            </a:r>
            <a:endParaRPr lang="en-US" sz="2000" dirty="0"/>
          </a:p>
          <a:p>
            <a:pPr lvl="1">
              <a:spcBef>
                <a:spcPts val="300"/>
              </a:spcBef>
            </a:pPr>
            <a:r>
              <a:rPr lang="id-ID" sz="2000" dirty="0"/>
              <a:t>Menunjukkan cara-cara yang digunakan perusahaan jika dibandingkan dengan cara yang digunakan</a:t>
            </a:r>
          </a:p>
          <a:p>
            <a:pPr lvl="2">
              <a:spcBef>
                <a:spcPts val="0"/>
              </a:spcBef>
            </a:pPr>
            <a:r>
              <a:rPr lang="id-ID" sz="2000" dirty="0"/>
              <a:t>Tahun sebelumnya</a:t>
            </a:r>
            <a:endParaRPr lang="en-US" sz="2000" dirty="0"/>
          </a:p>
          <a:p>
            <a:pPr lvl="2">
              <a:spcBef>
                <a:spcPts val="0"/>
              </a:spcBef>
            </a:pPr>
            <a:r>
              <a:rPr lang="id-ID" sz="2000" dirty="0"/>
              <a:t>Perusahaan lain</a:t>
            </a:r>
            <a:endParaRPr lang="en-US" sz="2000" dirty="0"/>
          </a:p>
          <a:p>
            <a:pPr lvl="2">
              <a:spcBef>
                <a:spcPts val="0"/>
              </a:spcBef>
            </a:pPr>
            <a:r>
              <a:rPr lang="id-ID" sz="2000" dirty="0"/>
              <a:t>Industri</a:t>
            </a:r>
            <a:endParaRPr lang="en-US" sz="2000" dirty="0"/>
          </a:p>
          <a:p>
            <a:pPr lvl="2">
              <a:spcBef>
                <a:spcPts val="0"/>
              </a:spcBef>
            </a:pPr>
            <a:r>
              <a:rPr lang="id-ID" sz="2000" dirty="0"/>
              <a:t>Semua Perusahaan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0"/>
            <a:ext cx="1196265" cy="1252560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2675FED4-B2C4-48F0-8E84-D314E2FB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13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3455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6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66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66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6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utoUpdateAnimBg="0"/>
      <p:bldP spid="2663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>
            <a:normAutofit/>
          </a:bodyPr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likuiditas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/ </a:t>
            </a:r>
            <a:r>
              <a:rPr lang="en-US" sz="2400" dirty="0" err="1"/>
              <a:t>pemanfaatan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endParaRPr lang="en-US" sz="2400" dirty="0"/>
          </a:p>
          <a:p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hutang</a:t>
            </a:r>
            <a:r>
              <a:rPr lang="en-US" sz="2400" dirty="0"/>
              <a:t> (leverage / </a:t>
            </a:r>
            <a:r>
              <a:rPr lang="en-US" sz="2400" dirty="0" err="1"/>
              <a:t>solvabilitas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profitabilitas</a:t>
            </a:r>
            <a:r>
              <a:rPr lang="en-US" sz="2400" dirty="0"/>
              <a:t> / </a:t>
            </a:r>
            <a:r>
              <a:rPr lang="en-US" sz="2400" dirty="0" err="1"/>
              <a:t>rentabilitas</a:t>
            </a:r>
            <a:endParaRPr lang="en-US" sz="2400" dirty="0"/>
          </a:p>
          <a:p>
            <a:r>
              <a:rPr lang="en-US" sz="2400" dirty="0" err="1"/>
              <a:t>Dupont</a:t>
            </a:r>
            <a:endParaRPr lang="en-US" sz="2400" dirty="0"/>
          </a:p>
          <a:p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endParaRPr lang="en-US" sz="2400" dirty="0"/>
          </a:p>
        </p:txBody>
      </p:sp>
      <p:graphicFrame>
        <p:nvGraphicFramePr>
          <p:cNvPr id="70758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03638" y="4946650"/>
          <a:ext cx="1998662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Microsoft ClipArt Gallery" r:id="rId4" imgW="1998360" imgH="1501560" progId="">
                  <p:embed/>
                </p:oleObj>
              </mc:Choice>
              <mc:Fallback>
                <p:oleObj name="Microsoft ClipArt Gallery" r:id="rId4" imgW="1998360" imgH="1501560" progId="">
                  <p:embed/>
                  <p:pic>
                    <p:nvPicPr>
                      <p:cNvPr id="707588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38" y="4946650"/>
                        <a:ext cx="1998662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227C775A-66DC-4B72-AF01-831B42F6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14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535130350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69DD0-0D2A-4FC2-A7B8-0F917C32A54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014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50109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59CDFF5-B234-4A96-B156-E5AE1CFC0B59}"/>
              </a:ext>
            </a:extLst>
          </p:cNvPr>
          <p:cNvSpPr txBox="1">
            <a:spLocks/>
          </p:cNvSpPr>
          <p:nvPr/>
        </p:nvSpPr>
        <p:spPr>
          <a:xfrm>
            <a:off x="8572528" y="6477000"/>
            <a:ext cx="571472" cy="34532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8917DDB-6779-4320-89F1-0A441ABEDE43}" type="slidenum">
              <a:rPr lang="en-US" sz="1600" b="1" smtClean="0"/>
              <a:pPr/>
              <a:t>15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66081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0B91C-737F-4D9B-9518-56080E2852D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025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D373060-9107-43F2-B151-8A09C2062787}"/>
              </a:ext>
            </a:extLst>
          </p:cNvPr>
          <p:cNvSpPr txBox="1">
            <a:spLocks/>
          </p:cNvSpPr>
          <p:nvPr/>
        </p:nvSpPr>
        <p:spPr>
          <a:xfrm>
            <a:off x="8572528" y="6477000"/>
            <a:ext cx="571472" cy="34532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8917DDB-6779-4320-89F1-0A441ABEDE43}" type="slidenum">
              <a:rPr lang="en-US" sz="1600" b="1" smtClean="0"/>
              <a:pPr/>
              <a:t>16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378029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xfrm flipV="1">
            <a:off x="6096000" y="6705600"/>
            <a:ext cx="1524000" cy="76200"/>
          </a:xfrm>
          <a:noFill/>
        </p:spPr>
        <p:txBody>
          <a:bodyPr/>
          <a:lstStyle/>
          <a:p>
            <a:pPr lvl="1"/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38914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5463" y="4114800"/>
            <a:ext cx="998537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d-ID" sz="3600" b="1" dirty="0"/>
              <a:t>Keterbatasan Analisis </a:t>
            </a:r>
            <a:r>
              <a:rPr lang="en-US" sz="3600" b="1" dirty="0"/>
              <a:t>Ratio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57188" y="1857375"/>
            <a:ext cx="8097837" cy="450056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id-ID" sz="2400" b="0" dirty="0"/>
              <a:t>Katagori industri seringkali sulit untuk diidentifikasi</a:t>
            </a:r>
            <a:endParaRPr lang="en-US" sz="2400" b="0" dirty="0"/>
          </a:p>
          <a:p>
            <a:pPr>
              <a:spcBef>
                <a:spcPts val="1200"/>
              </a:spcBef>
            </a:pPr>
            <a:r>
              <a:rPr lang="id-ID" sz="2400" b="0" dirty="0"/>
              <a:t>Rata-rata industri yang dipublikasikan hanya sekedar pedoman</a:t>
            </a:r>
            <a:endParaRPr lang="en-US" sz="2400" b="0" dirty="0"/>
          </a:p>
          <a:p>
            <a:pPr>
              <a:spcBef>
                <a:spcPts val="1200"/>
              </a:spcBef>
            </a:pPr>
            <a:r>
              <a:rPr lang="id-ID" sz="2400" b="0" dirty="0"/>
              <a:t>Praktik akuntansi cenderung berbeda antar perusahaan</a:t>
            </a:r>
            <a:endParaRPr lang="en-US" sz="2400" b="0" dirty="0"/>
          </a:p>
          <a:p>
            <a:pPr>
              <a:spcBef>
                <a:spcPts val="1200"/>
              </a:spcBef>
            </a:pPr>
            <a:r>
              <a:rPr lang="id-ID" sz="2400" b="0" dirty="0"/>
              <a:t>Seringkali sulit untuk menginterpretasikan penyimpangan/variasi dalam rasio</a:t>
            </a:r>
            <a:endParaRPr lang="en-US" sz="2400" b="0" dirty="0"/>
          </a:p>
          <a:p>
            <a:pPr>
              <a:spcBef>
                <a:spcPts val="1200"/>
              </a:spcBef>
            </a:pPr>
            <a:r>
              <a:rPr lang="id-ID" sz="2400" b="0" dirty="0"/>
              <a:t>Rasio industri mungkin bukan target yang diinginkan</a:t>
            </a:r>
            <a:endParaRPr lang="en-US" sz="2400" b="0" dirty="0"/>
          </a:p>
          <a:p>
            <a:pPr>
              <a:spcBef>
                <a:spcPts val="1200"/>
              </a:spcBef>
            </a:pPr>
            <a:r>
              <a:rPr lang="id-ID" sz="2400" b="0" dirty="0"/>
              <a:t>Kondisi musiman sering mempengaruhi </a:t>
            </a:r>
            <a:r>
              <a:rPr lang="en-US" sz="2400" b="0" dirty="0"/>
              <a:t>ratio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36F740E8-5E39-45A0-9DF6-C6B4324516E4}"/>
              </a:ext>
            </a:extLst>
          </p:cNvPr>
          <p:cNvSpPr txBox="1">
            <a:spLocks/>
          </p:cNvSpPr>
          <p:nvPr/>
        </p:nvSpPr>
        <p:spPr>
          <a:xfrm>
            <a:off x="8572528" y="6477000"/>
            <a:ext cx="571472" cy="34532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8917DDB-6779-4320-89F1-0A441ABEDE43}" type="slidenum">
              <a:rPr lang="en-US" sz="1600" b="1" smtClean="0"/>
              <a:pPr/>
              <a:t>17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725877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89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89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89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utoUpdateAnimBg="0"/>
      <p:bldP spid="38920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b="1" dirty="0" err="1"/>
              <a:t>Keterbatasan</a:t>
            </a:r>
            <a:endParaRPr lang="en-US" b="1" dirty="0"/>
          </a:p>
        </p:txBody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357298"/>
            <a:ext cx="8305800" cy="3619500"/>
          </a:xfrm>
          <a:noFill/>
          <a:ln/>
        </p:spPr>
        <p:txBody>
          <a:bodyPr lIns="90488" tIns="44450" rIns="90488" bIns="44450">
            <a:normAutofit fontScale="92500" lnSpcReduction="10000"/>
          </a:bodyPr>
          <a:lstStyle/>
          <a:p>
            <a:pPr marL="461963" indent="-461963"/>
            <a:r>
              <a:rPr lang="en-US" sz="2400" b="0" dirty="0" err="1"/>
              <a:t>Penggunaan</a:t>
            </a:r>
            <a:r>
              <a:rPr lang="en-US" sz="2400" b="0" dirty="0"/>
              <a:t> </a:t>
            </a:r>
            <a:r>
              <a:rPr lang="en-US" sz="2400" b="0" dirty="0" err="1"/>
              <a:t>rasio</a:t>
            </a:r>
            <a:r>
              <a:rPr lang="en-US" sz="2400" b="0" dirty="0"/>
              <a:t> </a:t>
            </a:r>
            <a:r>
              <a:rPr lang="en-US" sz="2400" b="0" dirty="0" err="1"/>
              <a:t>dipengaruhi</a:t>
            </a:r>
            <a:r>
              <a:rPr lang="en-US" sz="2400" b="0" dirty="0"/>
              <a:t> </a:t>
            </a:r>
            <a:r>
              <a:rPr lang="en-US" sz="2400" b="0" dirty="0" err="1"/>
              <a:t>oleh</a:t>
            </a:r>
            <a:r>
              <a:rPr lang="en-US" sz="2400" b="0" dirty="0"/>
              <a:t> </a:t>
            </a:r>
            <a:r>
              <a:rPr lang="en-US" sz="2400" b="0" dirty="0" err="1"/>
              <a:t>kualitas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keuangan</a:t>
            </a:r>
            <a:r>
              <a:rPr lang="en-US" sz="2400" b="0" dirty="0"/>
              <a:t>.</a:t>
            </a:r>
          </a:p>
          <a:p>
            <a:pPr marL="461963" indent="-461963"/>
            <a:r>
              <a:rPr lang="en-US" sz="2400" b="0" dirty="0" err="1"/>
              <a:t>Besarnya</a:t>
            </a:r>
            <a:r>
              <a:rPr lang="en-US" sz="2400" b="0" dirty="0"/>
              <a:t> </a:t>
            </a:r>
            <a:r>
              <a:rPr lang="en-US" sz="2400" b="0" dirty="0" err="1"/>
              <a:t>angka-angka</a:t>
            </a:r>
            <a:r>
              <a:rPr lang="en-US" sz="2400" b="0" dirty="0"/>
              <a:t> </a:t>
            </a:r>
            <a:r>
              <a:rPr lang="en-US" sz="2400" b="0" dirty="0" err="1"/>
              <a:t>dalam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keuangan</a:t>
            </a:r>
            <a:r>
              <a:rPr lang="en-US" sz="2400" b="0" dirty="0"/>
              <a:t> </a:t>
            </a:r>
            <a:r>
              <a:rPr lang="en-US" sz="2400" b="0" dirty="0" err="1"/>
              <a:t>dipengaruhi</a:t>
            </a:r>
            <a:r>
              <a:rPr lang="en-US" sz="2400" b="0" dirty="0"/>
              <a:t> </a:t>
            </a:r>
            <a:r>
              <a:rPr lang="en-US" sz="2400" b="0" dirty="0" err="1"/>
              <a:t>oleh</a:t>
            </a:r>
            <a:r>
              <a:rPr lang="en-US" sz="2400" b="0" dirty="0"/>
              <a:t> </a:t>
            </a:r>
            <a:r>
              <a:rPr lang="en-US" sz="2400" b="0" dirty="0" err="1"/>
              <a:t>metode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estimasi</a:t>
            </a:r>
            <a:r>
              <a:rPr lang="en-US" sz="2400" b="0" dirty="0"/>
              <a:t> yang </a:t>
            </a:r>
            <a:r>
              <a:rPr lang="en-US" sz="2400" b="0" dirty="0" err="1"/>
              <a:t>digunakan</a:t>
            </a:r>
            <a:r>
              <a:rPr lang="en-US" sz="2400" b="0" dirty="0"/>
              <a:t> </a:t>
            </a:r>
            <a:r>
              <a:rPr lang="en-US" sz="2400" b="0" dirty="0" err="1"/>
              <a:t>dalam</a:t>
            </a:r>
            <a:r>
              <a:rPr lang="en-US" sz="2400" b="0" dirty="0"/>
              <a:t> </a:t>
            </a:r>
            <a:r>
              <a:rPr lang="en-US" sz="2400" b="0" dirty="0" err="1"/>
              <a:t>menyusun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keuangan</a:t>
            </a:r>
            <a:r>
              <a:rPr lang="en-US" sz="2400" b="0" dirty="0"/>
              <a:t>.</a:t>
            </a:r>
          </a:p>
          <a:p>
            <a:pPr marL="461963" indent="-461963"/>
            <a:r>
              <a:rPr lang="en-US" sz="2400" b="0" dirty="0" err="1"/>
              <a:t>Tidak</a:t>
            </a:r>
            <a:r>
              <a:rPr lang="en-US" sz="2400" b="0" dirty="0"/>
              <a:t> </a:t>
            </a:r>
            <a:r>
              <a:rPr lang="en-US" sz="2400" b="0" dirty="0" err="1"/>
              <a:t>ada</a:t>
            </a:r>
            <a:r>
              <a:rPr lang="en-US" sz="2400" b="0" dirty="0"/>
              <a:t> </a:t>
            </a:r>
            <a:r>
              <a:rPr lang="en-US" sz="2400" b="0" dirty="0" err="1"/>
              <a:t>perusahaan</a:t>
            </a:r>
            <a:r>
              <a:rPr lang="en-US" sz="2400" b="0" dirty="0"/>
              <a:t> yang </a:t>
            </a:r>
            <a:r>
              <a:rPr lang="en-US" sz="2400" b="0" dirty="0" err="1"/>
              <a:t>sama</a:t>
            </a:r>
            <a:r>
              <a:rPr lang="en-US" sz="2400" b="0" dirty="0"/>
              <a:t> </a:t>
            </a:r>
            <a:r>
              <a:rPr lang="en-US" sz="2400" b="0" dirty="0" err="1"/>
              <a:t>sehingga</a:t>
            </a:r>
            <a:r>
              <a:rPr lang="en-US" sz="2400" b="0" dirty="0"/>
              <a:t> </a:t>
            </a:r>
            <a:r>
              <a:rPr lang="en-US" sz="2400" b="0" dirty="0" err="1"/>
              <a:t>sulit</a:t>
            </a:r>
            <a:r>
              <a:rPr lang="en-US" sz="2400" b="0" dirty="0"/>
              <a:t> </a:t>
            </a: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menilai</a:t>
            </a:r>
            <a:r>
              <a:rPr lang="en-US" sz="2400" b="0" dirty="0"/>
              <a:t> </a:t>
            </a:r>
            <a:r>
              <a:rPr lang="en-US" sz="2400" b="0" dirty="0" err="1"/>
              <a:t>secara</a:t>
            </a:r>
            <a:r>
              <a:rPr lang="en-US" sz="2400" b="0" dirty="0"/>
              <a:t> </a:t>
            </a:r>
            <a:r>
              <a:rPr lang="en-US" sz="2400" b="0" dirty="0" err="1"/>
              <a:t>mutlak</a:t>
            </a:r>
            <a:r>
              <a:rPr lang="en-US" sz="2400" b="0" dirty="0"/>
              <a:t> </a:t>
            </a:r>
            <a:r>
              <a:rPr lang="en-US" sz="2400" b="0" dirty="0" err="1"/>
              <a:t>baik</a:t>
            </a:r>
            <a:r>
              <a:rPr lang="en-US" sz="2400" b="0" dirty="0"/>
              <a:t> </a:t>
            </a:r>
            <a:r>
              <a:rPr lang="en-US" sz="2400" b="0" dirty="0" err="1"/>
              <a:t>tidaknya</a:t>
            </a:r>
            <a:r>
              <a:rPr lang="en-US" sz="2400" b="0" dirty="0"/>
              <a:t> </a:t>
            </a:r>
            <a:r>
              <a:rPr lang="en-US" sz="2400" b="0" dirty="0" err="1"/>
              <a:t>sebuah</a:t>
            </a:r>
            <a:r>
              <a:rPr lang="en-US" sz="2400" b="0" dirty="0"/>
              <a:t> </a:t>
            </a:r>
            <a:r>
              <a:rPr lang="en-US" sz="2400" b="0" dirty="0" err="1"/>
              <a:t>perusahaan</a:t>
            </a:r>
            <a:r>
              <a:rPr lang="en-US" sz="2400" b="0" dirty="0"/>
              <a:t>.</a:t>
            </a:r>
          </a:p>
          <a:p>
            <a:pPr marL="461963" indent="-461963"/>
            <a:r>
              <a:rPr lang="en-US" sz="2400" b="0" dirty="0" err="1"/>
              <a:t>Analis</a:t>
            </a:r>
            <a:r>
              <a:rPr lang="id-ID" sz="2400" b="0" dirty="0"/>
              <a:t>is</a:t>
            </a:r>
            <a:r>
              <a:rPr lang="en-US" sz="2400" b="0" dirty="0"/>
              <a:t> </a:t>
            </a:r>
            <a:r>
              <a:rPr lang="en-US" sz="2400" b="0" dirty="0" err="1"/>
              <a:t>akan</a:t>
            </a:r>
            <a:r>
              <a:rPr lang="en-US" sz="2400" b="0" dirty="0"/>
              <a:t> </a:t>
            </a:r>
            <a:r>
              <a:rPr lang="en-US" sz="2400" b="0" dirty="0" err="1"/>
              <a:t>sulit</a:t>
            </a:r>
            <a:r>
              <a:rPr lang="en-US" sz="2400" b="0" dirty="0"/>
              <a:t> </a:t>
            </a:r>
            <a:r>
              <a:rPr lang="en-US" sz="2400" b="0" dirty="0" err="1"/>
              <a:t>dilakukan</a:t>
            </a:r>
            <a:r>
              <a:rPr lang="en-US" sz="2400" b="0" dirty="0"/>
              <a:t> </a:t>
            </a: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perusahaan</a:t>
            </a:r>
            <a:r>
              <a:rPr lang="en-US" sz="2400" b="0" dirty="0"/>
              <a:t> </a:t>
            </a:r>
            <a:r>
              <a:rPr lang="en-US" sz="2400" b="0" dirty="0" err="1"/>
              <a:t>konglomerat</a:t>
            </a:r>
            <a:endParaRPr lang="en-US" sz="2400" b="0" dirty="0"/>
          </a:p>
          <a:p>
            <a:pPr marL="461963" indent="-461963"/>
            <a:r>
              <a:rPr lang="en-US" sz="2400" b="0" dirty="0" err="1"/>
              <a:t>Analis</a:t>
            </a:r>
            <a:r>
              <a:rPr lang="id-ID" sz="2400" b="0" dirty="0"/>
              <a:t>is</a:t>
            </a:r>
            <a:r>
              <a:rPr lang="en-US" sz="2400" b="0" dirty="0"/>
              <a:t> </a:t>
            </a:r>
            <a:r>
              <a:rPr lang="en-US" sz="2400" b="0" dirty="0" err="1"/>
              <a:t>dilakukan</a:t>
            </a:r>
            <a:r>
              <a:rPr lang="en-US" sz="2400" b="0" dirty="0"/>
              <a:t> </a:t>
            </a:r>
            <a:r>
              <a:rPr lang="en-US" sz="2400" b="0" dirty="0" err="1"/>
              <a:t>atas</a:t>
            </a:r>
            <a:r>
              <a:rPr lang="en-US" sz="2400" b="0" dirty="0"/>
              <a:t> L/K yang </a:t>
            </a:r>
            <a:r>
              <a:rPr lang="en-US" sz="2400" b="0" dirty="0" err="1"/>
              <a:t>merupakan</a:t>
            </a:r>
            <a:r>
              <a:rPr lang="en-US" sz="2400" b="0" dirty="0"/>
              <a:t> </a:t>
            </a:r>
            <a:r>
              <a:rPr lang="en-US" sz="2400" b="0" dirty="0" err="1"/>
              <a:t>informasi</a:t>
            </a:r>
            <a:r>
              <a:rPr lang="en-US" sz="2400" b="0" dirty="0"/>
              <a:t> </a:t>
            </a:r>
            <a:r>
              <a:rPr lang="en-US" sz="2400" b="0" dirty="0" err="1"/>
              <a:t>masa</a:t>
            </a:r>
            <a:r>
              <a:rPr lang="en-US" sz="2400" b="0" dirty="0"/>
              <a:t> </a:t>
            </a:r>
            <a:r>
              <a:rPr lang="en-US" sz="2400" b="0" dirty="0" err="1"/>
              <a:t>lalu</a:t>
            </a:r>
            <a:r>
              <a:rPr lang="en-US" sz="2400" b="0" dirty="0"/>
              <a:t>, </a:t>
            </a:r>
            <a:r>
              <a:rPr lang="en-US" sz="2400" b="0" dirty="0" err="1"/>
              <a:t>sehingga</a:t>
            </a:r>
            <a:r>
              <a:rPr lang="en-US" sz="2400" b="0" dirty="0"/>
              <a:t> </a:t>
            </a:r>
            <a:r>
              <a:rPr lang="en-US" sz="2400" b="0" dirty="0" err="1"/>
              <a:t>tidak</a:t>
            </a:r>
            <a:r>
              <a:rPr lang="en-US" sz="2400" b="0" dirty="0"/>
              <a:t> </a:t>
            </a:r>
            <a:r>
              <a:rPr lang="en-US" sz="2400" b="0" dirty="0" err="1"/>
              <a:t>memperhitungkan</a:t>
            </a:r>
            <a:r>
              <a:rPr lang="en-US" sz="2400" b="0" dirty="0"/>
              <a:t> </a:t>
            </a:r>
            <a:r>
              <a:rPr lang="en-US" sz="2400" b="0" dirty="0" err="1"/>
              <a:t>masa</a:t>
            </a:r>
            <a:r>
              <a:rPr lang="en-US" sz="2400" b="0" dirty="0"/>
              <a:t> </a:t>
            </a:r>
            <a:r>
              <a:rPr lang="en-US" sz="2400" b="0" dirty="0" err="1"/>
              <a:t>depan</a:t>
            </a:r>
            <a:r>
              <a:rPr lang="en-US" sz="2400" b="0" dirty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209" y="4642718"/>
            <a:ext cx="2286000" cy="1524000"/>
          </a:xfrm>
          <a:prstGeom prst="rect">
            <a:avLst/>
          </a:prstGeom>
        </p:spPr>
      </p:pic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C26D7FAB-E7F9-41F2-BC84-A4D6D46A3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18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033685672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5463" y="4114800"/>
            <a:ext cx="998537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5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b="1" dirty="0"/>
              <a:t>Ringkasan </a:t>
            </a:r>
            <a:r>
              <a:rPr lang="en-US" b="1" dirty="0"/>
              <a:t>Financial Ratios</a:t>
            </a:r>
          </a:p>
        </p:txBody>
      </p:sp>
      <p:sp>
        <p:nvSpPr>
          <p:cNvPr id="6042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381000" y="1500174"/>
            <a:ext cx="8305800" cy="47482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Ratios </a:t>
            </a:r>
            <a:r>
              <a:rPr lang="id-ID" sz="2400" dirty="0"/>
              <a:t>membantu</a:t>
            </a:r>
            <a:r>
              <a:rPr lang="en-US" sz="2400" dirty="0"/>
              <a:t>:</a:t>
            </a:r>
          </a:p>
          <a:p>
            <a:pPr lvl="1">
              <a:spcBef>
                <a:spcPts val="1200"/>
              </a:spcBef>
            </a:pPr>
            <a:r>
              <a:rPr lang="en-US" sz="2400" dirty="0" err="1"/>
              <a:t>Evalua</a:t>
            </a:r>
            <a:r>
              <a:rPr lang="id-ID" sz="2400" dirty="0"/>
              <a:t>si kinerja</a:t>
            </a:r>
            <a:endParaRPr lang="en-US" sz="2400" dirty="0"/>
          </a:p>
          <a:p>
            <a:pPr lvl="1">
              <a:spcBef>
                <a:spcPts val="1200"/>
              </a:spcBef>
            </a:pPr>
            <a:r>
              <a:rPr lang="id-ID" sz="2400" dirty="0"/>
              <a:t>Analisis struktur modal dan aktiva</a:t>
            </a:r>
            <a:endParaRPr lang="en-US" sz="2400" dirty="0"/>
          </a:p>
          <a:p>
            <a:pPr lvl="1">
              <a:spcBef>
                <a:spcPts val="1200"/>
              </a:spcBef>
            </a:pPr>
            <a:r>
              <a:rPr lang="id-ID" sz="2400" dirty="0"/>
              <a:t>Menunjukkan hubungan antara akt</a:t>
            </a:r>
            <a:r>
              <a:rPr lang="en-US" sz="2400" dirty="0" err="1"/>
              <a:t>i</a:t>
            </a:r>
            <a:r>
              <a:rPr lang="id-ID" sz="2400" dirty="0"/>
              <a:t>v</a:t>
            </a:r>
            <a:r>
              <a:rPr lang="en-US" sz="2400" dirty="0" err="1"/>
              <a:t>i</a:t>
            </a:r>
            <a:r>
              <a:rPr lang="id-ID" sz="2400" dirty="0"/>
              <a:t>tas dan kinerja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Benchmark</a:t>
            </a:r>
            <a:r>
              <a:rPr lang="id-ID" sz="2400" dirty="0"/>
              <a:t> dengan</a:t>
            </a:r>
            <a:endParaRPr lang="en-US" sz="2400" dirty="0"/>
          </a:p>
          <a:p>
            <a:pPr lvl="1">
              <a:spcBef>
                <a:spcPts val="1200"/>
              </a:spcBef>
            </a:pPr>
            <a:r>
              <a:rPr lang="id-ID" sz="2400" dirty="0"/>
              <a:t>Masa lalu perusahaan</a:t>
            </a:r>
            <a:endParaRPr lang="en-US" sz="2400" dirty="0"/>
          </a:p>
          <a:p>
            <a:pPr lvl="1">
              <a:spcBef>
                <a:spcPts val="1200"/>
              </a:spcBef>
            </a:pPr>
            <a:r>
              <a:rPr lang="id-ID" sz="2400" dirty="0"/>
              <a:t>Industri</a:t>
            </a:r>
            <a:endParaRPr lang="en-US" sz="240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CDEDF421-B32A-4553-978C-C1E774E058F2}"/>
              </a:ext>
            </a:extLst>
          </p:cNvPr>
          <p:cNvSpPr txBox="1">
            <a:spLocks/>
          </p:cNvSpPr>
          <p:nvPr/>
        </p:nvSpPr>
        <p:spPr>
          <a:xfrm>
            <a:off x="8572528" y="6477000"/>
            <a:ext cx="571472" cy="34532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8917DDB-6779-4320-89F1-0A441ABEDE43}" type="slidenum">
              <a:rPr lang="en-US" sz="1600" b="1" smtClean="0"/>
              <a:pPr/>
              <a:t>19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15339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0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0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0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0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0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04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0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5" grpId="0" autoUpdateAnimBg="0"/>
      <p:bldP spid="6042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7992"/>
            <a:ext cx="7772400" cy="54767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id-ID" altLang="zh-TW" b="1" dirty="0">
                <a:ea typeface="新細明體" pitchFamily="18" charset="-120"/>
              </a:rPr>
              <a:t>Proses Analisis Akuntansi</a:t>
            </a:r>
            <a:endParaRPr lang="en-US" altLang="zh-TW" b="1" dirty="0">
              <a:ea typeface="新細明體" pitchFamily="18" charset="-120"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81000" y="1371600"/>
            <a:ext cx="8534400" cy="5367337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1774825" algn="l"/>
              </a:tabLst>
            </a:pPr>
            <a:r>
              <a:rPr kumimoji="1" lang="id-ID" altLang="zh-TW" sz="22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Analisis akuntansi meliputi rangkaian proses yang dapat dikelompokkan menjadi dua:</a:t>
            </a:r>
            <a:endParaRPr kumimoji="1" lang="en-US" altLang="zh-TW" sz="2200" dirty="0">
              <a:solidFill>
                <a:srgbClr val="3333FF"/>
              </a:solidFill>
              <a:latin typeface="Tahoma" pitchFamily="34" charset="0"/>
              <a:ea typeface="新細明體" pitchFamily="18" charset="-120"/>
            </a:endParaRPr>
          </a:p>
          <a:p>
            <a:pPr eaLnBrk="0" hangingPunct="0">
              <a:spcBef>
                <a:spcPct val="20000"/>
              </a:spcBef>
              <a:buClr>
                <a:srgbClr val="3333FF"/>
              </a:buClr>
              <a:buFont typeface="Symbol" pitchFamily="18" charset="2"/>
              <a:buNone/>
              <a:tabLst>
                <a:tab pos="1774825" algn="l"/>
              </a:tabLst>
            </a:pPr>
            <a:r>
              <a:rPr kumimoji="1" lang="en-US" altLang="zh-TW" sz="26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id-ID" altLang="zh-TW" sz="24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Evaluasi Kualitas Laba </a:t>
            </a:r>
            <a:r>
              <a:rPr kumimoji="1" lang="en-US" altLang="zh-TW" sz="24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– </a:t>
            </a:r>
          </a:p>
          <a:p>
            <a:pPr eaLnBrk="0" hangingPunct="0">
              <a:spcBef>
                <a:spcPct val="20000"/>
              </a:spcBef>
              <a:buClr>
                <a:srgbClr val="0000FF"/>
              </a:buClr>
              <a:tabLst>
                <a:tab pos="1774825" algn="l"/>
              </a:tabLst>
            </a:pPr>
            <a:r>
              <a:rPr kumimoji="1" lang="en-US" altLang="zh-TW" sz="2400" dirty="0">
                <a:solidFill>
                  <a:schemeClr val="folHlink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Identifikasi dan peroleh kebijakan akuntansi yang penting </a:t>
            </a:r>
          </a:p>
          <a:p>
            <a:pPr eaLnBrk="0" hangingPunct="0">
              <a:spcBef>
                <a:spcPct val="20000"/>
              </a:spcBef>
              <a:tabLst>
                <a:tab pos="1774825" algn="l"/>
              </a:tabLst>
            </a:pPr>
            <a:r>
              <a:rPr kumimoji="1" lang="en-US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 dirty="0" err="1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Evalua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si fleksibilitas akuntansi yang dapat dilakukan</a:t>
            </a:r>
          </a:p>
          <a:p>
            <a:pPr eaLnBrk="0" hangingPunct="0">
              <a:spcBef>
                <a:spcPct val="20000"/>
              </a:spcBef>
              <a:tabLst>
                <a:tab pos="1774825" algn="l"/>
              </a:tabLst>
            </a:pPr>
            <a:r>
              <a:rPr kumimoji="1" lang="en-US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Tentukan strategi pelaporan keuangan perusahaan</a:t>
            </a:r>
          </a:p>
          <a:p>
            <a:pPr eaLnBrk="0" hangingPunct="0">
              <a:spcBef>
                <a:spcPct val="20000"/>
              </a:spcBef>
              <a:tabLst>
                <a:tab pos="1774825" algn="l"/>
              </a:tabLst>
            </a:pPr>
            <a:r>
              <a:rPr kumimoji="1" lang="en-US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 dirty="0" err="1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Identif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ikasikan dan peroleh ‘</a:t>
            </a:r>
            <a:r>
              <a:rPr kumimoji="1" lang="en-US" altLang="zh-TW" sz="2000" dirty="0">
                <a:solidFill>
                  <a:srgbClr val="FF0000"/>
                </a:solidFill>
                <a:latin typeface="Tahoma" pitchFamily="34" charset="0"/>
                <a:ea typeface="新細明體" pitchFamily="18" charset="-120"/>
              </a:rPr>
              <a:t>red flags</a:t>
            </a:r>
            <a:r>
              <a:rPr kumimoji="1" lang="id-ID" altLang="zh-TW" sz="2000" dirty="0">
                <a:solidFill>
                  <a:srgbClr val="FF0000"/>
                </a:solidFill>
                <a:latin typeface="Tahoma" pitchFamily="34" charset="0"/>
                <a:ea typeface="新細明體" pitchFamily="18" charset="-120"/>
              </a:rPr>
              <a:t>’</a:t>
            </a:r>
            <a:endParaRPr kumimoji="1" lang="en-US" altLang="zh-TW" sz="2000" dirty="0">
              <a:solidFill>
                <a:srgbClr val="FF0000"/>
              </a:solidFill>
              <a:latin typeface="Tahoma" pitchFamily="34" charset="0"/>
              <a:ea typeface="新細明體" pitchFamily="18" charset="-120"/>
            </a:endParaRPr>
          </a:p>
          <a:p>
            <a:pPr eaLnBrk="0" hangingPunct="0">
              <a:spcBef>
                <a:spcPct val="20000"/>
              </a:spcBef>
              <a:buClr>
                <a:srgbClr val="3333FF"/>
              </a:buClr>
              <a:buFont typeface="Symbol" pitchFamily="18" charset="2"/>
              <a:buNone/>
              <a:tabLst>
                <a:tab pos="1774825" algn="l"/>
              </a:tabLst>
            </a:pPr>
            <a:r>
              <a:rPr kumimoji="1" lang="id-ID" altLang="zh-TW" sz="24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 Menyesuaikan laporan keuangan - </a:t>
            </a:r>
            <a:r>
              <a:rPr kumimoji="1" lang="en-US" altLang="zh-TW" sz="24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 </a:t>
            </a:r>
            <a:endParaRPr kumimoji="1" lang="id-ID" altLang="zh-TW" sz="2400" dirty="0">
              <a:solidFill>
                <a:srgbClr val="3333FF"/>
              </a:solidFill>
              <a:latin typeface="Tahoma" pitchFamily="34" charset="0"/>
              <a:ea typeface="新細明體" pitchFamily="18" charset="-12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1774825" algn="l"/>
              </a:tabLst>
            </a:pPr>
            <a:r>
              <a:rPr kumimoji="1" lang="en-US" altLang="zh-TW" sz="2400" dirty="0">
                <a:solidFill>
                  <a:schemeClr val="folHlink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Mengi</a:t>
            </a:r>
            <a:r>
              <a:rPr kumimoji="1" lang="en-US" altLang="zh-TW" sz="2000" dirty="0" err="1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dentif</a:t>
            </a: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ikasi,mengukur dan membuat penyeseuaian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1774825" algn="l"/>
              </a:tabLst>
            </a:pPr>
            <a:r>
              <a:rPr kumimoji="1" lang="id-ID" altLang="zh-TW" sz="2000" dirty="0">
                <a:solidFill>
                  <a:srgbClr val="3333FF"/>
                </a:solidFill>
                <a:latin typeface="Tahoma" pitchFamily="34" charset="0"/>
                <a:ea typeface="新細明體" pitchFamily="18" charset="-120"/>
              </a:rPr>
              <a:t>	atas laporan keuangan sehingga analiss dapat 	memperoleh data untuk tujuan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483" y="5079559"/>
            <a:ext cx="1191033" cy="1290285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0DDE1472-F64E-4EDB-A26E-C4545B75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2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9788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276600"/>
            <a:ext cx="998538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110632"/>
            <a:ext cx="7772400" cy="685800"/>
          </a:xfrm>
        </p:spPr>
        <p:txBody>
          <a:bodyPr/>
          <a:lstStyle/>
          <a:p>
            <a:pPr algn="ctr">
              <a:defRPr/>
            </a:pPr>
            <a:r>
              <a:rPr lang="en-US" sz="3200" dirty="0">
                <a:latin typeface="Arial Rounded MT Bold" pitchFamily="34" charset="0"/>
              </a:rPr>
              <a:t>A</a:t>
            </a:r>
            <a:r>
              <a:rPr lang="id-ID" sz="3200" dirty="0">
                <a:latin typeface="Arial Rounded MT Bold" pitchFamily="34" charset="0"/>
              </a:rPr>
              <a:t>LAT UTAMA  DAN SUMBER DATA</a:t>
            </a:r>
            <a:endParaRPr lang="en-US" sz="3200" b="1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57189" y="1219200"/>
            <a:ext cx="7872412" cy="4381500"/>
          </a:xfrm>
        </p:spPr>
        <p:txBody>
          <a:bodyPr>
            <a:normAutofit lnSpcReduction="10000"/>
          </a:bodyPr>
          <a:lstStyle/>
          <a:p>
            <a:r>
              <a:rPr lang="id-ID" sz="2400" b="0" dirty="0">
                <a:latin typeface="Arial Rounded MT Bold" pitchFamily="34" charset="0"/>
              </a:rPr>
              <a:t>Alat Utama</a:t>
            </a:r>
          </a:p>
          <a:p>
            <a:pPr lvl="1"/>
            <a:r>
              <a:rPr lang="id-ID" sz="2000" b="0" dirty="0">
                <a:latin typeface="Arial Rounded MT Bold" pitchFamily="34" charset="0"/>
              </a:rPr>
              <a:t>Laporan Keuangan</a:t>
            </a:r>
            <a:endParaRPr lang="en-US" sz="2000" b="0" dirty="0">
              <a:latin typeface="Arial Rounded MT Bold" pitchFamily="34" charset="0"/>
            </a:endParaRPr>
          </a:p>
          <a:p>
            <a:pPr lvl="1"/>
            <a:r>
              <a:rPr lang="id-ID" sz="2000" b="0" dirty="0">
                <a:latin typeface="Arial Rounded MT Bold" pitchFamily="34" charset="0"/>
              </a:rPr>
              <a:t>Perbandingan rasio keuangan masa skrg dengan rasio masa lalu atau dengan perusahaan dalam industri yang sama</a:t>
            </a:r>
          </a:p>
          <a:p>
            <a:r>
              <a:rPr lang="id-ID" sz="2400" b="0" dirty="0">
                <a:latin typeface="Arial Rounded MT Bold" pitchFamily="34" charset="0"/>
              </a:rPr>
              <a:t>Sumber Data:</a:t>
            </a:r>
          </a:p>
          <a:p>
            <a:pPr lvl="1"/>
            <a:r>
              <a:rPr lang="id-ID" sz="2000" b="0" dirty="0">
                <a:latin typeface="Arial Rounded MT Bold" pitchFamily="34" charset="0"/>
              </a:rPr>
              <a:t>Laporan Tahunan (annual reports)</a:t>
            </a:r>
          </a:p>
          <a:p>
            <a:pPr lvl="1"/>
            <a:r>
              <a:rPr lang="id-ID" sz="2000" b="0" dirty="0">
                <a:latin typeface="Arial Rounded MT Bold" pitchFamily="34" charset="0"/>
              </a:rPr>
              <a:t>Publikasi data keuangan (ICMD dll)</a:t>
            </a:r>
          </a:p>
          <a:p>
            <a:pPr lvl="1"/>
            <a:r>
              <a:rPr lang="id-ID" sz="2000" dirty="0">
                <a:latin typeface="Arial Rounded MT Bold" pitchFamily="34" charset="0"/>
              </a:rPr>
              <a:t>Publikasi data perusahaan</a:t>
            </a:r>
          </a:p>
          <a:p>
            <a:pPr lvl="1"/>
            <a:r>
              <a:rPr lang="id-ID" sz="2000" b="0" dirty="0">
                <a:latin typeface="Arial Rounded MT Bold" pitchFamily="34" charset="0"/>
              </a:rPr>
              <a:t>Website</a:t>
            </a:r>
          </a:p>
          <a:p>
            <a:pPr lvl="1"/>
            <a:r>
              <a:rPr lang="id-ID" sz="2000" dirty="0">
                <a:latin typeface="Arial Rounded MT Bold" pitchFamily="34" charset="0"/>
              </a:rPr>
              <a:t>Informasi analis</a:t>
            </a:r>
          </a:p>
          <a:p>
            <a:pPr lvl="1"/>
            <a:r>
              <a:rPr lang="id-ID" sz="2000" b="0" dirty="0">
                <a:latin typeface="Arial Rounded MT Bold" pitchFamily="34" charset="0"/>
              </a:rPr>
              <a:t>Data makro</a:t>
            </a:r>
            <a:endParaRPr lang="en-US" sz="2000" b="0" dirty="0">
              <a:latin typeface="Arial Rounded MT Bold" pitchFamily="34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41550218-CEC4-4661-85FF-FABA5873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3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911750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112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12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JENIS  ANALISIS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1295400"/>
            <a:ext cx="4419600" cy="4525963"/>
          </a:xfrm>
        </p:spPr>
        <p:txBody>
          <a:bodyPr/>
          <a:lstStyle/>
          <a:p>
            <a:endParaRPr lang="en-US" dirty="0"/>
          </a:p>
          <a:p>
            <a:pPr>
              <a:lnSpc>
                <a:spcPct val="120000"/>
              </a:lnSpc>
            </a:pPr>
            <a:r>
              <a:rPr lang="en-US" b="0" dirty="0" err="1"/>
              <a:t>Analisis</a:t>
            </a:r>
            <a:r>
              <a:rPr lang="en-US" b="0" dirty="0"/>
              <a:t> </a:t>
            </a:r>
            <a:r>
              <a:rPr lang="en-US" b="0" dirty="0" err="1"/>
              <a:t>Horisontal</a:t>
            </a:r>
            <a:endParaRPr lang="en-US" b="0" dirty="0"/>
          </a:p>
          <a:p>
            <a:pPr>
              <a:lnSpc>
                <a:spcPct val="120000"/>
              </a:lnSpc>
            </a:pPr>
            <a:r>
              <a:rPr lang="en-US" b="0" dirty="0" err="1"/>
              <a:t>Analisis</a:t>
            </a:r>
            <a:r>
              <a:rPr lang="en-US" b="0" dirty="0"/>
              <a:t> </a:t>
            </a:r>
            <a:r>
              <a:rPr lang="en-US" b="0" dirty="0" err="1"/>
              <a:t>Vertikal</a:t>
            </a:r>
            <a:endParaRPr lang="en-US" b="0" dirty="0"/>
          </a:p>
          <a:p>
            <a:pPr>
              <a:lnSpc>
                <a:spcPct val="120000"/>
              </a:lnSpc>
            </a:pPr>
            <a:r>
              <a:rPr lang="en-US" b="0" dirty="0" err="1"/>
              <a:t>Analisis</a:t>
            </a:r>
            <a:r>
              <a:rPr lang="en-US" b="0" dirty="0"/>
              <a:t> Common Size</a:t>
            </a:r>
          </a:p>
          <a:p>
            <a:pPr>
              <a:lnSpc>
                <a:spcPct val="120000"/>
              </a:lnSpc>
            </a:pPr>
            <a:r>
              <a:rPr lang="en-US" b="0" dirty="0" err="1"/>
              <a:t>Analisis</a:t>
            </a:r>
            <a:r>
              <a:rPr lang="en-US" b="0" dirty="0"/>
              <a:t> Ratio</a:t>
            </a:r>
          </a:p>
          <a:p>
            <a:pPr>
              <a:lnSpc>
                <a:spcPct val="120000"/>
              </a:lnSpc>
            </a:pPr>
            <a:r>
              <a:rPr lang="en-US" b="0" dirty="0" err="1"/>
              <a:t>Analisis</a:t>
            </a:r>
            <a:r>
              <a:rPr lang="en-US" b="0" dirty="0"/>
              <a:t> Du-Pont</a:t>
            </a:r>
          </a:p>
        </p:txBody>
      </p:sp>
      <p:pic>
        <p:nvPicPr>
          <p:cNvPr id="6146" name="Picture 2" descr="D:\MOM'S\GAMBAR\business-opportunities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05200"/>
            <a:ext cx="32512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xmlns="" id="{B4C59786-2D1C-41DC-A462-207B5BE4BE3C}"/>
              </a:ext>
            </a:extLst>
          </p:cNvPr>
          <p:cNvSpPr txBox="1">
            <a:spLocks/>
          </p:cNvSpPr>
          <p:nvPr/>
        </p:nvSpPr>
        <p:spPr>
          <a:xfrm>
            <a:off x="8572528" y="6477000"/>
            <a:ext cx="571472" cy="34532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8917DDB-6779-4320-89F1-0A441ABEDE43}" type="slidenum">
              <a:rPr lang="en-US" sz="1600" b="1" smtClean="0"/>
              <a:pPr/>
              <a:t>4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10715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7688" y="1571612"/>
            <a:ext cx="8285162" cy="4308475"/>
          </a:xfrm>
        </p:spPr>
        <p:txBody>
          <a:bodyPr/>
          <a:lstStyle/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Analisis</a:t>
            </a:r>
            <a:r>
              <a:rPr lang="en-US" sz="2000" b="0" dirty="0">
                <a:solidFill>
                  <a:srgbClr val="6600CC"/>
                </a:solidFill>
              </a:rPr>
              <a:t> yang </a:t>
            </a:r>
            <a:r>
              <a:rPr lang="en-US" sz="2000" b="0" dirty="0" err="1">
                <a:solidFill>
                  <a:srgbClr val="6600CC"/>
                </a:solidFill>
              </a:rPr>
              <a:t>membandingkan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suatu</a:t>
            </a:r>
            <a:r>
              <a:rPr lang="en-US" sz="2000" b="0" dirty="0">
                <a:solidFill>
                  <a:srgbClr val="6600CC"/>
                </a:solidFill>
              </a:rPr>
              <a:t> pos </a:t>
            </a: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suatu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laporan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keuangan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dengan</a:t>
            </a:r>
            <a:r>
              <a:rPr lang="en-US" sz="2000" b="0" dirty="0">
                <a:solidFill>
                  <a:srgbClr val="6600CC"/>
                </a:solidFill>
              </a:rPr>
              <a:t> pos yang </a:t>
            </a:r>
            <a:r>
              <a:rPr lang="en-US" sz="2000" b="0" dirty="0" err="1">
                <a:solidFill>
                  <a:srgbClr val="6600CC"/>
                </a:solidFill>
              </a:rPr>
              <a:t>sama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tapi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periodenya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berbeda</a:t>
            </a:r>
            <a:endParaRPr lang="en-US" sz="2000" b="0" dirty="0">
              <a:solidFill>
                <a:srgbClr val="6600CC"/>
              </a:solidFill>
            </a:endParaRP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Analisis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horisontal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jangka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panjang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membentuk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analisis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tren</a:t>
            </a:r>
            <a:endParaRPr lang="en-US" sz="2000" b="0" dirty="0">
              <a:solidFill>
                <a:srgbClr val="6600CC"/>
              </a:solidFill>
            </a:endParaRP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analisis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horisontal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harus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memperhatikan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kondisi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perekonomian</a:t>
            </a:r>
            <a:r>
              <a:rPr lang="en-US" sz="2000" b="0" dirty="0">
                <a:solidFill>
                  <a:srgbClr val="6600CC"/>
                </a:solidFill>
              </a:rPr>
              <a:t> yang </a:t>
            </a:r>
            <a:r>
              <a:rPr lang="en-US" sz="2000" b="0" dirty="0" err="1">
                <a:solidFill>
                  <a:srgbClr val="6600CC"/>
                </a:solidFill>
              </a:rPr>
              <a:t>terjadi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pada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tahun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analisis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tersebut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dilakukan</a:t>
            </a:r>
            <a:endParaRPr lang="en-US" sz="2000" b="0" dirty="0">
              <a:solidFill>
                <a:srgbClr val="6600CC"/>
              </a:solidFill>
            </a:endParaRP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Digunakan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untuk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mengevaluasi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pola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perkembangan</a:t>
            </a:r>
            <a:r>
              <a:rPr lang="en-US" sz="2000" b="0" dirty="0">
                <a:solidFill>
                  <a:srgbClr val="6600CC"/>
                </a:solidFill>
              </a:rPr>
              <a:t> (trend) </a:t>
            </a:r>
            <a:r>
              <a:rPr lang="en-US" sz="2000" b="0" dirty="0" err="1">
                <a:solidFill>
                  <a:srgbClr val="6600CC"/>
                </a:solidFill>
              </a:rPr>
              <a:t>akun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laporan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keuangan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beberapa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periode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akuntansi</a:t>
            </a:r>
            <a:r>
              <a:rPr lang="en-US" sz="2000" b="0" dirty="0">
                <a:solidFill>
                  <a:srgbClr val="6600CC"/>
                </a:solidFill>
              </a:rPr>
              <a:t>.</a:t>
            </a: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Dilakukan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dengan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melihat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perubahannya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dari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satu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periode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dengan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periode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sebelumnya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baik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untuk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Neraca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maupun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Laba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Rugi</a:t>
            </a:r>
            <a:r>
              <a:rPr lang="en-US" sz="2000" b="0" dirty="0">
                <a:solidFill>
                  <a:srgbClr val="6600CC"/>
                </a:solidFill>
              </a:rPr>
              <a:t>.</a:t>
            </a: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Perubahan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tersebut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dapat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dinyatakan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nilai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atau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dinyatakan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dalam</a:t>
            </a:r>
            <a:r>
              <a:rPr lang="en-US" sz="2000" b="0" dirty="0">
                <a:solidFill>
                  <a:srgbClr val="6600CC"/>
                </a:solidFill>
              </a:rPr>
              <a:t> %</a:t>
            </a:r>
          </a:p>
          <a:p>
            <a:pPr marL="355600" indent="-355600">
              <a:spcBef>
                <a:spcPct val="10000"/>
              </a:spcBef>
            </a:pPr>
            <a:r>
              <a:rPr lang="en-US" sz="2000" b="0" dirty="0" err="1">
                <a:solidFill>
                  <a:srgbClr val="6600CC"/>
                </a:solidFill>
              </a:rPr>
              <a:t>Dengan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melihat</a:t>
            </a:r>
            <a:r>
              <a:rPr lang="en-US" sz="2000" b="0" dirty="0">
                <a:solidFill>
                  <a:srgbClr val="6600CC"/>
                </a:solidFill>
              </a:rPr>
              <a:t> % </a:t>
            </a:r>
            <a:r>
              <a:rPr lang="en-US" sz="2000" b="0" dirty="0" err="1">
                <a:solidFill>
                  <a:srgbClr val="6600CC"/>
                </a:solidFill>
              </a:rPr>
              <a:t>perubahan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maka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dapat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dilihat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bagaimana</a:t>
            </a:r>
            <a:r>
              <a:rPr lang="en-US" sz="2000" b="0" dirty="0">
                <a:solidFill>
                  <a:srgbClr val="6600CC"/>
                </a:solidFill>
              </a:rPr>
              <a:t> trend </a:t>
            </a:r>
            <a:r>
              <a:rPr lang="en-US" sz="2000" b="0" dirty="0" err="1">
                <a:solidFill>
                  <a:srgbClr val="6600CC"/>
                </a:solidFill>
              </a:rPr>
              <a:t>perubahan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dari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tahun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ke</a:t>
            </a:r>
            <a:r>
              <a:rPr lang="en-US" sz="2000" b="0" dirty="0">
                <a:solidFill>
                  <a:srgbClr val="6600CC"/>
                </a:solidFill>
              </a:rPr>
              <a:t> </a:t>
            </a:r>
            <a:r>
              <a:rPr lang="en-US" sz="2000" b="0" dirty="0" err="1">
                <a:solidFill>
                  <a:srgbClr val="6600CC"/>
                </a:solidFill>
              </a:rPr>
              <a:t>tahun</a:t>
            </a:r>
            <a:endParaRPr lang="en-US" sz="2000" b="0" dirty="0">
              <a:solidFill>
                <a:srgbClr val="6600CC"/>
              </a:solidFill>
            </a:endParaRP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4837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 dirty="0"/>
              <a:t>ANALISIS HORISONTAL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xmlns="" id="{3236B48D-862C-4461-883C-447B40848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5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99830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61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71613"/>
            <a:ext cx="8382000" cy="4371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986115" name="Rectangle 3"/>
          <p:cNvSpPr>
            <a:spLocks noChangeArrowheads="1"/>
          </p:cNvSpPr>
          <p:nvPr/>
        </p:nvSpPr>
        <p:spPr bwMode="auto">
          <a:xfrm>
            <a:off x="642910" y="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altLang="zh-TW" sz="3200" dirty="0" err="1">
                <a:solidFill>
                  <a:srgbClr val="7B29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Analisis</a:t>
            </a:r>
            <a:r>
              <a:rPr lang="en-US" altLang="zh-TW" sz="3200" dirty="0">
                <a:solidFill>
                  <a:srgbClr val="7B29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Horizontal</a:t>
            </a:r>
            <a:endParaRPr lang="en-US" altLang="zh-TW" sz="3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96F38A9C-A1B4-4B50-B930-9AC3794F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6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47143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4038600"/>
          </a:xfrm>
        </p:spPr>
        <p:txBody>
          <a:bodyPr>
            <a:normAutofit/>
          </a:bodyPr>
          <a:lstStyle/>
          <a:p>
            <a:pPr marL="450850" indent="-450850">
              <a:buFont typeface="Wingdings" pitchFamily="2" charset="2"/>
              <a:buNone/>
            </a:pPr>
            <a:endParaRPr lang="en-US" sz="2400" dirty="0"/>
          </a:p>
          <a:p>
            <a:pPr marL="450850" indent="-450850">
              <a:lnSpc>
                <a:spcPct val="120000"/>
              </a:lnSpc>
            </a:pPr>
            <a:r>
              <a:rPr lang="en-US" sz="2400" b="0" dirty="0" err="1"/>
              <a:t>Analisis</a:t>
            </a:r>
            <a:r>
              <a:rPr lang="en-US" sz="2400" b="0" dirty="0"/>
              <a:t> yang </a:t>
            </a:r>
            <a:r>
              <a:rPr lang="en-US" sz="2400" b="0" dirty="0" err="1"/>
              <a:t>membandingkan</a:t>
            </a:r>
            <a:r>
              <a:rPr lang="en-US" sz="2400" b="0" dirty="0"/>
              <a:t> </a:t>
            </a:r>
            <a:r>
              <a:rPr lang="en-US" sz="2400" b="0" dirty="0" err="1"/>
              <a:t>suatu</a:t>
            </a:r>
            <a:r>
              <a:rPr lang="en-US" sz="2400" b="0" dirty="0"/>
              <a:t> pos </a:t>
            </a:r>
            <a:r>
              <a:rPr lang="en-US" sz="2400" b="0" dirty="0" err="1"/>
              <a:t>dalam</a:t>
            </a:r>
            <a:r>
              <a:rPr lang="en-US" sz="2400" b="0" dirty="0"/>
              <a:t> </a:t>
            </a:r>
            <a:r>
              <a:rPr lang="en-US" sz="2400" b="0" dirty="0" err="1"/>
              <a:t>suatu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keuangan</a:t>
            </a:r>
            <a:r>
              <a:rPr lang="en-US" sz="2400" b="0" dirty="0"/>
              <a:t> </a:t>
            </a:r>
            <a:r>
              <a:rPr lang="en-US" sz="2400" b="0" dirty="0" err="1"/>
              <a:t>dengan</a:t>
            </a:r>
            <a:r>
              <a:rPr lang="en-US" sz="2400" b="0" dirty="0"/>
              <a:t> pos yang lain yang </a:t>
            </a:r>
            <a:r>
              <a:rPr lang="en-US" sz="2400" b="0" dirty="0" err="1"/>
              <a:t>dijadikan</a:t>
            </a:r>
            <a:r>
              <a:rPr lang="en-US" sz="2400" b="0" dirty="0"/>
              <a:t> </a:t>
            </a:r>
            <a:r>
              <a:rPr lang="en-US" sz="2400" b="0" dirty="0" err="1"/>
              <a:t>tolok</a:t>
            </a:r>
            <a:r>
              <a:rPr lang="en-US" sz="2400" b="0" dirty="0"/>
              <a:t> </a:t>
            </a:r>
            <a:r>
              <a:rPr lang="en-US" sz="2400" b="0" dirty="0" err="1"/>
              <a:t>ukur</a:t>
            </a:r>
            <a:endParaRPr lang="en-US" sz="2400" b="0" dirty="0"/>
          </a:p>
          <a:p>
            <a:pPr marL="450850" indent="-450850">
              <a:lnSpc>
                <a:spcPct val="120000"/>
              </a:lnSpc>
            </a:pP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laba</a:t>
            </a:r>
            <a:r>
              <a:rPr lang="en-US" sz="2400" b="0" dirty="0"/>
              <a:t> </a:t>
            </a:r>
            <a:r>
              <a:rPr lang="en-US" sz="2400" b="0" dirty="0" err="1"/>
              <a:t>rugi</a:t>
            </a:r>
            <a:r>
              <a:rPr lang="en-US" sz="2400" b="0" dirty="0"/>
              <a:t> </a:t>
            </a:r>
            <a:r>
              <a:rPr lang="en-US" sz="2400" b="0" dirty="0" err="1"/>
              <a:t>menggunakan</a:t>
            </a:r>
            <a:r>
              <a:rPr lang="en-US" sz="2400" b="0" dirty="0"/>
              <a:t> </a:t>
            </a:r>
            <a:r>
              <a:rPr lang="en-US" sz="2400" b="0" dirty="0" err="1"/>
              <a:t>penjualan</a:t>
            </a:r>
            <a:r>
              <a:rPr lang="en-US" sz="2400" b="0" dirty="0"/>
              <a:t> </a:t>
            </a:r>
            <a:r>
              <a:rPr lang="en-US" sz="2400" b="0" dirty="0" err="1"/>
              <a:t>bersih</a:t>
            </a:r>
            <a:r>
              <a:rPr lang="en-US" sz="2400" b="0" dirty="0"/>
              <a:t> </a:t>
            </a:r>
            <a:r>
              <a:rPr lang="en-US" sz="2400" b="0" dirty="0" err="1"/>
              <a:t>sebagai</a:t>
            </a:r>
            <a:r>
              <a:rPr lang="en-US" sz="2400" b="0" dirty="0"/>
              <a:t> </a:t>
            </a:r>
            <a:r>
              <a:rPr lang="en-US" sz="2400" b="0" dirty="0" err="1"/>
              <a:t>tolok</a:t>
            </a:r>
            <a:r>
              <a:rPr lang="en-US" sz="2400" b="0" dirty="0"/>
              <a:t> </a:t>
            </a:r>
            <a:r>
              <a:rPr lang="en-US" sz="2400" b="0" dirty="0" err="1"/>
              <a:t>ukur</a:t>
            </a:r>
            <a:r>
              <a:rPr lang="en-US" sz="2400" b="0" dirty="0"/>
              <a:t>, </a:t>
            </a: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laporan</a:t>
            </a:r>
            <a:r>
              <a:rPr lang="en-US" sz="2400" b="0" dirty="0"/>
              <a:t> </a:t>
            </a:r>
            <a:r>
              <a:rPr lang="en-US" sz="2400" b="0" dirty="0" err="1"/>
              <a:t>neraca</a:t>
            </a:r>
            <a:r>
              <a:rPr lang="en-US" sz="2400" b="0" dirty="0"/>
              <a:t> </a:t>
            </a:r>
            <a:r>
              <a:rPr lang="en-US" sz="2400" b="0" dirty="0" err="1"/>
              <a:t>menggunakan</a:t>
            </a:r>
            <a:r>
              <a:rPr lang="en-US" sz="2400" b="0" dirty="0"/>
              <a:t> total asset </a:t>
            </a:r>
            <a:r>
              <a:rPr lang="en-US" sz="2400" b="0" dirty="0" err="1"/>
              <a:t>sebagai</a:t>
            </a:r>
            <a:r>
              <a:rPr lang="en-US" sz="2400" b="0" dirty="0"/>
              <a:t> </a:t>
            </a:r>
            <a:r>
              <a:rPr lang="en-US" sz="2400" b="0" dirty="0" err="1"/>
              <a:t>tolok</a:t>
            </a:r>
            <a:r>
              <a:rPr lang="en-US" sz="2400" b="0" dirty="0"/>
              <a:t> </a:t>
            </a:r>
            <a:r>
              <a:rPr lang="en-US" sz="2400" b="0" dirty="0" err="1"/>
              <a:t>ukur</a:t>
            </a:r>
            <a:endParaRPr lang="en-US" sz="2400" b="0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  <a:noFill/>
          <a:ln/>
        </p:spPr>
        <p:txBody>
          <a:bodyPr>
            <a:noAutofit/>
          </a:bodyPr>
          <a:lstStyle/>
          <a:p>
            <a:r>
              <a:rPr lang="en-US" sz="3600" b="1" dirty="0"/>
              <a:t>ANALISIS  VERTIKAL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419600"/>
            <a:ext cx="1447800" cy="154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83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74650"/>
            <a:ext cx="8285162" cy="107315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ANALISIS  COMMON  SIZE 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450850" indent="-450850">
              <a:buFont typeface="Wingdings" pitchFamily="2" charset="2"/>
              <a:buNone/>
            </a:pPr>
            <a:endParaRPr lang="en-US" sz="2400" dirty="0"/>
          </a:p>
          <a:p>
            <a:pPr marL="450850" indent="-450850">
              <a:lnSpc>
                <a:spcPct val="120000"/>
              </a:lnSpc>
            </a:pPr>
            <a:r>
              <a:rPr kumimoji="1" lang="id-ID" sz="2400" dirty="0">
                <a:solidFill>
                  <a:schemeClr val="tx1"/>
                </a:solidFill>
              </a:rPr>
              <a:t>Laporan keuangan distandarkan dengan menggunakan ukuran pembagi tertentu (Total Aktiva atau penjualan)</a:t>
            </a:r>
          </a:p>
          <a:p>
            <a:pPr marL="450850" indent="-450850">
              <a:lnSpc>
                <a:spcPct val="120000"/>
              </a:lnSpc>
            </a:pPr>
            <a:r>
              <a:rPr kumimoji="1" lang="id-ID" sz="2400" dirty="0">
                <a:solidFill>
                  <a:schemeClr val="tx1"/>
                </a:solidFill>
              </a:rPr>
              <a:t>Semua jumlah dinyatan dengan prosentase dari ukuran pembagi tersebut</a:t>
            </a:r>
            <a:r>
              <a:rPr kumimoji="1" lang="en-US" sz="2400" dirty="0">
                <a:solidFill>
                  <a:schemeClr val="tx1"/>
                </a:solidFill>
              </a:rPr>
              <a:t>.</a:t>
            </a:r>
          </a:p>
          <a:p>
            <a:pPr marL="450850" indent="-450850">
              <a:lnSpc>
                <a:spcPct val="120000"/>
              </a:lnSpc>
            </a:pPr>
            <a:r>
              <a:rPr lang="en-US" sz="2400" b="0" dirty="0" err="1"/>
              <a:t>Analisis</a:t>
            </a:r>
            <a:r>
              <a:rPr lang="en-US" sz="2400" b="0" dirty="0"/>
              <a:t> </a:t>
            </a:r>
            <a:r>
              <a:rPr lang="en-US" sz="2400" b="0" dirty="0" err="1"/>
              <a:t>vertikal</a:t>
            </a:r>
            <a:r>
              <a:rPr lang="en-US" sz="2400" b="0" dirty="0"/>
              <a:t>, </a:t>
            </a:r>
            <a:r>
              <a:rPr lang="en-US" sz="2400" b="0" dirty="0" err="1"/>
              <a:t>dalam</a:t>
            </a:r>
            <a:r>
              <a:rPr lang="en-US" sz="2400" b="0" dirty="0"/>
              <a:t> </a:t>
            </a:r>
            <a:r>
              <a:rPr lang="en-US" sz="2400" b="0" dirty="0" err="1"/>
              <a:t>prosentase</a:t>
            </a:r>
            <a:r>
              <a:rPr lang="en-US" sz="2400" b="0" dirty="0"/>
              <a:t>,  yang </a:t>
            </a:r>
            <a:r>
              <a:rPr lang="en-US" sz="2400" b="0" dirty="0" err="1"/>
              <a:t>membandingkan</a:t>
            </a:r>
            <a:r>
              <a:rPr lang="en-US" sz="2400" b="0" dirty="0"/>
              <a:t> </a:t>
            </a:r>
            <a:r>
              <a:rPr lang="en-US" sz="2400" b="0" dirty="0" err="1"/>
              <a:t>suatu</a:t>
            </a:r>
            <a:r>
              <a:rPr lang="en-US" sz="2400" b="0" dirty="0"/>
              <a:t> </a:t>
            </a:r>
            <a:r>
              <a:rPr lang="en-US" sz="2400" b="0" dirty="0" err="1"/>
              <a:t>perusahaan</a:t>
            </a:r>
            <a:r>
              <a:rPr lang="en-US" sz="2400" b="0" dirty="0"/>
              <a:t> </a:t>
            </a:r>
            <a:r>
              <a:rPr lang="en-US" sz="2400" b="0" dirty="0" err="1"/>
              <a:t>dengan</a:t>
            </a:r>
            <a:r>
              <a:rPr lang="en-US" sz="2400" b="0" dirty="0"/>
              <a:t> </a:t>
            </a:r>
            <a:r>
              <a:rPr lang="en-US" sz="2400" b="0" dirty="0" err="1"/>
              <a:t>perusahaan</a:t>
            </a:r>
            <a:r>
              <a:rPr lang="en-US" sz="2400" b="0" dirty="0"/>
              <a:t> lain yang </a:t>
            </a:r>
            <a:r>
              <a:rPr lang="en-US" sz="2400" b="0" dirty="0" err="1"/>
              <a:t>sejenis</a:t>
            </a:r>
            <a:r>
              <a:rPr lang="en-US" sz="2400" b="0" dirty="0"/>
              <a:t> </a:t>
            </a:r>
            <a:r>
              <a:rPr lang="en-US" sz="2400" b="0" dirty="0" err="1"/>
              <a:t>atau</a:t>
            </a:r>
            <a:r>
              <a:rPr lang="en-US" sz="2400" b="0" dirty="0"/>
              <a:t> </a:t>
            </a:r>
            <a:r>
              <a:rPr lang="en-US" sz="2400" b="0" dirty="0" err="1"/>
              <a:t>dengan</a:t>
            </a:r>
            <a:r>
              <a:rPr lang="en-US" sz="2400" b="0" dirty="0"/>
              <a:t> </a:t>
            </a:r>
            <a:r>
              <a:rPr lang="en-US" sz="2400" b="0" dirty="0" err="1"/>
              <a:t>angka</a:t>
            </a:r>
            <a:r>
              <a:rPr lang="en-US" sz="2400" b="0" dirty="0"/>
              <a:t> rata-rata </a:t>
            </a:r>
            <a:r>
              <a:rPr lang="en-US" sz="2400" b="0" dirty="0" err="1"/>
              <a:t>industrinya</a:t>
            </a:r>
            <a:endParaRPr lang="en-US" sz="2400" b="0" dirty="0"/>
          </a:p>
          <a:p>
            <a:pPr marL="450850" indent="-450850">
              <a:lnSpc>
                <a:spcPct val="120000"/>
              </a:lnSpc>
              <a:buFont typeface="Wingdings" pitchFamily="2" charset="2"/>
              <a:buNone/>
            </a:pPr>
            <a:endParaRPr lang="en-US" sz="2400" b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590" y="4612482"/>
            <a:ext cx="912235" cy="1384300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xmlns="" id="{84A8152C-5F20-4731-909D-7C38CBD78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8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242815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824788" cy="447675"/>
          </a:xfrm>
          <a:noFill/>
          <a:ln/>
        </p:spPr>
        <p:txBody>
          <a:bodyPr anchor="b">
            <a:normAutofit fontScale="90000"/>
          </a:bodyPr>
          <a:lstStyle/>
          <a:p>
            <a:pPr algn="ctr"/>
            <a:r>
              <a:rPr lang="en-US" altLang="zh-TW" b="1" dirty="0">
                <a:ea typeface="新細明體" pitchFamily="18" charset="-120"/>
              </a:rPr>
              <a:t>Common Size</a:t>
            </a:r>
          </a:p>
        </p:txBody>
      </p:sp>
      <p:pic>
        <p:nvPicPr>
          <p:cNvPr id="5" name="Picture 134"/>
          <p:cNvPicPr>
            <a:picLocks noChangeAspect="1" noChangeArrowheads="1"/>
          </p:cNvPicPr>
          <p:nvPr/>
        </p:nvPicPr>
        <p:blipFill>
          <a:blip r:embed="rId2" cstate="print"/>
          <a:srcRect l="21420" r="10355"/>
          <a:stretch>
            <a:fillRect/>
          </a:stretch>
        </p:blipFill>
        <p:spPr bwMode="auto">
          <a:xfrm>
            <a:off x="609600" y="1279052"/>
            <a:ext cx="7820052" cy="4864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xmlns="" id="{98D29820-A582-4ADF-B242-8839CDFF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477000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600" b="1" smtClean="0"/>
              <a:pPr algn="r"/>
              <a:t>9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7189870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chemeClr val="bg2"/>
          </a:outerShdw>
        </a:effectLst>
      </a:spPr>
      <a:bodyPr vert="horz" wrap="square" lIns="91440" tIns="91440" rIns="91440" bIns="9144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chemeClr val="bg2"/>
          </a:outerShdw>
        </a:effectLst>
      </a:spPr>
      <a:bodyPr vert="horz" wrap="square" lIns="91440" tIns="91440" rIns="91440" bIns="9144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buNone/>
          <a:defRPr dirty="0" err="1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7041</TotalTime>
  <Words>860</Words>
  <Application>Microsoft Office PowerPoint</Application>
  <PresentationFormat>On-screen Show (4:3)</PresentationFormat>
  <Paragraphs>199</Paragraphs>
  <Slides>19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Microsoft ClipArt Gallery</vt:lpstr>
      <vt:lpstr>PowerPoint Presentation</vt:lpstr>
      <vt:lpstr>Proses Analisis Akuntansi</vt:lpstr>
      <vt:lpstr>ALAT UTAMA  DAN SUMBER DATA</vt:lpstr>
      <vt:lpstr>JENIS  ANALISIS</vt:lpstr>
      <vt:lpstr>ANALISIS HORISONTAL</vt:lpstr>
      <vt:lpstr>PowerPoint Presentation</vt:lpstr>
      <vt:lpstr>ANALISIS  VERTIKAL</vt:lpstr>
      <vt:lpstr>ANALISIS  COMMON  SIZE : </vt:lpstr>
      <vt:lpstr>Common Size</vt:lpstr>
      <vt:lpstr>PowerPoint Presentation</vt:lpstr>
      <vt:lpstr>Analisis Rasio </vt:lpstr>
      <vt:lpstr>Tujuan Analisis Rasio</vt:lpstr>
      <vt:lpstr>Logika dibalik Ratio Analysis</vt:lpstr>
      <vt:lpstr>Jenis Analisis Rasio </vt:lpstr>
      <vt:lpstr>PowerPoint Presentation</vt:lpstr>
      <vt:lpstr>PowerPoint Presentation</vt:lpstr>
      <vt:lpstr>Keterbatasan Analisis Ratio</vt:lpstr>
      <vt:lpstr>Keterbatasan</vt:lpstr>
      <vt:lpstr>Ringkasan Financial Ratios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171</cp:revision>
  <cp:lastPrinted>2017-10-11T02:17:52Z</cp:lastPrinted>
  <dcterms:created xsi:type="dcterms:W3CDTF">2017-06-07T14:41:36Z</dcterms:created>
  <dcterms:modified xsi:type="dcterms:W3CDTF">2021-04-06T03:39:23Z</dcterms:modified>
</cp:coreProperties>
</file>