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36EB4FD-D5EC-458F-9DCC-F66155C2DDBA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7656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7657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58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59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0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1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2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3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4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5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6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7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8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69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0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1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2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3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4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5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6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7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8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79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0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1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2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3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4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5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6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7687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  <p:sp>
        <p:nvSpPr>
          <p:cNvPr id="27688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8F7D36-EA34-4E85-BF30-D65F4BD6D93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7EAF5-BA3D-4F99-ADF0-C1A558FF5A6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9AAE5-D5B3-4DBC-B26A-7A003AB25FA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CEB68-84BD-40B0-B51F-A1493E07E9E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E5688-F2F2-42B6-B5FF-7409251521B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D7C727-7F88-44BD-AF4A-E02635787C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1EF43-A1AD-4894-BCE1-87E377ACB0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DE01D2-115B-46FD-A4B0-9F59DC2D1D8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F7F4B-951F-423C-9330-6FEF493C921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CE71DD-D90D-4180-A0E0-4A20AE341F3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CBBB364C-EDAB-46A4-8D7B-02895539E460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66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66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66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0">
                <a:solidFill>
                  <a:schemeClr val="tx1"/>
                </a:solidFill>
              </a:rPr>
              <a:t>PERTEMUAN 3</a:t>
            </a:r>
            <a:br>
              <a:rPr lang="en-US" sz="3200" b="0">
                <a:solidFill>
                  <a:schemeClr val="tx1"/>
                </a:solidFill>
              </a:rPr>
            </a:br>
            <a:r>
              <a:rPr lang="en-US" sz="3200" b="0">
                <a:solidFill>
                  <a:schemeClr val="tx1"/>
                </a:solidFill>
              </a:rPr>
              <a:t/>
            </a:r>
            <a:br>
              <a:rPr lang="en-US" sz="3200" b="0">
                <a:solidFill>
                  <a:schemeClr val="tx1"/>
                </a:solidFill>
              </a:rPr>
            </a:br>
            <a:r>
              <a:rPr lang="en-US" sz="3200" b="0">
                <a:solidFill>
                  <a:schemeClr val="tx1"/>
                </a:solidFill>
              </a:rPr>
              <a:t>KONSEP TIPE DATA, OPERATOR DAN IDENTIFIER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Algoritma dan Pemrograman I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>
                <a:solidFill>
                  <a:schemeClr val="tx2"/>
                </a:solidFill>
              </a:rPr>
              <a:t>IDENTIFIER</a:t>
            </a:r>
            <a:r>
              <a:rPr lang="en-US" sz="3900" b="1">
                <a:solidFill>
                  <a:schemeClr val="tx2"/>
                </a:solidFill>
              </a:rPr>
              <a:t> (pengenal)</a:t>
            </a: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500"/>
              <a:t>Nama tipe (di bagian deklarasi </a:t>
            </a:r>
            <a:r>
              <a:rPr lang="en-US" sz="2500" u="sng"/>
              <a:t>Type</a:t>
            </a:r>
            <a:r>
              <a:rPr lang="en-US" sz="2500"/>
              <a:t>)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500"/>
              <a:t>Tempat penyimpanan suatu data : </a:t>
            </a:r>
          </a:p>
          <a:p>
            <a:pPr marL="547688" lvl="1" indent="-2286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400" b="1"/>
              <a:t>variable</a:t>
            </a:r>
            <a:r>
              <a:rPr lang="en-US" sz="2400"/>
              <a:t> jika isinya dapat berubah dalam kisaran tertentu</a:t>
            </a:r>
          </a:p>
          <a:p>
            <a:pPr marL="547688" lvl="1" indent="-2286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400" b="1"/>
              <a:t>konstanta</a:t>
            </a:r>
            <a:r>
              <a:rPr lang="en-US" sz="2400"/>
              <a:t> jika isinya selalu tetap.</a:t>
            </a:r>
            <a:endParaRPr lang="sv-SE" sz="2400"/>
          </a:p>
          <a:p>
            <a:pPr marL="547688" lvl="1" indent="-2286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sv-SE" sz="2400" b="1" i="1"/>
              <a:t>file</a:t>
            </a:r>
            <a:r>
              <a:rPr lang="sv-SE" sz="2400" i="1"/>
              <a:t>, </a:t>
            </a:r>
            <a:r>
              <a:rPr lang="sv-SE" sz="2400"/>
              <a:t>penyimpanan data di </a:t>
            </a:r>
            <a:r>
              <a:rPr lang="sv-SE" sz="2400" i="1"/>
              <a:t>storage</a:t>
            </a:r>
            <a:r>
              <a:rPr lang="sv-SE" sz="2400"/>
              <a:t>, dan sifatnya menetap.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sv-SE" sz="2500"/>
              <a:t>Fungsi dan </a:t>
            </a:r>
            <a:r>
              <a:rPr lang="en-US" sz="2500"/>
              <a:t>Prosedur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500"/>
              <a:t>Modul program 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500"/>
              <a:t>Algoritma </a:t>
            </a: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ChangeArrowheads="1"/>
          </p:cNvSpPr>
          <p:nvPr/>
        </p:nvSpPr>
        <p:spPr bwMode="auto">
          <a:xfrm>
            <a:off x="685800" y="152400"/>
            <a:ext cx="68707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Penamaan pengenal :</a:t>
            </a:r>
          </a:p>
        </p:txBody>
      </p:sp>
      <p:sp>
        <p:nvSpPr>
          <p:cNvPr id="6149" name="Rectangle 3"/>
          <p:cNvSpPr>
            <a:spLocks noChangeArrowheads="1"/>
          </p:cNvSpPr>
          <p:nvPr/>
        </p:nvSpPr>
        <p:spPr bwMode="auto">
          <a:xfrm>
            <a:off x="836613" y="1052513"/>
            <a:ext cx="7696200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/>
              <a:t>Berupa satu atau beberapa karakter</a:t>
            </a:r>
          </a:p>
          <a:p>
            <a:pPr marL="990600" lvl="1" indent="-64611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Tx/>
              <a:buChar char="•"/>
            </a:pPr>
            <a:r>
              <a:rPr lang="en-US" sz="2400"/>
              <a:t>Huruf (A s/d Z, a s/d z)</a:t>
            </a:r>
          </a:p>
          <a:p>
            <a:pPr marL="990600" lvl="1" indent="-64611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Tx/>
              <a:buChar char="•"/>
            </a:pPr>
            <a:r>
              <a:rPr lang="en-US" sz="2400"/>
              <a:t>Digit (0 1 2 3 4 5 6 7 8 9 )</a:t>
            </a:r>
          </a:p>
          <a:p>
            <a:pPr marL="990600" lvl="1" indent="-64611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Tx/>
              <a:buChar char="•"/>
            </a:pPr>
            <a:r>
              <a:rPr lang="en-US" sz="2400"/>
              <a:t>Garisbawah (_)</a:t>
            </a:r>
          </a:p>
          <a:p>
            <a:pPr marL="990600" lvl="1" indent="-64611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US" sz="2400"/>
              <a:t>diawali huruf atau garisbawah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/>
              <a:t>Menggunakan kata yg berarti dan mudah dibaca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/>
              <a:t>Panjang max pengenal </a:t>
            </a:r>
          </a:p>
          <a:p>
            <a:pPr marL="990600" lvl="1" indent="-64611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Tx/>
              <a:buChar char="•"/>
            </a:pPr>
            <a:r>
              <a:rPr lang="en-US" sz="2400"/>
              <a:t>Borland C++ : 32 karakter</a:t>
            </a:r>
          </a:p>
          <a:p>
            <a:pPr marL="990600" lvl="1" indent="-64611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Tx/>
              <a:buChar char="•"/>
            </a:pPr>
            <a:r>
              <a:rPr lang="en-US" sz="2400"/>
              <a:t>Turbo C++ : 31 karakter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/>
              <a:t>Huruf kecil dan kapital berbeda</a:t>
            </a: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/>
              <a:t>Tidak menggunakan kata kunci (</a:t>
            </a:r>
            <a:r>
              <a:rPr lang="en-US" sz="2100" i="1"/>
              <a:t>keyword)</a:t>
            </a:r>
            <a:r>
              <a:rPr lang="en-US" sz="2100"/>
              <a:t> yg terdapat pada C++</a:t>
            </a:r>
          </a:p>
        </p:txBody>
      </p:sp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1042988" y="188913"/>
            <a:ext cx="687070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Daftar </a:t>
            </a:r>
            <a:r>
              <a:rPr lang="en-US" sz="3900" b="1" i="1">
                <a:solidFill>
                  <a:schemeClr val="tx2"/>
                </a:solidFill>
              </a:rPr>
              <a:t>keyword</a:t>
            </a:r>
            <a:r>
              <a:rPr lang="en-US" sz="3900" b="1">
                <a:solidFill>
                  <a:schemeClr val="tx2"/>
                </a:solidFill>
              </a:rPr>
              <a:t> C++</a:t>
            </a:r>
          </a:p>
        </p:txBody>
      </p:sp>
      <p:graphicFrame>
        <p:nvGraphicFramePr>
          <p:cNvPr id="91378" name="Group 242"/>
          <p:cNvGraphicFramePr>
            <a:graphicFrameLocks noGrp="1"/>
          </p:cNvGraphicFramePr>
          <p:nvPr/>
        </p:nvGraphicFramePr>
        <p:xfrm>
          <a:off x="1908175" y="1268413"/>
          <a:ext cx="5903913" cy="7437120"/>
        </p:xfrm>
        <a:graphic>
          <a:graphicData uri="http://schemas.openxmlformats.org/drawingml/2006/table">
            <a:tbl>
              <a:tblPr/>
              <a:tblGrid>
                <a:gridCol w="1295400"/>
                <a:gridCol w="1223963"/>
                <a:gridCol w="1655762"/>
                <a:gridCol w="1728788"/>
              </a:tblGrid>
              <a:tr h="3460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asm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double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long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static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auto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else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new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struct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break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enum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operator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switch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extern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private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template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char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float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protected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this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for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public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typedef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const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friend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register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union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continue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goto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return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unsigned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default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if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short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virtual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delete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80963" algn="l"/>
                        </a:tabLst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void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int</a:t>
                      </a:r>
                      <a:endParaRPr kumimoji="0" 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sizeof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volatile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while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40" name="Text Box 243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>
                <a:solidFill>
                  <a:schemeClr val="tx2"/>
                </a:solidFill>
              </a:rPr>
              <a:t>OPERATOR</a:t>
            </a:r>
            <a:endParaRPr lang="en-US" sz="3900" b="1">
              <a:solidFill>
                <a:schemeClr val="tx2"/>
              </a:solidFill>
            </a:endParaRPr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sv-SE" sz="2700"/>
              <a:t>Operator adalah notasi yang dipakai untuk melaksanakan suatu operasi terhadap data dan identifier (</a:t>
            </a:r>
            <a:r>
              <a:rPr lang="sv-SE" sz="2700" i="1"/>
              <a:t>operand</a:t>
            </a:r>
            <a:r>
              <a:rPr lang="sv-SE" sz="2700"/>
              <a:t>)</a:t>
            </a:r>
            <a:r>
              <a:rPr lang="en-US" sz="2700"/>
              <a:t> </a:t>
            </a: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685800" y="152400"/>
            <a:ext cx="6870700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sv-SE" sz="2700">
                <a:solidFill>
                  <a:schemeClr val="tx2"/>
                </a:solidFill>
              </a:rPr>
              <a:t>Tabel Pengelompokan Operator</a:t>
            </a:r>
            <a:endParaRPr lang="en-US" sz="2700">
              <a:solidFill>
                <a:schemeClr val="tx2"/>
              </a:solidFill>
            </a:endParaRPr>
          </a:p>
        </p:txBody>
      </p:sp>
      <p:graphicFrame>
        <p:nvGraphicFramePr>
          <p:cNvPr id="9253" name="Group 37"/>
          <p:cNvGraphicFramePr>
            <a:graphicFrameLocks noGrp="1"/>
          </p:cNvGraphicFramePr>
          <p:nvPr/>
        </p:nvGraphicFramePr>
        <p:xfrm>
          <a:off x="539750" y="963613"/>
          <a:ext cx="8351838" cy="4872360"/>
        </p:xfrm>
        <a:graphic>
          <a:graphicData uri="http://schemas.openxmlformats.org/drawingml/2006/table">
            <a:tbl>
              <a:tblPr/>
              <a:tblGrid>
                <a:gridCol w="1749425"/>
                <a:gridCol w="1419225"/>
                <a:gridCol w="1368425"/>
                <a:gridCol w="3814763"/>
              </a:tblGrid>
              <a:tr h="3159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JENIS OPERATOR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NOTASI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KEGUNAAN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Algoritma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Bahasa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C++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Negasi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-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Mengubah data angka menjadi -/+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9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Aritmatika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*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div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mod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sym typeface="Wingdings" pitchFamily="2" charset="2"/>
                        </a:rPr>
                        <a:t>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+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-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*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%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=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Penjumlahan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Pengurangan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Perkalian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Pembagian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Pembagian dibulatkan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Sisa Pembagian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Pemberi nilai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84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Relasional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&lt;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&gt;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=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&lt;=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&gt;=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&lt;&gt;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&lt;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&gt;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==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&lt;=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&gt;=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!=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Kurang dari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Lebih dari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Sama dengan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Kurang dari atau sama dengan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Lebih dari atau sama dengan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Tidak sama dengan 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51" name="Text Box 532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250825" y="152400"/>
            <a:ext cx="730567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sv-SE" sz="2000">
                <a:solidFill>
                  <a:schemeClr val="tx2"/>
                </a:solidFill>
              </a:rPr>
              <a:t>Lanjutan Tabel Pengelompokan Operator</a:t>
            </a:r>
            <a:endParaRPr lang="en-US" sz="2000">
              <a:solidFill>
                <a:schemeClr val="tx2"/>
              </a:solidFill>
            </a:endParaRPr>
          </a:p>
        </p:txBody>
      </p:sp>
      <p:graphicFrame>
        <p:nvGraphicFramePr>
          <p:cNvPr id="10276" name="Group 36"/>
          <p:cNvGraphicFramePr>
            <a:graphicFrameLocks noGrp="1"/>
          </p:cNvGraphicFramePr>
          <p:nvPr/>
        </p:nvGraphicFramePr>
        <p:xfrm>
          <a:off x="468313" y="1125538"/>
          <a:ext cx="7913687" cy="4651693"/>
        </p:xfrm>
        <a:graphic>
          <a:graphicData uri="http://schemas.openxmlformats.org/drawingml/2006/table">
            <a:tbl>
              <a:tblPr/>
              <a:tblGrid>
                <a:gridCol w="1622425"/>
                <a:gridCol w="1271587"/>
                <a:gridCol w="1138238"/>
                <a:gridCol w="3881437"/>
              </a:tblGrid>
              <a:tr h="2127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JENIS OPERATOR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NOTASI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KEGUNAAN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881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Algoritma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Bahasa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C++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896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Logika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not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and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or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xor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!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&amp;&amp;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||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tdk ada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Negasi terhadap nilai Boolean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And thd dua nilai Boolean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Or thd dua nilai Boolean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Xor thd dua nilai Boolean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1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Bit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shl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shr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sot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and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or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xor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&lt;&lt;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&gt;&gt;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~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&amp;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|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^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Geser satu bit ke kiri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Geser satu bit ke kanan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Komplemen suatu bit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And terhadap dua bit 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Or terhadap dua bit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Xor terhadap dua bit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Address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@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&amp;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Menunjukkan alamat memori suatu variable yang menyatakan nilai yang ditunjuk oleh pointer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74" name="Text Box 38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179388" y="404813"/>
            <a:ext cx="47529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i="1">
                <a:solidFill>
                  <a:schemeClr val="tx2"/>
                </a:solidFill>
              </a:rPr>
              <a:t>Operator Not</a:t>
            </a:r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611188" y="1341438"/>
            <a:ext cx="4462462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 b="1"/>
              <a:t>Not</a:t>
            </a:r>
            <a:r>
              <a:rPr lang="en-US" sz="2700"/>
              <a:t> True 	: False </a:t>
            </a:r>
            <a:endParaRPr lang="en-US" sz="2700" b="1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 b="1"/>
              <a:t>Not</a:t>
            </a:r>
            <a:r>
              <a:rPr lang="en-US" sz="2700"/>
              <a:t> False	: True</a:t>
            </a:r>
          </a:p>
        </p:txBody>
      </p:sp>
      <p:graphicFrame>
        <p:nvGraphicFramePr>
          <p:cNvPr id="11287" name="Group 23"/>
          <p:cNvGraphicFramePr>
            <a:graphicFrameLocks noGrp="1"/>
          </p:cNvGraphicFramePr>
          <p:nvPr/>
        </p:nvGraphicFramePr>
        <p:xfrm>
          <a:off x="3348038" y="4292600"/>
          <a:ext cx="4679950" cy="1767840"/>
        </p:xfrm>
        <a:graphic>
          <a:graphicData uri="http://schemas.openxmlformats.org/drawingml/2006/table">
            <a:tbl>
              <a:tblPr/>
              <a:tblGrid>
                <a:gridCol w="1162050"/>
                <a:gridCol w="1220787"/>
                <a:gridCol w="2297113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Arg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Arg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Arg 1 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AND</a:t>
                      </a: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Arg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True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84" name="Rectangle 19"/>
          <p:cNvSpPr>
            <a:spLocks noChangeArrowheads="1"/>
          </p:cNvSpPr>
          <p:nvPr/>
        </p:nvSpPr>
        <p:spPr bwMode="auto">
          <a:xfrm>
            <a:off x="1619250" y="3213100"/>
            <a:ext cx="68707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400" b="1" i="1">
                <a:latin typeface="Comic Sans MS" pitchFamily="66" charset="0"/>
              </a:rPr>
              <a:t>Operator AND</a:t>
            </a:r>
          </a:p>
        </p:txBody>
      </p:sp>
      <p:sp>
        <p:nvSpPr>
          <p:cNvPr id="11285" name="Text Box 21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500" b="1">
                <a:solidFill>
                  <a:schemeClr val="tx2"/>
                </a:solidFill>
              </a:rPr>
              <a:t>Operator penaikan da penurunan pada C++</a:t>
            </a:r>
          </a:p>
        </p:txBody>
      </p:sp>
      <p:sp>
        <p:nvSpPr>
          <p:cNvPr id="12293" name="Rectangle 3"/>
          <p:cNvSpPr>
            <a:spLocks noChangeArrowheads="1"/>
          </p:cNvSpPr>
          <p:nvPr/>
        </p:nvSpPr>
        <p:spPr bwMode="auto">
          <a:xfrm>
            <a:off x="1622425" y="1828800"/>
            <a:ext cx="48942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x++ 	</a:t>
            </a:r>
            <a:r>
              <a:rPr lang="en-US" sz="2700">
                <a:sym typeface="Wingdings" pitchFamily="2" charset="2"/>
              </a:rPr>
              <a:t> x = x + 1</a:t>
            </a: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++x 	</a:t>
            </a:r>
            <a:r>
              <a:rPr lang="en-US" sz="2700">
                <a:sym typeface="Wingdings" pitchFamily="2" charset="2"/>
              </a:rPr>
              <a:t> x = x + 1</a:t>
            </a: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x-- 	</a:t>
            </a:r>
            <a:r>
              <a:rPr lang="en-US" sz="2700">
                <a:sym typeface="Wingdings" pitchFamily="2" charset="2"/>
              </a:rPr>
              <a:t> x = x - 1</a:t>
            </a: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--x 	</a:t>
            </a:r>
            <a:r>
              <a:rPr lang="en-US" sz="2700">
                <a:sym typeface="Wingdings" pitchFamily="2" charset="2"/>
              </a:rPr>
              <a:t> x = x - 1</a:t>
            </a: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Operator majemuk pada C++</a:t>
            </a:r>
          </a:p>
        </p:txBody>
      </p:sp>
      <p:sp>
        <p:nvSpPr>
          <p:cNvPr id="13317" name="Rectangle 3"/>
          <p:cNvSpPr>
            <a:spLocks noChangeArrowheads="1"/>
          </p:cNvSpPr>
          <p:nvPr/>
        </p:nvSpPr>
        <p:spPr bwMode="auto">
          <a:xfrm>
            <a:off x="1622425" y="1828800"/>
            <a:ext cx="489426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x+=2 	</a:t>
            </a:r>
            <a:r>
              <a:rPr lang="en-US" sz="2700">
                <a:sym typeface="Wingdings" pitchFamily="2" charset="2"/>
              </a:rPr>
              <a:t> x = x + 2</a:t>
            </a: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x-=2 	</a:t>
            </a:r>
            <a:r>
              <a:rPr lang="en-US" sz="2700">
                <a:sym typeface="Wingdings" pitchFamily="2" charset="2"/>
              </a:rPr>
              <a:t> x = x - 2</a:t>
            </a: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x+=10 	</a:t>
            </a:r>
            <a:r>
              <a:rPr lang="en-US" sz="2700">
                <a:sym typeface="Wingdings" pitchFamily="2" charset="2"/>
              </a:rPr>
              <a:t> x = x + 10</a:t>
            </a:r>
            <a:endParaRPr lang="en-US" sz="27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x*=2 	</a:t>
            </a:r>
            <a:r>
              <a:rPr lang="en-US" sz="2700">
                <a:sym typeface="Wingdings" pitchFamily="2" charset="2"/>
              </a:rPr>
              <a:t> x = x * 2</a:t>
            </a:r>
          </a:p>
        </p:txBody>
      </p:sp>
      <p:sp>
        <p:nvSpPr>
          <p:cNvPr id="13318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>
                <a:solidFill>
                  <a:schemeClr val="tx2"/>
                </a:solidFill>
              </a:rPr>
              <a:t>TIPE</a:t>
            </a:r>
            <a:r>
              <a:rPr lang="en-US" sz="3900" b="1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685800" y="1828800"/>
            <a:ext cx="7696200" cy="383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 b="1"/>
              <a:t>Tipe Dasar 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/>
            </a:pPr>
            <a:r>
              <a:rPr lang="en-US" sz="2100" b="1"/>
              <a:t>Tipe Terstruktur</a:t>
            </a:r>
            <a:r>
              <a:rPr lang="en-US" sz="2100"/>
              <a:t> 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100"/>
              <a:t>	misal : Array (larik), Record, Set (himpunan) dan File (Arsip) </a:t>
            </a:r>
            <a:endParaRPr lang="en-US" sz="2100" b="1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Tx/>
              <a:buAutoNum type="arabicPeriod" startAt="3"/>
            </a:pPr>
            <a:r>
              <a:rPr lang="en-US" sz="2100" b="1"/>
              <a:t>Tipe Bentukan</a:t>
            </a:r>
            <a:r>
              <a:rPr lang="en-US" sz="2100"/>
              <a:t> 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100"/>
              <a:t>	misal : tipe data non standar (Subrange, terilang/Enumerasi) dan tipe data abstrak (Link list, Stack, Queue dan Tree) </a:t>
            </a:r>
            <a:r>
              <a:rPr lang="en-US" sz="2100" i="1"/>
              <a:t>(dipelajari pada mata kuliah stuktur data)</a:t>
            </a:r>
            <a:r>
              <a:rPr lang="en-US" sz="2100"/>
              <a:t> </a:t>
            </a:r>
          </a:p>
        </p:txBody>
      </p:sp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144463" y="152400"/>
            <a:ext cx="8675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1700">
                <a:solidFill>
                  <a:schemeClr val="tx2"/>
                </a:solidFill>
              </a:rPr>
              <a:t>TABEL PENGELOMPOKAN TIPE DATA DASAR pada ALGORITMA</a:t>
            </a:r>
          </a:p>
        </p:txBody>
      </p:sp>
      <p:graphicFrame>
        <p:nvGraphicFramePr>
          <p:cNvPr id="16429" name="Group 45"/>
          <p:cNvGraphicFramePr>
            <a:graphicFrameLocks noGrp="1"/>
          </p:cNvGraphicFramePr>
          <p:nvPr/>
        </p:nvGraphicFramePr>
        <p:xfrm>
          <a:off x="179388" y="765175"/>
          <a:ext cx="8569325" cy="5395913"/>
        </p:xfrm>
        <a:graphic>
          <a:graphicData uri="http://schemas.openxmlformats.org/drawingml/2006/table">
            <a:tbl>
              <a:tblPr/>
              <a:tblGrid>
                <a:gridCol w="1193800"/>
                <a:gridCol w="1397000"/>
                <a:gridCol w="1595437"/>
                <a:gridCol w="1395413"/>
                <a:gridCol w="1793875"/>
                <a:gridCol w="1193800"/>
              </a:tblGrid>
              <a:tr h="365125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Tipe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Karakteristik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639763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Nama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Domain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Konstanta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Operator yang digunakan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Hasil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True dan false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True  False 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.T.      .F.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 y        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Operasi logic (And, Or, Not, Xor, Eq, NEq)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29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Numerik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Integer (bulat)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Semua data yang berisi bilangan bulat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0,-25,100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Aritmatika    (+,-,*,/,Mod, Div, Abs)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Relasional (=,&lt;&gt;, 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  <a:sym typeface="Symbol" pitchFamily="18" charset="2"/>
                        </a:rPr>
                        <a:t>&gt;=</a:t>
                      </a: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, &gt;=, &lt;, &lt;=)</a:t>
                      </a:r>
                      <a:endParaRPr kumimoji="0" lang="sv-SE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Integer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Numerik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Riil (pecahan)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Semua data yang berisi bilangan pecahan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1, 5.2, 100, 0.1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Aritmatika    (+,-,*,/,^)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Relasional (&lt;&gt;,&gt;,&gt;=,&lt;,&lt;=)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Riil</a:t>
                      </a: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28" name="Text Box 428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323850" y="152400"/>
            <a:ext cx="77041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2000">
                <a:solidFill>
                  <a:schemeClr val="tx2"/>
                </a:solidFill>
              </a:rPr>
              <a:t>LANJUTAN TABEL PENGELOMPOKAN TIPE DATA DASAR pada ALGORITMA</a:t>
            </a:r>
          </a:p>
        </p:txBody>
      </p:sp>
      <p:graphicFrame>
        <p:nvGraphicFramePr>
          <p:cNvPr id="89223" name="Group 135"/>
          <p:cNvGraphicFramePr>
            <a:graphicFrameLocks noGrp="1"/>
          </p:cNvGraphicFramePr>
          <p:nvPr/>
        </p:nvGraphicFramePr>
        <p:xfrm>
          <a:off x="250825" y="1773238"/>
          <a:ext cx="8569325" cy="4022725"/>
        </p:xfrm>
        <a:graphic>
          <a:graphicData uri="http://schemas.openxmlformats.org/drawingml/2006/table">
            <a:tbl>
              <a:tblPr/>
              <a:tblGrid>
                <a:gridCol w="1728788"/>
                <a:gridCol w="1152525"/>
                <a:gridCol w="1439862"/>
                <a:gridCol w="1439863"/>
                <a:gridCol w="1601787"/>
                <a:gridCol w="1206500"/>
              </a:tblGrid>
              <a:tr h="3651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Tipe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Karakteristik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91440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Nama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Domain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Konstanta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Operator yang digunakan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Hasil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AlphaNumerik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Karakter / char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Semua data berupa karakter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“d”, “g”, “%”, “!”,”4”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Relasional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AlphaNumerik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String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Kumpulan char yang ada pada domain char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“saya”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“2005”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Relasional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Boolean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Pointer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Times New Roman" pitchFamily="18" charset="0"/>
                          <a:cs typeface="Arial" charset="0"/>
                        </a:rPr>
                        <a:t>Pointer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52" name="Text Box 136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685800" y="152400"/>
            <a:ext cx="6870700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Tipe data dasar pada C++</a:t>
            </a:r>
          </a:p>
        </p:txBody>
      </p:sp>
      <p:graphicFrame>
        <p:nvGraphicFramePr>
          <p:cNvPr id="18485" name="Group 53"/>
          <p:cNvGraphicFramePr>
            <a:graphicFrameLocks noGrp="1"/>
          </p:cNvGraphicFramePr>
          <p:nvPr/>
        </p:nvGraphicFramePr>
        <p:xfrm>
          <a:off x="755650" y="1700213"/>
          <a:ext cx="7696200" cy="4413250"/>
        </p:xfrm>
        <a:graphic>
          <a:graphicData uri="http://schemas.openxmlformats.org/drawingml/2006/table">
            <a:tbl>
              <a:tblPr/>
              <a:tblGrid>
                <a:gridCol w="1582738"/>
                <a:gridCol w="1079500"/>
                <a:gridCol w="3109912"/>
                <a:gridCol w="1924050"/>
              </a:tblGrid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tipe data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ukuran memori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jangkauan nilai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jumlah digit presisi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char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-128 s/d +127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short int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int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2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-32768 s/d +32767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long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-2.147.438.648 s/d 2.147.438.647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d-ID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float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4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3.4x10</a:t>
                      </a:r>
                      <a:r>
                        <a:rPr kumimoji="0" lang="en-US" sz="1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-38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s/d 3.4x10</a:t>
                      </a:r>
                      <a:r>
                        <a:rPr kumimoji="0" lang="en-US" sz="1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+38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6-7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double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8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1.7x10</a:t>
                      </a:r>
                      <a:r>
                        <a:rPr kumimoji="0" lang="en-US" sz="1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-308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s/d 1.7x10</a:t>
                      </a:r>
                      <a:r>
                        <a:rPr kumimoji="0" lang="en-US" sz="1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+308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15-16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long double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10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3.4x10</a:t>
                      </a:r>
                      <a:r>
                        <a:rPr kumimoji="0" lang="en-US" sz="1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-4932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s/d 1.1x10</a:t>
                      </a:r>
                      <a:r>
                        <a:rPr kumimoji="0" lang="en-US" sz="17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+4932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84" name="Text Box 98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685800" y="152400"/>
            <a:ext cx="687070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Tipe data dasar pada C++</a:t>
            </a:r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914400" y="1571625"/>
            <a:ext cx="777240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 b="1"/>
              <a:t>Type		Length		          Range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sz="1900" b="1"/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unsigned char 	8 bits		     0 	to   255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char		8 bits		-128 	to   127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enum		16 bits	        -32,768	to   32,767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unsigned int	16 bits		     0 	to   65,535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short int	               16 bits	                 -32,768 	to   32,767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int			16 bits	        -32,768 	to   32,767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unsigned long 	32 bits		     0 	to   4,294,967,295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long		32 bits	-2,147,483,648 	to   2,147,483,647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float		32 bits	   3.4 x 10-38 	to   3.4 x 10+38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double		64 bits	  1.7 x 10-308 	to   1.7 x 10+308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1900"/>
              <a:t>long double	80 bits	3.4 x 10-4932 	to   1.1 x 10+4932</a:t>
            </a:r>
          </a:p>
          <a:p>
            <a:pPr marL="273050" indent="-27305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sz="1900"/>
          </a:p>
        </p:txBody>
      </p:sp>
      <p:sp>
        <p:nvSpPr>
          <p:cNvPr id="19462" name="Rectangle 4"/>
          <p:cNvSpPr>
            <a:spLocks noChangeArrowheads="1"/>
          </p:cNvSpPr>
          <p:nvPr/>
        </p:nvSpPr>
        <p:spPr bwMode="auto">
          <a:xfrm>
            <a:off x="395288" y="1484313"/>
            <a:ext cx="7921625" cy="4321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id-ID">
              <a:latin typeface="Comic Sans MS" pitchFamily="66" charset="0"/>
            </a:endParaRPr>
          </a:p>
        </p:txBody>
      </p:sp>
      <p:sp>
        <p:nvSpPr>
          <p:cNvPr id="19463" name="Line 5"/>
          <p:cNvSpPr>
            <a:spLocks noChangeShapeType="1"/>
          </p:cNvSpPr>
          <p:nvPr/>
        </p:nvSpPr>
        <p:spPr bwMode="auto">
          <a:xfrm>
            <a:off x="395288" y="2133600"/>
            <a:ext cx="792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464" name="Text Box 6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ChangeArrowheads="1"/>
          </p:cNvSpPr>
          <p:nvPr/>
        </p:nvSpPr>
        <p:spPr bwMode="auto">
          <a:xfrm>
            <a:off x="685800" y="152400"/>
            <a:ext cx="68707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Karakter (char)</a:t>
            </a:r>
          </a:p>
        </p:txBody>
      </p:sp>
      <p:sp>
        <p:nvSpPr>
          <p:cNvPr id="20485" name="Rectangle 3"/>
          <p:cNvSpPr>
            <a:spLocks noChangeArrowheads="1"/>
          </p:cNvSpPr>
          <p:nvPr/>
        </p:nvSpPr>
        <p:spPr bwMode="auto">
          <a:xfrm>
            <a:off x="685800" y="1557338"/>
            <a:ext cx="7558088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200"/>
              <a:t>deklarasi variabel bertipe char pada C++:</a:t>
            </a:r>
          </a:p>
          <a:p>
            <a:pPr marL="547688" lvl="1" indent="-228600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US" sz="2200"/>
              <a:t>	char var;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200"/>
              <a:t>contoh :</a:t>
            </a:r>
          </a:p>
        </p:txBody>
      </p:sp>
      <p:graphicFrame>
        <p:nvGraphicFramePr>
          <p:cNvPr id="20508" name="Group 28"/>
          <p:cNvGraphicFramePr>
            <a:graphicFrameLocks noGrp="1"/>
          </p:cNvGraphicFramePr>
          <p:nvPr/>
        </p:nvGraphicFramePr>
        <p:xfrm>
          <a:off x="2124075" y="3068638"/>
          <a:ext cx="6192838" cy="3362325"/>
        </p:xfrm>
        <a:graphic>
          <a:graphicData uri="http://schemas.openxmlformats.org/drawingml/2006/table">
            <a:tbl>
              <a:tblPr/>
              <a:tblGrid>
                <a:gridCol w="1871663"/>
                <a:gridCol w="4321175"/>
              </a:tblGrid>
              <a:tr h="865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konstanta karakter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keterangan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’A’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berupa huruf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’1’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berupa huruf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’*’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simbol 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’\\’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\ (harus ditulis dengan awal \)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06" name="Text Box 39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79388" y="152400"/>
            <a:ext cx="79216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2700" b="1">
                <a:solidFill>
                  <a:schemeClr val="tx2"/>
                </a:solidFill>
              </a:rPr>
              <a:t>Karakter-karakter khusus pada C++</a:t>
            </a:r>
          </a:p>
        </p:txBody>
      </p:sp>
      <p:graphicFrame>
        <p:nvGraphicFramePr>
          <p:cNvPr id="21560" name="Group 56"/>
          <p:cNvGraphicFramePr>
            <a:graphicFrameLocks noGrp="1"/>
          </p:cNvGraphicFramePr>
          <p:nvPr/>
        </p:nvGraphicFramePr>
        <p:xfrm>
          <a:off x="685800" y="692150"/>
          <a:ext cx="7696200" cy="6035675"/>
        </p:xfrm>
        <a:graphic>
          <a:graphicData uri="http://schemas.openxmlformats.org/drawingml/2006/table">
            <a:tbl>
              <a:tblPr/>
              <a:tblGrid>
                <a:gridCol w="1725613"/>
                <a:gridCol w="5970587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keterangan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ber-ASCII nol (Karakter null)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bel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</a:t>
                      </a: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backspace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</a:t>
                      </a: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formfeed 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(ganti halaman)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</a:t>
                      </a: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newline </a:t>
                      </a: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(pindah baris)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carriage return (ke awal baris) tanpa </a:t>
                      </a:r>
                      <a:r>
                        <a:rPr kumimoji="0" lang="en-US" sz="17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linefeed</a:t>
                      </a:r>
                      <a:endParaRPr kumimoji="0" 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tab horisontal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tab vertikal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\\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\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\’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“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\ooo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yg nilai oktalnya adalah ooo (3 digit oktal)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\xhh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karakter yg nilai heksadesimalnya adalah hh (dua digit heksadesimal)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short, int, long int</a:t>
            </a:r>
          </a:p>
        </p:txBody>
      </p:sp>
      <p:sp>
        <p:nvSpPr>
          <p:cNvPr id="22533" name="Rectangle 3"/>
          <p:cNvSpPr>
            <a:spLocks noChangeArrowheads="1"/>
          </p:cNvSpPr>
          <p:nvPr/>
        </p:nvSpPr>
        <p:spPr bwMode="auto">
          <a:xfrm>
            <a:off x="685800" y="1828800"/>
            <a:ext cx="798988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bilangan bulat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tidak mengandung titik desimal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deklarasi variabel bertipe int pada C++:</a:t>
            </a:r>
          </a:p>
          <a:p>
            <a:pPr marL="547688" lvl="1" indent="-228600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US" sz="2800"/>
              <a:t>	int var;</a:t>
            </a:r>
          </a:p>
        </p:txBody>
      </p:sp>
      <p:sp>
        <p:nvSpPr>
          <p:cNvPr id="22534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685800" y="152400"/>
            <a:ext cx="6870700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float,double,long double</a:t>
            </a:r>
          </a:p>
        </p:txBody>
      </p:sp>
      <p:sp>
        <p:nvSpPr>
          <p:cNvPr id="23557" name="Rectangle 3"/>
          <p:cNvSpPr>
            <a:spLocks noChangeArrowheads="1"/>
          </p:cNvSpPr>
          <p:nvPr/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900"/>
              <a:t>deklarasi variabel pada C++:</a:t>
            </a:r>
          </a:p>
          <a:p>
            <a:pPr marL="547688" lvl="1" indent="-2286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US" sz="2800"/>
              <a:t>	float var;</a:t>
            </a:r>
          </a:p>
          <a:p>
            <a:pPr marL="547688" lvl="1" indent="-2286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US" sz="2800"/>
              <a:t>	double var;</a:t>
            </a:r>
          </a:p>
          <a:p>
            <a:pPr marL="547688" lvl="1" indent="-2286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en-US" sz="2800"/>
              <a:t>	long double var;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900"/>
              <a:t>contoh bentuk penulisan ;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900"/>
              <a:t>		1.23e2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900"/>
              <a:t>		1.23E2</a:t>
            </a:r>
          </a:p>
          <a:p>
            <a:pPr marL="273050" indent="-2730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900"/>
              <a:t>		123.0</a:t>
            </a:r>
          </a:p>
        </p:txBody>
      </p:sp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boolean</a:t>
            </a:r>
          </a:p>
        </p:txBody>
      </p:sp>
      <p:sp>
        <p:nvSpPr>
          <p:cNvPr id="24581" name="Rectangle 3"/>
          <p:cNvSpPr>
            <a:spLocks noChangeArrowheads="1"/>
          </p:cNvSpPr>
          <p:nvPr/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tidak ada di C++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untuk type boolean, dibuat dengan tipe bentukan :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700"/>
              <a:t>		</a:t>
            </a:r>
            <a:r>
              <a:rPr lang="en-US" sz="2900"/>
              <a:t>typedef enum {false=0,true=1} boolean;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endParaRPr lang="en-US" sz="2900"/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n-US" sz="2900"/>
              <a:t>		boolean var;</a:t>
            </a:r>
          </a:p>
        </p:txBody>
      </p:sp>
      <p:sp>
        <p:nvSpPr>
          <p:cNvPr id="24582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91440" anchor="b"/>
          <a:lstStyle/>
          <a:p>
            <a:r>
              <a:rPr lang="en-US" sz="3900" b="1">
                <a:solidFill>
                  <a:schemeClr val="tx2"/>
                </a:solidFill>
              </a:rPr>
              <a:t>string</a:t>
            </a:r>
          </a:p>
        </p:txBody>
      </p:sp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tidak ada tipe string di C++</a:t>
            </a:r>
          </a:p>
          <a:p>
            <a:pPr marL="273050" indent="-27305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700"/>
              <a:t>menggunakan tipe terstruktur array dengan tipe char :</a:t>
            </a:r>
          </a:p>
          <a:p>
            <a:pPr marL="822325" lvl="2" indent="-2286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sz="2500"/>
              <a:t>char var[banyaknyakarakter];</a:t>
            </a:r>
          </a:p>
        </p:txBody>
      </p:sp>
      <p:sp>
        <p:nvSpPr>
          <p:cNvPr id="25606" name="Text Box 4"/>
          <p:cNvSpPr txBox="1">
            <a:spLocks noChangeArrowheads="1"/>
          </p:cNvSpPr>
          <p:nvPr/>
        </p:nvSpPr>
        <p:spPr bwMode="auto">
          <a:xfrm>
            <a:off x="6372225" y="6359525"/>
            <a:ext cx="263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solidFill>
                  <a:schemeClr val="folHlink"/>
                </a:solidFill>
                <a:latin typeface="Monotype Corsiva" pitchFamily="66" charset="0"/>
              </a:rPr>
              <a:t>Algoritma dan Pemrograman 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5</TotalTime>
  <Words>921</Words>
  <Application>Microsoft PowerPoint</Application>
  <PresentationFormat>On-screen Show (4:3)</PresentationFormat>
  <Paragraphs>395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Times New Roman</vt:lpstr>
      <vt:lpstr>Wingdings</vt:lpstr>
      <vt:lpstr>Monotype Corsiva</vt:lpstr>
      <vt:lpstr>Wingdings 2</vt:lpstr>
      <vt:lpstr>Comic Sans MS</vt:lpstr>
      <vt:lpstr>Symbol</vt:lpstr>
      <vt:lpstr>Trebuchet MS</vt:lpstr>
      <vt:lpstr>Network</vt:lpstr>
      <vt:lpstr>PERTEMUAN 3  KONSEP TIPE DATA, OPERATOR DAN IDENTIFIER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unikom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PERTEMUAN 3  KONSEP TIPE DATA, OPERATOR DAN IDENTIFIER</dc:title>
  <dc:creator>tati</dc:creator>
  <cp:lastModifiedBy>User</cp:lastModifiedBy>
  <cp:revision>2</cp:revision>
  <dcterms:created xsi:type="dcterms:W3CDTF">2010-01-13T17:22:59Z</dcterms:created>
  <dcterms:modified xsi:type="dcterms:W3CDTF">2021-10-17T10:18:29Z</dcterms:modified>
</cp:coreProperties>
</file>