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1" r:id="rId1"/>
  </p:sldMasterIdLst>
  <p:sldIdLst>
    <p:sldId id="257" r:id="rId2"/>
    <p:sldId id="256" r:id="rId3"/>
    <p:sldId id="260" r:id="rId4"/>
    <p:sldId id="261" r:id="rId5"/>
    <p:sldId id="282" r:id="rId6"/>
    <p:sldId id="283" r:id="rId7"/>
    <p:sldId id="285" r:id="rId8"/>
    <p:sldId id="263" r:id="rId9"/>
    <p:sldId id="287" r:id="rId10"/>
    <p:sldId id="288" r:id="rId11"/>
    <p:sldId id="267" r:id="rId12"/>
    <p:sldId id="291" r:id="rId13"/>
    <p:sldId id="292" r:id="rId14"/>
    <p:sldId id="293" r:id="rId15"/>
    <p:sldId id="294" r:id="rId16"/>
    <p:sldId id="289" r:id="rId17"/>
    <p:sldId id="295" r:id="rId18"/>
    <p:sldId id="296" r:id="rId19"/>
    <p:sldId id="286" r:id="rId20"/>
    <p:sldId id="297" r:id="rId21"/>
    <p:sldId id="280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60"/>
  </p:normalViewPr>
  <p:slideViewPr>
    <p:cSldViewPr snapToGrid="0">
      <p:cViewPr varScale="1">
        <p:scale>
          <a:sx n="76" d="100"/>
          <a:sy n="76" d="100"/>
        </p:scale>
        <p:origin x="49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283ED-12B6-409D-84C2-29E0C571B710}" type="datetimeFigureOut">
              <a:rPr lang="en-US" smtClean="0"/>
              <a:t>4/7/2021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16B05-8210-41FF-966C-F668473FED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48621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283ED-12B6-409D-84C2-29E0C571B710}" type="datetimeFigureOut">
              <a:rPr lang="en-US" smtClean="0"/>
              <a:t>4/7/2021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16B05-8210-41FF-966C-F668473FED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42357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283ED-12B6-409D-84C2-29E0C571B710}" type="datetimeFigureOut">
              <a:rPr lang="en-US" smtClean="0"/>
              <a:t>4/7/2021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16B05-8210-41FF-966C-F668473FED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6590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283ED-12B6-409D-84C2-29E0C571B710}" type="datetimeFigureOut">
              <a:rPr lang="en-US" smtClean="0"/>
              <a:t>4/7/2021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16B05-8210-41FF-966C-F668473FED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173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283ED-12B6-409D-84C2-29E0C571B710}" type="datetimeFigureOut">
              <a:rPr lang="en-US" smtClean="0"/>
              <a:t>4/7/2021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16B05-8210-41FF-966C-F668473FED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5334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283ED-12B6-409D-84C2-29E0C571B710}" type="datetimeFigureOut">
              <a:rPr lang="en-US" smtClean="0"/>
              <a:t>4/7/2021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16B05-8210-41FF-966C-F668473FED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0689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283ED-12B6-409D-84C2-29E0C571B710}" type="datetimeFigureOut">
              <a:rPr lang="en-US" smtClean="0"/>
              <a:t>4/7/2021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16B05-8210-41FF-966C-F668473FED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44108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283ED-12B6-409D-84C2-29E0C571B710}" type="datetimeFigureOut">
              <a:rPr lang="en-US" smtClean="0"/>
              <a:t>4/7/2021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16B05-8210-41FF-966C-F668473FED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43321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283ED-12B6-409D-84C2-29E0C571B710}" type="datetimeFigureOut">
              <a:rPr lang="en-US" smtClean="0"/>
              <a:t>4/7/2021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16B05-8210-41FF-966C-F668473FED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61174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283ED-12B6-409D-84C2-29E0C571B710}" type="datetimeFigureOut">
              <a:rPr lang="en-US" smtClean="0"/>
              <a:t>4/7/2021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16B05-8210-41FF-966C-F668473FED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7276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283ED-12B6-409D-84C2-29E0C571B710}" type="datetimeFigureOut">
              <a:rPr lang="en-US" smtClean="0"/>
              <a:t>4/7/2021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16B05-8210-41FF-966C-F668473FED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7922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F283ED-12B6-409D-84C2-29E0C571B710}" type="datetimeFigureOut">
              <a:rPr lang="en-US" smtClean="0"/>
              <a:t>4/7/2021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216B05-8210-41FF-966C-F668473FED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3942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aktikominfo.id/id/informasi/pengetahuan/cloud_storage_pengertian_cara_kerja_dan_keuntungan_menggunakannya_yang_perlu_anda_tahu-930" TargetMode="External"/><Relationship Id="rId2" Type="http://schemas.openxmlformats.org/officeDocument/2006/relationships/hyperlink" Target="https://sekilasinfo.net/jenis-sensor-iot/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err="1"/>
              <a:t>Perangkat</a:t>
            </a:r>
            <a:r>
              <a:rPr lang="en-US" b="1" dirty="0"/>
              <a:t/>
            </a:r>
            <a:br>
              <a:rPr lang="en-US" b="1" dirty="0"/>
            </a:br>
            <a:r>
              <a:rPr lang="en-US" b="1" i="1" dirty="0"/>
              <a:t>internet of things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36928" y="0"/>
            <a:ext cx="1655072" cy="167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64889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7907" y="601248"/>
            <a:ext cx="10363200" cy="5674291"/>
          </a:xfrm>
        </p:spPr>
        <p:txBody>
          <a:bodyPr>
            <a:normAutofit/>
          </a:bodyPr>
          <a:lstStyle/>
          <a:p>
            <a:endParaRPr lang="en-US" sz="3600" dirty="0"/>
          </a:p>
          <a:p>
            <a:endParaRPr lang="en-US" sz="5400" i="1" dirty="0">
              <a:solidFill>
                <a:srgbClr val="FF0000"/>
              </a:solidFill>
            </a:endParaRPr>
          </a:p>
          <a:p>
            <a:r>
              <a:rPr lang="en-US" sz="5400" i="1" dirty="0">
                <a:solidFill>
                  <a:srgbClr val="FF0000"/>
                </a:solidFill>
              </a:rPr>
              <a:t>Internet of things</a:t>
            </a:r>
            <a:r>
              <a:rPr lang="en-US" sz="3600" dirty="0">
                <a:solidFill>
                  <a:srgbClr val="FF0000"/>
                </a:solidFill>
              </a:rPr>
              <a:t> </a:t>
            </a:r>
            <a:r>
              <a:rPr lang="en-US" sz="3600" dirty="0" err="1"/>
              <a:t>mengalami</a:t>
            </a:r>
            <a:r>
              <a:rPr lang="en-US" sz="3600" dirty="0"/>
              <a:t> </a:t>
            </a:r>
            <a:r>
              <a:rPr lang="en-US" sz="3600" dirty="0" err="1"/>
              <a:t>perkembangan</a:t>
            </a:r>
            <a:r>
              <a:rPr lang="en-US" sz="3600" dirty="0"/>
              <a:t> yang </a:t>
            </a:r>
            <a:r>
              <a:rPr lang="en-US" sz="3600" dirty="0" err="1"/>
              <a:t>sangat</a:t>
            </a:r>
            <a:r>
              <a:rPr lang="en-US" sz="3600" dirty="0"/>
              <a:t> </a:t>
            </a:r>
            <a:r>
              <a:rPr lang="en-US" sz="3600" dirty="0" err="1"/>
              <a:t>pesat</a:t>
            </a:r>
            <a:r>
              <a:rPr lang="en-US" sz="3600" dirty="0"/>
              <a:t> </a:t>
            </a:r>
            <a:r>
              <a:rPr lang="en-US" sz="3600" dirty="0" err="1"/>
              <a:t>dari</a:t>
            </a:r>
            <a:r>
              <a:rPr lang="en-US" sz="3600" dirty="0"/>
              <a:t> </a:t>
            </a:r>
            <a:r>
              <a:rPr lang="en-US" sz="3600" dirty="0" err="1"/>
              <a:t>waktu</a:t>
            </a:r>
            <a:r>
              <a:rPr lang="en-US" sz="3600" dirty="0"/>
              <a:t> </a:t>
            </a:r>
            <a:r>
              <a:rPr lang="en-US" sz="3600" dirty="0" err="1"/>
              <a:t>ke</a:t>
            </a:r>
            <a:r>
              <a:rPr lang="en-US" sz="3600" dirty="0"/>
              <a:t> </a:t>
            </a:r>
            <a:r>
              <a:rPr lang="en-US" sz="3600" dirty="0" err="1"/>
              <a:t>waktu</a:t>
            </a:r>
            <a:r>
              <a:rPr lang="en-US" sz="3600" dirty="0"/>
              <a:t>. </a:t>
            </a:r>
            <a:r>
              <a:rPr lang="en-US" sz="3600" dirty="0" err="1"/>
              <a:t>Perkembangan</a:t>
            </a:r>
            <a:r>
              <a:rPr lang="en-US" sz="3600" dirty="0"/>
              <a:t> </a:t>
            </a:r>
            <a:r>
              <a:rPr lang="en-US" sz="3600" dirty="0" err="1"/>
              <a:t>tidak</a:t>
            </a:r>
            <a:r>
              <a:rPr lang="en-US" sz="3600" dirty="0"/>
              <a:t> </a:t>
            </a:r>
            <a:r>
              <a:rPr lang="en-US" sz="3600" dirty="0" err="1"/>
              <a:t>terlepas</a:t>
            </a:r>
            <a:r>
              <a:rPr lang="en-US" sz="3600" dirty="0"/>
              <a:t> </a:t>
            </a:r>
            <a:r>
              <a:rPr lang="en-US" sz="3600" dirty="0" err="1"/>
              <a:t>dari</a:t>
            </a:r>
            <a:r>
              <a:rPr lang="en-US" sz="3600" dirty="0"/>
              <a:t> </a:t>
            </a:r>
            <a:r>
              <a:rPr lang="en-US" sz="3600" dirty="0" err="1"/>
              <a:t>perangkat</a:t>
            </a:r>
            <a:r>
              <a:rPr lang="en-US" sz="3600" dirty="0"/>
              <a:t> yang </a:t>
            </a:r>
            <a:r>
              <a:rPr lang="en-US" sz="3600" dirty="0" err="1"/>
              <a:t>digunakan</a:t>
            </a:r>
            <a:endParaRPr lang="en-US" sz="3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97552" y="0"/>
            <a:ext cx="1655072" cy="167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2449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err="1"/>
              <a:t>Jaringan</a:t>
            </a:r>
            <a:r>
              <a:rPr lang="en-US" b="1" dirty="0"/>
              <a:t> Internet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36928" y="0"/>
            <a:ext cx="1655072" cy="167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01137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7907" y="601248"/>
            <a:ext cx="10363200" cy="5674291"/>
          </a:xfrm>
        </p:spPr>
        <p:txBody>
          <a:bodyPr>
            <a:normAutofit/>
          </a:bodyPr>
          <a:lstStyle/>
          <a:p>
            <a:endParaRPr lang="en-US" sz="2800" i="1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en-US" sz="2800" i="1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US" sz="2800" i="1" dirty="0">
                <a:solidFill>
                  <a:schemeClr val="accent1">
                    <a:lumMod val="75000"/>
                  </a:schemeClr>
                </a:solidFill>
              </a:rPr>
              <a:t>Internet</a:t>
            </a:r>
            <a:r>
              <a:rPr lang="en-US" dirty="0"/>
              <a:t> 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jaringan</a:t>
            </a:r>
            <a:r>
              <a:rPr lang="en-US" dirty="0"/>
              <a:t> </a:t>
            </a:r>
            <a:r>
              <a:rPr lang="en-US" dirty="0" err="1"/>
              <a:t>komputer</a:t>
            </a:r>
            <a:r>
              <a:rPr lang="en-US" dirty="0"/>
              <a:t> yang </a:t>
            </a:r>
            <a:r>
              <a:rPr lang="en-US" dirty="0" err="1"/>
              <a:t>saling</a:t>
            </a:r>
            <a:r>
              <a:rPr lang="en-US" dirty="0"/>
              <a:t> </a:t>
            </a:r>
            <a:r>
              <a:rPr lang="en-US" dirty="0" err="1"/>
              <a:t>terhubung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global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dirty="0" err="1"/>
              <a:t>paket</a:t>
            </a:r>
            <a:r>
              <a:rPr lang="en-US" dirty="0"/>
              <a:t> protocol internet (TCP/IP)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menghubungkan</a:t>
            </a:r>
            <a:r>
              <a:rPr lang="en-US" dirty="0"/>
              <a:t> </a:t>
            </a:r>
            <a:r>
              <a:rPr lang="en-US" dirty="0" err="1"/>
              <a:t>perangkat</a:t>
            </a:r>
            <a:r>
              <a:rPr lang="en-US" dirty="0"/>
              <a:t> di </a:t>
            </a:r>
            <a:r>
              <a:rPr lang="en-US" dirty="0" err="1"/>
              <a:t>seluruh</a:t>
            </a:r>
            <a:r>
              <a:rPr lang="en-US" dirty="0"/>
              <a:t> dunia. </a:t>
            </a:r>
          </a:p>
          <a:p>
            <a:r>
              <a:rPr lang="en-US" sz="3200" i="1" dirty="0" err="1">
                <a:solidFill>
                  <a:schemeClr val="accent1"/>
                </a:solidFill>
              </a:rPr>
              <a:t>jaringan</a:t>
            </a:r>
            <a:r>
              <a:rPr lang="en-US" sz="3200" i="1" dirty="0">
                <a:solidFill>
                  <a:schemeClr val="accent1"/>
                </a:solidFill>
              </a:rPr>
              <a:t> internet</a:t>
            </a:r>
            <a:r>
              <a:rPr lang="en-US" dirty="0"/>
              <a:t> </a:t>
            </a:r>
            <a:r>
              <a:rPr lang="en-US" dirty="0" err="1"/>
              <a:t>terdiri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jaringan</a:t>
            </a:r>
            <a:r>
              <a:rPr lang="en-US" dirty="0"/>
              <a:t> </a:t>
            </a:r>
            <a:r>
              <a:rPr lang="en-US" dirty="0" err="1"/>
              <a:t>privat</a:t>
            </a:r>
            <a:r>
              <a:rPr lang="en-US" dirty="0"/>
              <a:t>, </a:t>
            </a:r>
            <a:r>
              <a:rPr lang="en-US" dirty="0" err="1"/>
              <a:t>publik</a:t>
            </a:r>
            <a:r>
              <a:rPr lang="en-US" dirty="0"/>
              <a:t>, </a:t>
            </a:r>
            <a:r>
              <a:rPr lang="en-US" dirty="0" err="1"/>
              <a:t>akademik</a:t>
            </a:r>
            <a:r>
              <a:rPr lang="en-US" dirty="0"/>
              <a:t>, </a:t>
            </a:r>
            <a:r>
              <a:rPr lang="en-US" dirty="0" err="1"/>
              <a:t>bisnis</a:t>
            </a:r>
            <a:r>
              <a:rPr lang="en-US" dirty="0"/>
              <a:t>, dan </a:t>
            </a:r>
            <a:r>
              <a:rPr lang="en-US" dirty="0" err="1"/>
              <a:t>pemerintah</a:t>
            </a:r>
            <a:r>
              <a:rPr lang="en-US" dirty="0"/>
              <a:t> </a:t>
            </a:r>
            <a:r>
              <a:rPr lang="en-US" dirty="0" err="1"/>
              <a:t>lokal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lingkup</a:t>
            </a:r>
            <a:r>
              <a:rPr lang="en-US" dirty="0"/>
              <a:t> global, </a:t>
            </a:r>
            <a:r>
              <a:rPr lang="en-US" dirty="0" err="1"/>
              <a:t>dihubungkan</a:t>
            </a:r>
            <a:r>
              <a:rPr lang="en-US" dirty="0"/>
              <a:t> oleh </a:t>
            </a:r>
            <a:r>
              <a:rPr lang="en-US" dirty="0" err="1"/>
              <a:t>beragam</a:t>
            </a:r>
            <a:r>
              <a:rPr lang="en-US" dirty="0"/>
              <a:t> </a:t>
            </a:r>
            <a:r>
              <a:rPr lang="en-US" dirty="0" err="1"/>
              <a:t>teknologi</a:t>
            </a:r>
            <a:r>
              <a:rPr lang="en-US" dirty="0"/>
              <a:t> </a:t>
            </a:r>
            <a:r>
              <a:rPr lang="en-US" dirty="0" err="1"/>
              <a:t>elektronik</a:t>
            </a:r>
            <a:r>
              <a:rPr lang="en-US" dirty="0"/>
              <a:t>, </a:t>
            </a:r>
            <a:r>
              <a:rPr lang="en-US" dirty="0" err="1"/>
              <a:t>nirkabel</a:t>
            </a:r>
            <a:r>
              <a:rPr lang="en-US" dirty="0"/>
              <a:t>, dan </a:t>
            </a:r>
            <a:r>
              <a:rPr lang="en-US" dirty="0" err="1"/>
              <a:t>jaringan</a:t>
            </a:r>
            <a:r>
              <a:rPr lang="en-US" dirty="0"/>
              <a:t> </a:t>
            </a:r>
            <a:r>
              <a:rPr lang="en-US" dirty="0" err="1"/>
              <a:t>optik</a:t>
            </a:r>
            <a:r>
              <a:rPr lang="en-US" dirty="0"/>
              <a:t>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47331" y="0"/>
            <a:ext cx="1441311" cy="1459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311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7907" y="601248"/>
            <a:ext cx="10363200" cy="5674291"/>
          </a:xfrm>
        </p:spPr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  <a:p>
            <a:r>
              <a:rPr lang="en-US" dirty="0" err="1"/>
              <a:t>Beragam</a:t>
            </a:r>
            <a:r>
              <a:rPr lang="en-US" dirty="0"/>
              <a:t> </a:t>
            </a:r>
            <a:r>
              <a:rPr lang="en-US" dirty="0" err="1"/>
              <a:t>sumber</a:t>
            </a:r>
            <a:r>
              <a:rPr lang="en-US" dirty="0"/>
              <a:t> </a:t>
            </a:r>
            <a:r>
              <a:rPr lang="en-US" dirty="0" err="1"/>
              <a:t>daya</a:t>
            </a:r>
            <a:r>
              <a:rPr lang="en-US" dirty="0"/>
              <a:t> dan </a:t>
            </a:r>
            <a:r>
              <a:rPr lang="en-US" dirty="0" err="1"/>
              <a:t>layanan</a:t>
            </a:r>
            <a:r>
              <a:rPr lang="en-US" dirty="0"/>
              <a:t> </a:t>
            </a:r>
            <a:r>
              <a:rPr lang="en-US" dirty="0" err="1"/>
              <a:t>informasi</a:t>
            </a:r>
            <a:r>
              <a:rPr lang="en-US" dirty="0"/>
              <a:t> yang </a:t>
            </a:r>
            <a:r>
              <a:rPr lang="en-US" dirty="0" err="1"/>
              <a:t>dihasilkan</a:t>
            </a:r>
            <a:r>
              <a:rPr lang="en-US" dirty="0"/>
              <a:t> internet :</a:t>
            </a:r>
          </a:p>
          <a:p>
            <a:pPr marL="1255713" indent="-342900" algn="l">
              <a:buFont typeface="Arial" panose="020B0604020202020204" pitchFamily="34" charset="0"/>
              <a:buChar char="•"/>
            </a:pPr>
            <a:r>
              <a:rPr lang="en-US" dirty="0" err="1"/>
              <a:t>surat</a:t>
            </a:r>
            <a:r>
              <a:rPr lang="en-US" dirty="0"/>
              <a:t> </a:t>
            </a:r>
            <a:r>
              <a:rPr lang="en-US" dirty="0" err="1"/>
              <a:t>elektronik</a:t>
            </a:r>
            <a:r>
              <a:rPr lang="en-US" dirty="0"/>
              <a:t> [email]</a:t>
            </a:r>
          </a:p>
          <a:p>
            <a:pPr marL="1255713" indent="-342900" algn="l">
              <a:buFont typeface="Arial" panose="020B0604020202020204" pitchFamily="34" charset="0"/>
              <a:buChar char="•"/>
            </a:pPr>
            <a:r>
              <a:rPr lang="en-US" dirty="0" err="1"/>
              <a:t>Telepon</a:t>
            </a:r>
            <a:endParaRPr lang="en-US" dirty="0"/>
          </a:p>
          <a:p>
            <a:pPr marL="1255713" indent="-342900" algn="l">
              <a:buFont typeface="Arial" panose="020B0604020202020204" pitchFamily="34" charset="0"/>
              <a:buChar char="•"/>
            </a:pPr>
            <a:r>
              <a:rPr lang="en-US" dirty="0"/>
              <a:t>Video Call</a:t>
            </a:r>
          </a:p>
          <a:p>
            <a:pPr marL="1255713" indent="-342900" algn="l">
              <a:buFont typeface="Arial" panose="020B0604020202020204" pitchFamily="34" charset="0"/>
              <a:buChar char="•"/>
            </a:pPr>
            <a:r>
              <a:rPr lang="en-US" dirty="0" err="1"/>
              <a:t>berbagi</a:t>
            </a:r>
            <a:r>
              <a:rPr lang="en-US" dirty="0"/>
              <a:t> file</a:t>
            </a:r>
          </a:p>
          <a:p>
            <a:pPr marL="1255713" indent="-342900" algn="l">
              <a:buFont typeface="Arial" panose="020B0604020202020204" pitchFamily="34" charset="0"/>
              <a:buChar char="•"/>
            </a:pPr>
            <a:r>
              <a:rPr lang="en-US" dirty="0" err="1"/>
              <a:t>Lokasi</a:t>
            </a:r>
            <a:r>
              <a:rPr lang="en-US" dirty="0"/>
              <a:t>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33571" y="0"/>
            <a:ext cx="1655072" cy="167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2796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7907" y="601248"/>
            <a:ext cx="10363200" cy="5674291"/>
          </a:xfrm>
        </p:spPr>
        <p:txBody>
          <a:bodyPr>
            <a:normAutofit/>
          </a:bodyPr>
          <a:lstStyle/>
          <a:p>
            <a:r>
              <a:rPr lang="en-US" dirty="0" err="1"/>
              <a:t>Istilah</a:t>
            </a:r>
            <a:r>
              <a:rPr lang="en-US" dirty="0"/>
              <a:t> dan </a:t>
            </a:r>
            <a:r>
              <a:rPr lang="en-US" dirty="0" err="1"/>
              <a:t>Perangkat</a:t>
            </a:r>
            <a:r>
              <a:rPr lang="en-US" dirty="0"/>
              <a:t> </a:t>
            </a:r>
            <a:r>
              <a:rPr lang="en-US" dirty="0" err="1"/>
              <a:t>jaringan</a:t>
            </a:r>
            <a:r>
              <a:rPr lang="en-US" dirty="0"/>
              <a:t> internet :</a:t>
            </a:r>
          </a:p>
          <a:p>
            <a:endParaRPr lang="en-US" dirty="0"/>
          </a:p>
          <a:p>
            <a:pPr marL="1255713" indent="-342900" algn="l">
              <a:buFont typeface="Arial" panose="020B0604020202020204" pitchFamily="34" charset="0"/>
              <a:buChar char="•"/>
            </a:pPr>
            <a:r>
              <a:rPr lang="en-US" dirty="0"/>
              <a:t>ISP (Internet Service Provider)</a:t>
            </a:r>
          </a:p>
          <a:p>
            <a:pPr marL="1255713" indent="-342900" algn="l">
              <a:buFont typeface="Arial" panose="020B0604020202020204" pitchFamily="34" charset="0"/>
              <a:buChar char="•"/>
            </a:pPr>
            <a:r>
              <a:rPr lang="en-US" dirty="0"/>
              <a:t>Modem</a:t>
            </a:r>
          </a:p>
          <a:p>
            <a:pPr marL="1255713" indent="-342900" algn="l">
              <a:buFont typeface="Arial" panose="020B0604020202020204" pitchFamily="34" charset="0"/>
              <a:buChar char="•"/>
            </a:pPr>
            <a:r>
              <a:rPr lang="en-US" dirty="0"/>
              <a:t>Router</a:t>
            </a:r>
          </a:p>
          <a:p>
            <a:pPr marL="1255713" indent="-342900" algn="l">
              <a:buFont typeface="Arial" panose="020B0604020202020204" pitchFamily="34" charset="0"/>
              <a:buChar char="•"/>
            </a:pPr>
            <a:r>
              <a:rPr lang="en-US" dirty="0"/>
              <a:t>Switch/Hub</a:t>
            </a:r>
          </a:p>
          <a:p>
            <a:pPr marL="1255713" indent="-342900" algn="l">
              <a:buFont typeface="Arial" panose="020B0604020202020204" pitchFamily="34" charset="0"/>
              <a:buChar char="•"/>
            </a:pPr>
            <a:r>
              <a:rPr lang="en-US" dirty="0" err="1"/>
              <a:t>Wifi</a:t>
            </a:r>
            <a:endParaRPr lang="en-US" dirty="0"/>
          </a:p>
          <a:p>
            <a:pPr marL="1255713" indent="-342900" algn="l">
              <a:buFont typeface="Arial" panose="020B0604020202020204" pitchFamily="34" charset="0"/>
              <a:buChar char="•"/>
            </a:pPr>
            <a:r>
              <a:rPr lang="en-US" dirty="0"/>
              <a:t>LAN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33571" y="0"/>
            <a:ext cx="1655072" cy="167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4824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/>
            </a:r>
            <a:br>
              <a:rPr lang="en-US" dirty="0"/>
            </a:br>
            <a:r>
              <a:rPr lang="en-US" dirty="0"/>
              <a:t>Application Programming Interface</a:t>
            </a:r>
            <a:br>
              <a:rPr lang="en-US" dirty="0"/>
            </a:br>
            <a:r>
              <a:rPr lang="en-US" b="1" dirty="0"/>
              <a:t>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36928" y="0"/>
            <a:ext cx="1655072" cy="167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841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7907" y="601248"/>
            <a:ext cx="10363200" cy="5674291"/>
          </a:xfrm>
        </p:spPr>
        <p:txBody>
          <a:bodyPr>
            <a:normAutofit/>
          </a:bodyPr>
          <a:lstStyle/>
          <a:p>
            <a:r>
              <a:rPr lang="en-US" b="1" dirty="0"/>
              <a:t>  </a:t>
            </a:r>
            <a:r>
              <a:rPr lang="en-US" b="1" dirty="0" err="1"/>
              <a:t>Apa</a:t>
            </a:r>
            <a:r>
              <a:rPr lang="en-US" b="1" dirty="0"/>
              <a:t> </a:t>
            </a:r>
            <a:r>
              <a:rPr lang="en-US" b="1" dirty="0" err="1"/>
              <a:t>itu</a:t>
            </a:r>
            <a:r>
              <a:rPr lang="en-US" b="1" dirty="0"/>
              <a:t> API</a:t>
            </a:r>
          </a:p>
          <a:p>
            <a:r>
              <a:rPr lang="en-US" dirty="0"/>
              <a:t>API </a:t>
            </a:r>
            <a:r>
              <a:rPr lang="en-US" dirty="0" err="1"/>
              <a:t>atau</a:t>
            </a:r>
            <a:r>
              <a:rPr lang="en-US" dirty="0"/>
              <a:t> Application Programming Interface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sebuah</a:t>
            </a:r>
            <a:r>
              <a:rPr lang="en-US" dirty="0"/>
              <a:t> interface yang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menghubungkan</a:t>
            </a:r>
            <a:r>
              <a:rPr lang="en-US" dirty="0"/>
              <a:t> </a:t>
            </a:r>
            <a:r>
              <a:rPr lang="en-US" dirty="0" err="1"/>
              <a:t>aplikasi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aplikasi</a:t>
            </a:r>
            <a:r>
              <a:rPr lang="en-US" dirty="0"/>
              <a:t> </a:t>
            </a:r>
            <a:r>
              <a:rPr lang="en-US" dirty="0" err="1"/>
              <a:t>lainnya</a:t>
            </a:r>
            <a:r>
              <a:rPr lang="en-US" dirty="0"/>
              <a:t>. </a:t>
            </a:r>
            <a:r>
              <a:rPr lang="en-US" dirty="0" err="1"/>
              <a:t>Jadi</a:t>
            </a:r>
            <a:r>
              <a:rPr lang="en-US" dirty="0"/>
              <a:t>, API </a:t>
            </a:r>
            <a:r>
              <a:rPr lang="en-US" dirty="0" err="1"/>
              <a:t>berperan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perantara</a:t>
            </a:r>
            <a:r>
              <a:rPr lang="en-US" dirty="0"/>
              <a:t> </a:t>
            </a:r>
            <a:r>
              <a:rPr lang="en-US" dirty="0" err="1"/>
              <a:t>antar</a:t>
            </a:r>
            <a:r>
              <a:rPr lang="en-US" dirty="0"/>
              <a:t> </a:t>
            </a:r>
            <a:r>
              <a:rPr lang="en-US" dirty="0" err="1"/>
              <a:t>berbagai</a:t>
            </a:r>
            <a:r>
              <a:rPr lang="en-US" dirty="0"/>
              <a:t> </a:t>
            </a:r>
            <a:r>
              <a:rPr lang="en-US" dirty="0" err="1"/>
              <a:t>aplikasi</a:t>
            </a:r>
            <a:r>
              <a:rPr lang="en-US" dirty="0"/>
              <a:t> </a:t>
            </a:r>
            <a:r>
              <a:rPr lang="en-US" dirty="0" err="1"/>
              <a:t>berbeda</a:t>
            </a:r>
            <a:r>
              <a:rPr lang="en-US" dirty="0"/>
              <a:t>, </a:t>
            </a:r>
            <a:r>
              <a:rPr lang="en-US" dirty="0" err="1"/>
              <a:t>baik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platform yang </a:t>
            </a:r>
            <a:r>
              <a:rPr lang="en-US" dirty="0" err="1"/>
              <a:t>sama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lintas</a:t>
            </a:r>
            <a:r>
              <a:rPr lang="en-US" dirty="0"/>
              <a:t> platform</a:t>
            </a:r>
            <a:endParaRPr lang="en-US" b="1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1026" name="Picture 2" descr="Mengenal API dan REST API serta contoh dalam program Flask | Berita |  Gamelab Indonesia">
            <a:extLst>
              <a:ext uri="{FF2B5EF4-FFF2-40B4-BE49-F238E27FC236}">
                <a16:creationId xmlns:a16="http://schemas.microsoft.com/office/drawing/2014/main" xmlns="" id="{FACC0E24-6193-4C04-AC03-00E6F1DBEE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698253"/>
            <a:ext cx="9753600" cy="3286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33571" y="0"/>
            <a:ext cx="1655072" cy="167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49177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7907" y="601248"/>
            <a:ext cx="10363200" cy="5674291"/>
          </a:xfrm>
        </p:spPr>
        <p:txBody>
          <a:bodyPr>
            <a:normAutofit/>
          </a:bodyPr>
          <a:lstStyle/>
          <a:p>
            <a:r>
              <a:rPr lang="en-US" b="1" dirty="0"/>
              <a:t>  Application Programming Interface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2050" name="Picture 2" descr="Mengenal Apa itu Web API - Codepolitan">
            <a:extLst>
              <a:ext uri="{FF2B5EF4-FFF2-40B4-BE49-F238E27FC236}">
                <a16:creationId xmlns:a16="http://schemas.microsoft.com/office/drawing/2014/main" xmlns="" id="{31671613-D0CE-47A9-B440-BA5E272CBB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7159" y="1354413"/>
            <a:ext cx="10237839" cy="4487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33571" y="6473"/>
            <a:ext cx="1655072" cy="167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91112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7907" y="601248"/>
            <a:ext cx="10363200" cy="5674291"/>
          </a:xfrm>
        </p:spPr>
        <p:txBody>
          <a:bodyPr>
            <a:normAutofit/>
          </a:bodyPr>
          <a:lstStyle/>
          <a:p>
            <a:r>
              <a:rPr lang="en-US" b="1" dirty="0"/>
              <a:t>  </a:t>
            </a:r>
            <a:r>
              <a:rPr lang="en-US" b="1" dirty="0" err="1"/>
              <a:t>Bentuk</a:t>
            </a:r>
            <a:r>
              <a:rPr lang="en-US" b="1" dirty="0"/>
              <a:t> Data API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3074" name="Picture 2" descr="Penjelasan Struktur Data JSON – CandraLab Studio">
            <a:extLst>
              <a:ext uri="{FF2B5EF4-FFF2-40B4-BE49-F238E27FC236}">
                <a16:creationId xmlns:a16="http://schemas.microsoft.com/office/drawing/2014/main" xmlns="" id="{A76AC74D-F6EC-4CD6-9119-BC99A473629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184"/>
          <a:stretch/>
        </p:blipFill>
        <p:spPr bwMode="auto">
          <a:xfrm>
            <a:off x="2818264" y="1384877"/>
            <a:ext cx="5743845" cy="4533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33571" y="6473"/>
            <a:ext cx="1655072" cy="167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9117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/>
            </a:r>
            <a:br>
              <a:rPr lang="en-US" b="1" dirty="0"/>
            </a:br>
            <a:r>
              <a:rPr lang="en-US" b="1" dirty="0" err="1"/>
              <a:t>Perangkat</a:t>
            </a:r>
            <a:r>
              <a:rPr lang="en-US" b="1" dirty="0"/>
              <a:t> Sensor </a:t>
            </a:r>
            <a:r>
              <a:rPr lang="en-US" b="1" dirty="0" err="1"/>
              <a:t>Iot</a:t>
            </a:r>
            <a:r>
              <a:rPr lang="en-US" b="1" dirty="0"/>
              <a:t/>
            </a:r>
            <a:br>
              <a:rPr lang="en-US" b="1" dirty="0"/>
            </a:b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33571" y="6473"/>
            <a:ext cx="1655072" cy="167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32128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7907" y="601248"/>
            <a:ext cx="10363200" cy="5674291"/>
          </a:xfrm>
        </p:spPr>
        <p:txBody>
          <a:bodyPr>
            <a:normAutofit/>
          </a:bodyPr>
          <a:lstStyle/>
          <a:p>
            <a:r>
              <a:rPr lang="en-US" b="1" dirty="0"/>
              <a:t>  </a:t>
            </a:r>
            <a:r>
              <a:rPr lang="en-US" sz="2800" b="1" i="1" dirty="0">
                <a:solidFill>
                  <a:schemeClr val="accent1"/>
                </a:solidFill>
              </a:rPr>
              <a:t>sensor</a:t>
            </a:r>
            <a:r>
              <a:rPr lang="en-US" b="1" dirty="0"/>
              <a:t> </a:t>
            </a:r>
            <a:r>
              <a:rPr lang="en-US" b="1" dirty="0" err="1"/>
              <a:t>adalah</a:t>
            </a:r>
            <a:endParaRPr lang="en-US" b="1" dirty="0"/>
          </a:p>
          <a:p>
            <a:r>
              <a:rPr lang="en-US" dirty="0"/>
              <a:t>“</a:t>
            </a:r>
            <a:r>
              <a:rPr lang="en-US" dirty="0" err="1"/>
              <a:t>perangkat</a:t>
            </a:r>
            <a:r>
              <a:rPr lang="en-US" dirty="0"/>
              <a:t> yang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mendeteksi</a:t>
            </a:r>
            <a:r>
              <a:rPr lang="en-US" dirty="0"/>
              <a:t> </a:t>
            </a:r>
            <a:r>
              <a:rPr lang="en-US" dirty="0" err="1"/>
              <a:t>perubahan</a:t>
            </a:r>
            <a:r>
              <a:rPr lang="en-US" dirty="0"/>
              <a:t> </a:t>
            </a:r>
            <a:r>
              <a:rPr lang="en-US" dirty="0" err="1"/>
              <a:t>besaran</a:t>
            </a:r>
            <a:r>
              <a:rPr lang="en-US" dirty="0"/>
              <a:t> </a:t>
            </a:r>
            <a:r>
              <a:rPr lang="en-US" dirty="0" err="1"/>
              <a:t>fisik</a:t>
            </a:r>
            <a:r>
              <a:rPr lang="en-US" dirty="0"/>
              <a:t>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dirty="0" err="1"/>
              <a:t>tekanan</a:t>
            </a:r>
            <a:r>
              <a:rPr lang="en-US" dirty="0"/>
              <a:t>, </a:t>
            </a:r>
            <a:r>
              <a:rPr lang="en-US" dirty="0" err="1"/>
              <a:t>gaya</a:t>
            </a:r>
            <a:r>
              <a:rPr lang="en-US" dirty="0"/>
              <a:t>, </a:t>
            </a:r>
            <a:r>
              <a:rPr lang="en-US" dirty="0" err="1"/>
              <a:t>besaran</a:t>
            </a:r>
            <a:r>
              <a:rPr lang="en-US" dirty="0"/>
              <a:t> </a:t>
            </a:r>
            <a:r>
              <a:rPr lang="en-US" dirty="0" err="1"/>
              <a:t>listrik</a:t>
            </a:r>
            <a:r>
              <a:rPr lang="en-US" dirty="0"/>
              <a:t>, </a:t>
            </a:r>
            <a:r>
              <a:rPr lang="en-US" dirty="0" err="1"/>
              <a:t>cahaya</a:t>
            </a:r>
            <a:r>
              <a:rPr lang="en-US" dirty="0"/>
              <a:t>, </a:t>
            </a:r>
            <a:r>
              <a:rPr lang="en-US" dirty="0" err="1"/>
              <a:t>gerakan</a:t>
            </a:r>
            <a:r>
              <a:rPr lang="en-US" dirty="0"/>
              <a:t>, </a:t>
            </a:r>
            <a:r>
              <a:rPr lang="en-US" dirty="0" err="1"/>
              <a:t>kelembaban</a:t>
            </a:r>
            <a:r>
              <a:rPr lang="en-US" dirty="0"/>
              <a:t>, </a:t>
            </a:r>
            <a:r>
              <a:rPr lang="en-US" dirty="0" err="1"/>
              <a:t>suhu</a:t>
            </a:r>
            <a:r>
              <a:rPr lang="en-US" dirty="0"/>
              <a:t>, </a:t>
            </a:r>
            <a:r>
              <a:rPr lang="en-US" dirty="0" err="1"/>
              <a:t>kecepatan</a:t>
            </a:r>
            <a:r>
              <a:rPr lang="en-US" dirty="0"/>
              <a:t> dan </a:t>
            </a:r>
            <a:r>
              <a:rPr lang="en-US" dirty="0" err="1"/>
              <a:t>fenomena-fenomena</a:t>
            </a:r>
            <a:r>
              <a:rPr lang="en-US" dirty="0"/>
              <a:t> </a:t>
            </a:r>
            <a:r>
              <a:rPr lang="en-US" dirty="0" err="1"/>
              <a:t>lingkungan</a:t>
            </a:r>
            <a:r>
              <a:rPr lang="en-US" dirty="0"/>
              <a:t> </a:t>
            </a:r>
            <a:r>
              <a:rPr lang="en-US" dirty="0" err="1"/>
              <a:t>lainnya</a:t>
            </a:r>
            <a:r>
              <a:rPr lang="en-US" dirty="0"/>
              <a:t>.”</a:t>
            </a:r>
          </a:p>
          <a:p>
            <a:endParaRPr lang="en-US" b="1" dirty="0"/>
          </a:p>
          <a:p>
            <a:pPr marL="457200" indent="-457200">
              <a:buAutoNum type="arabicPeriod"/>
            </a:pPr>
            <a:r>
              <a:rPr lang="en-US" dirty="0">
                <a:solidFill>
                  <a:srgbClr val="FF0000"/>
                </a:solidFill>
              </a:rPr>
              <a:t>Temperature Sensors/Sensor </a:t>
            </a:r>
            <a:r>
              <a:rPr lang="en-US" dirty="0" err="1">
                <a:solidFill>
                  <a:srgbClr val="FF0000"/>
                </a:solidFill>
              </a:rPr>
              <a:t>Suhu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/>
              <a:t>Sensor </a:t>
            </a:r>
            <a:r>
              <a:rPr lang="en-US" dirty="0" err="1"/>
              <a:t>suhu</a:t>
            </a:r>
            <a:r>
              <a:rPr lang="en-US" dirty="0"/>
              <a:t> </a:t>
            </a:r>
            <a:r>
              <a:rPr lang="en-US" dirty="0" err="1"/>
              <a:t>mengukur</a:t>
            </a:r>
            <a:r>
              <a:rPr lang="en-US" dirty="0"/>
              <a:t> </a:t>
            </a:r>
            <a:r>
              <a:rPr lang="en-US" dirty="0" err="1"/>
              <a:t>jumlah</a:t>
            </a:r>
            <a:r>
              <a:rPr lang="en-US" dirty="0"/>
              <a:t> </a:t>
            </a:r>
            <a:r>
              <a:rPr lang="en-US" dirty="0" err="1"/>
              <a:t>energi</a:t>
            </a:r>
            <a:r>
              <a:rPr lang="en-US" dirty="0"/>
              <a:t> </a:t>
            </a:r>
            <a:r>
              <a:rPr lang="en-US" dirty="0" err="1"/>
              <a:t>panas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sumber</a:t>
            </a:r>
            <a:r>
              <a:rPr lang="en-US" dirty="0"/>
              <a:t>, </a:t>
            </a:r>
            <a:r>
              <a:rPr lang="en-US" dirty="0" err="1"/>
              <a:t>memungkinkan</a:t>
            </a:r>
            <a:r>
              <a:rPr lang="en-US" dirty="0"/>
              <a:t> </a:t>
            </a:r>
            <a:r>
              <a:rPr lang="en-US" dirty="0" err="1"/>
              <a:t>mereka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mendeteksi</a:t>
            </a:r>
            <a:r>
              <a:rPr lang="en-US" dirty="0"/>
              <a:t> </a:t>
            </a:r>
            <a:r>
              <a:rPr lang="en-US" dirty="0" err="1"/>
              <a:t>perubahan</a:t>
            </a:r>
            <a:r>
              <a:rPr lang="en-US" dirty="0"/>
              <a:t> </a:t>
            </a:r>
            <a:r>
              <a:rPr lang="en-US" dirty="0" err="1"/>
              <a:t>suhu</a:t>
            </a:r>
            <a:r>
              <a:rPr lang="en-US" dirty="0"/>
              <a:t> dan </a:t>
            </a:r>
            <a:r>
              <a:rPr lang="en-US" dirty="0" err="1"/>
              <a:t>mengubah</a:t>
            </a:r>
            <a:r>
              <a:rPr lang="en-US" dirty="0"/>
              <a:t> </a:t>
            </a:r>
            <a:r>
              <a:rPr lang="en-US" dirty="0" err="1"/>
              <a:t>perubahan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data. </a:t>
            </a:r>
          </a:p>
          <a:p>
            <a:r>
              <a:rPr lang="en-US" dirty="0">
                <a:solidFill>
                  <a:srgbClr val="FF0000"/>
                </a:solidFill>
              </a:rPr>
              <a:t>2. Humidity Sensors /</a:t>
            </a:r>
            <a:r>
              <a:rPr lang="en-US" dirty="0" err="1">
                <a:solidFill>
                  <a:srgbClr val="FF0000"/>
                </a:solidFill>
              </a:rPr>
              <a:t>Kelembaban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 err="1"/>
              <a:t>Jenis</a:t>
            </a:r>
            <a:r>
              <a:rPr lang="en-US" dirty="0"/>
              <a:t> sensor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mengukur</a:t>
            </a:r>
            <a:r>
              <a:rPr lang="en-US" dirty="0"/>
              <a:t> </a:t>
            </a:r>
            <a:r>
              <a:rPr lang="en-US" dirty="0" err="1"/>
              <a:t>jumlah</a:t>
            </a:r>
            <a:r>
              <a:rPr lang="en-US" dirty="0"/>
              <a:t> </a:t>
            </a:r>
            <a:r>
              <a:rPr lang="en-US" dirty="0" err="1"/>
              <a:t>uap</a:t>
            </a:r>
            <a:r>
              <a:rPr lang="en-US" dirty="0"/>
              <a:t> air di </a:t>
            </a:r>
            <a:r>
              <a:rPr lang="en-US" dirty="0" err="1"/>
              <a:t>atmosfer</a:t>
            </a:r>
            <a:r>
              <a:rPr lang="en-US" dirty="0"/>
              <a:t> </a:t>
            </a:r>
            <a:r>
              <a:rPr lang="en-US" dirty="0" err="1"/>
              <a:t>udara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gas </a:t>
            </a:r>
            <a:r>
              <a:rPr lang="en-US" dirty="0" err="1"/>
              <a:t>lainnya</a:t>
            </a:r>
            <a:r>
              <a:rPr lang="en-US" dirty="0"/>
              <a:t>. Sensor </a:t>
            </a:r>
            <a:r>
              <a:rPr lang="en-US" dirty="0" err="1"/>
              <a:t>kelembaban</a:t>
            </a:r>
            <a:r>
              <a:rPr lang="en-US" dirty="0"/>
              <a:t> </a:t>
            </a:r>
            <a:r>
              <a:rPr lang="en-US" dirty="0" err="1"/>
              <a:t>umumnya</a:t>
            </a:r>
            <a:r>
              <a:rPr lang="en-US" dirty="0"/>
              <a:t> </a:t>
            </a:r>
            <a:r>
              <a:rPr lang="en-US" dirty="0" err="1"/>
              <a:t>ditemukan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pemanas</a:t>
            </a:r>
            <a:r>
              <a:rPr lang="en-US" dirty="0"/>
              <a:t>, </a:t>
            </a:r>
            <a:r>
              <a:rPr lang="en-US" dirty="0" err="1"/>
              <a:t>ventilasi</a:t>
            </a:r>
            <a:r>
              <a:rPr lang="en-US" dirty="0"/>
              <a:t> dan </a:t>
            </a:r>
            <a:r>
              <a:rPr lang="en-US" dirty="0" err="1"/>
              <a:t>pendingin</a:t>
            </a:r>
            <a:r>
              <a:rPr lang="en-US" dirty="0"/>
              <a:t> </a:t>
            </a:r>
            <a:r>
              <a:rPr lang="en-US" dirty="0" err="1"/>
              <a:t>udara</a:t>
            </a:r>
            <a:r>
              <a:rPr lang="en-US" dirty="0"/>
              <a:t> (HVAC) di domain </a:t>
            </a:r>
            <a:r>
              <a:rPr lang="en-US" dirty="0" err="1"/>
              <a:t>industri</a:t>
            </a:r>
            <a:r>
              <a:rPr lang="en-US" dirty="0"/>
              <a:t> dan </a:t>
            </a:r>
            <a:r>
              <a:rPr lang="en-US" dirty="0" err="1"/>
              <a:t>perumahan</a:t>
            </a:r>
            <a:r>
              <a:rPr lang="en-US" dirty="0"/>
              <a:t>. 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73007" y="6473"/>
            <a:ext cx="1115635" cy="1130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0054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7907" y="601248"/>
            <a:ext cx="10363200" cy="5674291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3. Pressure Sensors/Sensor </a:t>
            </a:r>
            <a:r>
              <a:rPr lang="en-US" dirty="0" err="1">
                <a:solidFill>
                  <a:srgbClr val="FF0000"/>
                </a:solidFill>
              </a:rPr>
              <a:t>Tekanan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/>
              <a:t>Sensor </a:t>
            </a:r>
            <a:r>
              <a:rPr lang="en-US" dirty="0" err="1"/>
              <a:t>tekanan</a:t>
            </a:r>
            <a:r>
              <a:rPr lang="en-US" dirty="0"/>
              <a:t> </a:t>
            </a:r>
            <a:r>
              <a:rPr lang="en-US" dirty="0" err="1"/>
              <a:t>merasakan</a:t>
            </a:r>
            <a:r>
              <a:rPr lang="en-US" dirty="0"/>
              <a:t> </a:t>
            </a:r>
            <a:r>
              <a:rPr lang="en-US" dirty="0" err="1"/>
              <a:t>perubahan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gas dan </a:t>
            </a:r>
            <a:r>
              <a:rPr lang="en-US" dirty="0" err="1"/>
              <a:t>cairan</a:t>
            </a:r>
            <a:r>
              <a:rPr lang="en-US" dirty="0"/>
              <a:t>. </a:t>
            </a:r>
            <a:r>
              <a:rPr lang="en-US" dirty="0" err="1"/>
              <a:t>Ketika</a:t>
            </a:r>
            <a:r>
              <a:rPr lang="en-US" dirty="0"/>
              <a:t> </a:t>
            </a:r>
            <a:r>
              <a:rPr lang="en-US" dirty="0" err="1"/>
              <a:t>tekanan</a:t>
            </a:r>
            <a:r>
              <a:rPr lang="en-US" dirty="0"/>
              <a:t> </a:t>
            </a:r>
            <a:r>
              <a:rPr lang="en-US" dirty="0" err="1"/>
              <a:t>berubah</a:t>
            </a:r>
            <a:r>
              <a:rPr lang="en-US" dirty="0"/>
              <a:t>, sensor </a:t>
            </a:r>
            <a:r>
              <a:rPr lang="en-US" dirty="0" err="1"/>
              <a:t>mendeteksi</a:t>
            </a:r>
            <a:r>
              <a:rPr lang="en-US" dirty="0"/>
              <a:t> </a:t>
            </a:r>
            <a:r>
              <a:rPr lang="en-US" dirty="0" err="1"/>
              <a:t>perubahan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, dan </a:t>
            </a:r>
            <a:r>
              <a:rPr lang="en-US" dirty="0" err="1"/>
              <a:t>mengkomunikasikannya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yang </a:t>
            </a:r>
            <a:r>
              <a:rPr lang="en-US" dirty="0" err="1"/>
              <a:t>terhubung</a:t>
            </a:r>
            <a:r>
              <a:rPr lang="en-US" dirty="0"/>
              <a:t>.</a:t>
            </a:r>
          </a:p>
          <a:p>
            <a:r>
              <a:rPr lang="en-US" dirty="0"/>
              <a:t>Sensor </a:t>
            </a:r>
            <a:r>
              <a:rPr lang="en-US" dirty="0" err="1"/>
              <a:t>tekanan</a:t>
            </a:r>
            <a:r>
              <a:rPr lang="en-US" dirty="0"/>
              <a:t> juga </a:t>
            </a:r>
            <a:r>
              <a:rPr lang="en-US" dirty="0" err="1"/>
              <a:t>berguna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pembuatan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air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mudah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mendeteksi</a:t>
            </a:r>
            <a:r>
              <a:rPr lang="en-US" dirty="0"/>
              <a:t> </a:t>
            </a:r>
            <a:r>
              <a:rPr lang="en-US" dirty="0" err="1"/>
              <a:t>fluktuasi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penurunan</a:t>
            </a:r>
            <a:r>
              <a:rPr lang="en-US" dirty="0"/>
              <a:t> </a:t>
            </a:r>
            <a:r>
              <a:rPr lang="en-US" dirty="0" err="1"/>
              <a:t>tekanan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>
                <a:solidFill>
                  <a:srgbClr val="FF0000"/>
                </a:solidFill>
              </a:rPr>
              <a:t>4. Proximity Sensors / Sensor </a:t>
            </a:r>
            <a:r>
              <a:rPr lang="en-US" dirty="0" err="1">
                <a:solidFill>
                  <a:srgbClr val="FF0000"/>
                </a:solidFill>
              </a:rPr>
              <a:t>Jarak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/>
              <a:t>Sensor </a:t>
            </a:r>
            <a:r>
              <a:rPr lang="en-US" dirty="0" err="1"/>
              <a:t>jarak</a:t>
            </a:r>
            <a:r>
              <a:rPr lang="en-US" dirty="0"/>
              <a:t>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deteksi</a:t>
            </a:r>
            <a:r>
              <a:rPr lang="en-US" dirty="0"/>
              <a:t> </a:t>
            </a:r>
            <a:r>
              <a:rPr lang="en-US" dirty="0" err="1"/>
              <a:t>objek</a:t>
            </a:r>
            <a:r>
              <a:rPr lang="en-US" dirty="0"/>
              <a:t> non-</a:t>
            </a:r>
            <a:r>
              <a:rPr lang="en-US" dirty="0" err="1"/>
              <a:t>kontak</a:t>
            </a:r>
            <a:r>
              <a:rPr lang="en-US" dirty="0"/>
              <a:t> di </a:t>
            </a:r>
            <a:r>
              <a:rPr lang="en-US" dirty="0" err="1"/>
              <a:t>dekat</a:t>
            </a:r>
            <a:r>
              <a:rPr lang="en-US" dirty="0"/>
              <a:t> sensor. </a:t>
            </a:r>
            <a:r>
              <a:rPr lang="en-US" dirty="0" err="1"/>
              <a:t>Jenis</a:t>
            </a:r>
            <a:r>
              <a:rPr lang="en-US" dirty="0"/>
              <a:t> sensor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sering</a:t>
            </a:r>
            <a:r>
              <a:rPr lang="en-US" dirty="0"/>
              <a:t> </a:t>
            </a:r>
            <a:r>
              <a:rPr lang="en-US" dirty="0" err="1"/>
              <a:t>memancarkan</a:t>
            </a:r>
            <a:r>
              <a:rPr lang="en-US" dirty="0"/>
              <a:t> </a:t>
            </a:r>
            <a:r>
              <a:rPr lang="en-US" dirty="0" err="1"/>
              <a:t>medan</a:t>
            </a:r>
            <a:r>
              <a:rPr lang="en-US" dirty="0"/>
              <a:t> </a:t>
            </a:r>
            <a:r>
              <a:rPr lang="en-US" dirty="0" err="1"/>
              <a:t>elektromagnetik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sinar</a:t>
            </a:r>
            <a:r>
              <a:rPr lang="en-US" dirty="0"/>
              <a:t> </a:t>
            </a:r>
            <a:r>
              <a:rPr lang="en-US" dirty="0" err="1"/>
              <a:t>radiasi</a:t>
            </a:r>
            <a:r>
              <a:rPr lang="en-US" dirty="0"/>
              <a:t>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dirty="0" err="1"/>
              <a:t>inframerah</a:t>
            </a:r>
            <a:r>
              <a:rPr lang="en-US" dirty="0"/>
              <a:t>. </a:t>
            </a:r>
          </a:p>
          <a:p>
            <a:r>
              <a:rPr lang="en-US" dirty="0"/>
              <a:t>Sensor </a:t>
            </a:r>
            <a:r>
              <a:rPr lang="en-US" dirty="0" err="1"/>
              <a:t>jarak</a:t>
            </a:r>
            <a:r>
              <a:rPr lang="en-US" dirty="0"/>
              <a:t> juga </a:t>
            </a:r>
            <a:r>
              <a:rPr lang="en-US" dirty="0" err="1"/>
              <a:t>digunakan</a:t>
            </a:r>
            <a:r>
              <a:rPr lang="en-US" dirty="0"/>
              <a:t> di </a:t>
            </a:r>
            <a:r>
              <a:rPr lang="en-US" dirty="0" err="1"/>
              <a:t>tempat</a:t>
            </a:r>
            <a:r>
              <a:rPr lang="en-US" dirty="0"/>
              <a:t> </a:t>
            </a:r>
            <a:r>
              <a:rPr lang="en-US" dirty="0" err="1"/>
              <a:t>parkir</a:t>
            </a:r>
            <a:r>
              <a:rPr lang="en-US" dirty="0"/>
              <a:t> mal, </a:t>
            </a:r>
            <a:r>
              <a:rPr lang="en-US" dirty="0" err="1"/>
              <a:t>stadion</a:t>
            </a:r>
            <a:r>
              <a:rPr lang="en-US" dirty="0"/>
              <a:t> dan </a:t>
            </a:r>
            <a:r>
              <a:rPr lang="en-US" dirty="0" err="1"/>
              <a:t>bandara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menunjukkan</a:t>
            </a:r>
            <a:r>
              <a:rPr lang="en-US" dirty="0"/>
              <a:t> </a:t>
            </a:r>
            <a:r>
              <a:rPr lang="en-US" dirty="0" err="1"/>
              <a:t>ketersediaan</a:t>
            </a:r>
            <a:r>
              <a:rPr lang="en-US" dirty="0"/>
              <a:t> </a:t>
            </a:r>
            <a:r>
              <a:rPr lang="en-US" dirty="0" err="1"/>
              <a:t>parkir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59433" y="6473"/>
            <a:ext cx="1329209" cy="1346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66943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7907" y="601248"/>
            <a:ext cx="10363200" cy="5674291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5. Level Sensors / Sensor Level</a:t>
            </a:r>
          </a:p>
          <a:p>
            <a:r>
              <a:rPr lang="en-US" dirty="0"/>
              <a:t>Sensor level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mendeteksi</a:t>
            </a:r>
            <a:r>
              <a:rPr lang="en-US" dirty="0"/>
              <a:t> level </a:t>
            </a:r>
            <a:r>
              <a:rPr lang="en-US" dirty="0" err="1"/>
              <a:t>zat</a:t>
            </a:r>
            <a:r>
              <a:rPr lang="en-US" dirty="0"/>
              <a:t> </a:t>
            </a:r>
            <a:r>
              <a:rPr lang="en-US" dirty="0" err="1"/>
              <a:t>termasuk</a:t>
            </a:r>
            <a:r>
              <a:rPr lang="en-US" dirty="0"/>
              <a:t> </a:t>
            </a:r>
            <a:r>
              <a:rPr lang="en-US" dirty="0" err="1"/>
              <a:t>cairan</a:t>
            </a:r>
            <a:r>
              <a:rPr lang="en-US" dirty="0"/>
              <a:t>, </a:t>
            </a:r>
            <a:r>
              <a:rPr lang="en-US" dirty="0" err="1"/>
              <a:t>bubuk</a:t>
            </a:r>
            <a:r>
              <a:rPr lang="en-US" dirty="0"/>
              <a:t> dan </a:t>
            </a:r>
            <a:r>
              <a:rPr lang="en-US" dirty="0" err="1"/>
              <a:t>bahan</a:t>
            </a:r>
            <a:r>
              <a:rPr lang="en-US" dirty="0"/>
              <a:t> granular. </a:t>
            </a:r>
          </a:p>
          <a:p>
            <a:endParaRPr lang="en-US" dirty="0"/>
          </a:p>
          <a:p>
            <a:r>
              <a:rPr lang="en-US" dirty="0">
                <a:solidFill>
                  <a:srgbClr val="FF0000"/>
                </a:solidFill>
              </a:rPr>
              <a:t>6. Accelerometers</a:t>
            </a:r>
          </a:p>
          <a:p>
            <a:r>
              <a:rPr lang="en-US" dirty="0"/>
              <a:t>Accelerometer </a:t>
            </a:r>
            <a:r>
              <a:rPr lang="en-US" dirty="0" err="1"/>
              <a:t>mendeteksi</a:t>
            </a:r>
            <a:r>
              <a:rPr lang="en-US" dirty="0"/>
              <a:t> </a:t>
            </a:r>
            <a:r>
              <a:rPr lang="en-US" dirty="0" err="1"/>
              <a:t>akselerasi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objek</a:t>
            </a:r>
            <a:r>
              <a:rPr lang="en-US" dirty="0"/>
              <a:t> </a:t>
            </a:r>
            <a:r>
              <a:rPr lang="en-US" dirty="0" err="1"/>
              <a:t>yaitu</a:t>
            </a:r>
            <a:r>
              <a:rPr lang="en-US" dirty="0"/>
              <a:t> </a:t>
            </a:r>
            <a:r>
              <a:rPr lang="en-US" dirty="0" err="1"/>
              <a:t>laju</a:t>
            </a:r>
            <a:r>
              <a:rPr lang="en-US" dirty="0"/>
              <a:t> </a:t>
            </a:r>
            <a:r>
              <a:rPr lang="en-US" dirty="0" err="1"/>
              <a:t>perubahan</a:t>
            </a:r>
            <a:r>
              <a:rPr lang="en-US" dirty="0"/>
              <a:t> </a:t>
            </a:r>
            <a:r>
              <a:rPr lang="en-US" dirty="0" err="1"/>
              <a:t>kecepatan</a:t>
            </a:r>
            <a:r>
              <a:rPr lang="en-US" dirty="0"/>
              <a:t> </a:t>
            </a:r>
            <a:r>
              <a:rPr lang="en-US" dirty="0" err="1"/>
              <a:t>objek</a:t>
            </a:r>
            <a:r>
              <a:rPr lang="en-US" dirty="0"/>
              <a:t> </a:t>
            </a:r>
            <a:r>
              <a:rPr lang="en-US" dirty="0" err="1"/>
              <a:t>sehubungan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waktu</a:t>
            </a:r>
            <a:r>
              <a:rPr lang="en-US" dirty="0"/>
              <a:t>. Accelerometer juga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mendeteksi</a:t>
            </a:r>
            <a:r>
              <a:rPr lang="en-US" dirty="0"/>
              <a:t> </a:t>
            </a:r>
            <a:r>
              <a:rPr lang="en-US" dirty="0" err="1"/>
              <a:t>perubahan</a:t>
            </a:r>
            <a:r>
              <a:rPr lang="en-US" dirty="0"/>
              <a:t> </a:t>
            </a:r>
            <a:r>
              <a:rPr lang="en-US" dirty="0" err="1"/>
              <a:t>gravitasi</a:t>
            </a:r>
            <a:r>
              <a:rPr lang="en-US" dirty="0"/>
              <a:t>. </a:t>
            </a:r>
          </a:p>
          <a:p>
            <a:r>
              <a:rPr lang="en-US" dirty="0">
                <a:solidFill>
                  <a:srgbClr val="FF0000"/>
                </a:solidFill>
              </a:rPr>
              <a:t>7. Gyroscope</a:t>
            </a:r>
          </a:p>
          <a:p>
            <a:r>
              <a:rPr lang="en-US" dirty="0"/>
              <a:t>Sensor </a:t>
            </a:r>
            <a:r>
              <a:rPr lang="en-US" dirty="0" err="1"/>
              <a:t>giroskop</a:t>
            </a:r>
            <a:r>
              <a:rPr lang="en-US" dirty="0"/>
              <a:t> </a:t>
            </a:r>
            <a:r>
              <a:rPr lang="en-US" dirty="0" err="1"/>
              <a:t>mengukur</a:t>
            </a:r>
            <a:r>
              <a:rPr lang="en-US" dirty="0"/>
              <a:t> </a:t>
            </a:r>
            <a:r>
              <a:rPr lang="en-US" dirty="0" err="1"/>
              <a:t>laju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kecepatan</a:t>
            </a:r>
            <a:r>
              <a:rPr lang="en-US" dirty="0"/>
              <a:t> </a:t>
            </a:r>
            <a:r>
              <a:rPr lang="en-US" dirty="0" err="1"/>
              <a:t>sudut</a:t>
            </a:r>
            <a:r>
              <a:rPr lang="en-US" dirty="0"/>
              <a:t>, </a:t>
            </a:r>
            <a:r>
              <a:rPr lang="en-US" dirty="0" err="1"/>
              <a:t>sering</a:t>
            </a:r>
            <a:r>
              <a:rPr lang="en-US" dirty="0"/>
              <a:t> kali </a:t>
            </a:r>
            <a:r>
              <a:rPr lang="en-US" dirty="0" err="1"/>
              <a:t>didefinisikan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pengukuran</a:t>
            </a:r>
            <a:r>
              <a:rPr lang="en-US" dirty="0"/>
              <a:t> </a:t>
            </a:r>
            <a:r>
              <a:rPr lang="en-US" dirty="0" err="1"/>
              <a:t>kecepatan</a:t>
            </a:r>
            <a:r>
              <a:rPr lang="en-US" dirty="0"/>
              <a:t> dan </a:t>
            </a:r>
            <a:r>
              <a:rPr lang="en-US" dirty="0" err="1"/>
              <a:t>rotasi</a:t>
            </a:r>
            <a:r>
              <a:rPr lang="en-US" dirty="0"/>
              <a:t> di </a:t>
            </a:r>
            <a:r>
              <a:rPr lang="en-US" dirty="0" err="1"/>
              <a:t>sekitar</a:t>
            </a:r>
            <a:r>
              <a:rPr lang="en-US" dirty="0"/>
              <a:t> </a:t>
            </a:r>
            <a:r>
              <a:rPr lang="en-US" dirty="0" err="1"/>
              <a:t>sumbu</a:t>
            </a:r>
            <a:r>
              <a:rPr lang="en-US" dirty="0"/>
              <a:t>. </a:t>
            </a:r>
          </a:p>
          <a:p>
            <a:r>
              <a:rPr lang="en-US" dirty="0" err="1"/>
              <a:t>penggunaan</a:t>
            </a:r>
            <a:r>
              <a:rPr lang="en-US" dirty="0"/>
              <a:t> </a:t>
            </a:r>
            <a:r>
              <a:rPr lang="en-US" dirty="0" err="1"/>
              <a:t>tambahan</a:t>
            </a:r>
            <a:r>
              <a:rPr lang="en-US" dirty="0"/>
              <a:t> </a:t>
            </a:r>
            <a:r>
              <a:rPr lang="en-US" dirty="0" err="1"/>
              <a:t>termasuk</a:t>
            </a:r>
            <a:r>
              <a:rPr lang="en-US" dirty="0"/>
              <a:t> </a:t>
            </a:r>
            <a:r>
              <a:rPr lang="en-US" dirty="0" err="1"/>
              <a:t>pengindraan</a:t>
            </a:r>
            <a:r>
              <a:rPr lang="en-US" dirty="0"/>
              <a:t> </a:t>
            </a:r>
            <a:r>
              <a:rPr lang="en-US" dirty="0" err="1"/>
              <a:t>gerak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video game, dan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deteksi</a:t>
            </a:r>
            <a:r>
              <a:rPr lang="en-US" dirty="0"/>
              <a:t> </a:t>
            </a:r>
            <a:r>
              <a:rPr lang="en-US" dirty="0" err="1"/>
              <a:t>guncangan</a:t>
            </a:r>
            <a:r>
              <a:rPr lang="en-US" dirty="0"/>
              <a:t> </a:t>
            </a:r>
            <a:r>
              <a:rPr lang="en-US" dirty="0" err="1"/>
              <a:t>kamera</a:t>
            </a:r>
            <a:r>
              <a:rPr lang="en-US" dirty="0"/>
              <a:t>.</a:t>
            </a:r>
            <a:endParaRPr lang="en-US" dirty="0">
              <a:solidFill>
                <a:srgbClr val="FF0000"/>
              </a:solidFill>
            </a:endParaRPr>
          </a:p>
          <a:p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35429" y="6473"/>
            <a:ext cx="1153213" cy="1168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5088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7907" y="601248"/>
            <a:ext cx="10363200" cy="5674291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8. Gas Sensors</a:t>
            </a:r>
          </a:p>
          <a:p>
            <a:r>
              <a:rPr lang="en-US" dirty="0" err="1"/>
              <a:t>Jenis</a:t>
            </a:r>
            <a:r>
              <a:rPr lang="en-US" dirty="0"/>
              <a:t> sensor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memantau</a:t>
            </a:r>
            <a:r>
              <a:rPr lang="en-US" dirty="0"/>
              <a:t> dan </a:t>
            </a:r>
            <a:r>
              <a:rPr lang="en-US" dirty="0" err="1"/>
              <a:t>mendeteksi</a:t>
            </a:r>
            <a:r>
              <a:rPr lang="en-US" dirty="0"/>
              <a:t> </a:t>
            </a:r>
            <a:r>
              <a:rPr lang="en-US" dirty="0" err="1"/>
              <a:t>perubahan</a:t>
            </a:r>
            <a:r>
              <a:rPr lang="en-US" dirty="0"/>
              <a:t> </a:t>
            </a:r>
            <a:r>
              <a:rPr lang="en-US" dirty="0" err="1"/>
              <a:t>kualitas</a:t>
            </a:r>
            <a:r>
              <a:rPr lang="en-US" dirty="0"/>
              <a:t> </a:t>
            </a:r>
            <a:r>
              <a:rPr lang="en-US" dirty="0" err="1"/>
              <a:t>udara</a:t>
            </a:r>
            <a:r>
              <a:rPr lang="en-US" dirty="0"/>
              <a:t>, </a:t>
            </a:r>
            <a:r>
              <a:rPr lang="en-US" dirty="0" err="1"/>
              <a:t>termasuk</a:t>
            </a:r>
            <a:r>
              <a:rPr lang="en-US" dirty="0"/>
              <a:t> </a:t>
            </a:r>
            <a:r>
              <a:rPr lang="en-US" dirty="0" err="1"/>
              <a:t>keberadaan</a:t>
            </a:r>
            <a:r>
              <a:rPr lang="en-US" dirty="0"/>
              <a:t> gas </a:t>
            </a:r>
            <a:r>
              <a:rPr lang="en-US" dirty="0" err="1"/>
              <a:t>beracun</a:t>
            </a:r>
            <a:r>
              <a:rPr lang="en-US" dirty="0"/>
              <a:t>, </a:t>
            </a:r>
            <a:r>
              <a:rPr lang="en-US" dirty="0" err="1"/>
              <a:t>mudah</a:t>
            </a:r>
            <a:r>
              <a:rPr lang="en-US" dirty="0"/>
              <a:t> </a:t>
            </a:r>
            <a:r>
              <a:rPr lang="en-US" dirty="0" err="1"/>
              <a:t>terbakar</a:t>
            </a:r>
            <a:r>
              <a:rPr lang="en-US" dirty="0"/>
              <a:t>,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berbahaya</a:t>
            </a:r>
            <a:r>
              <a:rPr lang="en-US" dirty="0"/>
              <a:t>. </a:t>
            </a:r>
            <a:r>
              <a:rPr lang="en-US" dirty="0" err="1"/>
              <a:t>Industri</a:t>
            </a:r>
            <a:r>
              <a:rPr lang="en-US" dirty="0"/>
              <a:t> yang </a:t>
            </a:r>
            <a:r>
              <a:rPr lang="en-US" dirty="0" err="1"/>
              <a:t>menggunakan</a:t>
            </a:r>
            <a:r>
              <a:rPr lang="en-US" dirty="0"/>
              <a:t> sensor gas </a:t>
            </a:r>
            <a:r>
              <a:rPr lang="en-US" dirty="0" err="1"/>
              <a:t>termasuk</a:t>
            </a:r>
            <a:r>
              <a:rPr lang="en-US" dirty="0"/>
              <a:t> </a:t>
            </a:r>
            <a:r>
              <a:rPr lang="en-US" dirty="0" err="1"/>
              <a:t>pertambangan</a:t>
            </a:r>
            <a:r>
              <a:rPr lang="en-US" dirty="0"/>
              <a:t>, </a:t>
            </a:r>
            <a:r>
              <a:rPr lang="en-US" dirty="0" err="1"/>
              <a:t>minyak</a:t>
            </a:r>
            <a:r>
              <a:rPr lang="en-US" dirty="0"/>
              <a:t> dan gas, </a:t>
            </a:r>
            <a:r>
              <a:rPr lang="en-US" dirty="0" err="1"/>
              <a:t>riset</a:t>
            </a:r>
            <a:r>
              <a:rPr lang="en-US" dirty="0"/>
              <a:t> </a:t>
            </a:r>
            <a:r>
              <a:rPr lang="en-US" dirty="0" err="1"/>
              <a:t>kimia</a:t>
            </a:r>
            <a:r>
              <a:rPr lang="en-US" dirty="0"/>
              <a:t> dan </a:t>
            </a:r>
            <a:r>
              <a:rPr lang="en-US" dirty="0" err="1"/>
              <a:t>manufaktur</a:t>
            </a:r>
            <a:r>
              <a:rPr lang="en-US" dirty="0"/>
              <a:t>. </a:t>
            </a:r>
          </a:p>
          <a:p>
            <a:r>
              <a:rPr lang="en-US" dirty="0">
                <a:solidFill>
                  <a:srgbClr val="FF0000"/>
                </a:solidFill>
              </a:rPr>
              <a:t>9. Infrared Sensors</a:t>
            </a:r>
          </a:p>
          <a:p>
            <a:r>
              <a:rPr lang="en-US" dirty="0" err="1"/>
              <a:t>Jenis</a:t>
            </a:r>
            <a:r>
              <a:rPr lang="en-US" dirty="0"/>
              <a:t> sensor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merasakan</a:t>
            </a:r>
            <a:r>
              <a:rPr lang="en-US" dirty="0"/>
              <a:t> </a:t>
            </a:r>
            <a:r>
              <a:rPr lang="en-US" dirty="0" err="1"/>
              <a:t>karakteristik</a:t>
            </a:r>
            <a:r>
              <a:rPr lang="en-US" dirty="0"/>
              <a:t> di </a:t>
            </a:r>
            <a:r>
              <a:rPr lang="en-US" dirty="0" err="1"/>
              <a:t>sekitarnya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memancarkan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mendeteksi</a:t>
            </a:r>
            <a:r>
              <a:rPr lang="en-US" dirty="0"/>
              <a:t> </a:t>
            </a:r>
            <a:r>
              <a:rPr lang="en-US" dirty="0" err="1"/>
              <a:t>radiasi</a:t>
            </a:r>
            <a:r>
              <a:rPr lang="en-US" dirty="0"/>
              <a:t> </a:t>
            </a:r>
            <a:r>
              <a:rPr lang="en-US" dirty="0" err="1"/>
              <a:t>inframerah</a:t>
            </a:r>
            <a:r>
              <a:rPr lang="en-US" dirty="0"/>
              <a:t>. 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>
                <a:solidFill>
                  <a:srgbClr val="FF0000"/>
                </a:solidFill>
              </a:rPr>
              <a:t>10. Optical Sensors</a:t>
            </a:r>
          </a:p>
          <a:p>
            <a:r>
              <a:rPr lang="en-US" dirty="0"/>
              <a:t>Sensor </a:t>
            </a:r>
            <a:r>
              <a:rPr lang="en-US" dirty="0" err="1"/>
              <a:t>optik</a:t>
            </a:r>
            <a:r>
              <a:rPr lang="en-US" dirty="0"/>
              <a:t> </a:t>
            </a:r>
            <a:r>
              <a:rPr lang="en-US" dirty="0" err="1"/>
              <a:t>mengubah</a:t>
            </a:r>
            <a:r>
              <a:rPr lang="en-US" dirty="0"/>
              <a:t> </a:t>
            </a:r>
            <a:r>
              <a:rPr lang="en-US" dirty="0" err="1"/>
              <a:t>sinar</a:t>
            </a:r>
            <a:r>
              <a:rPr lang="en-US" dirty="0"/>
              <a:t> </a:t>
            </a:r>
            <a:r>
              <a:rPr lang="en-US" dirty="0" err="1"/>
              <a:t>cahaya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sinyal</a:t>
            </a:r>
            <a:r>
              <a:rPr lang="en-US" dirty="0"/>
              <a:t> </a:t>
            </a:r>
            <a:r>
              <a:rPr lang="en-US" dirty="0" err="1"/>
              <a:t>listrik</a:t>
            </a:r>
            <a:r>
              <a:rPr lang="en-US" dirty="0"/>
              <a:t>.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industri</a:t>
            </a:r>
            <a:r>
              <a:rPr lang="en-US" dirty="0"/>
              <a:t> </a:t>
            </a:r>
            <a:r>
              <a:rPr lang="en-US" dirty="0" err="1"/>
              <a:t>otomotif</a:t>
            </a:r>
            <a:r>
              <a:rPr lang="en-US" dirty="0"/>
              <a:t>, </a:t>
            </a:r>
            <a:r>
              <a:rPr lang="en-US" dirty="0" err="1"/>
              <a:t>kendaraan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sensor </a:t>
            </a:r>
            <a:r>
              <a:rPr lang="en-US" dirty="0" err="1"/>
              <a:t>optik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mengenali</a:t>
            </a:r>
            <a:r>
              <a:rPr lang="en-US" dirty="0"/>
              <a:t> </a:t>
            </a:r>
            <a:r>
              <a:rPr lang="en-US" dirty="0" err="1"/>
              <a:t>tanda-tanda</a:t>
            </a:r>
            <a:r>
              <a:rPr lang="en-US" dirty="0"/>
              <a:t>, </a:t>
            </a:r>
            <a:r>
              <a:rPr lang="en-US" dirty="0" err="1"/>
              <a:t>hambatan</a:t>
            </a:r>
            <a:r>
              <a:rPr lang="en-US" dirty="0"/>
              <a:t>, dan </a:t>
            </a:r>
            <a:r>
              <a:rPr lang="en-US" dirty="0" err="1"/>
              <a:t>hal-hal</a:t>
            </a:r>
            <a:r>
              <a:rPr lang="en-US" dirty="0"/>
              <a:t> lain yang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diperhatikan</a:t>
            </a:r>
            <a:r>
              <a:rPr lang="en-US" dirty="0"/>
              <a:t> </a:t>
            </a:r>
            <a:r>
              <a:rPr lang="en-US" dirty="0" err="1"/>
              <a:t>pengemudi</a:t>
            </a:r>
            <a:r>
              <a:rPr lang="en-US" dirty="0"/>
              <a:t> </a:t>
            </a:r>
            <a:r>
              <a:rPr lang="en-US" dirty="0" err="1"/>
              <a:t>saat</a:t>
            </a:r>
            <a:r>
              <a:rPr lang="en-US" dirty="0"/>
              <a:t> </a:t>
            </a:r>
            <a:r>
              <a:rPr lang="en-US" dirty="0" err="1"/>
              <a:t>mengemudi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parkir</a:t>
            </a:r>
            <a:r>
              <a:rPr lang="en-US" dirty="0"/>
              <a:t>.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57299" y="6473"/>
            <a:ext cx="1131343" cy="1145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706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/>
            </a:r>
            <a:br>
              <a:rPr lang="en-US" b="1" dirty="0"/>
            </a:br>
            <a:r>
              <a:rPr lang="en-US" b="1" dirty="0"/>
              <a:t>Media </a:t>
            </a:r>
            <a:r>
              <a:rPr lang="en-US" b="1" dirty="0" err="1"/>
              <a:t>Penyimpan</a:t>
            </a:r>
            <a:r>
              <a:rPr lang="en-US" b="1" dirty="0"/>
              <a:t> Data</a:t>
            </a:r>
            <a:br>
              <a:rPr lang="en-US" b="1" dirty="0"/>
            </a:b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33571" y="6473"/>
            <a:ext cx="1655072" cy="167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88277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7907" y="610484"/>
            <a:ext cx="10363200" cy="5674291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1. Cloud</a:t>
            </a:r>
          </a:p>
          <a:p>
            <a:r>
              <a:rPr lang="en-US" dirty="0"/>
              <a:t>Cloud storage </a:t>
            </a:r>
            <a:r>
              <a:rPr lang="en-US" dirty="0" err="1"/>
              <a:t>adalah</a:t>
            </a:r>
            <a:r>
              <a:rPr lang="en-US" dirty="0"/>
              <a:t> media </a:t>
            </a:r>
            <a:r>
              <a:rPr lang="en-US" dirty="0" err="1"/>
              <a:t>penyimpanan</a:t>
            </a:r>
            <a:r>
              <a:rPr lang="en-US" dirty="0"/>
              <a:t> file </a:t>
            </a:r>
            <a:r>
              <a:rPr lang="en-US" dirty="0" err="1"/>
              <a:t>berbasis</a:t>
            </a:r>
            <a:r>
              <a:rPr lang="en-US" dirty="0"/>
              <a:t> online </a:t>
            </a:r>
            <a:r>
              <a:rPr lang="en-US" dirty="0" err="1"/>
              <a:t>atau</a:t>
            </a:r>
            <a:r>
              <a:rPr lang="en-US" dirty="0"/>
              <a:t> digital yang </a:t>
            </a:r>
            <a:r>
              <a:rPr lang="en-US" dirty="0" err="1"/>
              <a:t>mengandalkan</a:t>
            </a:r>
            <a:r>
              <a:rPr lang="en-US" dirty="0"/>
              <a:t> </a:t>
            </a:r>
            <a:r>
              <a:rPr lang="en-US" dirty="0" err="1"/>
              <a:t>koneksi</a:t>
            </a:r>
            <a:r>
              <a:rPr lang="en-US" dirty="0"/>
              <a:t> internet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akses</a:t>
            </a:r>
            <a:r>
              <a:rPr lang="en-US" dirty="0"/>
              <a:t> data. Cloud storage 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terobosan</a:t>
            </a:r>
            <a:r>
              <a:rPr lang="en-US" dirty="0"/>
              <a:t> </a:t>
            </a:r>
            <a:r>
              <a:rPr lang="en-US" dirty="0" err="1"/>
              <a:t>baru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dunia storage 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penyimpanan</a:t>
            </a:r>
            <a:r>
              <a:rPr lang="en-US" dirty="0"/>
              <a:t> data yang </a:t>
            </a:r>
            <a:r>
              <a:rPr lang="en-US" dirty="0" err="1"/>
              <a:t>menonjolkan</a:t>
            </a:r>
            <a:r>
              <a:rPr lang="en-US" dirty="0"/>
              <a:t> </a:t>
            </a:r>
            <a:r>
              <a:rPr lang="en-US" dirty="0" err="1"/>
              <a:t>banyak</a:t>
            </a:r>
            <a:r>
              <a:rPr lang="en-US" dirty="0"/>
              <a:t> </a:t>
            </a:r>
            <a:r>
              <a:rPr lang="en-US" dirty="0" err="1"/>
              <a:t>kelebihan</a:t>
            </a:r>
            <a:r>
              <a:rPr lang="en-US" dirty="0"/>
              <a:t> </a:t>
            </a:r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dibandingkan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media </a:t>
            </a:r>
            <a:r>
              <a:rPr lang="en-US" dirty="0" err="1"/>
              <a:t>simpan</a:t>
            </a:r>
            <a:r>
              <a:rPr lang="en-US" dirty="0"/>
              <a:t> offline </a:t>
            </a:r>
            <a:r>
              <a:rPr lang="en-US" dirty="0" err="1"/>
              <a:t>seperti</a:t>
            </a:r>
            <a:r>
              <a:rPr lang="en-US" dirty="0"/>
              <a:t> </a:t>
            </a:r>
            <a:r>
              <a:rPr lang="en-US" dirty="0" err="1"/>
              <a:t>hardisk</a:t>
            </a:r>
            <a:r>
              <a:rPr lang="en-US" dirty="0"/>
              <a:t> dan </a:t>
            </a:r>
            <a:r>
              <a:rPr lang="en-US" dirty="0" err="1"/>
              <a:t>flashdisk</a:t>
            </a:r>
            <a:r>
              <a:rPr lang="en-US" dirty="0"/>
              <a:t>. </a:t>
            </a:r>
            <a:r>
              <a:rPr lang="en-US" dirty="0" err="1"/>
              <a:t>Jadi</a:t>
            </a:r>
            <a:r>
              <a:rPr lang="en-US" dirty="0"/>
              <a:t>, data yang </a:t>
            </a:r>
            <a:r>
              <a:rPr lang="en-US" dirty="0" err="1"/>
              <a:t>disimpan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 cloud storage 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disimpan</a:t>
            </a:r>
            <a:r>
              <a:rPr lang="en-US" dirty="0"/>
              <a:t> di </a:t>
            </a:r>
            <a:r>
              <a:rPr lang="en-US" dirty="0" err="1"/>
              <a:t>sejumlah</a:t>
            </a:r>
            <a:r>
              <a:rPr lang="en-US" dirty="0"/>
              <a:t> server yang </a:t>
            </a:r>
            <a:r>
              <a:rPr lang="en-US" dirty="0" err="1"/>
              <a:t>dikelola</a:t>
            </a:r>
            <a:r>
              <a:rPr lang="en-US" dirty="0"/>
              <a:t> oleh </a:t>
            </a:r>
            <a:r>
              <a:rPr lang="en-US" dirty="0" err="1"/>
              <a:t>pihak</a:t>
            </a:r>
            <a:r>
              <a:rPr lang="en-US" dirty="0"/>
              <a:t> </a:t>
            </a:r>
            <a:r>
              <a:rPr lang="en-US" dirty="0" err="1"/>
              <a:t>penyedia</a:t>
            </a:r>
            <a:r>
              <a:rPr lang="en-US" dirty="0"/>
              <a:t> </a:t>
            </a:r>
            <a:r>
              <a:rPr lang="en-US" dirty="0" err="1"/>
              <a:t>layanan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yang </a:t>
            </a:r>
            <a:r>
              <a:rPr lang="en-US" dirty="0" err="1"/>
              <a:t>biasa</a:t>
            </a:r>
            <a:r>
              <a:rPr lang="en-US" dirty="0"/>
              <a:t> </a:t>
            </a:r>
            <a:r>
              <a:rPr lang="en-US" dirty="0" err="1"/>
              <a:t>disebut</a:t>
            </a:r>
            <a:r>
              <a:rPr lang="en-US" dirty="0"/>
              <a:t> hosting.</a:t>
            </a:r>
          </a:p>
          <a:p>
            <a:endParaRPr lang="en-US" dirty="0"/>
          </a:p>
        </p:txBody>
      </p:sp>
      <p:pic>
        <p:nvPicPr>
          <p:cNvPr id="5122" name="Picture 2" descr="5 Manfaat yang Dirasakan Pengguna Cloud Storage">
            <a:extLst>
              <a:ext uri="{FF2B5EF4-FFF2-40B4-BE49-F238E27FC236}">
                <a16:creationId xmlns:a16="http://schemas.microsoft.com/office/drawing/2014/main" xmlns="" id="{1F61FF04-0A3B-4B56-910D-0D37BA364D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8899" y="3619859"/>
            <a:ext cx="4874202" cy="2742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44933" y="6473"/>
            <a:ext cx="1143710" cy="1158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04616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464612" y="4750893"/>
            <a:ext cx="4087305" cy="1147863"/>
          </a:xfrm>
        </p:spPr>
        <p:txBody>
          <a:bodyPr anchor="t">
            <a:normAutofit/>
          </a:bodyPr>
          <a:lstStyle/>
          <a:p>
            <a:pPr algn="l"/>
            <a:r>
              <a:rPr lang="en-US" sz="1900"/>
              <a:t>2. Internal harddisk</a:t>
            </a:r>
          </a:p>
          <a:p>
            <a:pPr algn="l"/>
            <a:r>
              <a:rPr lang="en-US" sz="1900"/>
              <a:t>Media penyimpanan konvensional yang terhubung langsung ke PC atau Laptop</a:t>
            </a:r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xmlns="" id="{E49CC64F-7275-4E33-961B-0C5CDC43987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 flipV="1">
            <a:off x="1" y="0"/>
            <a:ext cx="7188051" cy="6858000"/>
          </a:xfrm>
          <a:custGeom>
            <a:avLst/>
            <a:gdLst>
              <a:gd name="connsiteX0" fmla="*/ 7188051 w 7188051"/>
              <a:gd name="connsiteY0" fmla="*/ 6858000 h 6858000"/>
              <a:gd name="connsiteX1" fmla="*/ 108694 w 7188051"/>
              <a:gd name="connsiteY1" fmla="*/ 6858000 h 6858000"/>
              <a:gd name="connsiteX2" fmla="*/ 79127 w 7188051"/>
              <a:gd name="connsiteY2" fmla="*/ 6681235 h 6858000"/>
              <a:gd name="connsiteX3" fmla="*/ 0 w 7188051"/>
              <a:gd name="connsiteY3" fmla="*/ 5565888 h 6858000"/>
              <a:gd name="connsiteX4" fmla="*/ 2190696 w 7188051"/>
              <a:gd name="connsiteY4" fmla="*/ 145339 h 6858000"/>
              <a:gd name="connsiteX5" fmla="*/ 2339431 w 7188051"/>
              <a:gd name="connsiteY5" fmla="*/ 0 h 6858000"/>
              <a:gd name="connsiteX6" fmla="*/ 7188051 w 7188051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88051" h="6858000">
                <a:moveTo>
                  <a:pt x="7188051" y="6858000"/>
                </a:moveTo>
                <a:lnTo>
                  <a:pt x="108694" y="6858000"/>
                </a:lnTo>
                <a:lnTo>
                  <a:pt x="79127" y="6681235"/>
                </a:lnTo>
                <a:cubicBezTo>
                  <a:pt x="26981" y="6316967"/>
                  <a:pt x="0" y="5944579"/>
                  <a:pt x="0" y="5565888"/>
                </a:cubicBezTo>
                <a:cubicBezTo>
                  <a:pt x="0" y="3459953"/>
                  <a:pt x="834428" y="1548908"/>
                  <a:pt x="2190696" y="145339"/>
                </a:cubicBezTo>
                <a:lnTo>
                  <a:pt x="2339431" y="0"/>
                </a:lnTo>
                <a:lnTo>
                  <a:pt x="7188051" y="0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098" name="Picture 2" descr="Hot Sale Ssd 2.5&quot; 240gb Sata3 Solid State Drive Internal Hard Disk For  Laptop - Buy Used Hard Disk Drives Whole Sale,External Hard Drive Power  Supply Product on Alibaba.com">
            <a:extLst>
              <a:ext uri="{FF2B5EF4-FFF2-40B4-BE49-F238E27FC236}">
                <a16:creationId xmlns:a16="http://schemas.microsoft.com/office/drawing/2014/main" xmlns="" id="{13F1AC15-8967-4869-92B7-EC5D394504A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26" r="-1" b="-1"/>
          <a:stretch/>
        </p:blipFill>
        <p:spPr bwMode="auto">
          <a:xfrm>
            <a:off x="1" y="10"/>
            <a:ext cx="7028495" cy="6857990"/>
          </a:xfrm>
          <a:custGeom>
            <a:avLst/>
            <a:gdLst/>
            <a:ahLst/>
            <a:cxnLst/>
            <a:rect l="l" t="t" r="r" b="b"/>
            <a:pathLst>
              <a:path w="7028495" h="6858000">
                <a:moveTo>
                  <a:pt x="0" y="0"/>
                </a:moveTo>
                <a:lnTo>
                  <a:pt x="6915668" y="0"/>
                </a:lnTo>
                <a:lnTo>
                  <a:pt x="6952411" y="219663"/>
                </a:lnTo>
                <a:cubicBezTo>
                  <a:pt x="7002551" y="569921"/>
                  <a:pt x="7028495" y="927986"/>
                  <a:pt x="7028495" y="1292112"/>
                </a:cubicBezTo>
                <a:cubicBezTo>
                  <a:pt x="7028495" y="3343346"/>
                  <a:pt x="6205186" y="5202289"/>
                  <a:pt x="4870994" y="6556512"/>
                </a:cubicBezTo>
                <a:lnTo>
                  <a:pt x="4556185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33571" y="6473"/>
            <a:ext cx="1655072" cy="167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535125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/>
              <a:t>Cara </a:t>
            </a:r>
            <a:r>
              <a:rPr lang="en-US" b="1" dirty="0" err="1"/>
              <a:t>kerja</a:t>
            </a:r>
            <a:r>
              <a:rPr lang="en-US" b="1" dirty="0"/>
              <a:t> </a:t>
            </a:r>
            <a:br>
              <a:rPr lang="en-US" b="1" dirty="0"/>
            </a:br>
            <a:r>
              <a:rPr lang="en-US" b="1" i="1" dirty="0"/>
              <a:t>internet of things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36928" y="0"/>
            <a:ext cx="1655072" cy="167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79237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7907" y="601248"/>
            <a:ext cx="10363200" cy="5674291"/>
          </a:xfrm>
        </p:spPr>
        <p:txBody>
          <a:bodyPr>
            <a:normAutofit/>
          </a:bodyPr>
          <a:lstStyle/>
          <a:p>
            <a:r>
              <a:rPr lang="en-US"/>
              <a:t> 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09806E53-6D6E-4488-8DD4-9FA6D6DC91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1825" y="0"/>
            <a:ext cx="628835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33571" y="6473"/>
            <a:ext cx="1655072" cy="167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01565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7907" y="601248"/>
            <a:ext cx="10363200" cy="5674291"/>
          </a:xfrm>
        </p:spPr>
        <p:txBody>
          <a:bodyPr>
            <a:normAutofit/>
          </a:bodyPr>
          <a:lstStyle/>
          <a:p>
            <a:endParaRPr lang="en-US" dirty="0"/>
          </a:p>
          <a:p>
            <a:r>
              <a:rPr lang="en-US" b="1" dirty="0"/>
              <a:t>  </a:t>
            </a:r>
            <a:r>
              <a:rPr lang="en-US" b="1" dirty="0" err="1"/>
              <a:t>sumber</a:t>
            </a:r>
            <a:r>
              <a:rPr lang="en-US" b="1" dirty="0"/>
              <a:t> </a:t>
            </a:r>
          </a:p>
          <a:p>
            <a:r>
              <a:rPr lang="en-US" dirty="0">
                <a:hlinkClick r:id="rId2"/>
              </a:rPr>
              <a:t>https://sekilasinfo.net/jenis-sensor-iot/</a:t>
            </a:r>
            <a:r>
              <a:rPr lang="en-US" dirty="0"/>
              <a:t> </a:t>
            </a:r>
          </a:p>
          <a:p>
            <a:r>
              <a:rPr lang="en-US" dirty="0">
                <a:hlinkClick r:id="rId3"/>
              </a:rPr>
              <a:t>https://www.baktikominfo.id/id/informasi/pengetahuan/cloud_storage_pengertian_cara_kerja_dan_keuntungan_menggunakannya_yang_perlu_anda_tahu-930</a:t>
            </a:r>
            <a:r>
              <a:rPr lang="en-US" dirty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5040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109</TotalTime>
  <Words>372</Words>
  <Application>Microsoft Office PowerPoint</Application>
  <PresentationFormat>Widescreen</PresentationFormat>
  <Paragraphs>75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Calibri</vt:lpstr>
      <vt:lpstr>Calibri Light</vt:lpstr>
      <vt:lpstr>Office Theme</vt:lpstr>
      <vt:lpstr>Perangkat internet of things</vt:lpstr>
      <vt:lpstr>PowerPoint Presentation</vt:lpstr>
      <vt:lpstr>Jaringan Internet</vt:lpstr>
      <vt:lpstr>PowerPoint Presentation</vt:lpstr>
      <vt:lpstr>PowerPoint Presentation</vt:lpstr>
      <vt:lpstr>PowerPoint Presentation</vt:lpstr>
      <vt:lpstr> Application Programming Interface  </vt:lpstr>
      <vt:lpstr>PowerPoint Presentation</vt:lpstr>
      <vt:lpstr>PowerPoint Presentation</vt:lpstr>
      <vt:lpstr>PowerPoint Presentation</vt:lpstr>
      <vt:lpstr> Perangkat Sensor Iot </vt:lpstr>
      <vt:lpstr>PowerPoint Presentation</vt:lpstr>
      <vt:lpstr>PowerPoint Presentation</vt:lpstr>
      <vt:lpstr>PowerPoint Presentation</vt:lpstr>
      <vt:lpstr>PowerPoint Presentation</vt:lpstr>
      <vt:lpstr> Media Penyimpan Data </vt:lpstr>
      <vt:lpstr>PowerPoint Presentation</vt:lpstr>
      <vt:lpstr>PowerPoint Presentation</vt:lpstr>
      <vt:lpstr>Cara kerja  internet of things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Perangkat internet of things</dc:title>
  <dc:creator>arman suryadi</dc:creator>
  <cp:lastModifiedBy>user</cp:lastModifiedBy>
  <cp:revision>10</cp:revision>
  <dcterms:created xsi:type="dcterms:W3CDTF">2021-04-05T01:18:04Z</dcterms:created>
  <dcterms:modified xsi:type="dcterms:W3CDTF">2021-04-07T00:19:01Z</dcterms:modified>
</cp:coreProperties>
</file>