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3"/>
  </p:handoutMasterIdLst>
  <p:sldIdLst>
    <p:sldId id="256" r:id="rId3"/>
    <p:sldId id="279" r:id="rId5"/>
    <p:sldId id="284" r:id="rId6"/>
    <p:sldId id="317" r:id="rId7"/>
    <p:sldId id="318" r:id="rId8"/>
    <p:sldId id="328" r:id="rId9"/>
    <p:sldId id="335" r:id="rId10"/>
    <p:sldId id="336" r:id="rId11"/>
    <p:sldId id="275" r:id="rId12"/>
  </p:sldIdLst>
  <p:sldSz cx="9144000" cy="6858000" type="screen4x3"/>
  <p:notesSz cx="9144000" cy="6858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Arial" panose="020B0604020202090204" pitchFamily="34" charset="0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Arial" panose="020B0604020202090204" pitchFamily="34" charset="0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Arial" panose="020B0604020202090204" pitchFamily="34" charset="0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Arial" panose="020B0604020202090204" pitchFamily="34" charset="0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Arial" panose="020B0604020202090204" pitchFamily="34" charset="0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Arial" panose="020B0604020202090204" pitchFamily="34" charset="0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Arial" panose="020B0604020202090204" pitchFamily="34" charset="0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Arial" panose="020B0604020202090204" pitchFamily="34" charset="0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Arial" panose="020B0604020202090204" pitchFamily="34" charset="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41"/>
  </p:normalViewPr>
  <p:slideViewPr>
    <p:cSldViewPr showGuides="1">
      <p:cViewPr varScale="1">
        <p:scale>
          <a:sx n="72" d="100"/>
          <a:sy n="72" d="100"/>
        </p:scale>
        <p:origin x="1326" y="54"/>
      </p:cViewPr>
      <p:guideLst>
        <p:guide orient="horz" pos="2134"/>
        <p:guide pos="286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latin typeface="Calibri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Arial" panose="020B060402020209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Arial" panose="020B060402020209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Calibri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Arial" panose="020B060402020209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AC9CFF3-854F-4396-8DA3-74A0D8E286C1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anose="020B0604020202090204" pitchFamily="34" charset="0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Arial" panose="020B060402020209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latin typeface="Calibri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Arial" panose="020B060402020209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Arial" panose="020B0604020202090204" pitchFamily="34" charset="0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Calibri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id-ID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Arial" panose="020B060402020209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85AF5A-07A2-48DD-8D68-73C7F89B54B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Arial" panose="020B0604020202090204" pitchFamily="34" charset="0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Arial" panose="020B060402020209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122" name="Notes Placeholder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 eaLnBrk="1" hangingPunct="1">
              <a:spcBef>
                <a:spcPct val="0"/>
              </a:spcBef>
            </a:pPr>
            <a:endParaRPr lang="id-ID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9217" name="Shape 84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noFill/>
          <a:ln>
            <a:noFill/>
          </a:ln>
        </p:spPr>
        <p:txBody>
          <a:bodyPr wrap="square" lIns="91425" tIns="91425" rIns="91425" bIns="91425" anchor="ctr"/>
          <a:p>
            <a:pPr lvl="0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7171" name="Shape 85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>
              <a:gd name="txL" fmla="*/ 0 w 120000"/>
              <a:gd name="txT" fmla="*/ 0 h 120000"/>
              <a:gd name="txR" fmla="*/ 120000 w 120000"/>
              <a:gd name="txB" fmla="*/ 120000 h 120000"/>
            </a:gdLst>
            <a:ahLst/>
            <a:cxnLst>
              <a:cxn ang="0">
                <a:pos x="0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0"/>
              </a:cxn>
            </a:cxnLst>
            <a:rect l="txL" t="txT" r="txR" b="tx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>
                <a:alpha val="100000"/>
              </a:srgbClr>
            </a:solidFill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1265" name="Shape 84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noFill/>
          <a:ln>
            <a:noFill/>
          </a:ln>
        </p:spPr>
        <p:txBody>
          <a:bodyPr wrap="square" lIns="91425" tIns="91425" rIns="91425" bIns="91425" anchor="ctr"/>
          <a:p>
            <a:pPr lvl="0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7171" name="Shape 85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>
              <a:gd name="txL" fmla="*/ 0 w 120000"/>
              <a:gd name="txT" fmla="*/ 0 h 120000"/>
              <a:gd name="txR" fmla="*/ 120000 w 120000"/>
              <a:gd name="txB" fmla="*/ 120000 h 120000"/>
            </a:gdLst>
            <a:ahLst/>
            <a:cxnLst>
              <a:cxn ang="0">
                <a:pos x="0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0"/>
              </a:cxn>
            </a:cxnLst>
            <a:rect l="txL" t="txT" r="txR" b="tx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>
                <a:alpha val="100000"/>
              </a:srgbClr>
            </a:solidFill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1265" name="Shape 84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noFill/>
          <a:ln>
            <a:noFill/>
          </a:ln>
        </p:spPr>
        <p:txBody>
          <a:bodyPr wrap="square" lIns="91425" tIns="91425" rIns="91425" bIns="91425" anchor="ctr"/>
          <a:p>
            <a:pPr lvl="0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7171" name="Shape 85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>
              <a:gd name="txL" fmla="*/ 0 w 120000"/>
              <a:gd name="txT" fmla="*/ 0 h 120000"/>
              <a:gd name="txR" fmla="*/ 120000 w 120000"/>
              <a:gd name="txB" fmla="*/ 120000 h 120000"/>
            </a:gdLst>
            <a:ahLst/>
            <a:cxnLst>
              <a:cxn ang="0">
                <a:pos x="0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0"/>
              </a:cxn>
            </a:cxnLst>
            <a:rect l="txL" t="txT" r="txR" b="tx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>
                <a:alpha val="100000"/>
              </a:srgbClr>
            </a:solidFill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1265" name="Shape 84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noFill/>
          <a:ln>
            <a:noFill/>
          </a:ln>
        </p:spPr>
        <p:txBody>
          <a:bodyPr wrap="square" lIns="91425" tIns="91425" rIns="91425" bIns="91425" anchor="ctr"/>
          <a:p>
            <a:pPr lvl="0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7171" name="Shape 85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>
              <a:gd name="txL" fmla="*/ 0 w 120000"/>
              <a:gd name="txT" fmla="*/ 0 h 120000"/>
              <a:gd name="txR" fmla="*/ 120000 w 120000"/>
              <a:gd name="txB" fmla="*/ 120000 h 120000"/>
            </a:gdLst>
            <a:ahLst/>
            <a:cxnLst>
              <a:cxn ang="0">
                <a:pos x="0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0"/>
              </a:cxn>
            </a:cxnLst>
            <a:rect l="txL" t="txT" r="txR" b="tx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>
                <a:alpha val="100000"/>
              </a:srgbClr>
            </a:solidFill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1265" name="Shape 84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noFill/>
          <a:ln>
            <a:noFill/>
          </a:ln>
        </p:spPr>
        <p:txBody>
          <a:bodyPr wrap="square" lIns="91425" tIns="91425" rIns="91425" bIns="91425" anchor="ctr"/>
          <a:p>
            <a:pPr lvl="0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7171" name="Shape 85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>
              <a:gd name="txL" fmla="*/ 0 w 120000"/>
              <a:gd name="txT" fmla="*/ 0 h 120000"/>
              <a:gd name="txR" fmla="*/ 120000 w 120000"/>
              <a:gd name="txB" fmla="*/ 120000 h 120000"/>
            </a:gdLst>
            <a:ahLst/>
            <a:cxnLst>
              <a:cxn ang="0">
                <a:pos x="0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0"/>
              </a:cxn>
            </a:cxnLst>
            <a:rect l="txL" t="txT" r="txR" b="tx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>
                <a:alpha val="100000"/>
              </a:srgbClr>
            </a:solidFill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1265" name="Shape 84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noFill/>
          <a:ln>
            <a:noFill/>
          </a:ln>
        </p:spPr>
        <p:txBody>
          <a:bodyPr wrap="square" lIns="91425" tIns="91425" rIns="91425" bIns="91425" anchor="ctr"/>
          <a:p>
            <a:pPr lvl="0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7171" name="Shape 85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>
              <a:gd name="txL" fmla="*/ 0 w 120000"/>
              <a:gd name="txT" fmla="*/ 0 h 120000"/>
              <a:gd name="txR" fmla="*/ 120000 w 120000"/>
              <a:gd name="txB" fmla="*/ 120000 h 120000"/>
            </a:gdLst>
            <a:ahLst/>
            <a:cxnLst>
              <a:cxn ang="0">
                <a:pos x="0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0"/>
              </a:cxn>
            </a:cxnLst>
            <a:rect l="txL" t="txT" r="txR" b="tx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>
                <a:alpha val="100000"/>
              </a:srgbClr>
            </a:solidFill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11265" name="Shape 84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400" cy="4114800"/>
          </a:xfrm>
          <a:noFill/>
          <a:ln>
            <a:noFill/>
          </a:ln>
        </p:spPr>
        <p:txBody>
          <a:bodyPr wrap="square" lIns="91425" tIns="91425" rIns="91425" bIns="91425" anchor="ctr"/>
          <a:p>
            <a:pPr lvl="0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7171" name="Shape 85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>
              <a:gd name="txL" fmla="*/ 0 w 120000"/>
              <a:gd name="txT" fmla="*/ 0 h 120000"/>
              <a:gd name="txR" fmla="*/ 120000 w 120000"/>
              <a:gd name="txB" fmla="*/ 120000 h 120000"/>
            </a:gdLst>
            <a:ahLst/>
            <a:cxnLst>
              <a:cxn ang="0">
                <a:pos x="0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0"/>
              </a:cxn>
            </a:cxnLst>
            <a:rect l="txL" t="txT" r="txR" b="txB"/>
            <a:pathLst>
              <a:path w="120000" h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>
                <a:alpha val="100000"/>
              </a:srgbClr>
            </a:solidFill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5362" name="Notes Placeholder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 eaLnBrk="1" hangingPunct="1">
              <a:spcBef>
                <a:spcPct val="0"/>
              </a:spcBef>
            </a:pPr>
            <a:endParaRPr lang="id-ID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en-US" strike="noStrike" noProof="1" smtClean="0"/>
              <a:t>Click to edit Master subtitle style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B4E8D2B-C86B-47F7-83E5-8547BF14DF5B}" type="datetime1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panose="020B0604020202090204" pitchFamily="34" charset="0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panose="020B060402020209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Kewirausahaan dan Perencanaan Bisnis  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A4AF67B-DBD5-46C9-8CF1-AD202B0AB99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panose="020B0604020202090204" pitchFamily="34" charset="0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panose="020B060402020209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B4E8D2B-C86B-47F7-83E5-8547BF14DF5B}" type="datetime1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panose="020B0604020202090204" pitchFamily="34" charset="0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panose="020B060402020209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Kewirausahaan dan Perencanaan Bisnis  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A4AF67B-DBD5-46C9-8CF1-AD202B0AB99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panose="020B0604020202090204" pitchFamily="34" charset="0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panose="020B060402020209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B4E8D2B-C86B-47F7-83E5-8547BF14DF5B}" type="datetime1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panose="020B0604020202090204" pitchFamily="34" charset="0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panose="020B060402020209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Kewirausahaan dan Perencanaan Bisnis  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A4AF67B-DBD5-46C9-8CF1-AD202B0AB99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panose="020B0604020202090204" pitchFamily="34" charset="0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panose="020B060402020209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B4E8D2B-C86B-47F7-83E5-8547BF14DF5B}" type="datetime1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panose="020B0604020202090204" pitchFamily="34" charset="0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panose="020B060402020209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Kewirausahaan dan Perencanaan Bisnis  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A4AF67B-DBD5-46C9-8CF1-AD202B0AB99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panose="020B0604020202090204" pitchFamily="34" charset="0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panose="020B060402020209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B4E8D2B-C86B-47F7-83E5-8547BF14DF5B}" type="datetime1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panose="020B0604020202090204" pitchFamily="34" charset="0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panose="020B060402020209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Kewirausahaan dan Perencanaan Bisnis  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A4AF67B-DBD5-46C9-8CF1-AD202B0AB99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panose="020B0604020202090204" pitchFamily="34" charset="0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panose="020B060402020209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B4E8D2B-C86B-47F7-83E5-8547BF14DF5B}" type="datetime1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panose="020B0604020202090204" pitchFamily="34" charset="0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panose="020B060402020209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Kewirausahaan dan Perencanaan Bisnis  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A4AF67B-DBD5-46C9-8CF1-AD202B0AB99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panose="020B0604020202090204" pitchFamily="34" charset="0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panose="020B060402020209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B4E8D2B-C86B-47F7-83E5-8547BF14DF5B}" type="datetime1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panose="020B0604020202090204" pitchFamily="34" charset="0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panose="020B060402020209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Kewirausahaan dan Perencanaan Bisnis  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A4AF67B-DBD5-46C9-8CF1-AD202B0AB99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panose="020B0604020202090204" pitchFamily="34" charset="0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panose="020B060402020209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B4E8D2B-C86B-47F7-83E5-8547BF14DF5B}" type="datetime1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panose="020B0604020202090204" pitchFamily="34" charset="0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panose="020B060402020209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Kewirausahaan dan Perencanaan Bisnis  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A4AF67B-DBD5-46C9-8CF1-AD202B0AB99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panose="020B0604020202090204" pitchFamily="34" charset="0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panose="020B060402020209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B4E8D2B-C86B-47F7-83E5-8547BF14DF5B}" type="datetime1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panose="020B0604020202090204" pitchFamily="34" charset="0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panose="020B060402020209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Kewirausahaan dan Perencanaan Bisnis  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A4AF67B-DBD5-46C9-8CF1-AD202B0AB99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panose="020B0604020202090204" pitchFamily="34" charset="0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panose="020B060402020209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B4E8D2B-C86B-47F7-83E5-8547BF14DF5B}" type="datetime1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panose="020B0604020202090204" pitchFamily="34" charset="0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panose="020B060402020209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Kewirausahaan dan Perencanaan Bisnis  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A4AF67B-DBD5-46C9-8CF1-AD202B0AB99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panose="020B0604020202090204" pitchFamily="34" charset="0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panose="020B060402020209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en-US" strike="noStrike" noProof="1" smtClean="0"/>
              <a:t>Click to edit Master title style</a:t>
            </a:r>
            <a:endParaRPr lang="en-US" strike="noStrike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base"/>
            <a:r>
              <a:rPr lang="en-US" strike="noStrike" noProof="1" smtClean="0"/>
              <a:t>Click to edit Master text styles</a:t>
            </a:r>
            <a:endParaRPr lang="en-US" strike="noStrike" noProof="1" smtClean="0"/>
          </a:p>
          <a:p>
            <a:pPr lvl="1" fontAlgn="base"/>
            <a:r>
              <a:rPr lang="en-US" strike="noStrike" noProof="1" smtClean="0"/>
              <a:t>Second level</a:t>
            </a:r>
            <a:endParaRPr lang="en-US" strike="noStrike" noProof="1" smtClean="0"/>
          </a:p>
          <a:p>
            <a:pPr lvl="2" fontAlgn="base"/>
            <a:r>
              <a:rPr lang="en-US" strike="noStrike" noProof="1" smtClean="0"/>
              <a:t>Third level</a:t>
            </a:r>
            <a:endParaRPr lang="en-US" strike="noStrike" noProof="1" smtClean="0"/>
          </a:p>
          <a:p>
            <a:pPr lvl="3" fontAlgn="base"/>
            <a:r>
              <a:rPr lang="en-US" strike="noStrike" noProof="1" smtClean="0"/>
              <a:t>Fourth level</a:t>
            </a:r>
            <a:endParaRPr lang="en-US" strike="noStrike" noProof="1" smtClean="0"/>
          </a:p>
          <a:p>
            <a:pPr lvl="4" fontAlgn="base"/>
            <a:r>
              <a:rPr lang="en-US" strike="noStrike" noProof="1" smtClean="0"/>
              <a:t>Fifth level</a:t>
            </a:r>
            <a:endParaRPr lang="en-US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B4E8D2B-C86B-47F7-83E5-8547BF14DF5B}" type="datetime1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panose="020B0604020202090204" pitchFamily="34" charset="0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panose="020B060402020209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Kewirausahaan dan Perencanaan Bisnis  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A4AF67B-DBD5-46C9-8CF1-AD202B0AB99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panose="020B0604020202090204" pitchFamily="34" charset="0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panose="020B060402020209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en-US" altLang="en-US" dirty="0"/>
              <a:t>Click to edit Master title style</a:t>
            </a:r>
            <a:endParaRPr lang="en-US" alt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-342900"/>
            <a:r>
              <a:rPr lang="en-US" altLang="en-US" dirty="0"/>
              <a:t>Click to edit Master text styles</a:t>
            </a:r>
            <a:endParaRPr lang="en-US" altLang="en-US" dirty="0"/>
          </a:p>
          <a:p>
            <a:pPr lvl="1" indent="-285750"/>
            <a:r>
              <a:rPr lang="en-US" altLang="en-US" dirty="0"/>
              <a:t>Second level</a:t>
            </a:r>
            <a:endParaRPr lang="en-US" altLang="en-US" dirty="0"/>
          </a:p>
          <a:p>
            <a:pPr lvl="2" indent="-228600"/>
            <a:r>
              <a:rPr lang="en-US" altLang="en-US" dirty="0"/>
              <a:t>Third level</a:t>
            </a:r>
            <a:endParaRPr lang="en-US" altLang="en-US" dirty="0"/>
          </a:p>
          <a:p>
            <a:pPr lvl="3" indent="-228600"/>
            <a:r>
              <a:rPr lang="en-US" altLang="en-US" dirty="0"/>
              <a:t>Fourth level</a:t>
            </a:r>
            <a:endParaRPr lang="en-US" altLang="en-US" dirty="0"/>
          </a:p>
          <a:p>
            <a:pPr lvl="4" indent="-228600"/>
            <a:r>
              <a:rPr lang="en-US" altLang="en-US" dirty="0"/>
              <a:t>Fifth level</a:t>
            </a:r>
            <a:endParaRPr lang="en-US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B4E8D2B-C86B-47F7-83E5-8547BF14DF5B}" type="datetime1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panose="020B0604020202090204" pitchFamily="34" charset="0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panose="020B060402020209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Kewirausahaan dan Perencanaan Bisnis  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A4AF67B-DBD5-46C9-8CF1-AD202B0AB99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panose="020B0604020202090204" pitchFamily="34" charset="0"/>
              </a:rPr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panose="020B060402020209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 thruBlk="1"/>
  </p:transition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098" name="Picture 2" descr="D:\Picture\logo ibi small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50" y="0"/>
            <a:ext cx="1577975" cy="1577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4" name="Text Box 7"/>
          <p:cNvSpPr txBox="1">
            <a:spLocks noChangeArrowheads="1"/>
          </p:cNvSpPr>
          <p:nvPr/>
        </p:nvSpPr>
        <p:spPr bwMode="auto">
          <a:xfrm>
            <a:off x="1187450" y="2827338"/>
            <a:ext cx="7489825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en-ID" sz="3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Calibri" pitchFamily="34" charset="0"/>
                <a:cs typeface="Times New Roman" panose="02020503050405090304" pitchFamily="18" charset="0"/>
                <a:sym typeface="+mn-ea"/>
              </a:rPr>
              <a:t>ALGORITMA &amp; </a:t>
            </a:r>
            <a:r>
              <a:rPr kumimoji="0" lang="en-ID" sz="3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Calibri" pitchFamily="34" charset="0"/>
                <a:cs typeface="Times New Roman" panose="02020503050405090304" pitchFamily="18" charset="0"/>
                <a:sym typeface="+mn-ea"/>
              </a:rPr>
              <a:t>PEMROGR</a:t>
            </a:r>
            <a:r>
              <a:rPr kumimoji="0" lang="en-US" altLang="en-ID" sz="3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Calibri" pitchFamily="34" charset="0"/>
                <a:cs typeface="Times New Roman" panose="02020503050405090304" pitchFamily="18" charset="0"/>
                <a:sym typeface="+mn-ea"/>
              </a:rPr>
              <a:t>A</a:t>
            </a:r>
            <a:r>
              <a:rPr kumimoji="0" lang="en-ID" sz="3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 Antiqua" pitchFamily="18" charset="0"/>
                <a:ea typeface="Calibri" pitchFamily="34" charset="0"/>
                <a:cs typeface="Times New Roman" panose="02020503050405090304" pitchFamily="18" charset="0"/>
                <a:sym typeface="+mn-ea"/>
              </a:rPr>
              <a:t>MAN</a:t>
            </a:r>
            <a:endParaRPr kumimoji="0" lang="en-US" alt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90204" pitchFamily="34" charset="0"/>
              <a:ea typeface="+mn-ea"/>
              <a:cs typeface="Arial" panose="020B0604020202090204" pitchFamily="34" charset="0"/>
              <a:sym typeface="+mn-ea"/>
            </a:endParaRPr>
          </a:p>
        </p:txBody>
      </p:sp>
      <p:sp>
        <p:nvSpPr>
          <p:cNvPr id="9" name="Footer Placeholder 4"/>
          <p:cNvSpPr txBox="1">
            <a:spLocks noGrp="1"/>
          </p:cNvSpPr>
          <p:nvPr>
            <p:ph type="ftr" sz="quarter" idx="11"/>
          </p:nvPr>
        </p:nvSpPr>
        <p:spPr>
          <a:xfrm>
            <a:off x="3124200" y="6499225"/>
            <a:ext cx="2895600" cy="365125"/>
          </a:xfrm>
          <a:noFill/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Algoritma &amp; Pemrograman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102" name="Rectangle 7"/>
          <p:cNvSpPr txBox="1"/>
          <p:nvPr/>
        </p:nvSpPr>
        <p:spPr>
          <a:xfrm>
            <a:off x="1187450" y="1127125"/>
            <a:ext cx="5899150" cy="11461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indent="0" eaLnBrk="0" hangingPunct="0">
              <a:spcBef>
                <a:spcPct val="20000"/>
              </a:spcBef>
              <a:buFont typeface="Arial" panose="020B0604020202090204" pitchFamily="34" charset="0"/>
              <a:buNone/>
            </a:pPr>
            <a:r>
              <a:rPr lang="en-US" altLang="zh-CN" sz="2000" u="sng" dirty="0">
                <a:solidFill>
                  <a:srgbClr val="0070C0"/>
                </a:solidFill>
                <a:latin typeface="Calibri" pitchFamily="34" charset="0"/>
              </a:rPr>
              <a:t>Materi Pembelajaran</a:t>
            </a:r>
            <a:r>
              <a:rPr lang="en-US" altLang="zh-CN" sz="3200" dirty="0">
                <a:solidFill>
                  <a:srgbClr val="0070C0"/>
                </a:solidFill>
                <a:latin typeface="Calibri" pitchFamily="34" charset="0"/>
              </a:rPr>
              <a:t> </a:t>
            </a:r>
            <a:endParaRPr lang="en-US" altLang="zh-CN" sz="3200" dirty="0">
              <a:solidFill>
                <a:srgbClr val="0070C0"/>
              </a:solidFill>
              <a:latin typeface="Calibri" pitchFamily="34" charset="0"/>
            </a:endParaRPr>
          </a:p>
          <a:p>
            <a:pPr indent="0" eaLnBrk="0" hangingPunct="0">
              <a:spcBef>
                <a:spcPct val="20000"/>
              </a:spcBef>
              <a:buFont typeface="Arial" panose="020B0604020202090204" pitchFamily="34" charset="0"/>
              <a:buNone/>
            </a:pPr>
            <a:r>
              <a:rPr lang="en-US" sz="3200" dirty="0">
                <a:solidFill>
                  <a:srgbClr val="0070C0"/>
                </a:solidFill>
                <a:latin typeface="Calibri" pitchFamily="34" charset="0"/>
              </a:rPr>
              <a:t>Matakuliah :</a:t>
            </a:r>
            <a:endParaRPr lang="en-US" sz="3200" dirty="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4103" name="Rectangle 7"/>
          <p:cNvSpPr txBox="1"/>
          <p:nvPr/>
        </p:nvSpPr>
        <p:spPr>
          <a:xfrm>
            <a:off x="1222375" y="3387725"/>
            <a:ext cx="5365750" cy="4889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indent="0" eaLnBrk="0" hangingPunct="0">
              <a:spcBef>
                <a:spcPct val="20000"/>
              </a:spcBef>
              <a:buFont typeface="Arial" panose="020B0604020202090204" pitchFamily="34" charset="0"/>
              <a:buNone/>
            </a:pPr>
            <a:r>
              <a:rPr lang="en-US" sz="2000" dirty="0">
                <a:solidFill>
                  <a:srgbClr val="404040"/>
                </a:solidFill>
                <a:latin typeface="Calibri" pitchFamily="34" charset="0"/>
              </a:rPr>
              <a:t>Kode Matakuliah : SKO 20407</a:t>
            </a:r>
            <a:endParaRPr lang="en-US" sz="2000" dirty="0">
              <a:solidFill>
                <a:srgbClr val="404040"/>
              </a:solidFill>
              <a:latin typeface="Calibri" pitchFamily="34" charset="0"/>
            </a:endParaRPr>
          </a:p>
        </p:txBody>
      </p:sp>
      <p:sp>
        <p:nvSpPr>
          <p:cNvPr id="4104" name="Rectangle 7"/>
          <p:cNvSpPr txBox="1"/>
          <p:nvPr/>
        </p:nvSpPr>
        <p:spPr>
          <a:xfrm>
            <a:off x="1187450" y="4829175"/>
            <a:ext cx="6302375" cy="9445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indent="0" eaLnBrk="0" hangingPunct="0">
              <a:spcBef>
                <a:spcPct val="20000"/>
              </a:spcBef>
              <a:buFont typeface="Arial" panose="020B0604020202090204" pitchFamily="34" charset="0"/>
              <a:buNone/>
            </a:pPr>
            <a:r>
              <a:rPr lang="en-ID" altLang="x-none" sz="1800" dirty="0">
                <a:solidFill>
                  <a:srgbClr val="0D0D0D"/>
                </a:solidFill>
                <a:latin typeface="Calibri" pitchFamily="34" charset="0"/>
              </a:rPr>
              <a:t>Dosen Pengampu </a:t>
            </a:r>
            <a:r>
              <a:rPr lang="en-US" altLang="en-ID" sz="1800" dirty="0">
                <a:solidFill>
                  <a:srgbClr val="0D0D0D"/>
                </a:solidFill>
                <a:latin typeface="Calibri" pitchFamily="34" charset="0"/>
              </a:rPr>
              <a:t>Matakuliah</a:t>
            </a:r>
            <a:r>
              <a:rPr lang="en-ID" altLang="x-none" sz="1800" dirty="0">
                <a:solidFill>
                  <a:srgbClr val="0D0D0D"/>
                </a:solidFill>
                <a:latin typeface="Calibri" pitchFamily="34" charset="0"/>
              </a:rPr>
              <a:t>:</a:t>
            </a:r>
            <a:r>
              <a:rPr lang="en-ID" altLang="x-none" sz="2400" dirty="0">
                <a:solidFill>
                  <a:srgbClr val="0D0D0D"/>
                </a:solidFill>
                <a:latin typeface="Calibri" pitchFamily="34" charset="0"/>
              </a:rPr>
              <a:t> </a:t>
            </a:r>
            <a:endParaRPr lang="en-ID" altLang="x-none" sz="2400" dirty="0">
              <a:solidFill>
                <a:srgbClr val="0D0D0D"/>
              </a:solidFill>
              <a:latin typeface="Calibri" pitchFamily="34" charset="0"/>
            </a:endParaRPr>
          </a:p>
          <a:p>
            <a:pPr indent="0" eaLnBrk="0" hangingPunct="0">
              <a:spcBef>
                <a:spcPct val="20000"/>
              </a:spcBef>
              <a:buFont typeface="Arial" panose="020B0604020202090204" pitchFamily="34" charset="0"/>
              <a:buNone/>
            </a:pPr>
            <a:r>
              <a:rPr lang="en-ID" altLang="x-none" sz="2400" dirty="0">
                <a:solidFill>
                  <a:srgbClr val="0D0D0D"/>
                </a:solidFill>
                <a:latin typeface="Calibri" pitchFamily="34" charset="0"/>
              </a:rPr>
              <a:t>Bayu Nugroho, </a:t>
            </a:r>
            <a:r>
              <a:rPr lang="en-US" altLang="en-ID" sz="2400" dirty="0">
                <a:solidFill>
                  <a:srgbClr val="0D0D0D"/>
                </a:solidFill>
                <a:latin typeface="Calibri" pitchFamily="34" charset="0"/>
              </a:rPr>
              <a:t>S.Kom., </a:t>
            </a:r>
            <a:r>
              <a:rPr lang="en-ID" altLang="x-none" sz="2400" dirty="0">
                <a:solidFill>
                  <a:srgbClr val="0D0D0D"/>
                </a:solidFill>
                <a:latin typeface="Calibri" pitchFamily="34" charset="0"/>
              </a:rPr>
              <a:t>M.Eng</a:t>
            </a:r>
            <a:endParaRPr lang="en-ID" altLang="x-none" sz="2400" dirty="0">
              <a:solidFill>
                <a:srgbClr val="0D0D0D"/>
              </a:solidFill>
              <a:latin typeface="Calibri" pitchFamily="34" charset="0"/>
            </a:endParaRPr>
          </a:p>
        </p:txBody>
      </p:sp>
      <p:sp>
        <p:nvSpPr>
          <p:cNvPr id="4105" name="Rectangle 7"/>
          <p:cNvSpPr txBox="1"/>
          <p:nvPr/>
        </p:nvSpPr>
        <p:spPr>
          <a:xfrm>
            <a:off x="1187450" y="298450"/>
            <a:ext cx="3062288" cy="3841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indent="0" eaLnBrk="0" hangingPunct="0">
              <a:spcBef>
                <a:spcPct val="20000"/>
              </a:spcBef>
              <a:buFont typeface="Arial" panose="020B0604020202090204" pitchFamily="34" charset="0"/>
              <a:buNone/>
            </a:pPr>
            <a:r>
              <a:rPr lang="en-US" altLang="en-ID" sz="1800" b="1" dirty="0">
                <a:solidFill>
                  <a:srgbClr val="595959"/>
                </a:solidFill>
                <a:latin typeface="Arial Narrow Bold" panose="020B0606020202030204" charset="0"/>
              </a:rPr>
              <a:t>Bahan Ajar</a:t>
            </a:r>
            <a:endParaRPr lang="en-US" altLang="en-ID" sz="1800" b="1" u="sng" dirty="0">
              <a:solidFill>
                <a:srgbClr val="595959"/>
              </a:solidFill>
              <a:latin typeface="Arial Narrow Bold" panose="020B0606020202030204" charset="0"/>
            </a:endParaRPr>
          </a:p>
        </p:txBody>
      </p:sp>
      <p:sp>
        <p:nvSpPr>
          <p:cNvPr id="3" name="Rectangle 7"/>
          <p:cNvSpPr txBox="1"/>
          <p:nvPr/>
        </p:nvSpPr>
        <p:spPr>
          <a:xfrm>
            <a:off x="1222375" y="3981450"/>
            <a:ext cx="5365750" cy="4889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None/>
            </a:pPr>
            <a:r>
              <a:rPr kumimoji="0" lang="en-US" sz="2400" b="0" i="0" u="none" strike="noStrike" kern="1200" cap="none" spc="0" normalizeH="0" baseline="0" noProof="1" dirty="0">
                <a:solidFill>
                  <a:schemeClr val="accent6">
                    <a:lumMod val="75000"/>
                  </a:schemeClr>
                </a:solidFill>
                <a:latin typeface="+mn-lt"/>
                <a:ea typeface="+mn-ea"/>
                <a:cs typeface="Arial" panose="020B0604020202090204" pitchFamily="34" charset="0"/>
                <a:sym typeface="+mn-ea"/>
              </a:rPr>
              <a:t>Prodi : SISTEM KOMPUTER</a:t>
            </a:r>
            <a:endParaRPr kumimoji="0" lang="en-US" sz="2400" b="0" i="0" u="none" strike="noStrike" kern="1200" cap="none" spc="0" normalizeH="0" baseline="0" noProof="1" dirty="0">
              <a:solidFill>
                <a:schemeClr val="accent6">
                  <a:lumMod val="75000"/>
                </a:schemeClr>
              </a:solidFill>
              <a:latin typeface="+mn-lt"/>
              <a:ea typeface="Arial" panose="020B0604020202090204" pitchFamily="34" charset="0"/>
              <a:cs typeface="Arial" panose="020B0604020202090204" pitchFamily="34" charset="0"/>
              <a:sym typeface="+mn-e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1280" y="397510"/>
            <a:ext cx="2328545" cy="958850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Shape 80"/>
          <p:cNvSpPr>
            <a:spLocks noGrp="1"/>
          </p:cNvSpPr>
          <p:nvPr>
            <p:ph type="title"/>
          </p:nvPr>
        </p:nvSpPr>
        <p:spPr>
          <a:xfrm>
            <a:off x="395288" y="1098550"/>
            <a:ext cx="8229600" cy="650875"/>
          </a:xfrm>
        </p:spPr>
        <p:txBody>
          <a:bodyPr vert="horz" wrap="square" lIns="91425" tIns="45700" rIns="91425" bIns="45700" anchor="ctr"/>
          <a:p>
            <a:pPr algn="l">
              <a:buClr>
                <a:srgbClr val="1F497D"/>
              </a:buClr>
              <a:buSzPct val="25000"/>
            </a:pPr>
            <a:r>
              <a:rPr lang="en-US" altLang="en-US" sz="3200" b="1" u="sng" dirty="0">
                <a:latin typeface="Arial" panose="020B0604020202090204" pitchFamily="34" charset="0"/>
                <a:sym typeface="Arial" panose="020B0604020202090204" pitchFamily="34" charset="0"/>
              </a:rPr>
              <a:t>Tables of Content</a:t>
            </a:r>
            <a:endParaRPr lang="en-US" altLang="en-US" sz="3200" b="1" u="sng" dirty="0">
              <a:latin typeface="Arial" panose="020B0604020202090204" pitchFamily="34" charset="0"/>
              <a:ea typeface="Arial" panose="020B0604020202090204" pitchFamily="34" charset="0"/>
              <a:sym typeface="Arial" panose="020B0604020202090204" pitchFamily="34" charset="0"/>
            </a:endParaRPr>
          </a:p>
        </p:txBody>
      </p:sp>
      <p:sp>
        <p:nvSpPr>
          <p:cNvPr id="8194" name="Shape 81"/>
          <p:cNvSpPr>
            <a:spLocks noGrp="1"/>
          </p:cNvSpPr>
          <p:nvPr>
            <p:ph idx="1"/>
          </p:nvPr>
        </p:nvSpPr>
        <p:spPr>
          <a:xfrm>
            <a:off x="395605" y="1857375"/>
            <a:ext cx="8608695" cy="4264025"/>
          </a:xfrm>
        </p:spPr>
        <p:txBody>
          <a:bodyPr vert="horz" wrap="square" lIns="91425" tIns="45700" rIns="91425" bIns="45700" anchor="t"/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3000" dirty="0"/>
              <a:t>	</a:t>
            </a:r>
            <a:endParaRPr lang="en-US" sz="3000" dirty="0"/>
          </a:p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3000"/>
              <a:t>Decision Making in C</a:t>
            </a:r>
            <a:endParaRPr lang="en-US" sz="3000"/>
          </a:p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3000"/>
              <a:t>	- Relational Operators</a:t>
            </a:r>
            <a:endParaRPr lang="en-US" sz="3000"/>
          </a:p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3000"/>
              <a:t>	- The if Statement</a:t>
            </a:r>
            <a:endParaRPr lang="en-US" sz="3000"/>
          </a:p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3000"/>
              <a:t>	- Cascading if Statements</a:t>
            </a:r>
            <a:endParaRPr lang="en-US" sz="3000"/>
          </a:p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3000"/>
              <a:t>	- </a:t>
            </a:r>
            <a:r>
              <a:rPr lang="en-US" sz="3000">
                <a:sym typeface="+mn-ea"/>
              </a:rPr>
              <a:t>Nested if-elses Statement</a:t>
            </a:r>
            <a:endParaRPr lang="en-US" sz="3000">
              <a:sym typeface="+mn-ea"/>
            </a:endParaRPr>
          </a:p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3000">
                <a:sym typeface="+mn-ea"/>
              </a:rPr>
              <a:t>	- The if-else Ladder/else-if Clause</a:t>
            </a:r>
            <a:endParaRPr lang="en-US" sz="3000"/>
          </a:p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3000"/>
              <a:t>	</a:t>
            </a:r>
            <a:endParaRPr lang="en-US" sz="300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xfrm>
            <a:off x="3095625" y="6497638"/>
            <a:ext cx="2895600" cy="365125"/>
          </a:xfrm>
          <a:noFill/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noProof="0" smtClean="0">
                <a:ln>
                  <a:noFill/>
                </a:ln>
                <a:effectLst/>
                <a:uLnTx/>
                <a:uFillTx/>
                <a:ea typeface="+mn-ea"/>
                <a:sym typeface="+mn-ea"/>
              </a:rPr>
              <a:t>Algoritma &amp; Pemrograman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41" name="Shape 80"/>
          <p:cNvSpPr>
            <a:spLocks noGrp="1"/>
          </p:cNvSpPr>
          <p:nvPr/>
        </p:nvSpPr>
        <p:spPr>
          <a:xfrm>
            <a:off x="395288" y="326390"/>
            <a:ext cx="8229600" cy="65087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25" tIns="45700" rIns="91425" bIns="4570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buClr>
                <a:srgbClr val="1F497D"/>
              </a:buClr>
              <a:buSzPct val="25000"/>
            </a:pPr>
            <a:r>
              <a:rPr lang="en-US" altLang="en-US" sz="1400" b="1" u="sng" dirty="0">
                <a:latin typeface="Arial" panose="020B0604020202090204" pitchFamily="34" charset="0"/>
                <a:sym typeface="Arial" panose="020B0604020202090204" pitchFamily="34" charset="0"/>
              </a:rPr>
              <a:t>Chapter 5</a:t>
            </a:r>
            <a:endParaRPr lang="en-US" altLang="en-US" sz="1400" b="1" u="sng" dirty="0">
              <a:latin typeface="Arial" panose="020B0604020202090204" pitchFamily="34" charset="0"/>
              <a:ea typeface="Arial" panose="020B0604020202090204" pitchFamily="34" charset="0"/>
              <a:sym typeface="Arial" panose="020B0604020202090204" pitchFamily="34" charset="0"/>
            </a:endParaRP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1" name="Shape 80"/>
          <p:cNvSpPr>
            <a:spLocks noGrp="1"/>
          </p:cNvSpPr>
          <p:nvPr>
            <p:ph type="title"/>
          </p:nvPr>
        </p:nvSpPr>
        <p:spPr>
          <a:xfrm>
            <a:off x="268288" y="212725"/>
            <a:ext cx="8229600" cy="650875"/>
          </a:xfrm>
        </p:spPr>
        <p:txBody>
          <a:bodyPr vert="horz" wrap="square" lIns="91425" tIns="45700" rIns="91425" bIns="45700" anchor="ctr"/>
          <a:p>
            <a:pPr algn="l">
              <a:buClr>
                <a:srgbClr val="1F497D"/>
              </a:buClr>
              <a:buSzPct val="25000"/>
            </a:pPr>
            <a:r>
              <a:rPr lang="en-US" altLang="en-US" sz="1400" b="1" u="sng" dirty="0">
                <a:latin typeface="Arial" panose="020B0604020202090204" pitchFamily="34" charset="0"/>
                <a:sym typeface="Arial" panose="020B0604020202090204" pitchFamily="34" charset="0"/>
              </a:rPr>
              <a:t>Chapter 5</a:t>
            </a:r>
            <a:endParaRPr lang="en-US" altLang="en-US" sz="1400" b="1" u="sng" dirty="0">
              <a:latin typeface="Arial" panose="020B0604020202090204" pitchFamily="34" charset="0"/>
              <a:ea typeface="Arial" panose="020B0604020202090204" pitchFamily="34" charset="0"/>
              <a:sym typeface="Arial" panose="020B0604020202090204" pitchFamily="34" charset="0"/>
            </a:endParaRPr>
          </a:p>
        </p:txBody>
      </p:sp>
      <p:sp>
        <p:nvSpPr>
          <p:cNvPr id="10242" name="Shape 81"/>
          <p:cNvSpPr>
            <a:spLocks noGrp="1"/>
          </p:cNvSpPr>
          <p:nvPr>
            <p:ph idx="1"/>
          </p:nvPr>
        </p:nvSpPr>
        <p:spPr>
          <a:xfrm>
            <a:off x="268605" y="863600"/>
            <a:ext cx="8742045" cy="1825625"/>
          </a:xfrm>
        </p:spPr>
        <p:txBody>
          <a:bodyPr vert="horz" wrap="square" lIns="91425" tIns="45700" rIns="91425" bIns="45700" anchor="t"/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2800" b="1">
                <a:sym typeface="+mn-ea"/>
              </a:rPr>
              <a:t>Decision Making in C</a:t>
            </a:r>
            <a:r>
              <a:rPr lang="en-US" sz="2800" b="1" dirty="0"/>
              <a:t> </a:t>
            </a:r>
            <a:endParaRPr lang="en-US" sz="2800" b="1" dirty="0"/>
          </a:p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endParaRPr lang="en-US" sz="1200" dirty="0"/>
          </a:p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2800" dirty="0"/>
              <a:t>The relational operators available to you in C.</a:t>
            </a:r>
            <a:endParaRPr lang="en-US" sz="2800"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xfrm>
            <a:off x="3095625" y="6497638"/>
            <a:ext cx="2895600" cy="365125"/>
          </a:xfrm>
          <a:noFill/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noProof="0" smtClean="0">
                <a:ln>
                  <a:noFill/>
                </a:ln>
                <a:effectLst/>
                <a:uLnTx/>
                <a:uFillTx/>
                <a:ea typeface="+mn-ea"/>
                <a:sym typeface="+mn-ea"/>
              </a:rPr>
              <a:t>Algoritma &amp; Pemrograman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2" name="Table 1"/>
          <p:cNvGraphicFramePr/>
          <p:nvPr>
            <p:custDataLst>
              <p:tags r:id="rId1"/>
            </p:custDataLst>
          </p:nvPr>
        </p:nvGraphicFramePr>
        <p:xfrm>
          <a:off x="1343025" y="2689225"/>
          <a:ext cx="6400800" cy="2653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4930"/>
                <a:gridCol w="5055870"/>
              </a:tblGrid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/>
                        <a:t>Operator 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800">
                          <a:sym typeface="+mn-ea"/>
                        </a:rPr>
                        <a:t>Interpretation</a:t>
                      </a:r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800">
                          <a:sym typeface="+mn-ea"/>
                        </a:rPr>
                        <a:t>&gt;</a:t>
                      </a:r>
                      <a:endParaRPr lang="en-US" sz="18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/>
                        <a:t>Greater than</a:t>
                      </a:r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800">
                          <a:sym typeface="+mn-ea"/>
                        </a:rPr>
                        <a:t>&gt;=</a:t>
                      </a:r>
                      <a:endParaRPr lang="en-US" sz="18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800">
                          <a:sym typeface="+mn-ea"/>
                        </a:rPr>
                        <a:t>Greater than or equal to</a:t>
                      </a:r>
                      <a:endParaRPr lang="en-US" sz="1800">
                        <a:sym typeface="+mn-ea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800">
                          <a:sym typeface="+mn-ea"/>
                        </a:rPr>
                        <a:t>&lt;</a:t>
                      </a:r>
                      <a:endParaRPr lang="en-US" sz="18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800">
                          <a:sym typeface="+mn-ea"/>
                        </a:rPr>
                        <a:t>Less than</a:t>
                      </a:r>
                      <a:endParaRPr lang="en-US" sz="1800">
                        <a:sym typeface="+mn-ea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800">
                          <a:sym typeface="+mn-ea"/>
                        </a:rPr>
                        <a:t>&lt;=</a:t>
                      </a:r>
                      <a:endParaRPr lang="en-US" sz="18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800">
                          <a:sym typeface="+mn-ea"/>
                        </a:rPr>
                        <a:t>Less than or equal to</a:t>
                      </a:r>
                      <a:endParaRPr lang="en-US" sz="1800">
                        <a:sym typeface="+mn-ea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/>
                        <a:t>==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800">
                          <a:sym typeface="+mn-ea"/>
                        </a:rPr>
                        <a:t>Equal to</a:t>
                      </a:r>
                      <a:endParaRPr lang="en-US" sz="1800">
                        <a:sym typeface="+mn-ea"/>
                      </a:endParaRPr>
                    </a:p>
                  </a:txBody>
                  <a:tcPr/>
                </a:tc>
              </a:tr>
              <a:tr h="3676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800">
                          <a:sym typeface="+mn-ea"/>
                        </a:rPr>
                        <a:t>!=</a:t>
                      </a:r>
                      <a:endParaRPr lang="en-US" sz="1800"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sz="1800">
                          <a:sym typeface="+mn-ea"/>
                        </a:rPr>
                        <a:t>Not equal to</a:t>
                      </a:r>
                      <a:endParaRPr lang="en-US" sz="1800">
                        <a:sym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1" name="Shape 80"/>
          <p:cNvSpPr>
            <a:spLocks noGrp="1"/>
          </p:cNvSpPr>
          <p:nvPr>
            <p:ph type="title"/>
          </p:nvPr>
        </p:nvSpPr>
        <p:spPr>
          <a:xfrm>
            <a:off x="268288" y="212725"/>
            <a:ext cx="8229600" cy="650875"/>
          </a:xfrm>
        </p:spPr>
        <p:txBody>
          <a:bodyPr vert="horz" wrap="square" lIns="91425" tIns="45700" rIns="91425" bIns="45700" anchor="ctr"/>
          <a:p>
            <a:pPr algn="l">
              <a:buClr>
                <a:srgbClr val="1F497D"/>
              </a:buClr>
              <a:buSzPct val="25000"/>
            </a:pPr>
            <a:r>
              <a:rPr lang="en-US" altLang="en-US" sz="1400" b="1" u="sng" dirty="0">
                <a:latin typeface="Arial" panose="020B0604020202090204" pitchFamily="34" charset="0"/>
                <a:sym typeface="Arial" panose="020B0604020202090204" pitchFamily="34" charset="0"/>
              </a:rPr>
              <a:t>Chapter 5</a:t>
            </a:r>
            <a:endParaRPr lang="en-US" altLang="en-US" sz="1400" b="1" u="sng" dirty="0">
              <a:latin typeface="Arial" panose="020B0604020202090204" pitchFamily="34" charset="0"/>
              <a:ea typeface="Arial" panose="020B0604020202090204" pitchFamily="34" charset="0"/>
              <a:sym typeface="Arial" panose="020B0604020202090204" pitchFamily="34" charset="0"/>
            </a:endParaRPr>
          </a:p>
        </p:txBody>
      </p:sp>
      <p:sp>
        <p:nvSpPr>
          <p:cNvPr id="10242" name="Shape 81"/>
          <p:cNvSpPr>
            <a:spLocks noGrp="1"/>
          </p:cNvSpPr>
          <p:nvPr>
            <p:ph idx="1"/>
          </p:nvPr>
        </p:nvSpPr>
        <p:spPr>
          <a:xfrm>
            <a:off x="268605" y="863600"/>
            <a:ext cx="8514080" cy="1327785"/>
          </a:xfrm>
        </p:spPr>
        <p:txBody>
          <a:bodyPr vert="horz" wrap="square" lIns="91425" tIns="45700" rIns="91425" bIns="45700" anchor="t"/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2800" dirty="0"/>
              <a:t>The result of all relational operations is either logic true (non-zero) or logic false (zero). For example:</a:t>
            </a:r>
            <a:endParaRPr lang="en-US" sz="2800"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xfrm>
            <a:off x="3095625" y="6497638"/>
            <a:ext cx="2895600" cy="365125"/>
          </a:xfrm>
          <a:noFill/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noProof="0" smtClean="0">
                <a:ln>
                  <a:noFill/>
                </a:ln>
                <a:effectLst/>
                <a:uLnTx/>
                <a:uFillTx/>
                <a:ea typeface="+mn-ea"/>
                <a:sym typeface="+mn-ea"/>
              </a:rPr>
              <a:t>Algoritma &amp; Pemrograman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376555" y="1916430"/>
            <a:ext cx="323786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  <a:sym typeface="+mn-ea"/>
              </a:rPr>
              <a:t>5 &gt; 4 	  // Logic true</a:t>
            </a:r>
            <a:endParaRPr lang="en-US" sz="2800" dirty="0">
              <a:solidFill>
                <a:schemeClr val="accent6">
                  <a:lumMod val="75000"/>
                </a:schemeClr>
              </a:solidFill>
              <a:sym typeface="+mn-ea"/>
            </a:endParaRPr>
          </a:p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  <a:sym typeface="+mn-ea"/>
              </a:rPr>
              <a:t>5 &lt; 4   // logic false</a:t>
            </a:r>
            <a:endParaRPr lang="en-US" sz="2800" dirty="0">
              <a:solidFill>
                <a:schemeClr val="accent6">
                  <a:lumMod val="75000"/>
                </a:schemeClr>
              </a:solidFill>
              <a:sym typeface="+mn-ea"/>
            </a:endParaRPr>
          </a:p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  <a:sym typeface="+mn-ea"/>
              </a:rPr>
              <a:t>5 == 4 // logic false</a:t>
            </a:r>
            <a:endParaRPr lang="en-US" sz="2800" dirty="0">
              <a:solidFill>
                <a:schemeClr val="accent6">
                  <a:lumMod val="75000"/>
                </a:schemeClr>
              </a:solidFill>
              <a:sym typeface="+mn-ea"/>
            </a:endParaRPr>
          </a:p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  <a:sym typeface="+mn-ea"/>
              </a:rPr>
              <a:t>5 != 4  // logic true</a:t>
            </a:r>
            <a:endParaRPr lang="en-US" sz="2800" dirty="0">
              <a:solidFill>
                <a:schemeClr val="accent6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4346575" y="3990340"/>
            <a:ext cx="4520565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2800">
                <a:solidFill>
                  <a:schemeClr val="tx1"/>
                </a:solidFill>
              </a:rPr>
              <a:t>If a = 5 and b = 4, then:</a:t>
            </a:r>
            <a:endParaRPr lang="en-US" sz="2800">
              <a:solidFill>
                <a:schemeClr val="tx1"/>
              </a:solidFill>
            </a:endParaRPr>
          </a:p>
          <a:p>
            <a:r>
              <a:rPr lang="en-US" sz="2800">
                <a:solidFill>
                  <a:srgbClr val="00B0F0"/>
                </a:solidFill>
              </a:rPr>
              <a:t>	a &gt; b   // Logic true</a:t>
            </a:r>
            <a:endParaRPr lang="en-US" sz="2800">
              <a:solidFill>
                <a:srgbClr val="00B0F0"/>
              </a:solidFill>
            </a:endParaRPr>
          </a:p>
          <a:p>
            <a:r>
              <a:rPr lang="en-US" sz="2800">
                <a:solidFill>
                  <a:srgbClr val="00B0F0"/>
                </a:solidFill>
              </a:rPr>
              <a:t>	a &lt; b   // logic false</a:t>
            </a:r>
            <a:endParaRPr lang="en-US" sz="2800">
              <a:solidFill>
                <a:srgbClr val="00B0F0"/>
              </a:solidFill>
            </a:endParaRPr>
          </a:p>
          <a:p>
            <a:r>
              <a:rPr lang="en-US" sz="2800">
                <a:solidFill>
                  <a:srgbClr val="00B0F0"/>
                </a:solidFill>
              </a:rPr>
              <a:t>	a == b // logic false</a:t>
            </a:r>
            <a:endParaRPr lang="en-US" sz="2800">
              <a:solidFill>
                <a:srgbClr val="00B0F0"/>
              </a:solidFill>
            </a:endParaRPr>
          </a:p>
          <a:p>
            <a:r>
              <a:rPr lang="en-US" sz="2800">
                <a:solidFill>
                  <a:srgbClr val="00B0F0"/>
                </a:solidFill>
              </a:rPr>
              <a:t>	a != b  // logic true</a:t>
            </a:r>
            <a:endParaRPr lang="en-US" sz="280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1" name="Shape 80"/>
          <p:cNvSpPr>
            <a:spLocks noGrp="1"/>
          </p:cNvSpPr>
          <p:nvPr>
            <p:ph type="title"/>
          </p:nvPr>
        </p:nvSpPr>
        <p:spPr>
          <a:xfrm>
            <a:off x="268288" y="212725"/>
            <a:ext cx="8229600" cy="650875"/>
          </a:xfrm>
        </p:spPr>
        <p:txBody>
          <a:bodyPr vert="horz" wrap="square" lIns="91425" tIns="45700" rIns="91425" bIns="45700" anchor="ctr"/>
          <a:p>
            <a:pPr algn="l">
              <a:buClr>
                <a:srgbClr val="1F497D"/>
              </a:buClr>
              <a:buSzPct val="25000"/>
            </a:pPr>
            <a:r>
              <a:rPr lang="en-US" altLang="en-US" sz="1400" b="1" u="sng" dirty="0">
                <a:latin typeface="Arial" panose="020B0604020202090204" pitchFamily="34" charset="0"/>
                <a:sym typeface="Arial" panose="020B0604020202090204" pitchFamily="34" charset="0"/>
              </a:rPr>
              <a:t>Chapter 5</a:t>
            </a:r>
            <a:endParaRPr lang="en-US" altLang="en-US" sz="1400" b="1" u="sng" dirty="0">
              <a:latin typeface="Arial" panose="020B0604020202090204" pitchFamily="34" charset="0"/>
              <a:ea typeface="Arial" panose="020B0604020202090204" pitchFamily="34" charset="0"/>
              <a:sym typeface="Arial" panose="020B0604020202090204" pitchFamily="34" charset="0"/>
            </a:endParaRPr>
          </a:p>
        </p:txBody>
      </p:sp>
      <p:sp>
        <p:nvSpPr>
          <p:cNvPr id="10242" name="Shape 81"/>
          <p:cNvSpPr>
            <a:spLocks noGrp="1"/>
          </p:cNvSpPr>
          <p:nvPr>
            <p:ph idx="1"/>
          </p:nvPr>
        </p:nvSpPr>
        <p:spPr>
          <a:xfrm>
            <a:off x="268605" y="756285"/>
            <a:ext cx="8514080" cy="1005205"/>
          </a:xfrm>
        </p:spPr>
        <p:txBody>
          <a:bodyPr vert="horz" wrap="square" lIns="91425" tIns="45700" rIns="91425" bIns="45700" anchor="t"/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2800" b="1">
                <a:sym typeface="+mn-ea"/>
              </a:rPr>
              <a:t>The if Statement</a:t>
            </a:r>
            <a:endParaRPr lang="en-US" sz="2800"/>
          </a:p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endParaRPr lang="en-US" sz="2800" b="1" dirty="0">
              <a:sym typeface="+mn-ea"/>
            </a:endParaRPr>
          </a:p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2800" b="1" dirty="0"/>
              <a:t> </a:t>
            </a:r>
            <a:endParaRPr lang="en-US" sz="2800"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xfrm>
            <a:off x="3095625" y="6497638"/>
            <a:ext cx="2895600" cy="365125"/>
          </a:xfrm>
          <a:noFill/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noProof="0" smtClean="0">
                <a:ln>
                  <a:noFill/>
                </a:ln>
                <a:effectLst/>
                <a:uLnTx/>
                <a:uFillTx/>
                <a:ea typeface="+mn-ea"/>
                <a:sym typeface="+mn-ea"/>
              </a:rPr>
              <a:t>Algoritma &amp; Pemrograman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268605" y="1414145"/>
            <a:ext cx="8229600" cy="2399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2800" dirty="0">
                <a:solidFill>
                  <a:schemeClr val="tx1"/>
                </a:solidFill>
                <a:sym typeface="+mn-ea"/>
              </a:rPr>
              <a:t>The syntax for an if statement is:</a:t>
            </a:r>
            <a:endParaRPr lang="en-US" sz="2800" dirty="0">
              <a:solidFill>
                <a:schemeClr val="tx1"/>
              </a:solidFill>
              <a:sym typeface="+mn-ea"/>
            </a:endParaRPr>
          </a:p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endParaRPr lang="en-US" sz="1000" dirty="0">
              <a:solidFill>
                <a:schemeClr val="tx1"/>
              </a:solidFill>
              <a:sym typeface="+mn-ea"/>
            </a:endParaRPr>
          </a:p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  <a:sym typeface="+mn-ea"/>
              </a:rPr>
              <a:t>if (expression1 is logic true) {</a:t>
            </a:r>
            <a:endParaRPr lang="en-US" sz="2800" dirty="0">
              <a:solidFill>
                <a:schemeClr val="accent6">
                  <a:lumMod val="75000"/>
                </a:schemeClr>
              </a:solidFill>
              <a:sym typeface="+mn-ea"/>
            </a:endParaRPr>
          </a:p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  <a:sym typeface="+mn-ea"/>
              </a:rPr>
              <a:t>	// execute this if statement block if true</a:t>
            </a:r>
            <a:endParaRPr lang="en-US" sz="2800" dirty="0">
              <a:solidFill>
                <a:schemeClr val="accent6">
                  <a:lumMod val="75000"/>
                </a:schemeClr>
              </a:solidFill>
              <a:sym typeface="+mn-ea"/>
            </a:endParaRPr>
          </a:p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  <a:sym typeface="+mn-ea"/>
              </a:rPr>
              <a:t>}</a:t>
            </a:r>
            <a:endParaRPr lang="en-US" sz="2800" dirty="0">
              <a:solidFill>
                <a:schemeClr val="accent6">
                  <a:lumMod val="75000"/>
                </a:schemeClr>
              </a:solidFill>
              <a:sym typeface="+mn-ea"/>
            </a:endParaRPr>
          </a:p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  <a:sym typeface="+mn-ea"/>
              </a:rPr>
              <a:t>	// statements following the if statement block</a:t>
            </a:r>
            <a:endParaRPr lang="en-US" sz="2800" dirty="0">
              <a:solidFill>
                <a:schemeClr val="accent6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268605" y="4002405"/>
            <a:ext cx="637159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2400">
                <a:solidFill>
                  <a:srgbClr val="00B0F0"/>
                </a:solidFill>
              </a:rPr>
              <a:t>int b = 10;</a:t>
            </a:r>
            <a:endParaRPr lang="en-US" sz="2400">
              <a:solidFill>
                <a:srgbClr val="00B0F0"/>
              </a:solidFill>
            </a:endParaRPr>
          </a:p>
          <a:p>
            <a:r>
              <a:rPr lang="en-US" sz="2400">
                <a:solidFill>
                  <a:srgbClr val="00B0F0"/>
                </a:solidFill>
              </a:rPr>
              <a:t>	// some more program statement...</a:t>
            </a:r>
            <a:endParaRPr lang="en-US" sz="2400">
              <a:solidFill>
                <a:srgbClr val="00B0F0"/>
              </a:solidFill>
            </a:endParaRPr>
          </a:p>
          <a:p>
            <a:r>
              <a:rPr lang="en-US" sz="2400">
                <a:solidFill>
                  <a:srgbClr val="00B0F0"/>
                </a:solidFill>
              </a:rPr>
              <a:t>if (b &lt; 20) {</a:t>
            </a:r>
            <a:endParaRPr lang="en-US" sz="2400">
              <a:solidFill>
                <a:srgbClr val="00B0F0"/>
              </a:solidFill>
            </a:endParaRPr>
          </a:p>
          <a:p>
            <a:r>
              <a:rPr lang="en-US" sz="2400">
                <a:solidFill>
                  <a:srgbClr val="00B0F0"/>
                </a:solidFill>
              </a:rPr>
              <a:t> 	b = doSomethingNeat();</a:t>
            </a:r>
            <a:endParaRPr lang="en-US" sz="2400">
              <a:solidFill>
                <a:srgbClr val="00B0F0"/>
              </a:solidFill>
            </a:endParaRPr>
          </a:p>
          <a:p>
            <a:r>
              <a:rPr lang="en-US" sz="2400">
                <a:solidFill>
                  <a:srgbClr val="00B0F0"/>
                </a:solidFill>
              </a:rPr>
              <a:t>}</a:t>
            </a:r>
            <a:endParaRPr lang="en-US" sz="2400">
              <a:solidFill>
                <a:srgbClr val="00B0F0"/>
              </a:solidFill>
            </a:endParaRPr>
          </a:p>
          <a:p>
            <a:r>
              <a:rPr lang="en-US" sz="2400">
                <a:solidFill>
                  <a:srgbClr val="00B0F0"/>
                </a:solidFill>
              </a:rPr>
              <a:t>	doSomethingElse(b);</a:t>
            </a:r>
            <a:endParaRPr lang="en-US" sz="240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1" name="Shape 80"/>
          <p:cNvSpPr>
            <a:spLocks noGrp="1"/>
          </p:cNvSpPr>
          <p:nvPr>
            <p:ph type="title"/>
          </p:nvPr>
        </p:nvSpPr>
        <p:spPr>
          <a:xfrm>
            <a:off x="268288" y="212725"/>
            <a:ext cx="8229600" cy="650875"/>
          </a:xfrm>
        </p:spPr>
        <p:txBody>
          <a:bodyPr vert="horz" wrap="square" lIns="91425" tIns="45700" rIns="91425" bIns="45700" anchor="ctr"/>
          <a:p>
            <a:pPr algn="l">
              <a:buClr>
                <a:srgbClr val="1F497D"/>
              </a:buClr>
              <a:buSzPct val="25000"/>
            </a:pPr>
            <a:r>
              <a:rPr lang="en-US" altLang="en-US" sz="1400" b="1" u="sng" dirty="0">
                <a:latin typeface="Arial" panose="020B0604020202090204" pitchFamily="34" charset="0"/>
                <a:sym typeface="Arial" panose="020B0604020202090204" pitchFamily="34" charset="0"/>
              </a:rPr>
              <a:t>Chapter 5</a:t>
            </a:r>
            <a:endParaRPr lang="en-US" altLang="en-US" sz="1400" b="1" u="sng" dirty="0">
              <a:latin typeface="Arial" panose="020B0604020202090204" pitchFamily="34" charset="0"/>
              <a:ea typeface="Arial" panose="020B0604020202090204" pitchFamily="34" charset="0"/>
              <a:sym typeface="Arial" panose="020B0604020202090204" pitchFamily="34" charset="0"/>
            </a:endParaRPr>
          </a:p>
        </p:txBody>
      </p:sp>
      <p:sp>
        <p:nvSpPr>
          <p:cNvPr id="10242" name="Shape 81"/>
          <p:cNvSpPr>
            <a:spLocks noGrp="1"/>
          </p:cNvSpPr>
          <p:nvPr>
            <p:ph idx="1"/>
          </p:nvPr>
        </p:nvSpPr>
        <p:spPr>
          <a:xfrm>
            <a:off x="268605" y="863600"/>
            <a:ext cx="8662035" cy="2120900"/>
          </a:xfrm>
        </p:spPr>
        <p:txBody>
          <a:bodyPr vert="horz" wrap="square" lIns="91425" tIns="45700" rIns="91425" bIns="45700" anchor="t"/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2800" b="1">
                <a:sym typeface="+mn-ea"/>
              </a:rPr>
              <a:t>The if-else Statement</a:t>
            </a:r>
            <a:endParaRPr lang="en-US" sz="2800" b="1">
              <a:sym typeface="+mn-ea"/>
            </a:endParaRPr>
          </a:p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endParaRPr lang="en-US" sz="1000" b="1" dirty="0">
              <a:sym typeface="+mn-ea"/>
            </a:endParaRPr>
          </a:p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3000" dirty="0">
                <a:sym typeface="+mn-ea"/>
              </a:rPr>
              <a:t>C provides another form of the simple if statement called the if-else statement. </a:t>
            </a:r>
            <a:endParaRPr lang="en-US" sz="2800" b="1" dirty="0">
              <a:sym typeface="+mn-ea"/>
            </a:endParaRPr>
          </a:p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2800" b="1" dirty="0"/>
              <a:t> </a:t>
            </a:r>
            <a:endParaRPr lang="en-US" sz="2800" dirty="0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xfrm>
            <a:off x="3095625" y="6497638"/>
            <a:ext cx="2895600" cy="365125"/>
          </a:xfrm>
          <a:noFill/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noProof="0" smtClean="0">
                <a:ln>
                  <a:noFill/>
                </a:ln>
                <a:effectLst/>
                <a:uLnTx/>
                <a:uFillTx/>
                <a:ea typeface="+mn-ea"/>
                <a:sym typeface="+mn-ea"/>
              </a:rPr>
              <a:t>Algoritma &amp; Pemrograman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268605" y="3538220"/>
            <a:ext cx="8229600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  <a:sym typeface="+mn-ea"/>
              </a:rPr>
              <a:t>if (expression evaluates to logic true) {</a:t>
            </a:r>
            <a:endParaRPr lang="en-US" sz="2800" dirty="0">
              <a:solidFill>
                <a:schemeClr val="accent6">
                  <a:lumMod val="75000"/>
                </a:schemeClr>
              </a:solidFill>
              <a:sym typeface="+mn-ea"/>
            </a:endParaRPr>
          </a:p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  <a:sym typeface="+mn-ea"/>
              </a:rPr>
              <a:t>	// perform this statement block if logic true</a:t>
            </a:r>
            <a:endParaRPr lang="en-US" sz="2800" dirty="0">
              <a:solidFill>
                <a:schemeClr val="accent6">
                  <a:lumMod val="75000"/>
                </a:schemeClr>
              </a:solidFill>
              <a:sym typeface="+mn-ea"/>
            </a:endParaRPr>
          </a:p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  <a:sym typeface="+mn-ea"/>
              </a:rPr>
              <a:t>} else {</a:t>
            </a:r>
            <a:endParaRPr lang="en-US" sz="2800" dirty="0">
              <a:solidFill>
                <a:schemeClr val="accent6">
                  <a:lumMod val="75000"/>
                </a:schemeClr>
              </a:solidFill>
              <a:sym typeface="+mn-ea"/>
            </a:endParaRPr>
          </a:p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  <a:sym typeface="+mn-ea"/>
              </a:rPr>
              <a:t>	// perform this statement block otherwise</a:t>
            </a:r>
            <a:endParaRPr lang="en-US" sz="2800" dirty="0">
              <a:solidFill>
                <a:schemeClr val="accent6">
                  <a:lumMod val="75000"/>
                </a:schemeClr>
              </a:solidFill>
              <a:sym typeface="+mn-ea"/>
            </a:endParaRPr>
          </a:p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2800" dirty="0">
                <a:solidFill>
                  <a:schemeClr val="accent6">
                    <a:lumMod val="75000"/>
                  </a:schemeClr>
                </a:solidFill>
                <a:sym typeface="+mn-ea"/>
              </a:rPr>
              <a:t>}</a:t>
            </a:r>
            <a:endParaRPr lang="en-US" sz="2800" dirty="0">
              <a:solidFill>
                <a:schemeClr val="accent6">
                  <a:lumMod val="75000"/>
                </a:schemeClr>
              </a:solidFill>
              <a:sym typeface="+mn-ea"/>
            </a:endParaRP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1" name="Shape 80"/>
          <p:cNvSpPr>
            <a:spLocks noGrp="1"/>
          </p:cNvSpPr>
          <p:nvPr>
            <p:ph type="title"/>
          </p:nvPr>
        </p:nvSpPr>
        <p:spPr>
          <a:xfrm>
            <a:off x="268288" y="212725"/>
            <a:ext cx="8229600" cy="650875"/>
          </a:xfrm>
        </p:spPr>
        <p:txBody>
          <a:bodyPr vert="horz" wrap="square" lIns="91425" tIns="45700" rIns="91425" bIns="45700" anchor="ctr"/>
          <a:p>
            <a:pPr algn="l">
              <a:buClr>
                <a:srgbClr val="1F497D"/>
              </a:buClr>
              <a:buSzPct val="25000"/>
            </a:pPr>
            <a:r>
              <a:rPr lang="en-US" altLang="en-US" sz="1400" b="1" u="sng" dirty="0">
                <a:latin typeface="Arial" panose="020B0604020202090204" pitchFamily="34" charset="0"/>
                <a:sym typeface="Arial" panose="020B0604020202090204" pitchFamily="34" charset="0"/>
              </a:rPr>
              <a:t>Chapter 5</a:t>
            </a:r>
            <a:endParaRPr lang="en-US" altLang="en-US" sz="1400" b="1" u="sng" dirty="0">
              <a:latin typeface="Arial" panose="020B0604020202090204" pitchFamily="34" charset="0"/>
              <a:ea typeface="Arial" panose="020B0604020202090204" pitchFamily="34" charset="0"/>
              <a:sym typeface="Arial" panose="020B0604020202090204" pitchFamily="34" charset="0"/>
            </a:endParaRPr>
          </a:p>
        </p:txBody>
      </p:sp>
      <p:sp>
        <p:nvSpPr>
          <p:cNvPr id="10242" name="Shape 81"/>
          <p:cNvSpPr>
            <a:spLocks noGrp="1"/>
          </p:cNvSpPr>
          <p:nvPr>
            <p:ph idx="1"/>
          </p:nvPr>
        </p:nvSpPr>
        <p:spPr>
          <a:xfrm>
            <a:off x="268605" y="720090"/>
            <a:ext cx="8662035" cy="2120900"/>
          </a:xfrm>
        </p:spPr>
        <p:txBody>
          <a:bodyPr vert="horz" wrap="square" lIns="91425" tIns="45700" rIns="91425" bIns="45700" anchor="t"/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2800" b="1">
                <a:sym typeface="+mn-ea"/>
              </a:rPr>
              <a:t>Nested if-elses Statement</a:t>
            </a:r>
            <a:endParaRPr lang="en-US" sz="2800" b="1">
              <a:sym typeface="+mn-ea"/>
            </a:endParaRPr>
          </a:p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endParaRPr lang="en-US" sz="1000" b="1" dirty="0">
              <a:sym typeface="+mn-ea"/>
            </a:endParaRPr>
          </a:p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3000" dirty="0">
                <a:sym typeface="+mn-ea"/>
              </a:rPr>
              <a:t>If we write an entire if-else construct within either the body of the if statement or the body of an else statement. This is called "nesting" of ifs. This is demonstrated as -</a:t>
            </a:r>
            <a:endParaRPr lang="en-US" sz="3000" dirty="0">
              <a:sym typeface="+mn-ea"/>
            </a:endParaRPr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xfrm>
            <a:off x="3095625" y="6497638"/>
            <a:ext cx="2895600" cy="365125"/>
          </a:xfrm>
          <a:noFill/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noProof="0" smtClean="0">
                <a:ln>
                  <a:noFill/>
                </a:ln>
                <a:effectLst/>
                <a:uLnTx/>
                <a:uFillTx/>
                <a:ea typeface="+mn-ea"/>
                <a:sym typeface="+mn-ea"/>
              </a:rPr>
              <a:t>Algoritma &amp; Pemrograman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Picture 1" descr="Screen Shot 2022-04-18 at 10.02.5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68625" y="3234055"/>
            <a:ext cx="3149600" cy="3263900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1" name="Shape 80"/>
          <p:cNvSpPr>
            <a:spLocks noGrp="1"/>
          </p:cNvSpPr>
          <p:nvPr>
            <p:ph type="title"/>
          </p:nvPr>
        </p:nvSpPr>
        <p:spPr>
          <a:xfrm>
            <a:off x="268288" y="212725"/>
            <a:ext cx="8229600" cy="650875"/>
          </a:xfrm>
        </p:spPr>
        <p:txBody>
          <a:bodyPr vert="horz" wrap="square" lIns="91425" tIns="45700" rIns="91425" bIns="45700" anchor="ctr"/>
          <a:p>
            <a:pPr algn="l">
              <a:buClr>
                <a:srgbClr val="1F497D"/>
              </a:buClr>
              <a:buSzPct val="25000"/>
            </a:pPr>
            <a:r>
              <a:rPr lang="en-US" altLang="en-US" sz="1400" b="1" u="sng" dirty="0">
                <a:latin typeface="Arial" panose="020B0604020202090204" pitchFamily="34" charset="0"/>
                <a:sym typeface="Arial" panose="020B0604020202090204" pitchFamily="34" charset="0"/>
              </a:rPr>
              <a:t>Chapter 5</a:t>
            </a:r>
            <a:endParaRPr lang="en-US" altLang="en-US" sz="1400" b="1" u="sng" dirty="0">
              <a:latin typeface="Arial" panose="020B0604020202090204" pitchFamily="34" charset="0"/>
              <a:ea typeface="Arial" panose="020B0604020202090204" pitchFamily="34" charset="0"/>
              <a:sym typeface="Arial" panose="020B0604020202090204" pitchFamily="34" charset="0"/>
            </a:endParaRPr>
          </a:p>
        </p:txBody>
      </p:sp>
      <p:sp>
        <p:nvSpPr>
          <p:cNvPr id="10242" name="Shape 81"/>
          <p:cNvSpPr>
            <a:spLocks noGrp="1"/>
          </p:cNvSpPr>
          <p:nvPr>
            <p:ph idx="1"/>
          </p:nvPr>
        </p:nvSpPr>
        <p:spPr>
          <a:xfrm>
            <a:off x="268605" y="720090"/>
            <a:ext cx="8662035" cy="2120900"/>
          </a:xfrm>
        </p:spPr>
        <p:txBody>
          <a:bodyPr vert="horz" wrap="square" lIns="91425" tIns="45700" rIns="91425" bIns="45700" anchor="t"/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2800" b="1">
                <a:sym typeface="+mn-ea"/>
              </a:rPr>
              <a:t>The if-else Ladder/else-if Clause</a:t>
            </a:r>
            <a:endParaRPr lang="en-US" sz="2800" b="1">
              <a:sym typeface="+mn-ea"/>
            </a:endParaRPr>
          </a:p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endParaRPr lang="en-US" sz="1000" b="1" dirty="0">
              <a:sym typeface="+mn-ea"/>
            </a:endParaRPr>
          </a:p>
          <a:p>
            <a:pPr marL="0" indent="0">
              <a:spcBef>
                <a:spcPct val="0"/>
              </a:spcBef>
              <a:buClr>
                <a:schemeClr val="accent2"/>
              </a:buClr>
              <a:buSzPct val="60000"/>
              <a:buNone/>
            </a:pPr>
            <a:r>
              <a:rPr lang="en-US" sz="3000" dirty="0">
                <a:sym typeface="+mn-ea"/>
              </a:rPr>
              <a:t>The else-if is the most general way of writing a multi-way decision</a:t>
            </a:r>
            <a:endParaRPr lang="en-US" sz="3000" dirty="0">
              <a:sym typeface="+mn-ea"/>
            </a:endParaRPr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xfrm>
            <a:off x="3095625" y="6497638"/>
            <a:ext cx="2895600" cy="365125"/>
          </a:xfrm>
          <a:noFill/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noProof="0" smtClean="0">
                <a:ln>
                  <a:noFill/>
                </a:ln>
                <a:effectLst/>
                <a:uLnTx/>
                <a:uFillTx/>
                <a:ea typeface="+mn-ea"/>
                <a:sym typeface="+mn-ea"/>
              </a:rPr>
              <a:t>Algoritma &amp; Pemrograman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 descr="Screen Shot 2022-04-18 at 10.05.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42260" y="2353310"/>
            <a:ext cx="3134995" cy="4030980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Rectang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 bwMode="auto">
          <a:xfrm>
            <a:off x="3500430" y="2629326"/>
            <a:ext cx="2428892" cy="1362075"/>
          </a:xfrm>
          <a:ln>
            <a:miter lim="800000"/>
          </a:ln>
          <a:effectLst/>
          <a:scene3d>
            <a:camera prst="orthographicFront"/>
            <a:lightRig rig="balanced" dir="t"/>
          </a:scene3d>
          <a:sp3d prstMaterial="plastic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72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60000" endA="900" endPos="58000" dir="5400000" sy="-100000" algn="bl" rotWithShape="0"/>
                </a:effectLst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end</a:t>
            </a:r>
            <a:endParaRPr kumimoji="0" lang="en-US" sz="7200" b="0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60000" endA="900" endPos="58000" dir="5400000" sy="-100000" algn="bl" rotWithShape="0"/>
              </a:effectLst>
              <a:uLnTx/>
              <a:uFillTx/>
              <a:latin typeface="Arial Black" panose="020B0A04020102020204" pitchFamily="34" charset="0"/>
              <a:ea typeface="+mj-ea"/>
              <a:cs typeface="+mj-cs"/>
            </a:endParaRPr>
          </a:p>
        </p:txBody>
      </p:sp>
      <p:sp>
        <p:nvSpPr>
          <p:cNvPr id="14339" name="Date Placeholder 3"/>
          <p:cNvSpPr>
            <a:spLocks noGrp="1"/>
          </p:cNvSpPr>
          <p:nvPr>
            <p:ph type="dt" sz="half" idx="10"/>
          </p:nvPr>
        </p:nvSpPr>
        <p:spPr>
          <a:noFill/>
          <a:ln>
            <a:noFill/>
          </a:ln>
        </p:spPr>
        <p:txBody>
          <a:bodyPr wrap="square" lIns="91440" tIns="45720" rIns="91440" bIns="4572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Arial" panose="020B0604020202090204" pitchFamily="34" charset="0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Arial" panose="020B0604020202090204" pitchFamily="34" charset="0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Arial" panose="020B0604020202090204" pitchFamily="34" charset="0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Arial" panose="020B0604020202090204" pitchFamily="34" charset="0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Arial" panose="020B0604020202090204" pitchFamily="34" charset="0"/>
                <a:cs typeface="+mn-cs"/>
              </a:defRPr>
            </a:lvl5pPr>
          </a:lstStyle>
          <a:p>
            <a:pPr lvl="0" indent="0" eaLnBrk="1" hangingPunct="1"/>
            <a:r>
              <a:rPr lang="en-US" altLang="en-US" sz="1200" dirty="0">
                <a:solidFill>
                  <a:srgbClr val="898989"/>
                </a:solidFill>
                <a:latin typeface="Calibri" pitchFamily="34" charset="0"/>
              </a:rPr>
              <a:t>*</a:t>
            </a:r>
            <a:endParaRPr lang="en-US" altLang="en-US" sz="1200" dirty="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fade thruBlk="1"/>
  </p:transition>
</p:sld>
</file>

<file path=ppt/tags/tag1.xml><?xml version="1.0" encoding="utf-8"?>
<p:tagLst xmlns:p="http://schemas.openxmlformats.org/presentationml/2006/main">
  <p:tag name="KSO_WM_UNIT_TABLE_BEAUTIFY" val="smartTable{47d7e967-7293-41d1-bc6a-7acb7133656e}"/>
</p:tagLst>
</file>

<file path=ppt/tags/tag2.xml><?xml version="1.0" encoding="utf-8"?>
<p:tagLst xmlns:p="http://schemas.openxmlformats.org/presentationml/2006/main">
  <p:tag name="PRESENTER_SHAPEINFO" val="&lt;ThreeDShapeInfo&gt;&lt;uuid val=&quot;{05A44488-2ACF-4347-AB47-2512FC001EB7}&quot;/&gt;&lt;filename val=&quot;D:\template ppt\template darmajaya\flash template\data\asimages\{05A44488-2ACF-4347-AB47-2512FC001EB7}.png&quot;/&gt;&lt;hasEffects val=&quot;1&quot;/&gt;&lt;left val=&quot;168.72&quot;/&gt;&lt;top val=&quot;177.84&quot;/&gt;&lt;width val=&quot;391.92&quot;/&gt;&lt;height val=&quot;205.2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1903</Words>
  <Application>WPS Writer</Application>
  <PresentationFormat>On-screen Show (4:3)</PresentationFormat>
  <Paragraphs>141</Paragraphs>
  <Slides>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4" baseType="lpstr">
      <vt:lpstr>Arial</vt:lpstr>
      <vt:lpstr>SimSun</vt:lpstr>
      <vt:lpstr>Wingdings</vt:lpstr>
      <vt:lpstr>Calibri</vt:lpstr>
      <vt:lpstr>Helvetica Neue</vt:lpstr>
      <vt:lpstr>Book Antiqua</vt:lpstr>
      <vt:lpstr>苹方-简</vt:lpstr>
      <vt:lpstr>Times New Roman</vt:lpstr>
      <vt:lpstr>Arial Narrow Bold</vt:lpstr>
      <vt:lpstr>Arial Black</vt:lpstr>
      <vt:lpstr>微软雅黑</vt:lpstr>
      <vt:lpstr>汉仪旗黑</vt:lpstr>
      <vt:lpstr>Arial Unicode MS</vt:lpstr>
      <vt:lpstr>宋体-简</vt:lpstr>
      <vt:lpstr>Office Theme</vt:lpstr>
      <vt:lpstr>PowerPoint 演示文稿</vt:lpstr>
      <vt:lpstr>Tables of Content</vt:lpstr>
      <vt:lpstr>Chapter 5</vt:lpstr>
      <vt:lpstr>Chapter 5</vt:lpstr>
      <vt:lpstr>Chapter 5</vt:lpstr>
      <vt:lpstr>Chapter 5</vt:lpstr>
      <vt:lpstr>Chapter 5</vt:lpstr>
      <vt:lpstr>Chapter 5</vt:lpstr>
      <vt:lpstr>end</vt:lpstr>
    </vt:vector>
  </TitlesOfParts>
  <Company>IBI Darmajaya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bayunugroho</cp:lastModifiedBy>
  <cp:revision>351</cp:revision>
  <dcterms:created xsi:type="dcterms:W3CDTF">2022-04-18T03:08:14Z</dcterms:created>
  <dcterms:modified xsi:type="dcterms:W3CDTF">2022-04-18T03:08:14Z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1033-3.2.0.6370</vt:lpwstr>
  </property>
</Properties>
</file>