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6" r:id="rId3"/>
    <p:sldId id="277" r:id="rId4"/>
    <p:sldId id="274" r:id="rId5"/>
    <p:sldId id="275" r:id="rId6"/>
    <p:sldId id="257" r:id="rId7"/>
    <p:sldId id="258" r:id="rId8"/>
    <p:sldId id="259" r:id="rId9"/>
    <p:sldId id="262" r:id="rId10"/>
    <p:sldId id="260" r:id="rId11"/>
    <p:sldId id="261" r:id="rId12"/>
    <p:sldId id="263" r:id="rId13"/>
    <p:sldId id="266" r:id="rId14"/>
    <p:sldId id="264" r:id="rId15"/>
    <p:sldId id="265" r:id="rId16"/>
    <p:sldId id="267" r:id="rId17"/>
    <p:sldId id="268" r:id="rId18"/>
    <p:sldId id="269" r:id="rId19"/>
    <p:sldId id="270" r:id="rId20"/>
    <p:sldId id="271" r:id="rId21"/>
    <p:sldId id="272" r:id="rId22"/>
    <p:sldId id="273" r:id="rId23"/>
    <p:sldId id="278" r:id="rId24"/>
    <p:sldId id="279" r:id="rId25"/>
    <p:sldId id="280" r:id="rId26"/>
    <p:sldId id="281" r:id="rId27"/>
    <p:sldId id="282" r:id="rId28"/>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B774E208-4A09-4770-ADE5-1DE07B033C2D}" type="datetimeFigureOut">
              <a:rPr lang="id-ID" smtClean="0"/>
              <a:pPr/>
              <a:t>23/03/2020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04BEAA3-35EF-45BB-9B37-5590D8DC8C6E}"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B774E208-4A09-4770-ADE5-1DE07B033C2D}" type="datetimeFigureOut">
              <a:rPr lang="id-ID" smtClean="0"/>
              <a:pPr/>
              <a:t>23/03/2020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04BEAA3-35EF-45BB-9B37-5590D8DC8C6E}"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74E208-4A09-4770-ADE5-1DE07B033C2D}" type="datetimeFigureOut">
              <a:rPr lang="id-ID" smtClean="0"/>
              <a:pPr/>
              <a:t>23/03/2020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04BEAA3-35EF-45BB-9B37-5590D8DC8C6E}"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B774E208-4A09-4770-ADE5-1DE07B033C2D}" type="datetimeFigureOut">
              <a:rPr lang="id-ID" smtClean="0"/>
              <a:pPr/>
              <a:t>23/03/2020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04BEAA3-35EF-45BB-9B37-5590D8DC8C6E}"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B774E208-4A09-4770-ADE5-1DE07B033C2D}" type="datetimeFigureOut">
              <a:rPr lang="id-ID" smtClean="0"/>
              <a:pPr/>
              <a:t>23/03/2020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B04BEAA3-35EF-45BB-9B37-5590D8DC8C6E}"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B774E208-4A09-4770-ADE5-1DE07B033C2D}" type="datetimeFigureOut">
              <a:rPr lang="id-ID" smtClean="0"/>
              <a:pPr/>
              <a:t>23/03/2020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B04BEAA3-35EF-45BB-9B37-5590D8DC8C6E}"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74E208-4A09-4770-ADE5-1DE07B033C2D}" type="datetimeFigureOut">
              <a:rPr lang="id-ID" smtClean="0"/>
              <a:pPr/>
              <a:t>23/03/2020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B04BEAA3-35EF-45BB-9B37-5590D8DC8C6E}"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74E208-4A09-4770-ADE5-1DE07B033C2D}" type="datetimeFigureOut">
              <a:rPr lang="id-ID" smtClean="0"/>
              <a:pPr/>
              <a:t>23/03/2020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04BEAA3-35EF-45BB-9B37-5590D8DC8C6E}"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74E208-4A09-4770-ADE5-1DE07B033C2D}" type="datetimeFigureOut">
              <a:rPr lang="id-ID" smtClean="0"/>
              <a:pPr/>
              <a:t>23/03/2020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04BEAA3-35EF-45BB-9B37-5590D8DC8C6E}"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B774E208-4A09-4770-ADE5-1DE07B033C2D}" type="datetimeFigureOut">
              <a:rPr lang="id-ID" smtClean="0"/>
              <a:pPr/>
              <a:t>23/03/2020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04BEAA3-35EF-45BB-9B37-5590D8DC8C6E}"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B774E208-4A09-4770-ADE5-1DE07B033C2D}" type="datetimeFigureOut">
              <a:rPr lang="id-ID" smtClean="0"/>
              <a:pPr/>
              <a:t>23/03/2020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04BEAA3-35EF-45BB-9B37-5590D8DC8C6E}"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74E208-4A09-4770-ADE5-1DE07B033C2D}" type="datetimeFigureOut">
              <a:rPr lang="id-ID" smtClean="0"/>
              <a:pPr/>
              <a:t>23/03/2020</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BEAA3-35EF-45BB-9B37-5590D8DC8C6E}"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57298"/>
            <a:ext cx="7772400" cy="4572031"/>
          </a:xfrm>
        </p:spPr>
        <p:txBody>
          <a:bodyPr>
            <a:noAutofit/>
          </a:bodyPr>
          <a:lstStyle/>
          <a:p>
            <a:pPr algn="l"/>
            <a:r>
              <a:rPr lang="id-ID" sz="2800" b="1" dirty="0" smtClean="0"/>
              <a:t>1. Pendahuluan</a:t>
            </a:r>
            <a:br>
              <a:rPr lang="id-ID" sz="2800" b="1" dirty="0" smtClean="0"/>
            </a:br>
            <a:r>
              <a:rPr lang="id-ID" sz="2800" b="1" dirty="0" smtClean="0"/>
              <a:t>    S</a:t>
            </a:r>
            <a:r>
              <a:rPr lang="id-ID" sz="2800" dirty="0" smtClean="0"/>
              <a:t>ifat-Sifat Matemaika Ekonomi dan Bisnis</a:t>
            </a:r>
            <a:br>
              <a:rPr lang="id-ID" sz="2800" dirty="0" smtClean="0"/>
            </a:br>
            <a:r>
              <a:rPr lang="id-ID" sz="2800" dirty="0" smtClean="0"/>
              <a:t>2. </a:t>
            </a:r>
            <a:r>
              <a:rPr lang="id-ID" sz="2800" b="1" dirty="0" smtClean="0"/>
              <a:t>Konsep Dasar Matematika dan EkonomiBisnis</a:t>
            </a:r>
            <a:br>
              <a:rPr lang="id-ID" sz="2800" b="1" dirty="0" smtClean="0"/>
            </a:br>
            <a:r>
              <a:rPr lang="id-ID" sz="2800" b="1" dirty="0" smtClean="0"/>
              <a:t>    </a:t>
            </a:r>
            <a:r>
              <a:rPr lang="id-ID" sz="2800" dirty="0" smtClean="0"/>
              <a:t>Model Ekonomi</a:t>
            </a:r>
            <a:br>
              <a:rPr lang="id-ID" sz="2800" dirty="0" smtClean="0"/>
            </a:br>
            <a:r>
              <a:rPr lang="id-ID" sz="2800" b="1" dirty="0" smtClean="0"/>
              <a:t>3. Macam-macam Fungsi dalam Ekonomi danBisnis:</a:t>
            </a:r>
            <a:r>
              <a:rPr lang="id-ID" sz="2800" dirty="0" smtClean="0"/>
              <a:t/>
            </a:r>
            <a:br>
              <a:rPr lang="id-ID" sz="2800" dirty="0" smtClean="0"/>
            </a:br>
            <a:r>
              <a:rPr lang="id-ID" sz="2800" dirty="0" smtClean="0"/>
              <a:t>     a.Fungsi Linear </a:t>
            </a:r>
            <a:br>
              <a:rPr lang="id-ID" sz="2800" dirty="0" smtClean="0"/>
            </a:br>
            <a:r>
              <a:rPr lang="id-ID" sz="2800" dirty="0" smtClean="0"/>
              <a:t>     b.Fungsi Non Linear </a:t>
            </a:r>
            <a:br>
              <a:rPr lang="id-ID" sz="2800" dirty="0" smtClean="0"/>
            </a:br>
            <a:r>
              <a:rPr lang="id-ID" sz="2800" dirty="0" smtClean="0"/>
              <a:t>     c.Fungsi Eksponen</a:t>
            </a:r>
            <a:br>
              <a:rPr lang="id-ID" sz="2800" dirty="0" smtClean="0"/>
            </a:br>
            <a:r>
              <a:rPr lang="id-ID" sz="2800" b="1" dirty="0" smtClean="0"/>
              <a:t>4. Matematika Keuangan</a:t>
            </a:r>
            <a:r>
              <a:rPr lang="id-ID" sz="2800" dirty="0" smtClean="0"/>
              <a:t/>
            </a:r>
            <a:br>
              <a:rPr lang="id-ID" sz="2800" dirty="0" smtClean="0"/>
            </a:br>
            <a:endParaRPr lang="id-ID" sz="2800" dirty="0"/>
          </a:p>
        </p:txBody>
      </p:sp>
      <p:sp>
        <p:nvSpPr>
          <p:cNvPr id="4" name="Title 1"/>
          <p:cNvSpPr txBox="1">
            <a:spLocks/>
          </p:cNvSpPr>
          <p:nvPr/>
        </p:nvSpPr>
        <p:spPr>
          <a:xfrm>
            <a:off x="457200" y="571480"/>
            <a:ext cx="8229600" cy="500066"/>
          </a:xfrm>
          <a:prstGeom prst="rect">
            <a:avLst/>
          </a:prstGeom>
        </p:spPr>
        <p:txBody>
          <a:bodyPr vert="horz" lIns="91440" tIns="45720" rIns="91440" bIns="45720" rtlCol="0" anchor="ctr">
            <a:normAutofit fontScale="25000" lnSpcReduction="20000"/>
          </a:bodyPr>
          <a:lstStyle/>
          <a:p>
            <a:pPr lvl="0" algn="ctr">
              <a:spcBef>
                <a:spcPct val="0"/>
              </a:spcBef>
            </a:pPr>
            <a:r>
              <a:rPr kumimoji="0" lang="id-ID" sz="4400" b="1" i="0" u="none" strike="noStrike" kern="1200" cap="none" spc="0" normalizeH="0" baseline="0" noProof="0" dirty="0" smtClean="0">
                <a:ln>
                  <a:noFill/>
                </a:ln>
                <a:solidFill>
                  <a:schemeClr val="tx1"/>
                </a:solidFill>
                <a:effectLst/>
                <a:uLnTx/>
                <a:uFillTx/>
                <a:latin typeface="+mj-lt"/>
                <a:ea typeface="+mj-ea"/>
                <a:cs typeface="+mj-cs"/>
              </a:rPr>
              <a:t/>
            </a:r>
            <a:br>
              <a:rPr kumimoji="0" lang="id-ID" sz="4400" b="1" i="0" u="none" strike="noStrike" kern="1200" cap="none" spc="0" normalizeH="0" baseline="0" noProof="0" dirty="0" smtClean="0">
                <a:ln>
                  <a:noFill/>
                </a:ln>
                <a:solidFill>
                  <a:schemeClr val="tx1"/>
                </a:solidFill>
                <a:effectLst/>
                <a:uLnTx/>
                <a:uFillTx/>
                <a:latin typeface="+mj-lt"/>
                <a:ea typeface="+mj-ea"/>
                <a:cs typeface="+mj-cs"/>
              </a:rPr>
            </a:br>
            <a:r>
              <a:rPr lang="id-ID" sz="12000" dirty="0" smtClean="0"/>
              <a:t> MATERI PERKULIAHAN</a:t>
            </a:r>
            <a:endParaRPr kumimoji="0" lang="id-ID" sz="120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id-ID" b="1" dirty="0" smtClean="0"/>
              <a:t>PENDAHULUAN</a:t>
            </a:r>
            <a:r>
              <a:rPr lang="id-ID" dirty="0" smtClean="0"/>
              <a:t/>
            </a:r>
            <a:br>
              <a:rPr lang="id-ID" dirty="0" smtClean="0"/>
            </a:br>
            <a:endParaRPr lang="id-ID" dirty="0"/>
          </a:p>
        </p:txBody>
      </p:sp>
      <p:sp>
        <p:nvSpPr>
          <p:cNvPr id="3" name="Content Placeholder 2"/>
          <p:cNvSpPr>
            <a:spLocks noGrp="1"/>
          </p:cNvSpPr>
          <p:nvPr>
            <p:ph idx="1"/>
          </p:nvPr>
        </p:nvSpPr>
        <p:spPr/>
        <p:txBody>
          <a:bodyPr>
            <a:normAutofit fontScale="92500" lnSpcReduction="20000"/>
          </a:bodyPr>
          <a:lstStyle/>
          <a:p>
            <a:pPr algn="just"/>
            <a:r>
              <a:rPr lang="id-ID" dirty="0" smtClean="0"/>
              <a:t>Matematika = suatu cabang logika dengan  kerangka sistematis untuk mempelajari hubungan kuantitatif antar peubah (variabel)</a:t>
            </a:r>
          </a:p>
          <a:p>
            <a:pPr algn="just"/>
            <a:r>
              <a:rPr lang="id-ID" dirty="0" smtClean="0"/>
              <a:t>Bedakan: Matematika Murni &amp; Terapan</a:t>
            </a:r>
          </a:p>
          <a:p>
            <a:pPr algn="just"/>
            <a:r>
              <a:rPr lang="id-ID" dirty="0" smtClean="0"/>
              <a:t>Matematika Murni: lambang-lambang yang digunakan menyatakan konsep abstrak yang nilainya sesuai definisinya (misalnya - 5 &lt; X &lt; 12)</a:t>
            </a:r>
          </a:p>
          <a:p>
            <a:pPr algn="just"/>
            <a:r>
              <a:rPr lang="id-ID" dirty="0" smtClean="0"/>
              <a:t>Matematika Terapan: lambang-lambang yang dipakai menyatakan peubah (variabel) yang nilainya sesuai pengamatan didunia nyata; misalnya P = variabel harga, maka P ≥ 0</a:t>
            </a:r>
          </a:p>
          <a:p>
            <a:pPr>
              <a:buNone/>
            </a:pPr>
            <a:endParaRPr lang="id-ID" dirty="0" smtClean="0"/>
          </a:p>
          <a:p>
            <a:pPr>
              <a:buNone/>
            </a:pPr>
            <a:endParaRPr lang="id-ID" dirty="0" smtClean="0"/>
          </a:p>
          <a:p>
            <a:endParaRPr lang="id-ID"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id-ID" sz="4000" b="1" dirty="0" smtClean="0"/>
              <a:t/>
            </a:r>
            <a:br>
              <a:rPr lang="id-ID" sz="4000" b="1" dirty="0" smtClean="0"/>
            </a:br>
            <a:r>
              <a:rPr lang="id-ID" sz="4000" b="1" dirty="0" smtClean="0"/>
              <a:t>MATEMATIKA EKONOMI DAN BISNIS</a:t>
            </a:r>
            <a:r>
              <a:rPr lang="id-ID" dirty="0" smtClean="0"/>
              <a:t/>
            </a:r>
            <a:br>
              <a:rPr lang="id-ID" dirty="0" smtClean="0"/>
            </a:br>
            <a:endParaRPr lang="id-ID" dirty="0"/>
          </a:p>
        </p:txBody>
      </p:sp>
      <p:sp>
        <p:nvSpPr>
          <p:cNvPr id="3" name="Content Placeholder 2"/>
          <p:cNvSpPr>
            <a:spLocks noGrp="1"/>
          </p:cNvSpPr>
          <p:nvPr>
            <p:ph idx="1"/>
          </p:nvPr>
        </p:nvSpPr>
        <p:spPr>
          <a:xfrm>
            <a:off x="457200" y="1357298"/>
            <a:ext cx="8229600" cy="4768865"/>
          </a:xfrm>
        </p:spPr>
        <p:txBody>
          <a:bodyPr>
            <a:noAutofit/>
          </a:bodyPr>
          <a:lstStyle/>
          <a:p>
            <a:pPr algn="just"/>
            <a:r>
              <a:rPr lang="id-ID" sz="2500" dirty="0" smtClean="0"/>
              <a:t>Matematika Ekonomi dan Bisnis = matematika terapan</a:t>
            </a:r>
          </a:p>
          <a:p>
            <a:pPr algn="just"/>
            <a:r>
              <a:rPr lang="id-ID" sz="2500" dirty="0" smtClean="0"/>
              <a:t>Ilmu ekonomi fokus ke konsep kuantitatif, menyangkut variabel seperti biaya, harga, upah, permintaan-penawaran, penerimaan-biaya-laba, maka banyak analisis ekonomi menggunakan analisis matematika terapan</a:t>
            </a:r>
          </a:p>
          <a:p>
            <a:pPr algn="just"/>
            <a:r>
              <a:rPr lang="id-ID" sz="2500" dirty="0" smtClean="0"/>
              <a:t>Hubungan kuantitatif antar variabel ekonomi dipelajari secara empiris =&gt; model matematis</a:t>
            </a:r>
          </a:p>
          <a:p>
            <a:pPr algn="just">
              <a:buNone/>
            </a:pPr>
            <a:r>
              <a:rPr lang="id-ID" sz="2500" dirty="0" smtClean="0"/>
              <a:t>Contoh :</a:t>
            </a:r>
          </a:p>
          <a:p>
            <a:pPr algn="just">
              <a:buNone/>
            </a:pPr>
            <a:r>
              <a:rPr lang="id-ID" sz="2500" dirty="0" smtClean="0"/>
              <a:t>1. Konsumsi dengan Pendapatan</a:t>
            </a:r>
          </a:p>
          <a:p>
            <a:pPr algn="just">
              <a:buNone/>
            </a:pPr>
            <a:r>
              <a:rPr lang="id-ID" sz="2500" dirty="0" smtClean="0"/>
              <a:t>2. Permintaan (demand) dengan Harga</a:t>
            </a:r>
          </a:p>
          <a:p>
            <a:pPr>
              <a:buNone/>
            </a:pPr>
            <a:r>
              <a:rPr lang="id-ID" sz="2500" dirty="0" smtClean="0"/>
              <a:t/>
            </a:r>
            <a:br>
              <a:rPr lang="id-ID" sz="2500" dirty="0" smtClean="0"/>
            </a:br>
            <a:endParaRPr lang="id-ID" sz="2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1480"/>
            <a:ext cx="8229600" cy="846158"/>
          </a:xfrm>
        </p:spPr>
        <p:txBody>
          <a:bodyPr>
            <a:normAutofit fontScale="90000"/>
          </a:bodyPr>
          <a:lstStyle/>
          <a:p>
            <a:r>
              <a:rPr lang="id-ID" b="1" dirty="0" smtClean="0"/>
              <a:t/>
            </a:r>
            <a:br>
              <a:rPr lang="id-ID" b="1" dirty="0" smtClean="0"/>
            </a:br>
            <a:r>
              <a:rPr lang="id-ID" b="1" dirty="0" smtClean="0"/>
              <a:t>SUMBER / REFRENSI</a:t>
            </a:r>
            <a:r>
              <a:rPr lang="id-ID" dirty="0" smtClean="0"/>
              <a:t/>
            </a:r>
            <a:br>
              <a:rPr lang="id-ID" dirty="0" smtClean="0"/>
            </a:br>
            <a:endParaRPr lang="id-ID" dirty="0"/>
          </a:p>
        </p:txBody>
      </p:sp>
      <p:sp>
        <p:nvSpPr>
          <p:cNvPr id="3" name="Content Placeholder 2"/>
          <p:cNvSpPr>
            <a:spLocks noGrp="1"/>
          </p:cNvSpPr>
          <p:nvPr>
            <p:ph idx="1"/>
          </p:nvPr>
        </p:nvSpPr>
        <p:spPr/>
        <p:txBody>
          <a:bodyPr/>
          <a:lstStyle/>
          <a:p>
            <a:pPr algn="just"/>
            <a:r>
              <a:rPr lang="id-ID" b="1" dirty="0" smtClean="0"/>
              <a:t>Matematika Ekonomi &amp; Bisnia by Josep Bintang Kalangi Penerbit Salemba Empat</a:t>
            </a:r>
          </a:p>
          <a:p>
            <a:pPr algn="just">
              <a:buNone/>
            </a:pPr>
            <a:endParaRPr lang="id-ID" dirty="0" smtClean="0"/>
          </a:p>
          <a:p>
            <a:pPr algn="just"/>
            <a:r>
              <a:rPr lang="id-ID" b="1" dirty="0" smtClean="0"/>
              <a:t>Matematika Bisnis by Rudy Badruddin, Algifari Penerbit BPFE Yogyakarta</a:t>
            </a:r>
            <a:endParaRPr lang="id-ID" dirty="0" smtClean="0"/>
          </a:p>
          <a:p>
            <a:endParaRPr lang="id-ID"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00043"/>
            <a:ext cx="7772400" cy="1071570"/>
          </a:xfrm>
        </p:spPr>
        <p:txBody>
          <a:bodyPr>
            <a:normAutofit fontScale="90000"/>
          </a:bodyPr>
          <a:lstStyle/>
          <a:p>
            <a:r>
              <a:rPr lang="id-ID" dirty="0" smtClean="0"/>
              <a:t/>
            </a:r>
            <a:br>
              <a:rPr lang="id-ID" dirty="0" smtClean="0"/>
            </a:br>
            <a:r>
              <a:rPr lang="id-ID" dirty="0" smtClean="0"/>
              <a:t>Apa </a:t>
            </a:r>
            <a:r>
              <a:rPr lang="id-ID" dirty="0"/>
              <a:t>itu Matematika Bisnis?</a:t>
            </a:r>
            <a:br>
              <a:rPr lang="id-ID" dirty="0"/>
            </a:br>
            <a:endParaRPr lang="id-ID" dirty="0"/>
          </a:p>
        </p:txBody>
      </p:sp>
      <p:sp>
        <p:nvSpPr>
          <p:cNvPr id="3" name="Subtitle 2"/>
          <p:cNvSpPr>
            <a:spLocks noGrp="1"/>
          </p:cNvSpPr>
          <p:nvPr>
            <p:ph type="subTitle" idx="1"/>
          </p:nvPr>
        </p:nvSpPr>
        <p:spPr>
          <a:xfrm>
            <a:off x="571472" y="1785926"/>
            <a:ext cx="7858180" cy="4714908"/>
          </a:xfrm>
        </p:spPr>
        <p:txBody>
          <a:bodyPr>
            <a:normAutofit fontScale="85000" lnSpcReduction="10000"/>
          </a:bodyPr>
          <a:lstStyle/>
          <a:p>
            <a:pPr algn="just"/>
            <a:r>
              <a:rPr lang="id-ID" dirty="0" smtClean="0">
                <a:solidFill>
                  <a:schemeClr val="tx1"/>
                </a:solidFill>
              </a:rPr>
              <a:t>Kemampuan </a:t>
            </a:r>
            <a:r>
              <a:rPr lang="id-ID" dirty="0">
                <a:solidFill>
                  <a:schemeClr val="tx1"/>
                </a:solidFill>
              </a:rPr>
              <a:t>analisis dan berpikir logis dalam matematika dapat membantu memecahkan persoalan bisnis. Pastinya </a:t>
            </a:r>
            <a:r>
              <a:rPr lang="id-ID" dirty="0" smtClean="0">
                <a:solidFill>
                  <a:schemeClr val="tx1"/>
                </a:solidFill>
              </a:rPr>
              <a:t>kita </a:t>
            </a:r>
            <a:r>
              <a:rPr lang="id-ID" dirty="0">
                <a:solidFill>
                  <a:schemeClr val="tx1"/>
                </a:solidFill>
              </a:rPr>
              <a:t>akan mempelajari </a:t>
            </a:r>
            <a:r>
              <a:rPr lang="id-ID" dirty="0" smtClean="0">
                <a:solidFill>
                  <a:schemeClr val="tx1"/>
                </a:solidFill>
              </a:rPr>
              <a:t>ulag lagi terkait statistika</a:t>
            </a:r>
            <a:r>
              <a:rPr lang="id-ID" dirty="0">
                <a:solidFill>
                  <a:schemeClr val="tx1"/>
                </a:solidFill>
              </a:rPr>
              <a:t>, alajabar, dan logika matematika. </a:t>
            </a:r>
            <a:endParaRPr lang="id-ID" dirty="0" smtClean="0">
              <a:solidFill>
                <a:schemeClr val="tx1"/>
              </a:solidFill>
            </a:endParaRPr>
          </a:p>
          <a:p>
            <a:pPr algn="just"/>
            <a:r>
              <a:rPr lang="id-ID" dirty="0" smtClean="0">
                <a:solidFill>
                  <a:schemeClr val="tx1"/>
                </a:solidFill>
              </a:rPr>
              <a:t>Matematika </a:t>
            </a:r>
            <a:r>
              <a:rPr lang="id-ID" dirty="0">
                <a:solidFill>
                  <a:schemeClr val="tx1"/>
                </a:solidFill>
              </a:rPr>
              <a:t>dalam bisnis berperan sebagai penyedia kerangka logis yang digunakan dalam mengidentifikasi permasalahan, melakukan analisis, dan membuat prediksi dalam kegiatan bisnis. </a:t>
            </a:r>
            <a:endParaRPr lang="id-ID" dirty="0" smtClean="0">
              <a:solidFill>
                <a:schemeClr val="tx1"/>
              </a:solidFill>
            </a:endParaRPr>
          </a:p>
          <a:p>
            <a:pPr algn="just"/>
            <a:r>
              <a:rPr lang="id-ID" dirty="0" smtClean="0">
                <a:solidFill>
                  <a:schemeClr val="tx1"/>
                </a:solidFill>
              </a:rPr>
              <a:t>Matematika </a:t>
            </a:r>
            <a:r>
              <a:rPr lang="id-ID" dirty="0">
                <a:solidFill>
                  <a:schemeClr val="tx1"/>
                </a:solidFill>
              </a:rPr>
              <a:t>Bisnis juga tersedia dalam bentuk peminatan di program studi Matematika di beberapa perguruan tinggi.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42918"/>
            <a:ext cx="8229600" cy="774720"/>
          </a:xfrm>
        </p:spPr>
        <p:txBody>
          <a:bodyPr>
            <a:normAutofit fontScale="90000"/>
          </a:bodyPr>
          <a:lstStyle/>
          <a:p>
            <a:pPr algn="l"/>
            <a:r>
              <a:rPr lang="id-ID" dirty="0" smtClean="0"/>
              <a:t/>
            </a:r>
            <a:br>
              <a:rPr lang="id-ID" dirty="0" smtClean="0"/>
            </a:br>
            <a:r>
              <a:rPr lang="fi-FI" dirty="0" smtClean="0"/>
              <a:t>Kenapa </a:t>
            </a:r>
            <a:r>
              <a:rPr lang="fi-FI" dirty="0"/>
              <a:t>Kamu </a:t>
            </a:r>
            <a:r>
              <a:rPr lang="id-ID" dirty="0" smtClean="0"/>
              <a:t>Belajar </a:t>
            </a:r>
            <a:r>
              <a:rPr lang="fi-FI" dirty="0" smtClean="0"/>
              <a:t>Ini</a:t>
            </a:r>
            <a:r>
              <a:rPr lang="fi-FI" dirty="0"/>
              <a:t>?</a:t>
            </a:r>
            <a:br>
              <a:rPr lang="fi-FI" dirty="0"/>
            </a:br>
            <a:endParaRPr lang="id-ID" dirty="0"/>
          </a:p>
        </p:txBody>
      </p:sp>
      <p:sp>
        <p:nvSpPr>
          <p:cNvPr id="3" name="Content Placeholder 2"/>
          <p:cNvSpPr>
            <a:spLocks noGrp="1"/>
          </p:cNvSpPr>
          <p:nvPr>
            <p:ph idx="1"/>
          </p:nvPr>
        </p:nvSpPr>
        <p:spPr/>
        <p:txBody>
          <a:bodyPr>
            <a:normAutofit fontScale="85000" lnSpcReduction="10000"/>
          </a:bodyPr>
          <a:lstStyle/>
          <a:p>
            <a:pPr algn="just"/>
            <a:r>
              <a:rPr lang="id-ID" dirty="0"/>
              <a:t>Seiring dengan perkembangan teknologi, ilmu pengetahuan pun turut serta di-upgrade sesuai kebutuhan zaman, termasuk ilmu matematika</a:t>
            </a:r>
            <a:r>
              <a:rPr lang="id-ID" dirty="0" smtClean="0"/>
              <a:t>.</a:t>
            </a:r>
          </a:p>
          <a:p>
            <a:pPr algn="just"/>
            <a:r>
              <a:rPr lang="id-ID" dirty="0" smtClean="0"/>
              <a:t>Matematika </a:t>
            </a:r>
            <a:r>
              <a:rPr lang="id-ID" dirty="0"/>
              <a:t>tidak hanya sebatas ilmu perhitungan, namun kini juga menjadi ilmu yang dapat diterapkan sebagai pemecah masalah dalam berbagai aspek kehidupan manusia, termasuk bisnis. </a:t>
            </a:r>
            <a:endParaRPr lang="id-ID" dirty="0" smtClean="0"/>
          </a:p>
          <a:p>
            <a:pPr algn="just"/>
            <a:r>
              <a:rPr lang="id-ID" dirty="0" smtClean="0"/>
              <a:t>Karena </a:t>
            </a:r>
            <a:r>
              <a:rPr lang="id-ID" dirty="0"/>
              <a:t>itu, walaupun masih terbilang baru dan langka, namun </a:t>
            </a:r>
            <a:r>
              <a:rPr lang="id-ID" dirty="0" smtClean="0"/>
              <a:t>dapat </a:t>
            </a:r>
            <a:r>
              <a:rPr lang="id-ID" dirty="0"/>
              <a:t>menjadi pilihan yang sangat potensial yang ilmunya akan sangat dibutuhkan dan bermanfaat dalam menghadapi perkembangan zaman.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Manfaat Belajar Matematika Bisnis</a:t>
            </a:r>
            <a:endParaRPr lang="id-ID" dirty="0"/>
          </a:p>
        </p:txBody>
      </p:sp>
      <p:sp>
        <p:nvSpPr>
          <p:cNvPr id="3" name="Content Placeholder 2"/>
          <p:cNvSpPr>
            <a:spLocks noGrp="1"/>
          </p:cNvSpPr>
          <p:nvPr>
            <p:ph idx="1"/>
          </p:nvPr>
        </p:nvSpPr>
        <p:spPr/>
        <p:txBody>
          <a:bodyPr/>
          <a:lstStyle/>
          <a:p>
            <a:pPr algn="just"/>
            <a:r>
              <a:rPr lang="id-ID" dirty="0"/>
              <a:t>Adapun manfaat dari materi ini agar memahami bagaimana manfaat yang didapat yaitu dapat memahami berbagai rumus, metode, cara matematika yang akan diterapkan dan diimplemenatasikan dalam persoalan persoalan yang berhubungan dengan  ekonomi untuk alat penyelesaiannya.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b="1" dirty="0"/>
              <a:t>Pengertian Matematika</a:t>
            </a:r>
            <a:endParaRPr lang="id-ID" dirty="0"/>
          </a:p>
        </p:txBody>
      </p:sp>
      <p:sp>
        <p:nvSpPr>
          <p:cNvPr id="3" name="Content Placeholder 2"/>
          <p:cNvSpPr>
            <a:spLocks noGrp="1"/>
          </p:cNvSpPr>
          <p:nvPr>
            <p:ph idx="1"/>
          </p:nvPr>
        </p:nvSpPr>
        <p:spPr>
          <a:xfrm>
            <a:off x="457200" y="1600200"/>
            <a:ext cx="8229600" cy="4972072"/>
          </a:xfrm>
        </p:spPr>
        <p:txBody>
          <a:bodyPr>
            <a:normAutofit fontScale="92500" lnSpcReduction="20000"/>
          </a:bodyPr>
          <a:lstStyle/>
          <a:p>
            <a:pPr algn="just"/>
            <a:r>
              <a:rPr lang="id-ID" dirty="0"/>
              <a:t>Kata "matematika" berasal dari kata (mathema) dalam bahasa Yunani yang diartikan sebagai "sains, ilmu pengetahuan, atau belajar" juga‚ (mathematikas) yang </a:t>
            </a:r>
            <a:r>
              <a:rPr lang="id-ID" dirty="0" smtClean="0"/>
              <a:t>diartikan sebagai </a:t>
            </a:r>
            <a:r>
              <a:rPr lang="id-ID" dirty="0"/>
              <a:t>"suka belajar</a:t>
            </a:r>
            <a:r>
              <a:rPr lang="id-ID" dirty="0" smtClean="0"/>
              <a:t>".</a:t>
            </a:r>
          </a:p>
          <a:p>
            <a:pPr algn="just"/>
            <a:r>
              <a:rPr lang="nn-NO" dirty="0"/>
              <a:t>Pengertian matematika </a:t>
            </a:r>
            <a:r>
              <a:rPr lang="nn-NO" dirty="0" smtClean="0"/>
              <a:t>didefinsikan</a:t>
            </a:r>
            <a:r>
              <a:rPr lang="id-ID" dirty="0" smtClean="0"/>
              <a:t>, yaitu: </a:t>
            </a:r>
            <a:r>
              <a:rPr lang="id-ID" dirty="0"/>
              <a:t>umumnya orang awam hanya akrab dengan aritmatika atau ilmu </a:t>
            </a:r>
            <a:r>
              <a:rPr lang="id-ID" dirty="0" smtClean="0"/>
              <a:t>hitung. Aritmatika </a:t>
            </a:r>
            <a:r>
              <a:rPr lang="id-ID" dirty="0"/>
              <a:t>atau ilmu hitung didefinisikan sebagai ilmu tentang berbagai bilangan yang bisa langsung diperoleh dari bilangan-bilangan bulat 0, 1, -1, 2, - 2, ..., dst, melalui beberapa operasi dasar: tambah, kurang, kali dan bagi.</a:t>
            </a:r>
          </a:p>
          <a:p>
            <a:pPr algn="just"/>
            <a:endParaRPr lang="id-ID" dirty="0" smtClean="0"/>
          </a:p>
          <a:p>
            <a:pPr algn="just"/>
            <a:endParaRPr lang="id-ID"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500305"/>
            <a:ext cx="8229600" cy="1500199"/>
          </a:xfrm>
        </p:spPr>
        <p:txBody>
          <a:bodyPr>
            <a:normAutofit/>
          </a:bodyPr>
          <a:lstStyle/>
          <a:p>
            <a:pPr algn="ctr">
              <a:buNone/>
            </a:pPr>
            <a:r>
              <a:rPr lang="sv-SE" b="1" dirty="0" smtClean="0"/>
              <a:t>DASAR-DASAR </a:t>
            </a:r>
            <a:endParaRPr lang="id-ID" b="1" smtClean="0"/>
          </a:p>
          <a:p>
            <a:pPr algn="ctr">
              <a:buNone/>
            </a:pPr>
            <a:r>
              <a:rPr lang="sv-SE" b="1" smtClean="0"/>
              <a:t>MATEMATIKA </a:t>
            </a:r>
            <a:r>
              <a:rPr lang="sv-SE" b="1" dirty="0" smtClean="0"/>
              <a:t>EKONOMI DAN BISNIS</a:t>
            </a:r>
          </a:p>
          <a:p>
            <a:pPr>
              <a:buNone/>
            </a:pPr>
            <a:endParaRPr lang="id-ID"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id-ID" dirty="0" smtClean="0"/>
              <a:t>Matematika Ekonomi-1 </a:t>
            </a:r>
            <a:endParaRPr lang="id-ID" dirty="0"/>
          </a:p>
        </p:txBody>
      </p:sp>
      <p:sp>
        <p:nvSpPr>
          <p:cNvPr id="3" name="Content Placeholder 2"/>
          <p:cNvSpPr>
            <a:spLocks noGrp="1"/>
          </p:cNvSpPr>
          <p:nvPr>
            <p:ph idx="1"/>
          </p:nvPr>
        </p:nvSpPr>
        <p:spPr>
          <a:xfrm>
            <a:off x="457200" y="1600200"/>
            <a:ext cx="8229600" cy="4757758"/>
          </a:xfrm>
        </p:spPr>
        <p:txBody>
          <a:bodyPr>
            <a:noAutofit/>
          </a:bodyPr>
          <a:lstStyle/>
          <a:p>
            <a:pPr algn="just"/>
            <a:r>
              <a:rPr lang="id-ID" sz="2800" dirty="0"/>
              <a:t>Matematika ekonomi pada dasarnya adalah suatu analisa ekonomi yang menggunakan simbol dan memanfaatkan teori matematika dalam perumusan dan pemecahan masalah.  </a:t>
            </a:r>
            <a:endParaRPr lang="id-ID" sz="2800" dirty="0" smtClean="0"/>
          </a:p>
          <a:p>
            <a:pPr algn="just"/>
            <a:r>
              <a:rPr lang="id-ID" sz="2800" dirty="0" smtClean="0"/>
              <a:t>Matematika </a:t>
            </a:r>
            <a:r>
              <a:rPr lang="id-ID" sz="2800" dirty="0"/>
              <a:t>ekonomi dapat diterapkan di berbagai ilmu seperti, mikro, makro, metode kuantitatif, keuangan, serta ilmu-ilmu lain yang membutuhkan alat analisis dalam penyelesaiannya.</a:t>
            </a:r>
          </a:p>
          <a:p>
            <a:pPr algn="just">
              <a:buNone/>
            </a:pPr>
            <a:r>
              <a:rPr lang="id-ID" sz="2800" dirty="0" smtClean="0"/>
              <a:t/>
            </a:r>
            <a:br>
              <a:rPr lang="id-ID" sz="2800" dirty="0" smtClean="0"/>
            </a:br>
            <a:endParaRPr lang="id-ID"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smtClean="0"/>
              <a:t>Matematika Ekonomi -2</a:t>
            </a:r>
            <a:endParaRPr lang="id-ID" dirty="0"/>
          </a:p>
        </p:txBody>
      </p:sp>
      <p:sp>
        <p:nvSpPr>
          <p:cNvPr id="3" name="Content Placeholder 2"/>
          <p:cNvSpPr>
            <a:spLocks noGrp="1"/>
          </p:cNvSpPr>
          <p:nvPr>
            <p:ph idx="1"/>
          </p:nvPr>
        </p:nvSpPr>
        <p:spPr/>
        <p:txBody>
          <a:bodyPr>
            <a:normAutofit fontScale="92500"/>
          </a:bodyPr>
          <a:lstStyle/>
          <a:p>
            <a:pPr algn="just"/>
            <a:r>
              <a:rPr lang="id-ID" dirty="0" smtClean="0"/>
              <a:t>Penerapan matematika ekonomi dan bisnis akan memberikan manfaat besar dalam penyelesaian masalah ekonomi baik untuk ruang mikro dan makro. </a:t>
            </a:r>
          </a:p>
          <a:p>
            <a:pPr algn="just"/>
            <a:r>
              <a:rPr lang="id-ID" dirty="0" smtClean="0"/>
              <a:t>Matematika ekonomi akan membantu menunjang pertumbuhan perekonomian suatu negara melalui pemecahan masalah ekonomi dan bisnis melalui model matematika, terutama penerapan atau penggunaan fungsi linear.</a:t>
            </a:r>
          </a:p>
          <a:p>
            <a:pPr algn="just"/>
            <a:endParaRPr lang="id-ID"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b="1" dirty="0"/>
              <a:t>Model Matematika</a:t>
            </a:r>
            <a:endParaRPr lang="id-ID" dirty="0"/>
          </a:p>
        </p:txBody>
      </p:sp>
      <p:sp>
        <p:nvSpPr>
          <p:cNvPr id="3" name="Content Placeholder 2"/>
          <p:cNvSpPr>
            <a:spLocks noGrp="1"/>
          </p:cNvSpPr>
          <p:nvPr>
            <p:ph idx="1"/>
          </p:nvPr>
        </p:nvSpPr>
        <p:spPr/>
        <p:txBody>
          <a:bodyPr>
            <a:normAutofit lnSpcReduction="10000"/>
          </a:bodyPr>
          <a:lstStyle/>
          <a:p>
            <a:pPr algn="just"/>
            <a:r>
              <a:rPr lang="id-ID" dirty="0"/>
              <a:t>Model matematika merupakan suatu persamaan yang disusun menjelaskan model </a:t>
            </a:r>
            <a:r>
              <a:rPr lang="id-ID" dirty="0" smtClean="0"/>
              <a:t>tersebut. </a:t>
            </a:r>
          </a:p>
          <a:p>
            <a:pPr algn="just"/>
            <a:r>
              <a:rPr lang="id-ID" dirty="0" smtClean="0"/>
              <a:t>Ini </a:t>
            </a:r>
            <a:r>
              <a:rPr lang="id-ID" dirty="0"/>
              <a:t>merupakan contoh model matematika ekonomi yang menggambarkan hubungan tingkat konsumsi (C) dengan pendapatan (Y) secara linier : </a:t>
            </a:r>
            <a:r>
              <a:rPr lang="id-ID" b="1" dirty="0"/>
              <a:t>C = a + bY</a:t>
            </a:r>
            <a:endParaRPr lang="id-ID" dirty="0"/>
          </a:p>
          <a:p>
            <a:pPr>
              <a:buNone/>
            </a:pPr>
            <a:r>
              <a:rPr lang="id-ID" dirty="0" smtClean="0"/>
              <a:t/>
            </a:r>
            <a:br>
              <a:rPr lang="id-ID" dirty="0" smtClean="0"/>
            </a:br>
            <a:endParaRPr lang="id-ID"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a:xfrm>
            <a:off x="457200" y="2571743"/>
            <a:ext cx="8401080" cy="2786083"/>
          </a:xfrm>
        </p:spPr>
        <p:txBody>
          <a:bodyPr>
            <a:normAutofit fontScale="97500" lnSpcReduction="10000"/>
          </a:bodyPr>
          <a:lstStyle/>
          <a:p>
            <a:pPr>
              <a:buNone/>
            </a:pPr>
            <a:endParaRPr lang="id-ID" b="1" dirty="0" smtClean="0"/>
          </a:p>
          <a:p>
            <a:pPr algn="ctr">
              <a:buNone/>
            </a:pPr>
            <a:endParaRPr lang="id-ID" b="1" dirty="0"/>
          </a:p>
          <a:p>
            <a:pPr marL="742950" indent="-742950" algn="ctr">
              <a:buAutoNum type="arabicPeriod"/>
            </a:pPr>
            <a:r>
              <a:rPr lang="id-ID" sz="3700" b="1" dirty="0" smtClean="0"/>
              <a:t>Variabel :</a:t>
            </a:r>
            <a:r>
              <a:rPr lang="id-ID" sz="3700" dirty="0" smtClean="0"/>
              <a:t>“C</a:t>
            </a:r>
            <a:r>
              <a:rPr lang="id-ID" sz="3700" dirty="0"/>
              <a:t>” dan “Y” </a:t>
            </a:r>
            <a:r>
              <a:rPr lang="id-ID" sz="3700" dirty="0" smtClean="0"/>
              <a:t>disebut </a:t>
            </a:r>
            <a:r>
              <a:rPr lang="id-ID" sz="3700" dirty="0"/>
              <a:t>dengan </a:t>
            </a:r>
            <a:r>
              <a:rPr lang="id-ID" sz="3700" dirty="0" smtClean="0"/>
              <a:t> variabel</a:t>
            </a:r>
            <a:r>
              <a:rPr lang="id-ID" sz="3700" dirty="0"/>
              <a:t/>
            </a:r>
            <a:br>
              <a:rPr lang="id-ID" sz="3700" dirty="0"/>
            </a:br>
            <a:endParaRPr lang="id-ID" sz="3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42"/>
            <a:ext cx="8229600" cy="1071570"/>
          </a:xfrm>
        </p:spPr>
        <p:txBody>
          <a:bodyPr>
            <a:normAutofit fontScale="90000"/>
          </a:bodyPr>
          <a:lstStyle/>
          <a:p>
            <a:r>
              <a:rPr lang="id-ID" sz="4000" b="1" dirty="0" smtClean="0"/>
              <a:t/>
            </a:r>
            <a:br>
              <a:rPr lang="id-ID" sz="4000" b="1" dirty="0" smtClean="0"/>
            </a:br>
            <a:r>
              <a:rPr lang="id-ID" sz="4000" b="1" dirty="0" smtClean="0"/>
              <a:t>VARIABEL  DALAM  MODEL : </a:t>
            </a:r>
            <a:r>
              <a:rPr lang="id-ID" sz="4000" dirty="0" smtClean="0"/>
              <a:t>C DAN Y </a:t>
            </a:r>
            <a:br>
              <a:rPr lang="id-ID" sz="4000" dirty="0" smtClean="0"/>
            </a:br>
            <a:r>
              <a:rPr lang="id-ID" sz="3100" i="1" dirty="0" smtClean="0"/>
              <a:t>(Variabel Endogen &amp;</a:t>
            </a:r>
            <a:r>
              <a:rPr lang="id-ID" sz="3100" i="1" dirty="0"/>
              <a:t> </a:t>
            </a:r>
            <a:r>
              <a:rPr lang="id-ID" sz="3100" i="1" dirty="0" smtClean="0"/>
              <a:t>Eksogen)</a:t>
            </a:r>
            <a:r>
              <a:rPr lang="id-ID" dirty="0"/>
              <a:t/>
            </a:r>
            <a:br>
              <a:rPr lang="id-ID" dirty="0"/>
            </a:br>
            <a:endParaRPr lang="id-ID" dirty="0"/>
          </a:p>
        </p:txBody>
      </p:sp>
      <p:sp>
        <p:nvSpPr>
          <p:cNvPr id="3" name="Content Placeholder 2"/>
          <p:cNvSpPr>
            <a:spLocks noGrp="1"/>
          </p:cNvSpPr>
          <p:nvPr>
            <p:ph idx="1"/>
          </p:nvPr>
        </p:nvSpPr>
        <p:spPr/>
        <p:txBody>
          <a:bodyPr>
            <a:normAutofit/>
          </a:bodyPr>
          <a:lstStyle/>
          <a:p>
            <a:pPr marL="514350" indent="-514350" algn="just">
              <a:buAutoNum type="alphaLcPeriod"/>
            </a:pPr>
            <a:r>
              <a:rPr lang="id-ID" dirty="0" smtClean="0"/>
              <a:t>Variabel Endogen. Variabel </a:t>
            </a:r>
            <a:r>
              <a:rPr lang="id-ID" dirty="0"/>
              <a:t>endogen merupakan variabel yang nilai solusinya ditentukan dari model. Pada contoh sebelumnya, yang merupakan variabel endogen adalah konsumsi (C). Karena tingkat konsumsi ditentukan oleh besarnya tingkat pendapatan melalui model dengan parameter a dan b.</a:t>
            </a:r>
          </a:p>
          <a:p>
            <a:endParaRPr lang="id-ID"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42"/>
            <a:ext cx="8229600" cy="1071570"/>
          </a:xfrm>
        </p:spPr>
        <p:txBody>
          <a:bodyPr>
            <a:normAutofit fontScale="90000"/>
          </a:bodyPr>
          <a:lstStyle/>
          <a:p>
            <a:r>
              <a:rPr lang="id-ID" sz="4000" b="1" dirty="0" smtClean="0"/>
              <a:t/>
            </a:r>
            <a:br>
              <a:rPr lang="id-ID" sz="4000" b="1" dirty="0" smtClean="0"/>
            </a:br>
            <a:r>
              <a:rPr lang="id-ID" sz="4000" b="1" dirty="0" smtClean="0"/>
              <a:t>VARIABEL  DALAM  MODEL : </a:t>
            </a:r>
            <a:r>
              <a:rPr lang="id-ID" sz="4000" dirty="0" smtClean="0"/>
              <a:t>C DAN Y </a:t>
            </a:r>
            <a:br>
              <a:rPr lang="id-ID" sz="4000" dirty="0" smtClean="0"/>
            </a:br>
            <a:r>
              <a:rPr lang="id-ID" sz="3100" i="1" dirty="0" smtClean="0"/>
              <a:t>(Variabel Endogen &amp;</a:t>
            </a:r>
            <a:r>
              <a:rPr lang="id-ID" sz="3100" i="1" dirty="0"/>
              <a:t> </a:t>
            </a:r>
            <a:r>
              <a:rPr lang="id-ID" sz="3100" i="1" dirty="0" smtClean="0"/>
              <a:t>Eksogen)</a:t>
            </a:r>
            <a:r>
              <a:rPr lang="id-ID" dirty="0"/>
              <a:t/>
            </a:r>
            <a:br>
              <a:rPr lang="id-ID" dirty="0"/>
            </a:br>
            <a:endParaRPr lang="id-ID" dirty="0"/>
          </a:p>
        </p:txBody>
      </p:sp>
      <p:sp>
        <p:nvSpPr>
          <p:cNvPr id="3" name="Content Placeholder 2"/>
          <p:cNvSpPr>
            <a:spLocks noGrp="1"/>
          </p:cNvSpPr>
          <p:nvPr>
            <p:ph idx="1"/>
          </p:nvPr>
        </p:nvSpPr>
        <p:spPr>
          <a:xfrm>
            <a:off x="457200" y="1600200"/>
            <a:ext cx="8229600" cy="4686320"/>
          </a:xfrm>
        </p:spPr>
        <p:txBody>
          <a:bodyPr>
            <a:normAutofit fontScale="92500" lnSpcReduction="10000"/>
          </a:bodyPr>
          <a:lstStyle/>
          <a:p>
            <a:pPr algn="just">
              <a:buNone/>
            </a:pPr>
            <a:r>
              <a:rPr lang="id-ID" sz="3500" dirty="0" smtClean="0"/>
              <a:t>b.Variabel Eksogen. Variabel </a:t>
            </a:r>
            <a:r>
              <a:rPr lang="id-ID" sz="3500" dirty="0"/>
              <a:t>eksogen merupakan variabel yang nilai solusinya dipengaruhi oleh kekuatan lain di luar model. Pada contoh sebelumnya, yang merupakan variabel eksogen adalah pendapatan (Y), karena pendapatan tidak dipengaruhi oleh konsumsi tetapi dipengaruhi oleh tingkat produksi dan harga input serta output.</a:t>
            </a:r>
          </a:p>
          <a:p>
            <a:pPr>
              <a:buNone/>
            </a:pPr>
            <a:r>
              <a:rPr lang="id-ID" dirty="0" smtClean="0"/>
              <a:t/>
            </a:r>
            <a:br>
              <a:rPr lang="id-ID" dirty="0" smtClean="0"/>
            </a:br>
            <a:endParaRPr lang="id-ID"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a:xfrm>
            <a:off x="457200" y="2571743"/>
            <a:ext cx="8401080" cy="2786083"/>
          </a:xfrm>
        </p:spPr>
        <p:txBody>
          <a:bodyPr>
            <a:normAutofit fontScale="97500"/>
          </a:bodyPr>
          <a:lstStyle/>
          <a:p>
            <a:pPr>
              <a:buNone/>
            </a:pPr>
            <a:endParaRPr lang="id-ID" b="1" dirty="0" smtClean="0"/>
          </a:p>
          <a:p>
            <a:pPr marL="742950" indent="-742950" algn="ctr">
              <a:buNone/>
            </a:pPr>
            <a:r>
              <a:rPr lang="id-ID" sz="4100" b="1" dirty="0" smtClean="0"/>
              <a:t>2</a:t>
            </a:r>
            <a:r>
              <a:rPr lang="id-ID" sz="4100" b="1" dirty="0"/>
              <a:t>. Parameter </a:t>
            </a:r>
            <a:r>
              <a:rPr lang="id-ID" sz="4100" dirty="0"/>
              <a:t/>
            </a:r>
            <a:br>
              <a:rPr lang="id-ID" sz="4100" dirty="0"/>
            </a:br>
            <a:endParaRPr lang="id-ID" sz="4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id-ID" sz="3600" b="1" dirty="0" smtClean="0"/>
              <a:t>Parameter. </a:t>
            </a:r>
            <a:r>
              <a:rPr lang="id-ID" sz="3600" dirty="0" smtClean="0"/>
              <a:t>Parameter </a:t>
            </a:r>
            <a:r>
              <a:rPr lang="id-ID" sz="3600" dirty="0"/>
              <a:t>merupakan konstanta yang menunjukkan pengaruh variabel eksogen terhadap variabel endogen. Parameter dapat berdiri sendiri yang disebut intersep, dapat pula bergabung dengan variabel eksogen yang disebut koefisien.</a:t>
            </a:r>
          </a:p>
          <a:p>
            <a:endParaRPr lang="id-ID"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a:xfrm>
            <a:off x="457200" y="2571743"/>
            <a:ext cx="8401080" cy="2786083"/>
          </a:xfrm>
        </p:spPr>
        <p:txBody>
          <a:bodyPr>
            <a:normAutofit fontScale="97500"/>
          </a:bodyPr>
          <a:lstStyle/>
          <a:p>
            <a:pPr>
              <a:buNone/>
            </a:pPr>
            <a:endParaRPr lang="id-ID" b="1" dirty="0" smtClean="0"/>
          </a:p>
          <a:p>
            <a:pPr marL="742950" indent="-742950" algn="ctr">
              <a:buNone/>
            </a:pPr>
            <a:r>
              <a:rPr lang="id-ID" sz="4400" b="1" dirty="0"/>
              <a:t>3. Persamaan dan Pertidaksamaan </a:t>
            </a:r>
            <a:r>
              <a:rPr lang="id-ID" sz="4100" dirty="0"/>
              <a:t/>
            </a:r>
            <a:br>
              <a:rPr lang="id-ID" sz="4100" dirty="0"/>
            </a:br>
            <a:endParaRPr lang="id-ID" sz="4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4983179"/>
          </a:xfrm>
        </p:spPr>
        <p:txBody>
          <a:bodyPr/>
          <a:lstStyle/>
          <a:p>
            <a:pPr algn="just"/>
            <a:r>
              <a:rPr lang="id-ID" dirty="0" smtClean="0"/>
              <a:t>Persamaan merupakan pernyataan bahwa dua lambang adalah sama. Persamaan biasa disimbolkan dengan tanda 'sama dengan' (=). </a:t>
            </a:r>
          </a:p>
          <a:p>
            <a:pPr algn="ctr">
              <a:buNone/>
            </a:pPr>
            <a:r>
              <a:rPr lang="id-ID" dirty="0" smtClean="0"/>
              <a:t> Sedangkan </a:t>
            </a:r>
          </a:p>
          <a:p>
            <a:pPr algn="just"/>
            <a:r>
              <a:rPr lang="id-ID" dirty="0" smtClean="0"/>
              <a:t>Pertidaksamaan biasa disimbolkan dengan 'kurang dari' (&lt;) atau lebih dari (&gt;)</a:t>
            </a:r>
            <a:endParaRPr lang="id-ID"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t>a. Persamaan Definisi</a:t>
            </a:r>
          </a:p>
        </p:txBody>
      </p:sp>
      <p:sp>
        <p:nvSpPr>
          <p:cNvPr id="3" name="Content Placeholder 2"/>
          <p:cNvSpPr>
            <a:spLocks noGrp="1"/>
          </p:cNvSpPr>
          <p:nvPr>
            <p:ph idx="1"/>
          </p:nvPr>
        </p:nvSpPr>
        <p:spPr/>
        <p:txBody>
          <a:bodyPr/>
          <a:lstStyle/>
          <a:p>
            <a:pPr algn="just"/>
            <a:r>
              <a:rPr lang="id-ID" dirty="0"/>
              <a:t>Merupakan suatu bentuk persamaan di antara dua pernyataan yang mempunyai arti yang sama.</a:t>
            </a:r>
          </a:p>
          <a:p>
            <a:pPr algn="just"/>
            <a:r>
              <a:rPr lang="id-ID" dirty="0"/>
              <a:t>Misal, penerimaan total adalah perkalian antara harga per unit dengan jumlah barang yang terjual. </a:t>
            </a:r>
            <a:endParaRPr lang="id-ID" dirty="0" smtClean="0"/>
          </a:p>
          <a:p>
            <a:pPr algn="just"/>
            <a:r>
              <a:rPr lang="id-ID" dirty="0" smtClean="0"/>
              <a:t>Maka </a:t>
            </a:r>
            <a:r>
              <a:rPr lang="id-ID" dirty="0"/>
              <a:t>persamaannya adalah </a:t>
            </a:r>
            <a:r>
              <a:rPr lang="id-ID" b="1" dirty="0"/>
              <a:t>TR = P . Q</a:t>
            </a:r>
            <a:endParaRPr lang="id-ID" dirty="0"/>
          </a:p>
          <a:p>
            <a:pPr>
              <a:buNone/>
            </a:pPr>
            <a:endParaRPr lang="id-ID"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id-ID" sz="3600" dirty="0"/>
              <a:t>b. Persamaan </a:t>
            </a:r>
            <a:r>
              <a:rPr lang="id-ID" sz="3600" dirty="0" smtClean="0"/>
              <a:t>Perilaku :ekonomi dan bisnis</a:t>
            </a:r>
            <a:endParaRPr lang="id-ID" sz="3600" dirty="0"/>
          </a:p>
        </p:txBody>
      </p:sp>
      <p:sp>
        <p:nvSpPr>
          <p:cNvPr id="3" name="Content Placeholder 2"/>
          <p:cNvSpPr>
            <a:spLocks noGrp="1"/>
          </p:cNvSpPr>
          <p:nvPr>
            <p:ph idx="1"/>
          </p:nvPr>
        </p:nvSpPr>
        <p:spPr/>
        <p:txBody>
          <a:bodyPr>
            <a:normAutofit fontScale="92500"/>
          </a:bodyPr>
          <a:lstStyle/>
          <a:p>
            <a:pPr algn="just"/>
            <a:r>
              <a:rPr lang="id-ID" dirty="0"/>
              <a:t>Merupakan persamaan yang menunjukkan bahwa perubahan perilaku suatu variabel sebagai akibat dari perubahan variabel lainnya yang berhubungan. Misal, perubahan biaya total sebuah perusahaan sebagai akibat dari perubahan jumlah produksi. maka persamaannya adalah : </a:t>
            </a:r>
            <a:r>
              <a:rPr lang="id-ID" b="1" dirty="0"/>
              <a:t>TC = 100 + 25Q</a:t>
            </a:r>
            <a:r>
              <a:rPr lang="id-ID" dirty="0"/>
              <a:t> atau </a:t>
            </a:r>
            <a:r>
              <a:rPr lang="id-ID" b="1" dirty="0"/>
              <a:t>TC= 150 + Q</a:t>
            </a:r>
            <a:endParaRPr lang="id-ID" dirty="0"/>
          </a:p>
          <a:p>
            <a:pPr>
              <a:buNone/>
            </a:pPr>
            <a:r>
              <a:rPr lang="id-ID" dirty="0" smtClean="0"/>
              <a:t/>
            </a:r>
            <a:br>
              <a:rPr lang="id-ID" dirty="0" smtClean="0"/>
            </a:br>
            <a:endParaRPr lang="id-ID"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t>c. Kondisi Keseimbangan</a:t>
            </a:r>
          </a:p>
        </p:txBody>
      </p:sp>
      <p:sp>
        <p:nvSpPr>
          <p:cNvPr id="3" name="Content Placeholder 2"/>
          <p:cNvSpPr>
            <a:spLocks noGrp="1"/>
          </p:cNvSpPr>
          <p:nvPr>
            <p:ph idx="1"/>
          </p:nvPr>
        </p:nvSpPr>
        <p:spPr/>
        <p:txBody>
          <a:bodyPr/>
          <a:lstStyle/>
          <a:p>
            <a:pPr algn="just"/>
            <a:r>
              <a:rPr lang="id-ID" dirty="0"/>
              <a:t>Merupakan suatu persamaan yang menggambarkan prasyarat untuk mencapai keseimbangan. </a:t>
            </a:r>
            <a:endParaRPr lang="id-ID" dirty="0" smtClean="0"/>
          </a:p>
          <a:p>
            <a:pPr algn="just"/>
            <a:r>
              <a:rPr lang="id-ID" dirty="0" smtClean="0"/>
              <a:t>Misal</a:t>
            </a:r>
            <a:r>
              <a:rPr lang="id-ID" dirty="0"/>
              <a:t>, kondisi keseimbangan pasar dan pendapatan nasional. </a:t>
            </a:r>
            <a:r>
              <a:rPr lang="id-ID" dirty="0" smtClean="0"/>
              <a:t>Qd </a:t>
            </a:r>
            <a:r>
              <a:rPr lang="id-ID" dirty="0"/>
              <a:t>= Qs dan S = </a:t>
            </a:r>
            <a:r>
              <a:rPr lang="id-ID" dirty="0" smtClean="0"/>
              <a:t>I (konsep teori-supply demand)</a:t>
            </a:r>
            <a:endParaRPr lang="id-ID"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00043"/>
            <a:ext cx="7772400" cy="1000131"/>
          </a:xfrm>
        </p:spPr>
        <p:txBody>
          <a:bodyPr>
            <a:normAutofit fontScale="90000"/>
          </a:bodyPr>
          <a:lstStyle/>
          <a:p>
            <a:pPr algn="l"/>
            <a:r>
              <a:rPr lang="id-ID" dirty="0"/>
              <a:t>Rumus matematika </a:t>
            </a:r>
            <a:r>
              <a:rPr lang="id-ID" dirty="0" smtClean="0"/>
              <a:t>bisnis-1</a:t>
            </a:r>
            <a:r>
              <a:rPr lang="id-ID" dirty="0"/>
              <a:t/>
            </a:r>
            <a:br>
              <a:rPr lang="id-ID" dirty="0"/>
            </a:br>
            <a:endParaRPr lang="id-ID" dirty="0"/>
          </a:p>
        </p:txBody>
      </p:sp>
      <p:sp>
        <p:nvSpPr>
          <p:cNvPr id="3" name="Subtitle 2"/>
          <p:cNvSpPr>
            <a:spLocks noGrp="1"/>
          </p:cNvSpPr>
          <p:nvPr>
            <p:ph type="subTitle" idx="1"/>
          </p:nvPr>
        </p:nvSpPr>
        <p:spPr>
          <a:xfrm>
            <a:off x="714348" y="1428736"/>
            <a:ext cx="7786742" cy="5072098"/>
          </a:xfrm>
        </p:spPr>
        <p:txBody>
          <a:bodyPr>
            <a:normAutofit/>
          </a:bodyPr>
          <a:lstStyle/>
          <a:p>
            <a:pPr marL="514350" indent="-514350" algn="just">
              <a:buAutoNum type="arabicPeriod"/>
            </a:pPr>
            <a:r>
              <a:rPr lang="id-ID" sz="2800" dirty="0" smtClean="0">
                <a:solidFill>
                  <a:schemeClr val="tx1"/>
                </a:solidFill>
              </a:rPr>
              <a:t>RUMUS </a:t>
            </a:r>
            <a:r>
              <a:rPr lang="id-ID" sz="2800" dirty="0">
                <a:solidFill>
                  <a:schemeClr val="tx1"/>
                </a:solidFill>
              </a:rPr>
              <a:t>MATEMATIKA BISNIS </a:t>
            </a:r>
            <a:endParaRPr lang="id-ID" sz="2800" dirty="0" smtClean="0">
              <a:solidFill>
                <a:schemeClr val="tx1"/>
              </a:solidFill>
            </a:endParaRPr>
          </a:p>
          <a:p>
            <a:pPr marL="514350" indent="-514350" algn="just">
              <a:buAutoNum type="alphaUcPeriod"/>
            </a:pPr>
            <a:r>
              <a:rPr lang="id-ID" sz="2800" dirty="0" smtClean="0">
                <a:solidFill>
                  <a:schemeClr val="tx1"/>
                </a:solidFill>
              </a:rPr>
              <a:t>DERET </a:t>
            </a:r>
            <a:r>
              <a:rPr lang="id-ID" sz="2800" dirty="0">
                <a:solidFill>
                  <a:schemeClr val="tx1"/>
                </a:solidFill>
              </a:rPr>
              <a:t>HITUNG 1. Suku ke-n 2. Jumlah suku ke-n Keterangan : Sn : nilai suku tertentu Jn : jumlah deret hingga suku tertentu n : indeks suku a : suku pertama atau S1 b : </a:t>
            </a:r>
            <a:r>
              <a:rPr lang="id-ID" sz="2800" dirty="0" smtClean="0">
                <a:solidFill>
                  <a:schemeClr val="tx1"/>
                </a:solidFill>
              </a:rPr>
              <a:t>pembeda</a:t>
            </a:r>
          </a:p>
          <a:p>
            <a:pPr marL="514350" indent="-514350" algn="just">
              <a:buAutoNum type="alphaUcPeriod"/>
            </a:pPr>
            <a:r>
              <a:rPr lang="id-ID" sz="2800" dirty="0" smtClean="0">
                <a:solidFill>
                  <a:schemeClr val="tx1"/>
                </a:solidFill>
              </a:rPr>
              <a:t>DERET </a:t>
            </a:r>
            <a:r>
              <a:rPr lang="id-ID" sz="2800" dirty="0">
                <a:solidFill>
                  <a:schemeClr val="tx1"/>
                </a:solidFill>
              </a:rPr>
              <a:t>UKUR 1. Suku ke-n 2. Jumlah suku ke-n atau Keterangan : Sn : nilai suku tertentu Jn : jumlah deret hingga suku tertentu n : indeks suku a : suku pertama atau S1 p : pengganda Sn = a + (n-1)b Jn = 𝑛 2 (a + Sn) Sn = ap n-1 Jn = 𝑎(1−𝑝 𝑛) 1−𝑝 jika p&lt;1 Jn = 𝑎(𝑝 𝑛−1) 𝑝−1 jika p&gt;1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757874" cy="725470"/>
          </a:xfrm>
        </p:spPr>
        <p:txBody>
          <a:bodyPr>
            <a:noAutofit/>
          </a:bodyPr>
          <a:lstStyle/>
          <a:p>
            <a:pPr algn="l"/>
            <a:r>
              <a:rPr lang="id-ID" sz="3200" dirty="0" smtClean="0"/>
              <a:t/>
            </a:r>
            <a:br>
              <a:rPr lang="id-ID" sz="3200" dirty="0" smtClean="0"/>
            </a:br>
            <a:r>
              <a:rPr lang="id-ID" sz="3200" dirty="0" smtClean="0"/>
              <a:t>Rumus </a:t>
            </a:r>
            <a:r>
              <a:rPr lang="id-ID" sz="3200" dirty="0"/>
              <a:t>matematika </a:t>
            </a:r>
            <a:r>
              <a:rPr lang="id-ID" sz="3200" dirty="0" smtClean="0"/>
              <a:t>bisnis-2</a:t>
            </a:r>
            <a:r>
              <a:rPr lang="id-ID" sz="3200" dirty="0"/>
              <a:t/>
            </a:r>
            <a:br>
              <a:rPr lang="id-ID" sz="3200" dirty="0"/>
            </a:br>
            <a:endParaRPr lang="id-ID" sz="3200" dirty="0"/>
          </a:p>
        </p:txBody>
      </p:sp>
      <p:sp>
        <p:nvSpPr>
          <p:cNvPr id="3" name="Content Placeholder 2"/>
          <p:cNvSpPr>
            <a:spLocks noGrp="1"/>
          </p:cNvSpPr>
          <p:nvPr>
            <p:ph idx="1"/>
          </p:nvPr>
        </p:nvSpPr>
        <p:spPr>
          <a:xfrm>
            <a:off x="457200" y="1142984"/>
            <a:ext cx="8043890" cy="5286412"/>
          </a:xfrm>
        </p:spPr>
        <p:txBody>
          <a:bodyPr>
            <a:normAutofit fontScale="85000" lnSpcReduction="20000"/>
          </a:bodyPr>
          <a:lstStyle/>
          <a:p>
            <a:pPr algn="just">
              <a:buNone/>
            </a:pPr>
            <a:r>
              <a:rPr lang="id-ID" dirty="0" smtClean="0"/>
              <a:t>C.SUKU </a:t>
            </a:r>
            <a:r>
              <a:rPr lang="id-ID" dirty="0"/>
              <a:t>BUNGA MAJEMUK </a:t>
            </a:r>
            <a:r>
              <a:rPr lang="id-ID" dirty="0" smtClean="0"/>
              <a:t>1</a:t>
            </a:r>
            <a:r>
              <a:rPr lang="id-ID" dirty="0"/>
              <a:t>. </a:t>
            </a:r>
            <a:endParaRPr lang="id-ID" dirty="0" smtClean="0"/>
          </a:p>
          <a:p>
            <a:pPr algn="just"/>
            <a:r>
              <a:rPr lang="id-ID" dirty="0" smtClean="0"/>
              <a:t>Bunga </a:t>
            </a:r>
            <a:r>
              <a:rPr lang="id-ID" dirty="0"/>
              <a:t>yang dibayar 1x dalam 1 tahun atau 2. Bunga yang dibayar lebih dari 1x dalam 1 tahun atau Keterangan : Fn : bunga setelah n tahun (nilai masa depan) P : jumlah sekarang n : jumlah tahun i : tingkat bunga pertahun m : frekuensi pembayaran bunga dalam setahun </a:t>
            </a:r>
            <a:endParaRPr lang="id-ID" dirty="0" smtClean="0"/>
          </a:p>
          <a:p>
            <a:pPr algn="just">
              <a:buNone/>
            </a:pPr>
            <a:r>
              <a:rPr lang="id-ID" dirty="0" smtClean="0"/>
              <a:t>D</a:t>
            </a:r>
            <a:r>
              <a:rPr lang="id-ID" dirty="0"/>
              <a:t>. FUNGSI </a:t>
            </a:r>
            <a:r>
              <a:rPr lang="id-ID" dirty="0" smtClean="0"/>
              <a:t>1</a:t>
            </a:r>
            <a:r>
              <a:rPr lang="id-ID" dirty="0"/>
              <a:t>. </a:t>
            </a:r>
            <a:endParaRPr lang="id-ID" dirty="0" smtClean="0"/>
          </a:p>
          <a:p>
            <a:pPr algn="just"/>
            <a:r>
              <a:rPr lang="id-ID" dirty="0" smtClean="0"/>
              <a:t>PEMBENTUKAN </a:t>
            </a:r>
            <a:r>
              <a:rPr lang="id-ID" dirty="0"/>
              <a:t>PERSAMAAN LINEAR a. Cara Dwi-Koordinat b. Cara Koordinat-Lereng Ket : b = koefisien / lereng c. Cara Penggal-Lereng Ket : a = penggal/konstanta b = lereng/lereng d. Cara Dwi-Penggal Fn = P(1+i)n Fn = P(1+ 𝑖 𝑚 )mn P= 1 (1+𝑖) 𝑛 . F P= 1 (1+ 𝑖 𝑚 ) 𝑚𝑛 . F 𝑦− 𝑦1 𝑦2 −𝑦1 = 𝑥− 𝑥1 𝑥2− 𝑥1 y – y1 = b(x – x1) y= a + bx</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514350" indent="-514350" algn="just"/>
            <a:r>
              <a:rPr lang="id-ID" dirty="0" smtClean="0"/>
              <a:t>Ket </a:t>
            </a:r>
            <a:r>
              <a:rPr lang="id-ID" dirty="0"/>
              <a:t>: a = penggal vertikal c = penggal horizontal </a:t>
            </a:r>
            <a:r>
              <a:rPr lang="id-ID" dirty="0" smtClean="0"/>
              <a:t>2.FUNGSI </a:t>
            </a:r>
            <a:r>
              <a:rPr lang="id-ID" dirty="0"/>
              <a:t>LINEAR DALAM PENERAPAN EKONOMI a. Bentuk Umum Fungsi Permintaan atau b. Bentuk Umum Fungsi Penawaran atau c. Keseimbangan Pasar atau 3. PENGARUH PAJAK TERHADAP KESEIMBANGAN PASAR 1. </a:t>
            </a:r>
            <a:r>
              <a:rPr lang="id-ID" dirty="0" smtClean="0"/>
              <a:t>Pengaruh </a:t>
            </a:r>
            <a:r>
              <a:rPr lang="id-ID" dirty="0"/>
              <a:t>Pajak Spesifik  Fungsi penawaran berubah Sebelum pajak atau Sesudah pajak Q = − 𝑎 𝑏 + 1 𝑏 (𝑃 − 𝑡) Q = − 𝑎 𝑏 + 1 𝑏 𝑃 − 𝑡 bQ = –a + P – t y = a - 𝑎 𝑐 x Pd = 𝑎 𝑏 – 1 𝑏 QQ= a – bPd Q= -a + bPs Ps = 𝑎 𝑏 – 1 𝑏 Q Qd = Qs Pd = Ps Ps = a + bQ Ps = (a + t) + bQ Q = − 𝑎 𝑏 + 1 𝑏 𝑃</a:t>
            </a:r>
          </a:p>
        </p:txBody>
      </p:sp>
      <p:sp>
        <p:nvSpPr>
          <p:cNvPr id="4" name="Title 1"/>
          <p:cNvSpPr>
            <a:spLocks noGrp="1"/>
          </p:cNvSpPr>
          <p:nvPr>
            <p:ph type="title"/>
          </p:nvPr>
        </p:nvSpPr>
        <p:spPr/>
        <p:txBody>
          <a:bodyPr>
            <a:normAutofit fontScale="90000"/>
          </a:bodyPr>
          <a:lstStyle/>
          <a:p>
            <a:pPr algn="l"/>
            <a:r>
              <a:rPr lang="id-ID" dirty="0"/>
              <a:t>Rumus matematika </a:t>
            </a:r>
            <a:r>
              <a:rPr lang="id-ID" dirty="0" smtClean="0"/>
              <a:t>bisnis-3</a:t>
            </a:r>
            <a:r>
              <a:rPr lang="id-ID" dirty="0"/>
              <a:t/>
            </a:r>
            <a:br>
              <a:rPr lang="id-ID" dirty="0"/>
            </a:br>
            <a:endParaRPr lang="id-ID"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id-ID" dirty="0" smtClean="0"/>
              <a:t>Rumus matematika bisnis-4</a:t>
            </a:r>
            <a:br>
              <a:rPr lang="id-ID" dirty="0" smtClean="0"/>
            </a:br>
            <a:endParaRPr lang="id-ID" dirty="0"/>
          </a:p>
        </p:txBody>
      </p:sp>
      <p:sp>
        <p:nvSpPr>
          <p:cNvPr id="3" name="Content Placeholder 2"/>
          <p:cNvSpPr>
            <a:spLocks noGrp="1"/>
          </p:cNvSpPr>
          <p:nvPr>
            <p:ph idx="1"/>
          </p:nvPr>
        </p:nvSpPr>
        <p:spPr>
          <a:xfrm>
            <a:off x="428596" y="1500174"/>
            <a:ext cx="8229600" cy="4786346"/>
          </a:xfrm>
        </p:spPr>
        <p:txBody>
          <a:bodyPr>
            <a:normAutofit fontScale="85000" lnSpcReduction="20000"/>
          </a:bodyPr>
          <a:lstStyle/>
          <a:p>
            <a:pPr algn="just"/>
            <a:r>
              <a:rPr lang="id-ID" dirty="0"/>
              <a:t>Ket : t = </a:t>
            </a:r>
            <a:r>
              <a:rPr lang="id-ID" dirty="0" smtClean="0"/>
              <a:t>pajak; </a:t>
            </a:r>
            <a:r>
              <a:rPr lang="id-ID" dirty="0"/>
              <a:t>Fungsi Permintaan tetap </a:t>
            </a:r>
            <a:r>
              <a:rPr lang="id-ID" dirty="0" smtClean="0"/>
              <a:t>; </a:t>
            </a:r>
            <a:r>
              <a:rPr lang="id-ID" dirty="0"/>
              <a:t>Pajak yang ditanggung konsumen Ket : Pe ’ = harga setelah pajak Pe = harga keseimbangan sebelum pajak  Pajak yang ditanggung produsen Ket : t = besar pajak tk = pajak yang ditanggung </a:t>
            </a:r>
            <a:r>
              <a:rPr lang="id-ID" dirty="0" smtClean="0"/>
              <a:t>konsumen; </a:t>
            </a:r>
            <a:r>
              <a:rPr lang="id-ID" dirty="0"/>
              <a:t>Pajak yang ditanggung pemerintah Ket : Qe = jmlh keseimbangan sesudah pajak 2. Pengaruh Pajak </a:t>
            </a:r>
            <a:r>
              <a:rPr lang="id-ID" dirty="0" smtClean="0"/>
              <a:t>Proporsional....; </a:t>
            </a:r>
            <a:r>
              <a:rPr lang="id-ID" dirty="0"/>
              <a:t>Fungsi penawaran untuk pajak berupa % Persamaan penawaran semula atau Persamaan penawaran baru menjadi: P = a + bQ + tP P – tP = a + bQ Atau tk = Pe ’ – Pe tp =t – tk T =Qe ’ × t P (1-t) = a + bQ P = 𝑎 (1−𝑡) + 𝑏 (1−𝑡) 𝑄 Q = − 𝑎 𝑏 + (1−𝑡) 𝑏 𝑃 Pd = a – bQ Ps = a + bQ Q = − 𝑎 𝑏 + 1 𝑏 𝑃</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11222"/>
          </a:xfrm>
        </p:spPr>
        <p:txBody>
          <a:bodyPr>
            <a:normAutofit fontScale="90000"/>
          </a:bodyPr>
          <a:lstStyle/>
          <a:p>
            <a:r>
              <a:rPr lang="id-ID" dirty="0" smtClean="0"/>
              <a:t>Rumus matematika bisnis-5</a:t>
            </a:r>
            <a:br>
              <a:rPr lang="id-ID" dirty="0" smtClean="0"/>
            </a:br>
            <a:endParaRPr lang="id-ID" dirty="0"/>
          </a:p>
        </p:txBody>
      </p:sp>
      <p:sp>
        <p:nvSpPr>
          <p:cNvPr id="3" name="Content Placeholder 2"/>
          <p:cNvSpPr>
            <a:spLocks noGrp="1"/>
          </p:cNvSpPr>
          <p:nvPr>
            <p:ph idx="1"/>
          </p:nvPr>
        </p:nvSpPr>
        <p:spPr/>
        <p:txBody>
          <a:bodyPr>
            <a:normAutofit fontScale="85000" lnSpcReduction="20000"/>
          </a:bodyPr>
          <a:lstStyle/>
          <a:p>
            <a:pPr algn="just"/>
            <a:r>
              <a:rPr lang="id-ID" dirty="0" smtClean="0"/>
              <a:t>Mengubah </a:t>
            </a:r>
            <a:r>
              <a:rPr lang="id-ID" dirty="0"/>
              <a:t>pajak (%) ke (Rp) Ket : Pe ’ = harga keseimbangan setelah pajak 4. PENGARUH SUBSIDI TERHADAP KESEIMBANGAN </a:t>
            </a:r>
            <a:r>
              <a:rPr lang="id-ID" dirty="0" smtClean="0"/>
              <a:t>PASAR; </a:t>
            </a:r>
            <a:r>
              <a:rPr lang="id-ID" dirty="0"/>
              <a:t>Fungsi penawaran berubah Sebelum subsidi ⟶ Sesudah subsidi ⟶ Ket : s = subsidi  Fungsi Permintaan tetap  Subsidi yang dinikmati konsumen Ket : Pe ’ = harga setelah pajak Pe = harga keseimbangan sebelum pajak  Subsidi yang dinikmati produsen Ket : s = besar subsidi tk = subsidi yang dinikmati konsumen  Subsidi yang diberikan pemerintah Ket : Qe = jmlh keseimbangan sesudah subsidi t (Rp) =t (%) × Pe ’ Ps = (a–s) + bQ Ps = a + bQ sk = Pe – Pe ’ sp = s – sk S = Qe ’ × s Pd = a – bQ</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TotalTime>
  <Words>1460</Words>
  <Application>Microsoft Office PowerPoint</Application>
  <PresentationFormat>On-screen Show (4:3)</PresentationFormat>
  <Paragraphs>87</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1. Pendahuluan     Sifat-Sifat Matemaika Ekonomi dan Bisnis 2. Konsep Dasar Matematika dan EkonomiBisnis     Model Ekonomi 3. Macam-macam Fungsi dalam Ekonomi danBisnis:      a.Fungsi Linear       b.Fungsi Non Linear       c.Fungsi Eksponen 4. Matematika Keuangan </vt:lpstr>
      <vt:lpstr>PENDAHULUAN </vt:lpstr>
      <vt:lpstr> MATEMATIKA EKONOMI DAN BISNIS </vt:lpstr>
      <vt:lpstr> SUMBER / REFRENSI </vt:lpstr>
      <vt:lpstr> Apa itu Matematika Bisnis? </vt:lpstr>
      <vt:lpstr> Kenapa Kamu Belajar Ini? </vt:lpstr>
      <vt:lpstr>Manfaat Belajar Matematika Bisnis</vt:lpstr>
      <vt:lpstr>Pengertian Matematika</vt:lpstr>
      <vt:lpstr>Slide 9</vt:lpstr>
      <vt:lpstr>Matematika Ekonomi-1 </vt:lpstr>
      <vt:lpstr>Matematika Ekonomi -2</vt:lpstr>
      <vt:lpstr>Model Matematika</vt:lpstr>
      <vt:lpstr>Slide 13</vt:lpstr>
      <vt:lpstr> VARIABEL  DALAM  MODEL : C DAN Y  (Variabel Endogen &amp; Eksogen) </vt:lpstr>
      <vt:lpstr> VARIABEL  DALAM  MODEL : C DAN Y  (Variabel Endogen &amp; Eksogen) </vt:lpstr>
      <vt:lpstr>Slide 16</vt:lpstr>
      <vt:lpstr>Slide 17</vt:lpstr>
      <vt:lpstr>Slide 18</vt:lpstr>
      <vt:lpstr>Slide 19</vt:lpstr>
      <vt:lpstr>a. Persamaan Definisi</vt:lpstr>
      <vt:lpstr>b. Persamaan Perilaku :ekonomi dan bisnis</vt:lpstr>
      <vt:lpstr>c. Kondisi Keseimbangan</vt:lpstr>
      <vt:lpstr>Rumus matematika bisnis-1 </vt:lpstr>
      <vt:lpstr> Rumus matematika bisnis-2 </vt:lpstr>
      <vt:lpstr>Rumus matematika bisnis-3 </vt:lpstr>
      <vt:lpstr>Rumus matematika bisnis-4 </vt:lpstr>
      <vt:lpstr>Rumus matematika bisnis-5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Apa itu Matematika Bisnis?</dc:title>
  <dc:creator>acer</dc:creator>
  <cp:lastModifiedBy>acer</cp:lastModifiedBy>
  <cp:revision>20</cp:revision>
  <dcterms:created xsi:type="dcterms:W3CDTF">2020-03-22T23:33:20Z</dcterms:created>
  <dcterms:modified xsi:type="dcterms:W3CDTF">2020-03-23T04:35:52Z</dcterms:modified>
</cp:coreProperties>
</file>