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4" r:id="rId3"/>
    <p:sldId id="315" r:id="rId4"/>
    <p:sldId id="323" r:id="rId5"/>
    <p:sldId id="325" r:id="rId6"/>
    <p:sldId id="324" r:id="rId7"/>
    <p:sldId id="319" r:id="rId8"/>
    <p:sldId id="316" r:id="rId9"/>
    <p:sldId id="317" r:id="rId10"/>
    <p:sldId id="297" r:id="rId11"/>
    <p:sldId id="326" r:id="rId12"/>
    <p:sldId id="308" r:id="rId13"/>
    <p:sldId id="299" r:id="rId14"/>
  </p:sldIdLst>
  <p:sldSz cx="9144000" cy="6858000" type="screen4x3"/>
  <p:notesSz cx="7102475" cy="9388475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228" autoAdjust="0"/>
  </p:normalViewPr>
  <p:slideViewPr>
    <p:cSldViewPr>
      <p:cViewPr varScale="1">
        <p:scale>
          <a:sx n="57" d="100"/>
          <a:sy n="57" d="100"/>
        </p:scale>
        <p:origin x="144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A4DDBC1-EE26-4AF6-808A-49EACFB13B2B}" type="datetimeFigureOut">
              <a:rPr lang="en-US"/>
              <a:pPr>
                <a:defRPr/>
              </a:pPr>
              <a:t>7/1/2019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C38632-99AE-4A03-A62E-C54936FFC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370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456A53B-21B4-483D-95BC-F7A5F32D40BD}" type="datetimeFigureOut">
              <a:rPr lang="en-US"/>
              <a:pPr>
                <a:defRPr/>
              </a:pPr>
              <a:t>7/1/2019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459288"/>
            <a:ext cx="5683250" cy="4224337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20EC90-5ABF-473E-B0DF-A1B8A8E769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595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18385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Kontak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? – TIDAK HARUS KONTAK FISIK ,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baseline="0" dirty="0" smtClean="0"/>
              <a:t> </a:t>
            </a:r>
            <a:r>
              <a:rPr lang="en-US" dirty="0" smtClean="0"/>
              <a:t>; BENTUK ISYARAT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memiliki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makna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antara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pengirim</a:t>
            </a:r>
            <a:r>
              <a:rPr lang="en-US" baseline="0" dirty="0" smtClean="0"/>
              <a:t>/ </a:t>
            </a:r>
            <a:r>
              <a:rPr lang="en-US" baseline="0" dirty="0" err="1" smtClean="0"/>
              <a:t>pelaku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penerima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dibalas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REAKSI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DIBEDAKAN ATAS : </a:t>
            </a:r>
            <a:r>
              <a:rPr lang="en-US" baseline="0" dirty="0" err="1" smtClean="0"/>
              <a:t>cara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kontak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langsung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tdk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langsung</a:t>
            </a:r>
            <a:r>
              <a:rPr lang="en-US" baseline="0" dirty="0" smtClean="0"/>
              <a:t>), </a:t>
            </a:r>
            <a:r>
              <a:rPr lang="en-US" baseline="0" dirty="0" err="1" smtClean="0"/>
              <a:t>sifat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kontak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antara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individu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dgn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kel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individu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dgn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kel</a:t>
            </a:r>
            <a:r>
              <a:rPr lang="en-US" baseline="0" dirty="0" smtClean="0"/>
              <a:t>), BENTUK (POSITIF-</a:t>
            </a:r>
            <a:r>
              <a:rPr lang="en-US" baseline="0" dirty="0" err="1" smtClean="0"/>
              <a:t>Kerjasama</a:t>
            </a:r>
            <a:r>
              <a:rPr lang="en-US" baseline="0" dirty="0" smtClean="0"/>
              <a:t>, Negative- </a:t>
            </a:r>
            <a:r>
              <a:rPr lang="en-US" baseline="0" dirty="0" err="1" smtClean="0"/>
              <a:t>putusnya</a:t>
            </a:r>
            <a:r>
              <a:rPr lang="en-US" baseline="0" dirty="0" smtClean="0"/>
              <a:t> hub),,  SIFAT HUBUNGAN (</a:t>
            </a:r>
            <a:r>
              <a:rPr lang="en-US" baseline="0" dirty="0" err="1" smtClean="0"/>
              <a:t>Kontak</a:t>
            </a:r>
            <a:r>
              <a:rPr lang="en-US" baseline="0" dirty="0" smtClean="0"/>
              <a:t> primer- </a:t>
            </a:r>
            <a:r>
              <a:rPr lang="en-US" baseline="0" dirty="0" err="1" smtClean="0"/>
              <a:t>langsung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Kontak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Skunder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perantara</a:t>
            </a:r>
            <a:r>
              <a:rPr lang="en-US" baseline="0" dirty="0" smtClean="0"/>
              <a:t>, media)</a:t>
            </a:r>
          </a:p>
          <a:p>
            <a:endParaRPr lang="en-US" baseline="0" dirty="0" smtClean="0"/>
          </a:p>
          <a:p>
            <a:r>
              <a:rPr lang="en-US" baseline="0" dirty="0" smtClean="0"/>
              <a:t>KOMUNIKASI</a:t>
            </a:r>
          </a:p>
          <a:p>
            <a:r>
              <a:rPr lang="en-US" baseline="0" dirty="0" err="1" smtClean="0"/>
              <a:t>Pengirim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penerima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pesan</a:t>
            </a:r>
            <a:r>
              <a:rPr lang="en-US" baseline="0" dirty="0" smtClean="0"/>
              <a:t>, media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umpan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balik</a:t>
            </a:r>
            <a:endParaRPr lang="en-US" baseline="0" dirty="0" smtClean="0"/>
          </a:p>
          <a:p>
            <a:r>
              <a:rPr lang="en-US" baseline="0" dirty="0" err="1" smtClean="0"/>
              <a:t>Termasuk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gerak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gerik</a:t>
            </a: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498456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Akomodatif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usaha-usaha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manusia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untuk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meredakan</a:t>
            </a:r>
            <a:r>
              <a:rPr lang="en-US" baseline="0" dirty="0" smtClean="0">
                <a:sym typeface="Wingdings" panose="05000000000000000000" pitchFamily="2" charset="2"/>
              </a:rPr>
              <a:t> </a:t>
            </a:r>
            <a:r>
              <a:rPr lang="en-US" baseline="0" dirty="0" err="1" smtClean="0">
                <a:sym typeface="Wingdings" panose="05000000000000000000" pitchFamily="2" charset="2"/>
              </a:rPr>
              <a:t>suatu</a:t>
            </a:r>
            <a:r>
              <a:rPr lang="en-US" baseline="0" dirty="0" smtClean="0">
                <a:sym typeface="Wingdings" panose="05000000000000000000" pitchFamily="2" charset="2"/>
              </a:rPr>
              <a:t> </a:t>
            </a:r>
            <a:r>
              <a:rPr lang="en-US" baseline="0" dirty="0" err="1" smtClean="0">
                <a:sym typeface="Wingdings" panose="05000000000000000000" pitchFamily="2" charset="2"/>
              </a:rPr>
              <a:t>pertentangan</a:t>
            </a:r>
            <a:r>
              <a:rPr lang="en-US" baseline="0" dirty="0" smtClean="0">
                <a:sym typeface="Wingdings" panose="05000000000000000000" pitchFamily="2" charset="2"/>
              </a:rPr>
              <a:t>  </a:t>
            </a:r>
            <a:r>
              <a:rPr lang="en-US" baseline="0" dirty="0" err="1" smtClean="0">
                <a:sym typeface="Wingdings" panose="05000000000000000000" pitchFamily="2" charset="2"/>
              </a:rPr>
              <a:t>usaha</a:t>
            </a:r>
            <a:r>
              <a:rPr lang="en-US" baseline="0" dirty="0" smtClean="0">
                <a:sym typeface="Wingdings" panose="05000000000000000000" pitchFamily="2" charset="2"/>
              </a:rPr>
              <a:t> </a:t>
            </a:r>
            <a:r>
              <a:rPr lang="en-US" baseline="0" dirty="0" err="1" smtClean="0">
                <a:sym typeface="Wingdings" panose="05000000000000000000" pitchFamily="2" charset="2"/>
              </a:rPr>
              <a:t>mencapai</a:t>
            </a:r>
            <a:r>
              <a:rPr lang="en-US" baseline="0" dirty="0" smtClean="0">
                <a:sym typeface="Wingdings" panose="05000000000000000000" pitchFamily="2" charset="2"/>
              </a:rPr>
              <a:t> </a:t>
            </a:r>
            <a:r>
              <a:rPr lang="en-US" baseline="0" dirty="0" err="1" smtClean="0">
                <a:sym typeface="Wingdings" panose="05000000000000000000" pitchFamily="2" charset="2"/>
              </a:rPr>
              <a:t>kestabilan</a:t>
            </a:r>
            <a:r>
              <a:rPr lang="en-US" baseline="0" dirty="0" smtClean="0">
                <a:sym typeface="Wingdings" panose="05000000000000000000" pitchFamily="2" charset="2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875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kelompok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individu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berbeda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kelompoknya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dirinya</a:t>
            </a:r>
            <a:endParaRPr lang="en-US" baseline="0" dirty="0" smtClean="0"/>
          </a:p>
          <a:p>
            <a:r>
              <a:rPr lang="en-US" baseline="0" dirty="0" err="1" smtClean="0"/>
              <a:t>Perasangka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negatif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tidak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dapat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dibenarkan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terhadap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kelompok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individu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anggotanya</a:t>
            </a:r>
            <a:endParaRPr lang="en-US" baseline="0" dirty="0" smtClean="0"/>
          </a:p>
          <a:p>
            <a:r>
              <a:rPr lang="en-US" baseline="0" dirty="0" err="1" smtClean="0"/>
              <a:t>Emosional-ledakan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sosial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Stereotipe</a:t>
            </a:r>
            <a:r>
              <a:rPr lang="en-US" baseline="0" dirty="0" smtClean="0"/>
              <a:t> : </a:t>
            </a:r>
            <a:r>
              <a:rPr lang="en-US" baseline="0" dirty="0" err="1" smtClean="0"/>
              <a:t>generalisasi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kesan</a:t>
            </a:r>
            <a:r>
              <a:rPr lang="en-US" baseline="0" dirty="0" smtClean="0"/>
              <a:t> . </a:t>
            </a:r>
            <a:r>
              <a:rPr lang="en-US" baseline="0" dirty="0" err="1" smtClean="0"/>
              <a:t>Jawa</a:t>
            </a:r>
            <a:r>
              <a:rPr lang="en-US" baseline="0" dirty="0" smtClean="0"/>
              <a:t> – Lama, </a:t>
            </a:r>
            <a:r>
              <a:rPr lang="en-US" baseline="0" dirty="0" err="1" smtClean="0"/>
              <a:t>penurut</a:t>
            </a:r>
            <a:r>
              <a:rPr lang="en-US" baseline="0" dirty="0" smtClean="0"/>
              <a:t>		</a:t>
            </a:r>
            <a:r>
              <a:rPr lang="en-US" baseline="0" dirty="0" err="1" smtClean="0"/>
              <a:t>Jarak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Sosial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suatu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jarak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psikologis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berkaitan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dgn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keinginan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melakukan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kontak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sosial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Prejudice : </a:t>
            </a:r>
            <a:r>
              <a:rPr lang="en-US" baseline="0" dirty="0" err="1" smtClean="0"/>
              <a:t>prasangka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penilaian</a:t>
            </a:r>
            <a:r>
              <a:rPr lang="en-US" baseline="0" dirty="0" smtClean="0"/>
              <a:t>, SIKAP</a:t>
            </a:r>
          </a:p>
          <a:p>
            <a:r>
              <a:rPr lang="en-US" baseline="0" dirty="0" err="1" smtClean="0"/>
              <a:t>Diskriminasi</a:t>
            </a:r>
            <a:r>
              <a:rPr lang="en-US" baseline="0" dirty="0" smtClean="0"/>
              <a:t> : </a:t>
            </a:r>
            <a:r>
              <a:rPr lang="en-US" baseline="0" dirty="0" err="1" smtClean="0"/>
              <a:t>perilaku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menerima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menolak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ssorg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semata-mata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brdasarkan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keaggotaanya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dlm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kelompok</a:t>
            </a:r>
            <a:r>
              <a:rPr lang="en-US" baseline="0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10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Integrasi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Sosial</a:t>
            </a:r>
            <a:r>
              <a:rPr lang="en-US" baseline="0" dirty="0" smtClean="0"/>
              <a:t> : </a:t>
            </a:r>
            <a:r>
              <a:rPr lang="en-US" baseline="0" dirty="0" err="1" smtClean="0"/>
              <a:t>kesempurnaan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keseluruhan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masyarakat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Akomodasi</a:t>
            </a:r>
            <a:r>
              <a:rPr lang="en-US" baseline="0" dirty="0" smtClean="0"/>
              <a:t> = proses </a:t>
            </a:r>
            <a:r>
              <a:rPr lang="en-US" baseline="0" dirty="0" err="1" smtClean="0"/>
              <a:t>sosial</a:t>
            </a:r>
            <a:r>
              <a:rPr lang="en-US" baseline="0" dirty="0" smtClean="0"/>
              <a:t> 2 / </a:t>
            </a:r>
            <a:r>
              <a:rPr lang="en-US" baseline="0" dirty="0" err="1" smtClean="0"/>
              <a:t>lebih</a:t>
            </a:r>
            <a:r>
              <a:rPr lang="en-US" baseline="0" dirty="0" smtClean="0"/>
              <a:t> org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berusaha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saling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menyesuaikan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diri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tdk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saling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mnggu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dgn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mencegah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mengurangi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menghentikan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ketegangan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sudah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timbul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sudah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ada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KERJA SAMA= USAHA BERSAMA ANTAR PRIBADI / KELOMPOK </a:t>
            </a:r>
            <a:r>
              <a:rPr lang="en-US" baseline="0" dirty="0" err="1" smtClean="0"/>
              <a:t>mencapai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tujuan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bersama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Koordinasi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persatuan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individu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kel</a:t>
            </a:r>
            <a:r>
              <a:rPr lang="en-US" baseline="0" dirty="0" smtClean="0"/>
              <a:t> agar </a:t>
            </a:r>
            <a:r>
              <a:rPr lang="en-US" baseline="0" dirty="0" err="1" smtClean="0"/>
              <a:t>tercapai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keseimbangan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keselarasan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Asimilasi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sebuah</a:t>
            </a:r>
            <a:r>
              <a:rPr lang="en-US" baseline="0" dirty="0" smtClean="0"/>
              <a:t> proses yang </a:t>
            </a:r>
            <a:r>
              <a:rPr lang="en-US" baseline="0" dirty="0" err="1" smtClean="0"/>
              <a:t>ditandai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adanya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usaha-usaha</a:t>
            </a:r>
            <a:r>
              <a:rPr lang="en-US" baseline="0" dirty="0" smtClean="0"/>
              <a:t> u </a:t>
            </a:r>
            <a:r>
              <a:rPr lang="en-US" baseline="0" dirty="0" err="1" smtClean="0"/>
              <a:t>mengurangi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perbedaan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individu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kelompok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mencapai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kesepakatan</a:t>
            </a:r>
            <a:r>
              <a:rPr lang="en-US" baseline="0" dirty="0" smtClean="0"/>
              <a:t> / </a:t>
            </a:r>
            <a:r>
              <a:rPr lang="en-US" baseline="0" dirty="0" err="1" smtClean="0"/>
              <a:t>tujuan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sama</a:t>
            </a:r>
            <a:r>
              <a:rPr lang="en-US" baseline="0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679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87076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Kasus</a:t>
            </a:r>
            <a:r>
              <a:rPr lang="en-US" dirty="0" smtClean="0"/>
              <a:t> 212 DAN 412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702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41900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D6BD1-EBEC-4FA3-808C-8E2C3E086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BB9DD-AED3-4587-A805-96DD90910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0FF2A-1062-4722-A01E-2D7CF33BE8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01B46-6454-421E-85D0-2789473EB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219AE-B80B-4C05-B117-7AC6DE966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6A990-FF54-4FCB-937A-4CE885BC4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ACF73-F7BD-4215-AC39-A1877699D7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DB26E-FF14-4C9B-AB5E-6FEF1F4F0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4CD8D-7276-4190-A938-C65A3577E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53313-7783-48A3-AD2B-0B226C7A2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711B2-D7CA-45B7-BFF3-2A572A3A6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69" y="4572000"/>
            <a:ext cx="7781731" cy="990600"/>
          </a:xfrm>
        </p:spPr>
        <p:txBody>
          <a:bodyPr bIns="0" anchor="b"/>
          <a:lstStyle>
            <a:lvl1pPr>
              <a:defRPr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69" y="5600700"/>
            <a:ext cx="7772400" cy="838200"/>
          </a:xfrm>
        </p:spPr>
        <p:txBody>
          <a:bodyPr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9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1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DA1E18-4D1E-4E87-AB15-0BB7B9BEB2CD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d-ID" smtClean="0"/>
              <a:t>5/4/2010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502967-D511-44EC-A434-D09A6CA06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dissolv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video" Target="file:///C:\Documents%20and%20Settings\Administrator\My%20Documents\BAHAN%20VIDEO-%20KARAKTER-2\Peduli%20Prita.wmv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214554"/>
            <a:ext cx="9144000" cy="215443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CHAPTER 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INTERAKSI  SOSIAL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2" descr="D:\Picture\logo ibi smal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15250" y="142875"/>
            <a:ext cx="1244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457200" y="579423"/>
            <a:ext cx="8229600" cy="706437"/>
          </a:xfrm>
        </p:spPr>
        <p:txBody>
          <a:bodyPr/>
          <a:lstStyle/>
          <a:p>
            <a:pPr algn="r" eaLnBrk="1" hangingPunct="1"/>
            <a:r>
              <a:rPr lang="id-I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INTERAKSI SOSIAL</a:t>
            </a:r>
            <a:endParaRPr lang="en-US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2104148"/>
            <a:ext cx="850112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Proses</a:t>
            </a:r>
            <a:r>
              <a:rPr lang="en-US" sz="3200" dirty="0" smtClean="0"/>
              <a:t> </a:t>
            </a:r>
            <a:r>
              <a:rPr lang="en-US" sz="3200" dirty="0" err="1" smtClean="0"/>
              <a:t>sosial</a:t>
            </a:r>
            <a:r>
              <a:rPr lang="en-US" sz="3200" dirty="0" smtClean="0"/>
              <a:t> yang </a:t>
            </a:r>
            <a:r>
              <a:rPr lang="en-US" sz="3200" dirty="0" err="1" smtClean="0"/>
              <a:t>terjadi</a:t>
            </a:r>
            <a:r>
              <a:rPr lang="en-US" sz="3200" dirty="0" smtClean="0"/>
              <a:t> </a:t>
            </a:r>
            <a:r>
              <a:rPr lang="en-US" sz="3200" dirty="0" err="1" smtClean="0"/>
              <a:t>karena</a:t>
            </a:r>
            <a:r>
              <a:rPr lang="en-US" sz="3200" dirty="0" smtClean="0"/>
              <a:t> </a:t>
            </a:r>
            <a:r>
              <a:rPr lang="en-US" sz="3200" dirty="0" err="1" smtClean="0"/>
              <a:t>adanya</a:t>
            </a:r>
            <a:r>
              <a:rPr lang="en-US" sz="3200" dirty="0" smtClean="0"/>
              <a:t> </a:t>
            </a:r>
            <a:r>
              <a:rPr lang="en-US" sz="3200" dirty="0" err="1" smtClean="0"/>
              <a:t>hubungan</a:t>
            </a:r>
            <a:r>
              <a:rPr lang="en-US" sz="3200" dirty="0" smtClean="0"/>
              <a:t> </a:t>
            </a:r>
            <a:r>
              <a:rPr lang="en-US" sz="3200" dirty="0" err="1" smtClean="0"/>
              <a:t>sosial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dinamis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  <a:p>
            <a:r>
              <a:rPr lang="en-US" sz="3200" dirty="0" err="1" smtClean="0"/>
              <a:t>Mencakup</a:t>
            </a:r>
            <a:r>
              <a:rPr lang="en-US" sz="3200" dirty="0" smtClean="0"/>
              <a:t> </a:t>
            </a:r>
            <a:r>
              <a:rPr lang="en-US" sz="3200" dirty="0" err="1" smtClean="0"/>
              <a:t>hubungan</a:t>
            </a:r>
            <a:r>
              <a:rPr lang="en-US" sz="3200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err="1" smtClean="0"/>
              <a:t>Antar</a:t>
            </a:r>
            <a:r>
              <a:rPr lang="en-US" sz="3200" dirty="0" smtClean="0"/>
              <a:t> </a:t>
            </a:r>
            <a:r>
              <a:rPr lang="en-US" sz="3200" dirty="0" err="1" smtClean="0"/>
              <a:t>individu</a:t>
            </a:r>
            <a:endParaRPr lang="en-US" sz="3200" dirty="0" smtClean="0"/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err="1" smtClean="0"/>
              <a:t>Antar</a:t>
            </a:r>
            <a:r>
              <a:rPr lang="en-US" sz="3200" dirty="0" smtClean="0"/>
              <a:t> </a:t>
            </a:r>
            <a:r>
              <a:rPr lang="en-US" sz="3200" dirty="0" err="1" smtClean="0"/>
              <a:t>kelompok</a:t>
            </a:r>
            <a:endParaRPr lang="en-US" sz="3200" dirty="0" smtClean="0"/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 err="1" smtClean="0"/>
              <a:t>Antar</a:t>
            </a:r>
            <a:r>
              <a:rPr lang="en-US" sz="3200" dirty="0" smtClean="0"/>
              <a:t> </a:t>
            </a:r>
            <a:r>
              <a:rPr lang="en-US" sz="3200" dirty="0" err="1" smtClean="0"/>
              <a:t>individu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kelompok</a:t>
            </a:r>
            <a:endParaRPr lang="en-US" sz="32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60350"/>
            <a:ext cx="8147050" cy="865188"/>
          </a:xfrm>
        </p:spPr>
        <p:txBody>
          <a:bodyPr/>
          <a:lstStyle/>
          <a:p>
            <a:pPr algn="r" eaLnBrk="1" hangingPunct="1"/>
            <a:r>
              <a:rPr lang="id-I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INTERAKSI SOSIAL</a:t>
            </a:r>
            <a:endParaRPr lang="en-US" sz="4000" dirty="0" smtClean="0">
              <a:latin typeface="Cambria" pitchFamily="18" charset="0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57298"/>
            <a:ext cx="8229600" cy="4572032"/>
          </a:xfrm>
        </p:spPr>
        <p:txBody>
          <a:bodyPr/>
          <a:lstStyle/>
          <a:p>
            <a:pPr eaLnBrk="1" hangingPunct="1">
              <a:buNone/>
            </a:pPr>
            <a:r>
              <a:rPr lang="id-ID" sz="2800" b="1" dirty="0" smtClean="0">
                <a:latin typeface="Arial" pitchFamily="34" charset="0"/>
                <a:cs typeface="Arial" pitchFamily="34" charset="0"/>
              </a:rPr>
              <a:t>TUJUAN INTERAKSI SOSIAL</a:t>
            </a:r>
            <a:endParaRPr lang="en-US" sz="2800" b="1" dirty="0" smtClean="0">
              <a:latin typeface="Cambria" pitchFamily="18" charset="0"/>
            </a:endParaRPr>
          </a:p>
          <a:p>
            <a:pPr eaLnBrk="1" hangingPunct="1"/>
            <a:r>
              <a:rPr lang="id-ID" sz="2800" b="1" dirty="0" smtClean="0">
                <a:latin typeface="Arial" pitchFamily="34" charset="0"/>
                <a:cs typeface="Arial" pitchFamily="34" charset="0"/>
              </a:rPr>
              <a:t>Terciptanya hubungan yang harmonis</a:t>
            </a:r>
          </a:p>
          <a:p>
            <a:pPr eaLnBrk="1" hangingPunct="1"/>
            <a:r>
              <a:rPr lang="id-ID" sz="2800" b="1" dirty="0" smtClean="0">
                <a:latin typeface="Arial" pitchFamily="34" charset="0"/>
                <a:cs typeface="Arial" pitchFamily="34" charset="0"/>
              </a:rPr>
              <a:t>Tercapainya tujuan hubungan dan kepentingan</a:t>
            </a:r>
          </a:p>
          <a:p>
            <a:pPr eaLnBrk="1" hangingPunct="1"/>
            <a:r>
              <a:rPr lang="id-ID" sz="2800" b="1" dirty="0" smtClean="0">
                <a:latin typeface="Arial" pitchFamily="34" charset="0"/>
                <a:cs typeface="Arial" pitchFamily="34" charset="0"/>
              </a:rPr>
              <a:t>Sarana dalam mewujudkan keteraturan hidup</a:t>
            </a:r>
          </a:p>
          <a:p>
            <a:pPr eaLnBrk="1" hangingPunct="1">
              <a:buNone/>
            </a:pPr>
            <a:endParaRPr lang="id-ID" sz="28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None/>
            </a:pPr>
            <a:r>
              <a:rPr lang="id-ID" sz="2800" b="1" dirty="0" smtClean="0">
                <a:latin typeface="Arial" pitchFamily="34" charset="0"/>
                <a:cs typeface="Arial" pitchFamily="34" charset="0"/>
              </a:rPr>
              <a:t>SYARAT TERJADINYA INTERAKSI SOSIAL</a:t>
            </a:r>
          </a:p>
          <a:p>
            <a:pPr eaLnBrk="1" hangingPunct="1"/>
            <a:r>
              <a:rPr lang="id-ID" sz="2800" b="1" dirty="0" smtClean="0">
                <a:latin typeface="Arial" pitchFamily="34" charset="0"/>
                <a:cs typeface="Arial" pitchFamily="34" charset="0"/>
              </a:rPr>
              <a:t>Kontak Sosial</a:t>
            </a:r>
          </a:p>
          <a:p>
            <a:pPr eaLnBrk="1" hangingPunct="1"/>
            <a:r>
              <a:rPr lang="id-ID" sz="2800" b="1" dirty="0" smtClean="0">
                <a:latin typeface="Arial" pitchFamily="34" charset="0"/>
                <a:cs typeface="Arial" pitchFamily="34" charset="0"/>
              </a:rPr>
              <a:t>Komunikasi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60350"/>
            <a:ext cx="8147050" cy="865188"/>
          </a:xfrm>
        </p:spPr>
        <p:txBody>
          <a:bodyPr/>
          <a:lstStyle/>
          <a:p>
            <a:pPr algn="r" eaLnBrk="1" hangingPunct="1"/>
            <a:r>
              <a:rPr lang="id-I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INTERAKSI SOSIAL</a:t>
            </a:r>
            <a:endParaRPr lang="en-US" sz="4000" dirty="0" smtClean="0">
              <a:latin typeface="Cambria" pitchFamily="18" charset="0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500174"/>
            <a:ext cx="8229600" cy="5000660"/>
          </a:xfrm>
        </p:spPr>
        <p:txBody>
          <a:bodyPr/>
          <a:lstStyle/>
          <a:p>
            <a:pPr eaLnBrk="1" hangingPunct="1">
              <a:buNone/>
            </a:pPr>
            <a:r>
              <a:rPr lang="id-ID" sz="2800" b="1" dirty="0" smtClean="0">
                <a:latin typeface="Arial" pitchFamily="34" charset="0"/>
                <a:cs typeface="Arial" pitchFamily="34" charset="0"/>
              </a:rPr>
              <a:t>    PENGARUH  MASYARAKAT  TERHADAP PERKEMBANGAN SOSIAL :</a:t>
            </a: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Peranan keluarga terhadap perkembangan sosial individu</a:t>
            </a:r>
          </a:p>
          <a:p>
            <a:pPr lvl="2" eaLnBrk="1" hangingPunct="1"/>
            <a:r>
              <a:rPr lang="id-ID" sz="2000" b="1" dirty="0" smtClean="0">
                <a:latin typeface="Arial" pitchFamily="34" charset="0"/>
                <a:cs typeface="Arial" pitchFamily="34" charset="0"/>
              </a:rPr>
              <a:t>Sosial ekonomi keluarga</a:t>
            </a:r>
          </a:p>
          <a:p>
            <a:pPr lvl="2" eaLnBrk="1" hangingPunct="1"/>
            <a:r>
              <a:rPr lang="id-ID" sz="2000" b="1" dirty="0" smtClean="0">
                <a:latin typeface="Arial" pitchFamily="34" charset="0"/>
                <a:cs typeface="Arial" pitchFamily="34" charset="0"/>
              </a:rPr>
              <a:t>Keutuhan keluarga</a:t>
            </a:r>
          </a:p>
          <a:p>
            <a:pPr lvl="2" eaLnBrk="1" hangingPunct="1"/>
            <a:r>
              <a:rPr lang="id-ID" sz="2000" b="1" dirty="0" smtClean="0">
                <a:latin typeface="Arial" pitchFamily="34" charset="0"/>
                <a:cs typeface="Arial" pitchFamily="34" charset="0"/>
              </a:rPr>
              <a:t>Sikap dan kebiasaan orang tua</a:t>
            </a:r>
          </a:p>
          <a:p>
            <a:pPr lvl="2" eaLnBrk="1" hangingPunct="1"/>
            <a:r>
              <a:rPr lang="id-ID" sz="2000" b="1" dirty="0" smtClean="0">
                <a:latin typeface="Arial" pitchFamily="34" charset="0"/>
                <a:cs typeface="Arial" pitchFamily="34" charset="0"/>
              </a:rPr>
              <a:t>Status anak</a:t>
            </a: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Peranan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lembaga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pendidikan</a:t>
            </a: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 terhadap perkembangan sosial individu</a:t>
            </a:r>
          </a:p>
          <a:p>
            <a:pPr lvl="1" eaLnBrk="1" hangingPunct="1"/>
            <a:endParaRPr lang="id-ID" sz="2400" b="1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endParaRPr lang="id-ID" sz="24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None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72907" y="500042"/>
            <a:ext cx="64139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Norma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Interaksi</a:t>
            </a:r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Sosial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7158" y="1445113"/>
            <a:ext cx="28456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Kejujuran</a:t>
            </a:r>
            <a:endParaRPr lang="en-US" sz="4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7158" y="2373807"/>
            <a:ext cx="46857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Tanggung</a:t>
            </a:r>
            <a:r>
              <a:rPr lang="en-US" sz="4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jawab</a:t>
            </a:r>
            <a:endParaRPr lang="en-US" sz="4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8596" y="3302501"/>
            <a:ext cx="21050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Empati</a:t>
            </a:r>
            <a:endParaRPr lang="en-US" sz="4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9558" y="4286256"/>
            <a:ext cx="33522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Akomodatif</a:t>
            </a:r>
            <a:endParaRPr lang="en-US" sz="4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9558" y="5159889"/>
            <a:ext cx="30989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Kerjasama</a:t>
            </a:r>
            <a:endParaRPr lang="en-US" sz="4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1472" y="571480"/>
            <a:ext cx="65453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Bentuk</a:t>
            </a:r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Interaksi</a:t>
            </a:r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Sosial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0034" y="2071678"/>
            <a:ext cx="77748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Keterlibatan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dalam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kegiatan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keluarga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0034" y="2987101"/>
            <a:ext cx="81515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Keterlibatan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dalam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kegiatan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organisasi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0034" y="3987233"/>
            <a:ext cx="83583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Keterlibatan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dalam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kegiatan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masyarakat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60350"/>
            <a:ext cx="8147050" cy="865188"/>
          </a:xfrm>
        </p:spPr>
        <p:txBody>
          <a:bodyPr/>
          <a:lstStyle/>
          <a:p>
            <a:pPr eaLnBrk="1" hangingPunct="1"/>
            <a:r>
              <a:rPr lang="en-US" sz="4000" dirty="0" smtClean="0">
                <a:latin typeface="Cambria" pitchFamily="18" charset="0"/>
              </a:rPr>
              <a:t/>
            </a:r>
            <a:br>
              <a:rPr lang="en-US" sz="4000" dirty="0" smtClean="0">
                <a:latin typeface="Cambria" pitchFamily="18" charset="0"/>
              </a:rPr>
            </a:br>
            <a:r>
              <a:rPr lang="id-ID" sz="3600" b="1" dirty="0" smtClean="0">
                <a:latin typeface="Arial" pitchFamily="34" charset="0"/>
                <a:cs typeface="Arial" pitchFamily="34" charset="0"/>
              </a:rPr>
              <a:t>PRASANGKA SOSIAL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600" b="1" dirty="0" smtClean="0">
                <a:latin typeface="Arial" pitchFamily="34" charset="0"/>
                <a:cs typeface="Arial" pitchFamily="34" charset="0"/>
              </a:rPr>
            </a:b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989138"/>
            <a:ext cx="8229600" cy="3511564"/>
          </a:xfrm>
        </p:spPr>
        <p:txBody>
          <a:bodyPr/>
          <a:lstStyle/>
          <a:p>
            <a:pPr eaLnBrk="1" hangingPunct="1"/>
            <a:r>
              <a:rPr lang="id-ID" sz="2800" b="1" dirty="0" smtClean="0">
                <a:latin typeface="Arial" pitchFamily="34" charset="0"/>
                <a:cs typeface="Arial" pitchFamily="34" charset="0"/>
              </a:rPr>
              <a:t>Merupakan sikap negatif terhadap sesuatu</a:t>
            </a:r>
          </a:p>
          <a:p>
            <a:pPr eaLnBrk="1" hangingPunct="1"/>
            <a:r>
              <a:rPr lang="id-ID" sz="2800" b="1" dirty="0" smtClean="0">
                <a:latin typeface="Arial" pitchFamily="34" charset="0"/>
                <a:cs typeface="Arial" pitchFamily="34" charset="0"/>
              </a:rPr>
              <a:t>Mengandung unsur emosi (suka-tidak suka)</a:t>
            </a:r>
          </a:p>
          <a:p>
            <a:pPr eaLnBrk="1" hangingPunct="1"/>
            <a:r>
              <a:rPr lang="id-ID" sz="2800" b="1" dirty="0" smtClean="0">
                <a:latin typeface="Arial" pitchFamily="34" charset="0"/>
                <a:cs typeface="Arial" pitchFamily="34" charset="0"/>
              </a:rPr>
              <a:t>Komponennya terdiri atas :</a:t>
            </a: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Stereotip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Prejudice</a:t>
            </a:r>
            <a:endParaRPr lang="id-ID" sz="2400" b="1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Jarak sosial</a:t>
            </a: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Diskriminasi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d-ID" sz="3600" b="1" dirty="0" smtClean="0">
                <a:latin typeface="Arial" pitchFamily="34" charset="0"/>
                <a:cs typeface="Arial" pitchFamily="34" charset="0"/>
              </a:rPr>
              <a:t>KONFLIK SOSIAL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1"/>
            <a:ext cx="8229600" cy="3757626"/>
          </a:xfrm>
        </p:spPr>
        <p:txBody>
          <a:bodyPr/>
          <a:lstStyle/>
          <a:p>
            <a:pPr eaLnBrk="1" hangingPunct="1"/>
            <a:r>
              <a:rPr lang="id-ID" sz="2400" b="1" i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id-ID" sz="2400" b="1" dirty="0" smtClean="0">
                <a:latin typeface="Arial" pitchFamily="34" charset="0"/>
                <a:cs typeface="Arial" pitchFamily="34" charset="0"/>
              </a:rPr>
              <a:t>ebagai suatu gejala sosial  yang bersifat universal</a:t>
            </a:r>
          </a:p>
          <a:p>
            <a:pPr eaLnBrk="1" hangingPunct="1">
              <a:buNone/>
            </a:pPr>
            <a:endParaRPr lang="id-ID" sz="24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Macam konflik dalam masyarakat :</a:t>
            </a: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Konflik antar pribadi</a:t>
            </a: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Konflik antar etnis</a:t>
            </a: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Konflik antar golongan atau kelas sosial</a:t>
            </a: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Konflik antar ras</a:t>
            </a:r>
          </a:p>
          <a:p>
            <a:pPr lvl="1" eaLnBrk="1" hangingPunct="1"/>
            <a:r>
              <a:rPr lang="id-ID" sz="2400" b="1" dirty="0" smtClean="0">
                <a:latin typeface="Arial" pitchFamily="34" charset="0"/>
                <a:cs typeface="Arial" pitchFamily="34" charset="0"/>
              </a:rPr>
              <a:t>Konflik antar negara</a:t>
            </a:r>
          </a:p>
          <a:p>
            <a:pPr eaLnBrk="1" hangingPunct="1">
              <a:buNone/>
            </a:pPr>
            <a:endParaRPr lang="en-US" b="1" i="1" dirty="0" smtClean="0">
              <a:latin typeface="Cambr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d-ID" sz="3600" b="1" dirty="0" smtClean="0">
                <a:latin typeface="Arial" pitchFamily="34" charset="0"/>
                <a:cs typeface="Arial" pitchFamily="34" charset="0"/>
              </a:rPr>
              <a:t>INTEGRASI SOSIAL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785926"/>
            <a:ext cx="8229600" cy="408306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d-ID" sz="2800" b="1" dirty="0" smtClean="0">
                <a:latin typeface="Arial" pitchFamily="34" charset="0"/>
                <a:cs typeface="Arial" pitchFamily="34" charset="0"/>
              </a:rPr>
              <a:t>Merupakan proses penyesuaian unsur-unsur yang berbeda dalam masyarakat sehingga menjadi satu kesatuan</a:t>
            </a:r>
          </a:p>
          <a:p>
            <a:pPr eaLnBrk="1" hangingPunct="1">
              <a:lnSpc>
                <a:spcPct val="80000"/>
              </a:lnSpc>
            </a:pPr>
            <a:endParaRPr lang="id-ID" sz="2800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id-ID" sz="2800" b="1" dirty="0" smtClean="0">
                <a:latin typeface="Arial" pitchFamily="34" charset="0"/>
                <a:cs typeface="Arial" pitchFamily="34" charset="0"/>
              </a:rPr>
              <a:t>Tahapan dalam Integrasi sosial :</a:t>
            </a:r>
          </a:p>
          <a:p>
            <a:pPr lvl="1" eaLnBrk="1" hangingPunct="1">
              <a:lnSpc>
                <a:spcPct val="80000"/>
              </a:lnSpc>
            </a:pPr>
            <a:r>
              <a:rPr lang="id-ID" b="1" dirty="0" smtClean="0">
                <a:latin typeface="Arial" pitchFamily="34" charset="0"/>
                <a:cs typeface="Arial" pitchFamily="34" charset="0"/>
              </a:rPr>
              <a:t>Akomodasi</a:t>
            </a:r>
          </a:p>
          <a:p>
            <a:pPr lvl="1" eaLnBrk="1" hangingPunct="1">
              <a:lnSpc>
                <a:spcPct val="80000"/>
              </a:lnSpc>
            </a:pPr>
            <a:r>
              <a:rPr lang="id-ID" b="1" dirty="0" smtClean="0">
                <a:latin typeface="Arial" pitchFamily="34" charset="0"/>
                <a:cs typeface="Arial" pitchFamily="34" charset="0"/>
              </a:rPr>
              <a:t>Kerja sama </a:t>
            </a:r>
          </a:p>
          <a:p>
            <a:pPr lvl="1" eaLnBrk="1" hangingPunct="1">
              <a:lnSpc>
                <a:spcPct val="80000"/>
              </a:lnSpc>
            </a:pPr>
            <a:r>
              <a:rPr lang="id-ID" b="1" dirty="0" smtClean="0">
                <a:latin typeface="Arial" pitchFamily="34" charset="0"/>
                <a:cs typeface="Arial" pitchFamily="34" charset="0"/>
              </a:rPr>
              <a:t>Koordinasi</a:t>
            </a:r>
          </a:p>
          <a:p>
            <a:pPr lvl="1" eaLnBrk="1" hangingPunct="1">
              <a:lnSpc>
                <a:spcPct val="80000"/>
              </a:lnSpc>
            </a:pPr>
            <a:r>
              <a:rPr lang="id-ID" b="1" dirty="0" smtClean="0">
                <a:latin typeface="Arial" pitchFamily="34" charset="0"/>
                <a:cs typeface="Arial" pitchFamily="34" charset="0"/>
              </a:rPr>
              <a:t>Asimilasi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 dirty="0"/>
          </a:p>
        </p:txBody>
      </p:sp>
      <p:pic>
        <p:nvPicPr>
          <p:cNvPr id="5" name="Peduli Prit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 bwMode="auto">
          <a:xfrm>
            <a:off x="714348" y="446308"/>
            <a:ext cx="7715304" cy="533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>
            <p:custDataLst>
              <p:tags r:id="rId2"/>
            </p:custDataLst>
          </p:nvPr>
        </p:nvSpPr>
        <p:spPr>
          <a:xfrm>
            <a:off x="71406" y="428604"/>
            <a:ext cx="42862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PENUGASAN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Cambria" pitchFamily="18" charset="0"/>
            </a:endParaRPr>
          </a:p>
        </p:txBody>
      </p:sp>
      <p:pic>
        <p:nvPicPr>
          <p:cNvPr id="9" name="Picture 2" descr="D:\Picture\logo ibi small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250" y="142875"/>
            <a:ext cx="1244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/>
          <a:lstStyle/>
          <a:p>
            <a:r>
              <a:rPr lang="en-US" dirty="0" smtClean="0"/>
              <a:t>212 Monas Jakarta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/>
          </a:p>
        </p:txBody>
      </p:sp>
      <p:pic>
        <p:nvPicPr>
          <p:cNvPr id="1026" name="Picture 2" descr="Image result for 212 mona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78" y="338944"/>
            <a:ext cx="5710998" cy="249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908720"/>
            <a:ext cx="3419872" cy="36438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86" y="3068960"/>
            <a:ext cx="3795876" cy="4277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655" y="620688"/>
            <a:ext cx="4924425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9461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 smtClean="0"/>
              <a:t>Instruksi Penugasan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/>
          <a:lstStyle/>
          <a:p>
            <a:r>
              <a:rPr lang="id-ID" sz="2800" dirty="0" smtClean="0">
                <a:latin typeface="Arial" pitchFamily="34" charset="0"/>
                <a:cs typeface="Arial" pitchFamily="34" charset="0"/>
              </a:rPr>
              <a:t>Bentuklah kelompok terdiri dari 5 orang</a:t>
            </a:r>
          </a:p>
          <a:p>
            <a:r>
              <a:rPr lang="id-ID" sz="2800" dirty="0" smtClean="0">
                <a:latin typeface="Arial" pitchFamily="34" charset="0"/>
                <a:cs typeface="Arial" pitchFamily="34" charset="0"/>
              </a:rPr>
              <a:t>Diskusi Kelompok :</a:t>
            </a:r>
          </a:p>
          <a:p>
            <a:pPr lvl="1">
              <a:buNone/>
            </a:pPr>
            <a:r>
              <a:rPr lang="id-ID" dirty="0" smtClean="0">
                <a:latin typeface="Arial" pitchFamily="34" charset="0"/>
                <a:cs typeface="Arial" pitchFamily="34" charset="0"/>
              </a:rPr>
              <a:t>Mencari sebuah kasus terkait KONFLIK SOSIAL</a:t>
            </a:r>
          </a:p>
          <a:p>
            <a:pPr lvl="1">
              <a:buNone/>
            </a:pPr>
            <a:r>
              <a:rPr lang="id-ID" dirty="0" smtClean="0">
                <a:latin typeface="Arial" pitchFamily="34" charset="0"/>
                <a:cs typeface="Arial" pitchFamily="34" charset="0"/>
              </a:rPr>
              <a:t>Analisa :</a:t>
            </a:r>
          </a:p>
          <a:p>
            <a:pPr lvl="1">
              <a:buFontTx/>
              <a:buChar char="-"/>
            </a:pPr>
            <a:r>
              <a:rPr lang="id-ID" dirty="0" smtClean="0">
                <a:latin typeface="Arial" pitchFamily="34" charset="0"/>
                <a:cs typeface="Arial" pitchFamily="34" charset="0"/>
              </a:rPr>
              <a:t>Pihak-pihak yang terkait</a:t>
            </a:r>
          </a:p>
          <a:p>
            <a:pPr lvl="1">
              <a:buFontTx/>
              <a:buChar char="-"/>
            </a:pPr>
            <a:r>
              <a:rPr lang="id-ID" dirty="0" smtClean="0">
                <a:latin typeface="Arial" pitchFamily="34" charset="0"/>
                <a:cs typeface="Arial" pitchFamily="34" charset="0"/>
              </a:rPr>
              <a:t>Penyebab konflik</a:t>
            </a:r>
          </a:p>
          <a:p>
            <a:pPr lvl="1">
              <a:buFontTx/>
              <a:buChar char="-"/>
            </a:pPr>
            <a:r>
              <a:rPr lang="id-ID" dirty="0" smtClean="0">
                <a:latin typeface="Arial" pitchFamily="34" charset="0"/>
                <a:cs typeface="Arial" pitchFamily="34" charset="0"/>
              </a:rPr>
              <a:t>Solusi atas konflik</a:t>
            </a:r>
          </a:p>
          <a:p>
            <a:pPr lvl="1">
              <a:buNone/>
            </a:pPr>
            <a:r>
              <a:rPr lang="id-ID" smtClean="0">
                <a:latin typeface="Arial" pitchFamily="34" charset="0"/>
                <a:cs typeface="Arial" pitchFamily="34" charset="0"/>
              </a:rPr>
              <a:t>Presentasikan hasil diskusi</a:t>
            </a:r>
            <a:endParaRPr lang="id-ID" dirty="0" smtClean="0">
              <a:latin typeface="Arial" pitchFamily="34" charset="0"/>
              <a:cs typeface="Arial" pitchFamily="34" charset="0"/>
            </a:endParaRPr>
          </a:p>
          <a:p>
            <a:pPr lvl="1">
              <a:buFontTx/>
              <a:buChar char="-"/>
            </a:pPr>
            <a:endParaRPr lang="id-ID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571736" y="2500306"/>
            <a:ext cx="3929090" cy="1633972"/>
          </a:xfrm>
        </p:spPr>
        <p:txBody>
          <a:bodyPr rtlCol="0">
            <a:normAutofit/>
          </a:bodyPr>
          <a:lstStyle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b="0" cap="none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Selesai</a:t>
            </a:r>
            <a:r>
              <a:rPr lang="en-US" sz="7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 </a:t>
            </a:r>
            <a:endParaRPr lang="en-US" sz="72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60000" endA="900" endPos="58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Characte Building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Posisi dan Arti Penting Pembelajaran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A44488-2ACF-4347-AB47-2512FC001EB7}&quot;/&gt;&lt;filename val=&quot;D:\template ppt\template darmajaya\flash template\data\asimages\{05A44488-2ACF-4347-AB47-2512FC001EB7}.png&quot;/&gt;&lt;hasEffects val=&quot;1&quot;/&gt;&lt;left val=&quot;168.72&quot;/&gt;&lt;top val=&quot;177.84&quot;/&gt;&lt;width val=&quot;391.92&quot;/&gt;&lt;height val=&quot;205.2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19327</TotalTime>
  <Words>478</Words>
  <Application>Microsoft Office PowerPoint</Application>
  <PresentationFormat>On-screen Show (4:3)</PresentationFormat>
  <Paragraphs>113</Paragraphs>
  <Slides>13</Slides>
  <Notes>8</Notes>
  <HiddenSlides>1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Cambria</vt:lpstr>
      <vt:lpstr>Wingdings</vt:lpstr>
      <vt:lpstr>Office Theme</vt:lpstr>
      <vt:lpstr>PowerPoint Presentation</vt:lpstr>
      <vt:lpstr>INTERAKSI SOSIAL</vt:lpstr>
      <vt:lpstr>INTERAKSI SOSIAL</vt:lpstr>
      <vt:lpstr>INTERAKSI SOSIAL</vt:lpstr>
      <vt:lpstr>PowerPoint Presentation</vt:lpstr>
      <vt:lpstr>PowerPoint Presentation</vt:lpstr>
      <vt:lpstr> PRASANGKA SOSIAL </vt:lpstr>
      <vt:lpstr>KONFLIK SOSIAL</vt:lpstr>
      <vt:lpstr>INTEGRASI SOSIAL</vt:lpstr>
      <vt:lpstr>PowerPoint Presentation</vt:lpstr>
      <vt:lpstr>212 Monas Jakarta</vt:lpstr>
      <vt:lpstr>Instruksi Penugasan</vt:lpstr>
      <vt:lpstr>Selesai </vt:lpstr>
    </vt:vector>
  </TitlesOfParts>
  <Company>IBI Darmajaya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LENOVO</cp:lastModifiedBy>
  <cp:revision>224</cp:revision>
  <dcterms:created xsi:type="dcterms:W3CDTF">2010-04-18T12:06:30Z</dcterms:created>
  <dcterms:modified xsi:type="dcterms:W3CDTF">2019-07-01T10:31:04Z</dcterms:modified>
</cp:coreProperties>
</file>