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2"/>
  </p:notesMasterIdLst>
  <p:sldIdLst>
    <p:sldId id="264" r:id="rId2"/>
    <p:sldId id="262" r:id="rId3"/>
    <p:sldId id="256" r:id="rId4"/>
    <p:sldId id="257" r:id="rId5"/>
    <p:sldId id="258" r:id="rId6"/>
    <p:sldId id="259" r:id="rId7"/>
    <p:sldId id="260" r:id="rId8"/>
    <p:sldId id="263" r:id="rId9"/>
    <p:sldId id="261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163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E675BC-AD16-43B9-974B-4803DDA0439C}" type="datetimeFigureOut">
              <a:rPr lang="en-US" smtClean="0"/>
              <a:t>6/16/2023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20949-AB5F-4B73-86DB-6BC7C259A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379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Rectangle 3"/>
          <p:cNvSpPr>
            <a:spLocks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F9123-DECC-4059-A60F-64FC88D5513F}" type="datetimeFigureOut">
              <a:rPr lang="en-US" smtClean="0"/>
              <a:t>6/16/2023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13A6-2A44-4872-8D65-F00FB7DB38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F9123-DECC-4059-A60F-64FC88D5513F}" type="datetimeFigureOut">
              <a:rPr lang="en-US" smtClean="0"/>
              <a:t>6/16/2023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13A6-2A44-4872-8D65-F00FB7DB38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F9123-DECC-4059-A60F-64FC88D5513F}" type="datetimeFigureOut">
              <a:rPr lang="en-US" smtClean="0"/>
              <a:t>6/16/2023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13A6-2A44-4872-8D65-F00FB7DB38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F9123-DECC-4059-A60F-64FC88D5513F}" type="datetimeFigureOut">
              <a:rPr lang="en-US" smtClean="0"/>
              <a:t>6/16/2023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13A6-2A44-4872-8D65-F00FB7DB38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F9123-DECC-4059-A60F-64FC88D5513F}" type="datetimeFigureOut">
              <a:rPr lang="en-US" smtClean="0"/>
              <a:t>6/16/2023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13A6-2A44-4872-8D65-F00FB7DB38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F9123-DECC-4059-A60F-64FC88D5513F}" type="datetimeFigureOut">
              <a:rPr lang="en-US" smtClean="0"/>
              <a:t>6/16/2023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13A6-2A44-4872-8D65-F00FB7DB38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F9123-DECC-4059-A60F-64FC88D5513F}" type="datetimeFigureOut">
              <a:rPr lang="en-US" smtClean="0"/>
              <a:t>6/16/2023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13A6-2A44-4872-8D65-F00FB7DB38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F9123-DECC-4059-A60F-64FC88D5513F}" type="datetimeFigureOut">
              <a:rPr lang="en-US" smtClean="0"/>
              <a:t>6/16/2023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13A6-2A44-4872-8D65-F00FB7DB38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F9123-DECC-4059-A60F-64FC88D5513F}" type="datetimeFigureOut">
              <a:rPr lang="en-US" smtClean="0"/>
              <a:t>6/16/2023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13A6-2A44-4872-8D65-F00FB7DB38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F9123-DECC-4059-A60F-64FC88D5513F}" type="datetimeFigureOut">
              <a:rPr lang="en-US" smtClean="0"/>
              <a:t>6/16/2023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13A6-2A44-4872-8D65-F00FB7DB380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F9123-DECC-4059-A60F-64FC88D5513F}" type="datetimeFigureOut">
              <a:rPr lang="en-US" smtClean="0"/>
              <a:t>6/16/2023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1213A6-2A44-4872-8D65-F00FB7DB380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D21213A6-2A44-4872-8D65-F00FB7DB3807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607F9123-DECC-4059-A60F-64FC88D5513F}" type="datetimeFigureOut">
              <a:rPr lang="en-US" smtClean="0"/>
              <a:t>6/16/2023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Picture\logo ibi small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mtClean="0">
                <a:solidFill>
                  <a:srgbClr val="898989"/>
                </a:solidFill>
              </a:rPr>
              <a:t>18/8/2010</a:t>
            </a: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mtClean="0">
                <a:solidFill>
                  <a:srgbClr val="898989"/>
                </a:solidFill>
              </a:rPr>
              <a:t>Revisi 04 Pemodelan Proses Bisnis</a:t>
            </a:r>
          </a:p>
        </p:txBody>
      </p:sp>
      <p:sp>
        <p:nvSpPr>
          <p:cNvPr id="2052" name="Slide Number Placeholder 1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03AC560-7015-4596-ACC5-243B5EB6429B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2054" name="Rectangle 7"/>
          <p:cNvSpPr>
            <a:spLocks/>
          </p:cNvSpPr>
          <p:nvPr/>
        </p:nvSpPr>
        <p:spPr bwMode="auto">
          <a:xfrm>
            <a:off x="107950" y="1124744"/>
            <a:ext cx="8229600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>
                <a:latin typeface="Arial" charset="0"/>
              </a:rPr>
              <a:t>Advanced Research Methods: Research </a:t>
            </a:r>
            <a:r>
              <a:rPr lang="en-US" altLang="en-US" sz="4400" dirty="0" smtClean="0">
                <a:latin typeface="Arial" charset="0"/>
              </a:rPr>
              <a:t>Proposal</a:t>
            </a:r>
            <a:endParaRPr lang="en-US" altLang="en-US" sz="4400" dirty="0"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dirty="0">
                <a:latin typeface="Arial" charset="0"/>
              </a:rPr>
              <a:t>By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dirty="0">
                <a:latin typeface="Arial" charset="0"/>
              </a:rPr>
              <a:t>Dr.Wasilah,S.</a:t>
            </a:r>
            <a:r>
              <a:rPr lang="en-US" altLang="en-US" dirty="0" err="1">
                <a:latin typeface="Arial" charset="0"/>
              </a:rPr>
              <a:t>Kom</a:t>
            </a:r>
            <a:r>
              <a:rPr lang="en-US" altLang="en-US" dirty="0">
                <a:latin typeface="Arial" charset="0"/>
              </a:rPr>
              <a:t>.,M.T.</a:t>
            </a:r>
            <a:endParaRPr lang="en-US" altLang="en-US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48" t="33981" r="983" b="33429"/>
          <a:stretch/>
        </p:blipFill>
        <p:spPr bwMode="auto">
          <a:xfrm>
            <a:off x="2411760" y="4516292"/>
            <a:ext cx="3095898" cy="1829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46133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/>
          </p:cNvSpPr>
          <p:nvPr>
            <p:ph idx="1"/>
          </p:nvPr>
        </p:nvSpPr>
        <p:spPr>
          <a:xfrm>
            <a:off x="457200" y="981075"/>
            <a:ext cx="8229600" cy="5068888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sv-SE" altLang="en-US" b="1" dirty="0" smtClean="0"/>
              <a:t>   </a:t>
            </a:r>
          </a:p>
          <a:p>
            <a:pPr algn="ctr" eaLnBrk="1" hangingPunct="1">
              <a:buFont typeface="Arial" charset="0"/>
              <a:buNone/>
            </a:pPr>
            <a:endParaRPr lang="sv-SE" altLang="en-US" sz="4800" b="1" dirty="0" smtClean="0"/>
          </a:p>
        </p:txBody>
      </p:sp>
      <p:sp>
        <p:nvSpPr>
          <p:cNvPr id="21507" name="Date Placeholder 12"/>
          <p:cNvSpPr txBox="1">
            <a:spLocks noGrp="1"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>
                <a:solidFill>
                  <a:srgbClr val="898989"/>
                </a:solidFill>
              </a:rPr>
              <a:t>18/8/2010</a:t>
            </a:r>
          </a:p>
        </p:txBody>
      </p:sp>
      <p:sp>
        <p:nvSpPr>
          <p:cNvPr id="21508" name="Slide Number Placeholder 13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FFF0CEB7-B8E2-4553-857D-3AFCE00544DC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21509" name="Footer Placeholder 14"/>
          <p:cNvSpPr txBox="1">
            <a:spLocks noGrp="1"/>
          </p:cNvSpPr>
          <p:nvPr/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200">
                <a:solidFill>
                  <a:srgbClr val="898989"/>
                </a:solidFill>
              </a:rPr>
              <a:t>Revisi 04 Pemodelan Proses Bisnis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64" t="29687" b="38170"/>
          <a:stretch/>
        </p:blipFill>
        <p:spPr bwMode="auto">
          <a:xfrm>
            <a:off x="1979712" y="1700808"/>
            <a:ext cx="4324350" cy="235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27002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91" t="30134" r="1461" b="36888"/>
          <a:stretch/>
        </p:blipFill>
        <p:spPr bwMode="auto">
          <a:xfrm>
            <a:off x="179512" y="1124744"/>
            <a:ext cx="7854145" cy="4775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75962" y="1131640"/>
            <a:ext cx="7543800" cy="4476328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9562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260648"/>
            <a:ext cx="8636496" cy="1080120"/>
          </a:xfrm>
        </p:spPr>
        <p:txBody>
          <a:bodyPr>
            <a:normAutofit/>
          </a:bodyPr>
          <a:lstStyle/>
          <a:p>
            <a:r>
              <a:rPr lang="en-US" sz="4400" b="1" dirty="0" smtClean="0"/>
              <a:t>Tips </a:t>
            </a:r>
            <a:r>
              <a:rPr lang="en-US" sz="4400" b="1" dirty="0" err="1"/>
              <a:t>M</a:t>
            </a:r>
            <a:r>
              <a:rPr lang="en-US" sz="4400" b="1" dirty="0" err="1" smtClean="0"/>
              <a:t>enulis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Tinjauan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Pustaka</a:t>
            </a:r>
            <a:r>
              <a:rPr lang="en-US" sz="4400" b="1" dirty="0"/>
              <a:t>: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1844824"/>
            <a:ext cx="8568952" cy="4680520"/>
          </a:xfrm>
        </p:spPr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r>
              <a:rPr lang="en-US" sz="3600" b="0" dirty="0" err="1" smtClean="0">
                <a:solidFill>
                  <a:schemeClr val="tx1"/>
                </a:solidFill>
              </a:rPr>
              <a:t>Kritis</a:t>
            </a:r>
            <a:r>
              <a:rPr lang="en-US" sz="3600" b="0" dirty="0" smtClean="0">
                <a:solidFill>
                  <a:schemeClr val="tx1"/>
                </a:solidFill>
              </a:rPr>
              <a:t> </a:t>
            </a:r>
            <a:r>
              <a:rPr lang="en-US" sz="3600" b="0" dirty="0" err="1">
                <a:solidFill>
                  <a:schemeClr val="tx1"/>
                </a:solidFill>
              </a:rPr>
              <a:t>dalam</a:t>
            </a:r>
            <a:r>
              <a:rPr lang="en-US" sz="3600" b="0" dirty="0">
                <a:solidFill>
                  <a:schemeClr val="tx1"/>
                </a:solidFill>
              </a:rPr>
              <a:t> </a:t>
            </a:r>
            <a:r>
              <a:rPr lang="en-US" sz="3600" b="0" dirty="0" err="1">
                <a:solidFill>
                  <a:schemeClr val="tx1"/>
                </a:solidFill>
              </a:rPr>
              <a:t>Mengevaluasi</a:t>
            </a:r>
            <a:r>
              <a:rPr lang="en-US" sz="3600" b="0" dirty="0">
                <a:solidFill>
                  <a:schemeClr val="tx1"/>
                </a:solidFill>
              </a:rPr>
              <a:t> </a:t>
            </a:r>
            <a:r>
              <a:rPr lang="en-US" sz="3600" b="0" dirty="0" err="1" smtClean="0">
                <a:solidFill>
                  <a:schemeClr val="tx1"/>
                </a:solidFill>
              </a:rPr>
              <a:t>Sumber</a:t>
            </a:r>
            <a:endParaRPr lang="en-US" sz="3600" b="0" dirty="0" smtClean="0">
              <a:solidFill>
                <a:schemeClr val="tx1"/>
              </a:solidFill>
            </a:endParaRPr>
          </a:p>
          <a:p>
            <a:pPr algn="just"/>
            <a:r>
              <a:rPr lang="en-US" sz="3600" b="0" dirty="0" smtClean="0">
                <a:solidFill>
                  <a:schemeClr val="tx1"/>
                </a:solidFill>
              </a:rPr>
              <a:t>2. </a:t>
            </a:r>
            <a:r>
              <a:rPr lang="en-US" sz="3600" b="0" dirty="0" err="1">
                <a:solidFill>
                  <a:schemeClr val="tx1"/>
                </a:solidFill>
              </a:rPr>
              <a:t>Sintesis</a:t>
            </a:r>
            <a:r>
              <a:rPr lang="en-US" sz="3600" b="0" dirty="0">
                <a:solidFill>
                  <a:schemeClr val="tx1"/>
                </a:solidFill>
              </a:rPr>
              <a:t> </a:t>
            </a:r>
            <a:r>
              <a:rPr lang="en-US" sz="3600" b="0" dirty="0" err="1" smtClean="0">
                <a:solidFill>
                  <a:schemeClr val="tx1"/>
                </a:solidFill>
              </a:rPr>
              <a:t>Informasi</a:t>
            </a:r>
            <a:endParaRPr lang="en-US" sz="3600" b="0" dirty="0" smtClean="0">
              <a:solidFill>
                <a:schemeClr val="tx1"/>
              </a:solidFill>
            </a:endParaRPr>
          </a:p>
          <a:p>
            <a:pPr algn="just"/>
            <a:r>
              <a:rPr lang="en-US" sz="3600" b="0" dirty="0" smtClean="0">
                <a:solidFill>
                  <a:schemeClr val="tx1"/>
                </a:solidFill>
              </a:rPr>
              <a:t>3. </a:t>
            </a:r>
            <a:r>
              <a:rPr lang="en-US" sz="3600" b="0" dirty="0" err="1">
                <a:solidFill>
                  <a:schemeClr val="tx1"/>
                </a:solidFill>
              </a:rPr>
              <a:t>Gunakan</a:t>
            </a:r>
            <a:r>
              <a:rPr lang="en-US" sz="3600" b="0" dirty="0">
                <a:solidFill>
                  <a:schemeClr val="tx1"/>
                </a:solidFill>
              </a:rPr>
              <a:t> </a:t>
            </a:r>
            <a:r>
              <a:rPr lang="en-US" sz="3600" b="0" dirty="0" err="1">
                <a:solidFill>
                  <a:schemeClr val="tx1"/>
                </a:solidFill>
              </a:rPr>
              <a:t>Sumber</a:t>
            </a:r>
            <a:r>
              <a:rPr lang="en-US" sz="3600" b="0" dirty="0">
                <a:solidFill>
                  <a:schemeClr val="tx1"/>
                </a:solidFill>
              </a:rPr>
              <a:t> </a:t>
            </a:r>
            <a:r>
              <a:rPr lang="en-US" sz="3600" b="0" dirty="0" err="1">
                <a:solidFill>
                  <a:schemeClr val="tx1"/>
                </a:solidFill>
              </a:rPr>
              <a:t>Pustaka</a:t>
            </a:r>
            <a:r>
              <a:rPr lang="en-US" sz="3600" b="0" dirty="0">
                <a:solidFill>
                  <a:schemeClr val="tx1"/>
                </a:solidFill>
              </a:rPr>
              <a:t> </a:t>
            </a:r>
            <a:r>
              <a:rPr lang="en-US" sz="3600" b="0" dirty="0" err="1" smtClean="0">
                <a:solidFill>
                  <a:schemeClr val="tx1"/>
                </a:solidFill>
              </a:rPr>
              <a:t>Terbaru</a:t>
            </a:r>
            <a:endParaRPr lang="en-US" sz="3600" b="0" dirty="0" smtClean="0">
              <a:solidFill>
                <a:schemeClr val="tx1"/>
              </a:solidFill>
            </a:endParaRPr>
          </a:p>
          <a:p>
            <a:pPr algn="just"/>
            <a:r>
              <a:rPr lang="en-US" sz="3600" b="0" dirty="0" smtClean="0">
                <a:solidFill>
                  <a:schemeClr val="tx1"/>
                </a:solidFill>
              </a:rPr>
              <a:t>4. </a:t>
            </a:r>
            <a:r>
              <a:rPr lang="en-US" sz="3600" b="0" dirty="0" err="1">
                <a:solidFill>
                  <a:schemeClr val="tx1"/>
                </a:solidFill>
              </a:rPr>
              <a:t>Sertakan</a:t>
            </a:r>
            <a:r>
              <a:rPr lang="en-US" sz="3600" b="0" dirty="0">
                <a:solidFill>
                  <a:schemeClr val="tx1"/>
                </a:solidFill>
              </a:rPr>
              <a:t> </a:t>
            </a:r>
            <a:r>
              <a:rPr lang="en-US" sz="3600" b="0" dirty="0" err="1">
                <a:solidFill>
                  <a:schemeClr val="tx1"/>
                </a:solidFill>
              </a:rPr>
              <a:t>Sumber</a:t>
            </a:r>
            <a:r>
              <a:rPr lang="en-US" sz="3600" b="0" dirty="0">
                <a:solidFill>
                  <a:schemeClr val="tx1"/>
                </a:solidFill>
              </a:rPr>
              <a:t> yang </a:t>
            </a:r>
            <a:r>
              <a:rPr lang="en-US" sz="3600" b="0" dirty="0" err="1" smtClean="0">
                <a:solidFill>
                  <a:schemeClr val="tx1"/>
                </a:solidFill>
              </a:rPr>
              <a:t>Beragam</a:t>
            </a:r>
            <a:endParaRPr lang="en-US" sz="3600" b="0" dirty="0" smtClean="0">
              <a:solidFill>
                <a:schemeClr val="tx1"/>
              </a:solidFill>
            </a:endParaRPr>
          </a:p>
          <a:p>
            <a:pPr algn="just"/>
            <a:r>
              <a:rPr lang="en-US" sz="3600" b="0" dirty="0" smtClean="0">
                <a:solidFill>
                  <a:schemeClr val="tx1"/>
                </a:solidFill>
              </a:rPr>
              <a:t>5. </a:t>
            </a:r>
            <a:r>
              <a:rPr lang="en-US" sz="3600" b="0" dirty="0" err="1">
                <a:solidFill>
                  <a:schemeClr val="tx1"/>
                </a:solidFill>
              </a:rPr>
              <a:t>Berikan</a:t>
            </a:r>
            <a:r>
              <a:rPr lang="en-US" sz="3600" b="0" dirty="0">
                <a:solidFill>
                  <a:schemeClr val="tx1"/>
                </a:solidFill>
              </a:rPr>
              <a:t> </a:t>
            </a:r>
            <a:r>
              <a:rPr lang="en-US" sz="3600" b="0" dirty="0" err="1">
                <a:solidFill>
                  <a:schemeClr val="tx1"/>
                </a:solidFill>
              </a:rPr>
              <a:t>Rujukan</a:t>
            </a:r>
            <a:r>
              <a:rPr lang="en-US" sz="3600" b="0" dirty="0">
                <a:solidFill>
                  <a:schemeClr val="tx1"/>
                </a:solidFill>
              </a:rPr>
              <a:t> yang </a:t>
            </a:r>
            <a:r>
              <a:rPr lang="en-US" sz="3600" b="0" dirty="0" err="1" smtClean="0">
                <a:solidFill>
                  <a:schemeClr val="tx1"/>
                </a:solidFill>
              </a:rPr>
              <a:t>Akurat</a:t>
            </a:r>
            <a:endParaRPr lang="en-US" sz="3600" b="0" dirty="0" smtClean="0">
              <a:solidFill>
                <a:schemeClr val="tx1"/>
              </a:solidFill>
            </a:endParaRPr>
          </a:p>
          <a:p>
            <a:pPr algn="just"/>
            <a:r>
              <a:rPr lang="en-US" sz="3600" b="0" dirty="0" smtClean="0">
                <a:solidFill>
                  <a:schemeClr val="tx1"/>
                </a:solidFill>
              </a:rPr>
              <a:t>6. </a:t>
            </a:r>
            <a:r>
              <a:rPr lang="en-US" sz="3600" b="0" dirty="0" err="1">
                <a:solidFill>
                  <a:schemeClr val="tx1"/>
                </a:solidFill>
              </a:rPr>
              <a:t>Perbarui</a:t>
            </a:r>
            <a:r>
              <a:rPr lang="en-US" sz="3600" b="0" dirty="0">
                <a:solidFill>
                  <a:schemeClr val="tx1"/>
                </a:solidFill>
              </a:rPr>
              <a:t> </a:t>
            </a:r>
            <a:r>
              <a:rPr lang="en-US" sz="3600" b="0" dirty="0" err="1">
                <a:solidFill>
                  <a:schemeClr val="tx1"/>
                </a:solidFill>
              </a:rPr>
              <a:t>dan</a:t>
            </a:r>
            <a:r>
              <a:rPr lang="en-US" sz="3600" b="0" dirty="0">
                <a:solidFill>
                  <a:schemeClr val="tx1"/>
                </a:solidFill>
              </a:rPr>
              <a:t> </a:t>
            </a:r>
            <a:r>
              <a:rPr lang="en-US" sz="3600" b="0" dirty="0" err="1">
                <a:solidFill>
                  <a:schemeClr val="tx1"/>
                </a:solidFill>
              </a:rPr>
              <a:t>Revisi</a:t>
            </a:r>
            <a:r>
              <a:rPr lang="en-US" sz="3600" b="0" dirty="0">
                <a:solidFill>
                  <a:schemeClr val="tx1"/>
                </a:solidFill>
              </a:rPr>
              <a:t> </a:t>
            </a:r>
            <a:r>
              <a:rPr lang="en-US" sz="3600" b="0" dirty="0" err="1">
                <a:solidFill>
                  <a:schemeClr val="tx1"/>
                </a:solidFill>
              </a:rPr>
              <a:t>secara</a:t>
            </a:r>
            <a:r>
              <a:rPr lang="en-US" sz="3600" b="0" dirty="0">
                <a:solidFill>
                  <a:schemeClr val="tx1"/>
                </a:solidFill>
              </a:rPr>
              <a:t> </a:t>
            </a:r>
            <a:r>
              <a:rPr lang="en-US" sz="3600" b="0" dirty="0" err="1">
                <a:solidFill>
                  <a:schemeClr val="tx1"/>
                </a:solidFill>
              </a:rPr>
              <a:t>Teratur</a:t>
            </a:r>
            <a:endParaRPr lang="en-US" sz="36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940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520" y="260649"/>
            <a:ext cx="8636496" cy="1008112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chemeClr val="tx1"/>
                </a:solidFill>
              </a:rPr>
              <a:t/>
            </a:r>
            <a:br>
              <a:rPr lang="en-US" sz="4000" b="1" dirty="0" smtClean="0">
                <a:solidFill>
                  <a:schemeClr val="tx1"/>
                </a:solidFill>
              </a:rPr>
            </a:br>
            <a:r>
              <a:rPr lang="en-US" sz="4000" b="1" dirty="0">
                <a:solidFill>
                  <a:schemeClr val="tx1"/>
                </a:solidFill>
              </a:rPr>
              <a:t/>
            </a:r>
            <a:br>
              <a:rPr lang="en-US" sz="4000" b="1" dirty="0">
                <a:solidFill>
                  <a:schemeClr val="tx1"/>
                </a:solidFill>
              </a:rPr>
            </a:br>
            <a:r>
              <a:rPr lang="en-US" sz="4000" b="1" dirty="0" err="1" smtClean="0">
                <a:solidFill>
                  <a:schemeClr val="tx1"/>
                </a:solidFill>
              </a:rPr>
              <a:t>Kritis</a:t>
            </a:r>
            <a:r>
              <a:rPr lang="en-US" sz="4000" b="1" dirty="0" smtClean="0">
                <a:solidFill>
                  <a:schemeClr val="tx1"/>
                </a:solidFill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</a:rPr>
              <a:t>dalam</a:t>
            </a:r>
            <a:r>
              <a:rPr lang="en-US" sz="4000" b="1" dirty="0" smtClean="0">
                <a:solidFill>
                  <a:schemeClr val="tx1"/>
                </a:solidFill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</a:rPr>
              <a:t>Mengevaluasi</a:t>
            </a:r>
            <a:r>
              <a:rPr lang="en-US" sz="4000" b="1" dirty="0" smtClean="0">
                <a:solidFill>
                  <a:schemeClr val="tx1"/>
                </a:solidFill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</a:rPr>
              <a:t>Sumber</a:t>
            </a:r>
            <a:r>
              <a:rPr lang="en-US" sz="4000" b="1" dirty="0" smtClean="0">
                <a:solidFill>
                  <a:schemeClr val="tx1"/>
                </a:solidFill>
              </a:rPr>
              <a:t/>
            </a:r>
            <a:br>
              <a:rPr lang="en-US" sz="4000" b="1" dirty="0" smtClean="0">
                <a:solidFill>
                  <a:schemeClr val="tx1"/>
                </a:solidFill>
              </a:rPr>
            </a:br>
            <a:endParaRPr lang="en-US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512" y="1268760"/>
            <a:ext cx="8208912" cy="4896544"/>
          </a:xfrm>
        </p:spPr>
        <p:txBody>
          <a:bodyPr>
            <a:normAutofit/>
          </a:bodyPr>
          <a:lstStyle/>
          <a:p>
            <a:pPr lvl="0" algn="just"/>
            <a:r>
              <a:rPr lang="en-US" sz="3600" dirty="0" err="1">
                <a:solidFill>
                  <a:schemeClr val="tx1"/>
                </a:solidFill>
              </a:rPr>
              <a:t>Selama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membaca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sumber-sumber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pustaka</a:t>
            </a:r>
            <a:r>
              <a:rPr lang="en-US" sz="3600" dirty="0">
                <a:solidFill>
                  <a:schemeClr val="tx1"/>
                </a:solidFill>
              </a:rPr>
              <a:t>, </a:t>
            </a:r>
            <a:r>
              <a:rPr lang="en-US" sz="3600" dirty="0" err="1">
                <a:solidFill>
                  <a:schemeClr val="tx1"/>
                </a:solidFill>
              </a:rPr>
              <a:t>evaluasilah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secara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kritis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kekuatan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dan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kelemahan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setiap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sumber</a:t>
            </a:r>
            <a:r>
              <a:rPr lang="en-US" sz="3600" dirty="0">
                <a:solidFill>
                  <a:schemeClr val="tx1"/>
                </a:solidFill>
              </a:rPr>
              <a:t>. </a:t>
            </a:r>
            <a:r>
              <a:rPr lang="en-US" sz="3600" dirty="0" err="1">
                <a:solidFill>
                  <a:schemeClr val="tx1"/>
                </a:solidFill>
              </a:rPr>
              <a:t>Pertimbangkan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metode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penelitian</a:t>
            </a:r>
            <a:r>
              <a:rPr lang="en-US" sz="3600" dirty="0">
                <a:solidFill>
                  <a:schemeClr val="tx1"/>
                </a:solidFill>
              </a:rPr>
              <a:t> yang </a:t>
            </a:r>
            <a:r>
              <a:rPr lang="en-US" sz="3600" dirty="0" err="1">
                <a:solidFill>
                  <a:schemeClr val="tx1"/>
                </a:solidFill>
              </a:rPr>
              <a:t>digunakan</a:t>
            </a:r>
            <a:r>
              <a:rPr lang="en-US" sz="3600" dirty="0">
                <a:solidFill>
                  <a:schemeClr val="tx1"/>
                </a:solidFill>
              </a:rPr>
              <a:t>, </a:t>
            </a:r>
            <a:r>
              <a:rPr lang="en-US" sz="3600" dirty="0" err="1">
                <a:solidFill>
                  <a:schemeClr val="tx1"/>
                </a:solidFill>
              </a:rPr>
              <a:t>sampel</a:t>
            </a:r>
            <a:r>
              <a:rPr lang="en-US" sz="3600" dirty="0">
                <a:solidFill>
                  <a:schemeClr val="tx1"/>
                </a:solidFill>
              </a:rPr>
              <a:t> yang </a:t>
            </a:r>
            <a:r>
              <a:rPr lang="en-US" sz="3600" dirty="0" err="1">
                <a:solidFill>
                  <a:schemeClr val="tx1"/>
                </a:solidFill>
              </a:rPr>
              <a:t>digunakan</a:t>
            </a:r>
            <a:r>
              <a:rPr lang="en-US" sz="3600" dirty="0">
                <a:solidFill>
                  <a:schemeClr val="tx1"/>
                </a:solidFill>
              </a:rPr>
              <a:t>, </a:t>
            </a:r>
            <a:r>
              <a:rPr lang="en-US" sz="3600" dirty="0" err="1">
                <a:solidFill>
                  <a:schemeClr val="tx1"/>
                </a:solidFill>
              </a:rPr>
              <a:t>akurasi</a:t>
            </a:r>
            <a:r>
              <a:rPr lang="en-US" sz="3600" dirty="0">
                <a:solidFill>
                  <a:schemeClr val="tx1"/>
                </a:solidFill>
              </a:rPr>
              <a:t> data, </a:t>
            </a:r>
            <a:r>
              <a:rPr lang="en-US" sz="3600" dirty="0" err="1">
                <a:solidFill>
                  <a:schemeClr val="tx1"/>
                </a:solidFill>
              </a:rPr>
              <a:t>dan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relevansi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dengan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topik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penelitian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Anda</a:t>
            </a:r>
            <a:r>
              <a:rPr lang="en-US" sz="3600" dirty="0">
                <a:solidFill>
                  <a:schemeClr val="tx1"/>
                </a:solidFill>
              </a:rPr>
              <a:t>. </a:t>
            </a:r>
            <a:r>
              <a:rPr lang="en-US" sz="3600" dirty="0" err="1">
                <a:solidFill>
                  <a:srgbClr val="FF0000"/>
                </a:solidFill>
              </a:rPr>
              <a:t>Hindari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mengandalkan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sumber-sumber</a:t>
            </a:r>
            <a:r>
              <a:rPr lang="en-US" sz="3600" dirty="0">
                <a:solidFill>
                  <a:srgbClr val="FF0000"/>
                </a:solidFill>
              </a:rPr>
              <a:t> yang </a:t>
            </a:r>
            <a:r>
              <a:rPr lang="en-US" sz="3600" dirty="0" err="1">
                <a:solidFill>
                  <a:srgbClr val="FF0000"/>
                </a:solidFill>
              </a:rPr>
              <a:t>tidak</a:t>
            </a:r>
            <a:r>
              <a:rPr lang="en-US" sz="3600" dirty="0">
                <a:solidFill>
                  <a:srgbClr val="FF0000"/>
                </a:solidFill>
              </a:rPr>
              <a:t> valid </a:t>
            </a:r>
            <a:r>
              <a:rPr lang="en-US" sz="3600" dirty="0" err="1">
                <a:solidFill>
                  <a:srgbClr val="FF0000"/>
                </a:solidFill>
              </a:rPr>
              <a:t>atau</a:t>
            </a:r>
            <a:r>
              <a:rPr lang="en-US" sz="3600" dirty="0">
                <a:solidFill>
                  <a:srgbClr val="FF0000"/>
                </a:solidFill>
              </a:rPr>
              <a:t> bias.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5034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520" y="116633"/>
            <a:ext cx="8636496" cy="1080120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Sintesis</a:t>
            </a:r>
            <a:r>
              <a:rPr lang="en-US" b="1" dirty="0"/>
              <a:t> </a:t>
            </a:r>
            <a:r>
              <a:rPr lang="en-US" b="1" dirty="0" err="1"/>
              <a:t>Informasi</a:t>
            </a:r>
            <a:r>
              <a:rPr lang="en-US" b="1" dirty="0" smtClean="0"/>
              <a:t>: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556792"/>
            <a:ext cx="8316416" cy="4608512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3600" dirty="0" err="1">
                <a:solidFill>
                  <a:schemeClr val="tx1"/>
                </a:solidFill>
              </a:rPr>
              <a:t>Setelah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membaca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sumber-sumber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pustaka</a:t>
            </a:r>
            <a:r>
              <a:rPr lang="en-US" sz="3600" dirty="0">
                <a:solidFill>
                  <a:schemeClr val="tx1"/>
                </a:solidFill>
              </a:rPr>
              <a:t>, </a:t>
            </a:r>
            <a:r>
              <a:rPr lang="en-US" sz="3600" dirty="0" err="1">
                <a:solidFill>
                  <a:schemeClr val="tx1"/>
                </a:solidFill>
              </a:rPr>
              <a:t>lakukan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sintesis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informasi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untuk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menggabungkan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temuan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dan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pendekatan</a:t>
            </a:r>
            <a:r>
              <a:rPr lang="en-US" sz="3600" dirty="0">
                <a:solidFill>
                  <a:srgbClr val="FF0000"/>
                </a:solidFill>
              </a:rPr>
              <a:t> yang </a:t>
            </a:r>
            <a:r>
              <a:rPr lang="en-US" sz="3600" dirty="0" err="1">
                <a:solidFill>
                  <a:srgbClr val="FF0000"/>
                </a:solidFill>
              </a:rPr>
              <a:t>berbeda</a:t>
            </a:r>
            <a:r>
              <a:rPr lang="en-US" sz="3600" dirty="0">
                <a:solidFill>
                  <a:srgbClr val="FF0000"/>
                </a:solidFill>
              </a:rPr>
              <a:t>.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Identifikasi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persamaan</a:t>
            </a:r>
            <a:r>
              <a:rPr lang="en-US" sz="3600" dirty="0">
                <a:solidFill>
                  <a:schemeClr val="tx1"/>
                </a:solidFill>
              </a:rPr>
              <a:t>, </a:t>
            </a:r>
            <a:r>
              <a:rPr lang="en-US" sz="3600" dirty="0" err="1">
                <a:solidFill>
                  <a:schemeClr val="tx1"/>
                </a:solidFill>
              </a:rPr>
              <a:t>perbedaan</a:t>
            </a:r>
            <a:r>
              <a:rPr lang="en-US" sz="3600" dirty="0">
                <a:solidFill>
                  <a:schemeClr val="tx1"/>
                </a:solidFill>
              </a:rPr>
              <a:t>, </a:t>
            </a:r>
            <a:r>
              <a:rPr lang="en-US" sz="3600" dirty="0" err="1">
                <a:solidFill>
                  <a:schemeClr val="tx1"/>
                </a:solidFill>
              </a:rPr>
              <a:t>dan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pola</a:t>
            </a:r>
            <a:r>
              <a:rPr lang="en-US" sz="3600" dirty="0">
                <a:solidFill>
                  <a:schemeClr val="tx1"/>
                </a:solidFill>
              </a:rPr>
              <a:t> yang </a:t>
            </a:r>
            <a:r>
              <a:rPr lang="en-US" sz="3600" dirty="0" err="1">
                <a:solidFill>
                  <a:schemeClr val="tx1"/>
                </a:solidFill>
              </a:rPr>
              <a:t>muncul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dari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sumber-sumber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tersebut</a:t>
            </a:r>
            <a:r>
              <a:rPr lang="en-US" sz="3600" dirty="0">
                <a:solidFill>
                  <a:schemeClr val="tx1"/>
                </a:solidFill>
              </a:rPr>
              <a:t>. Hal </a:t>
            </a:r>
            <a:r>
              <a:rPr lang="en-US" sz="3600" dirty="0" err="1">
                <a:solidFill>
                  <a:schemeClr val="tx1"/>
                </a:solidFill>
              </a:rPr>
              <a:t>ini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membantu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Anda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membangun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argumen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atau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kerangka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konseptual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untuk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penelitian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Anda</a:t>
            </a:r>
            <a:r>
              <a:rPr lang="en-US" sz="36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29562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24" y="188640"/>
            <a:ext cx="8780512" cy="1152128"/>
          </a:xfrm>
        </p:spPr>
        <p:txBody>
          <a:bodyPr>
            <a:normAutofit/>
          </a:bodyPr>
          <a:lstStyle/>
          <a:p>
            <a:r>
              <a:rPr lang="en-US" sz="4400" b="1" dirty="0" err="1"/>
              <a:t>Gunakan</a:t>
            </a:r>
            <a:r>
              <a:rPr lang="en-US" sz="4400" b="1" dirty="0"/>
              <a:t> </a:t>
            </a:r>
            <a:r>
              <a:rPr lang="en-US" sz="4400" b="1" dirty="0" err="1"/>
              <a:t>Sumber</a:t>
            </a:r>
            <a:r>
              <a:rPr lang="en-US" sz="4400" b="1" dirty="0"/>
              <a:t> </a:t>
            </a:r>
            <a:r>
              <a:rPr lang="en-US" sz="4400" b="1" dirty="0" err="1"/>
              <a:t>Pustaka</a:t>
            </a:r>
            <a:r>
              <a:rPr lang="en-US" sz="4400" b="1" dirty="0"/>
              <a:t> </a:t>
            </a:r>
            <a:r>
              <a:rPr lang="en-US" sz="4400" b="1" dirty="0" err="1"/>
              <a:t>Terbaru</a:t>
            </a:r>
            <a:endParaRPr lang="en-US" sz="4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504" y="1556792"/>
            <a:ext cx="8136904" cy="4680520"/>
          </a:xfrm>
        </p:spPr>
        <p:txBody>
          <a:bodyPr>
            <a:normAutofit/>
          </a:bodyPr>
          <a:lstStyle/>
          <a:p>
            <a:pPr lvl="0" algn="just"/>
            <a:r>
              <a:rPr lang="en-US" sz="4000" dirty="0" err="1">
                <a:solidFill>
                  <a:schemeClr val="tx1"/>
                </a:solidFill>
              </a:rPr>
              <a:t>Pastikan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untuk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mencari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sumber-sumber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pustaka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terbaru</a:t>
            </a:r>
            <a:r>
              <a:rPr lang="en-US" sz="4000" dirty="0">
                <a:solidFill>
                  <a:srgbClr val="FF0000"/>
                </a:solidFill>
              </a:rPr>
              <a:t> yang </a:t>
            </a:r>
            <a:r>
              <a:rPr lang="en-US" sz="4000" dirty="0" err="1">
                <a:solidFill>
                  <a:srgbClr val="FF0000"/>
                </a:solidFill>
              </a:rPr>
              <a:t>relevan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dengan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topik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penelitian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Anda</a:t>
            </a:r>
            <a:r>
              <a:rPr lang="en-US" sz="4000" dirty="0">
                <a:solidFill>
                  <a:schemeClr val="tx1"/>
                </a:solidFill>
              </a:rPr>
              <a:t>. </a:t>
            </a:r>
            <a:r>
              <a:rPr lang="en-US" sz="4000" dirty="0" err="1">
                <a:solidFill>
                  <a:schemeClr val="tx1"/>
                </a:solidFill>
              </a:rPr>
              <a:t>Ini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memungkinkan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Anda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menyajikan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tinjauan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pustaka</a:t>
            </a:r>
            <a:r>
              <a:rPr lang="en-US" sz="4000" dirty="0">
                <a:solidFill>
                  <a:schemeClr val="tx1"/>
                </a:solidFill>
              </a:rPr>
              <a:t> yang </a:t>
            </a:r>
            <a:r>
              <a:rPr lang="en-US" sz="4000" dirty="0" err="1">
                <a:solidFill>
                  <a:schemeClr val="tx1"/>
                </a:solidFill>
              </a:rPr>
              <a:t>mutakhir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dan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mencerminkan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perkembangan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terbaru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dalam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bidang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penelitian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Anda</a:t>
            </a:r>
            <a:r>
              <a:rPr lang="en-US" sz="4000" dirty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U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0176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504" y="260649"/>
            <a:ext cx="8856984" cy="936104"/>
          </a:xfrm>
        </p:spPr>
        <p:txBody>
          <a:bodyPr>
            <a:normAutofit/>
          </a:bodyPr>
          <a:lstStyle/>
          <a:p>
            <a:r>
              <a:rPr lang="en-US" sz="4800" b="1" dirty="0" err="1"/>
              <a:t>Sertakan</a:t>
            </a:r>
            <a:r>
              <a:rPr lang="en-US" sz="4800" b="1" dirty="0"/>
              <a:t> </a:t>
            </a:r>
            <a:r>
              <a:rPr lang="en-US" sz="4800" b="1" dirty="0" err="1"/>
              <a:t>Sumber</a:t>
            </a:r>
            <a:r>
              <a:rPr lang="en-US" sz="4800" b="1" dirty="0"/>
              <a:t> yang </a:t>
            </a:r>
            <a:r>
              <a:rPr lang="en-US" sz="4800" b="1" dirty="0" err="1"/>
              <a:t>Beragam</a:t>
            </a:r>
            <a:endParaRPr lang="en-US" sz="4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512" y="1484784"/>
            <a:ext cx="8244408" cy="4536504"/>
          </a:xfrm>
        </p:spPr>
        <p:txBody>
          <a:bodyPr>
            <a:normAutofit fontScale="92500" lnSpcReduction="10000"/>
          </a:bodyPr>
          <a:lstStyle/>
          <a:p>
            <a:pPr lvl="0" algn="just"/>
            <a:endParaRPr lang="en-US" sz="4000" dirty="0" smtClean="0">
              <a:solidFill>
                <a:schemeClr val="tx1"/>
              </a:solidFill>
            </a:endParaRPr>
          </a:p>
          <a:p>
            <a:pPr lvl="0" algn="just"/>
            <a:r>
              <a:rPr lang="en-US" sz="4000" dirty="0" err="1" smtClean="0">
                <a:solidFill>
                  <a:schemeClr val="tx1"/>
                </a:solidFill>
              </a:rPr>
              <a:t>Usahakan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untuk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menyertakan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sumber-sumber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pustaka</a:t>
            </a:r>
            <a:r>
              <a:rPr lang="en-US" sz="4000" dirty="0">
                <a:solidFill>
                  <a:schemeClr val="tx1"/>
                </a:solidFill>
              </a:rPr>
              <a:t> yang </a:t>
            </a:r>
            <a:r>
              <a:rPr lang="en-US" sz="4000" dirty="0" err="1">
                <a:solidFill>
                  <a:srgbClr val="FF0000"/>
                </a:solidFill>
              </a:rPr>
              <a:t>berasal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dari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berbagai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penulis</a:t>
            </a:r>
            <a:r>
              <a:rPr lang="en-US" sz="4000" dirty="0">
                <a:solidFill>
                  <a:srgbClr val="FF0000"/>
                </a:solidFill>
              </a:rPr>
              <a:t>, </a:t>
            </a:r>
            <a:r>
              <a:rPr lang="en-US" sz="4000" dirty="0" err="1">
                <a:solidFill>
                  <a:srgbClr val="FF0000"/>
                </a:solidFill>
              </a:rPr>
              <a:t>institusi</a:t>
            </a:r>
            <a:r>
              <a:rPr lang="en-US" sz="4000" dirty="0">
                <a:solidFill>
                  <a:srgbClr val="FF0000"/>
                </a:solidFill>
              </a:rPr>
              <a:t>, </a:t>
            </a:r>
            <a:r>
              <a:rPr lang="en-US" sz="4000" dirty="0" err="1">
                <a:solidFill>
                  <a:srgbClr val="FF0000"/>
                </a:solidFill>
              </a:rPr>
              <a:t>atau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wilayah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geografis</a:t>
            </a:r>
            <a:r>
              <a:rPr lang="en-US" sz="4000" dirty="0">
                <a:solidFill>
                  <a:srgbClr val="FF0000"/>
                </a:solidFill>
              </a:rPr>
              <a:t>.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Ini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membantu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memperkuat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validitas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dan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reliabilitas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tinjauan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pustaka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Anda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serta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memberikan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perspektif</a:t>
            </a:r>
            <a:r>
              <a:rPr lang="en-US" sz="4000" dirty="0">
                <a:solidFill>
                  <a:schemeClr val="tx1"/>
                </a:solidFill>
              </a:rPr>
              <a:t> yang </a:t>
            </a:r>
            <a:r>
              <a:rPr lang="en-US" sz="4000" dirty="0" err="1">
                <a:solidFill>
                  <a:schemeClr val="tx1"/>
                </a:solidFill>
              </a:rPr>
              <a:t>lebih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luas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pada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topik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penelitian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Anda</a:t>
            </a:r>
            <a:r>
              <a:rPr lang="en-US" sz="4000" dirty="0">
                <a:solidFill>
                  <a:schemeClr val="tx1"/>
                </a:solidFill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95621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12" y="260649"/>
            <a:ext cx="8636496" cy="936103"/>
          </a:xfrm>
        </p:spPr>
        <p:txBody>
          <a:bodyPr>
            <a:normAutofit/>
          </a:bodyPr>
          <a:lstStyle/>
          <a:p>
            <a:r>
              <a:rPr lang="en-US" sz="4800" b="1" dirty="0" err="1"/>
              <a:t>Berikan</a:t>
            </a:r>
            <a:r>
              <a:rPr lang="en-US" sz="4800" b="1" dirty="0"/>
              <a:t> </a:t>
            </a:r>
            <a:r>
              <a:rPr lang="en-US" sz="4800" b="1" dirty="0" err="1"/>
              <a:t>Rujukan</a:t>
            </a:r>
            <a:r>
              <a:rPr lang="en-US" sz="4800" b="1" dirty="0"/>
              <a:t> yang </a:t>
            </a:r>
            <a:r>
              <a:rPr lang="en-US" sz="4800" b="1" dirty="0" err="1"/>
              <a:t>Akurat</a:t>
            </a:r>
            <a:endParaRPr lang="en-US" sz="4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512" y="1628800"/>
            <a:ext cx="8208912" cy="4608512"/>
          </a:xfrm>
        </p:spPr>
        <p:txBody>
          <a:bodyPr>
            <a:normAutofit/>
          </a:bodyPr>
          <a:lstStyle/>
          <a:p>
            <a:pPr algn="just"/>
            <a:r>
              <a:rPr lang="en-US" sz="4000" dirty="0" err="1">
                <a:solidFill>
                  <a:schemeClr val="tx1"/>
                </a:solidFill>
              </a:rPr>
              <a:t>Pastikan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setiap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sumber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pustaka</a:t>
            </a:r>
            <a:r>
              <a:rPr lang="en-US" sz="4000" dirty="0">
                <a:solidFill>
                  <a:schemeClr val="tx1"/>
                </a:solidFill>
              </a:rPr>
              <a:t> yang </a:t>
            </a:r>
            <a:r>
              <a:rPr lang="en-US" sz="4000" dirty="0" err="1">
                <a:solidFill>
                  <a:schemeClr val="tx1"/>
                </a:solidFill>
              </a:rPr>
              <a:t>Anda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kutip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atau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referensikan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memiliki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rujukan</a:t>
            </a:r>
            <a:r>
              <a:rPr lang="en-US" sz="4000" dirty="0">
                <a:solidFill>
                  <a:srgbClr val="FF0000"/>
                </a:solidFill>
              </a:rPr>
              <a:t> yang </a:t>
            </a:r>
            <a:r>
              <a:rPr lang="en-US" sz="4000" dirty="0" err="1">
                <a:solidFill>
                  <a:srgbClr val="FF0000"/>
                </a:solidFill>
              </a:rPr>
              <a:t>akurat</a:t>
            </a:r>
            <a:r>
              <a:rPr lang="en-US" sz="4000" dirty="0">
                <a:solidFill>
                  <a:srgbClr val="FF0000"/>
                </a:solidFill>
              </a:rPr>
              <a:t>. </a:t>
            </a:r>
            <a:r>
              <a:rPr lang="en-US" sz="4000" dirty="0" err="1">
                <a:solidFill>
                  <a:srgbClr val="FF0000"/>
                </a:solidFill>
              </a:rPr>
              <a:t>Gunakan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gaya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penulisan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referensi</a:t>
            </a:r>
            <a:r>
              <a:rPr lang="en-US" sz="4000" dirty="0">
                <a:solidFill>
                  <a:srgbClr val="FF0000"/>
                </a:solidFill>
              </a:rPr>
              <a:t> yang </a:t>
            </a:r>
            <a:r>
              <a:rPr lang="en-US" sz="4000" dirty="0" err="1">
                <a:solidFill>
                  <a:srgbClr val="FF0000"/>
                </a:solidFill>
              </a:rPr>
              <a:t>sesuai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dengan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pedoman</a:t>
            </a:r>
            <a:r>
              <a:rPr lang="en-US" sz="4000" dirty="0">
                <a:solidFill>
                  <a:schemeClr val="tx1"/>
                </a:solidFill>
              </a:rPr>
              <a:t> yang </a:t>
            </a:r>
            <a:r>
              <a:rPr lang="en-US" sz="4000" dirty="0" err="1">
                <a:solidFill>
                  <a:schemeClr val="tx1"/>
                </a:solidFill>
              </a:rPr>
              <a:t>diterima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dalam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bidang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Anda</a:t>
            </a:r>
            <a:r>
              <a:rPr lang="en-US" sz="4000" dirty="0">
                <a:solidFill>
                  <a:schemeClr val="tx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45017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188641"/>
            <a:ext cx="8636496" cy="792087"/>
          </a:xfrm>
        </p:spPr>
        <p:txBody>
          <a:bodyPr>
            <a:noAutofit/>
          </a:bodyPr>
          <a:lstStyle/>
          <a:p>
            <a:r>
              <a:rPr lang="en-US" sz="4000" b="1" dirty="0" err="1"/>
              <a:t>Perbarui</a:t>
            </a:r>
            <a:r>
              <a:rPr lang="en-US" sz="4000" b="1" dirty="0"/>
              <a:t> </a:t>
            </a:r>
            <a:r>
              <a:rPr lang="en-US" sz="4000" b="1" dirty="0" err="1"/>
              <a:t>dan</a:t>
            </a:r>
            <a:r>
              <a:rPr lang="en-US" sz="4000" b="1" dirty="0"/>
              <a:t> </a:t>
            </a:r>
            <a:r>
              <a:rPr lang="en-US" sz="4000" b="1" dirty="0" err="1"/>
              <a:t>Revisi</a:t>
            </a:r>
            <a:r>
              <a:rPr lang="en-US" sz="4000" b="1" dirty="0"/>
              <a:t> </a:t>
            </a:r>
            <a:r>
              <a:rPr lang="en-US" sz="4000" b="1" dirty="0" err="1"/>
              <a:t>secara</a:t>
            </a:r>
            <a:r>
              <a:rPr lang="en-US" sz="4000" b="1" dirty="0"/>
              <a:t> </a:t>
            </a:r>
            <a:r>
              <a:rPr lang="en-US" sz="4000" b="1" dirty="0" err="1"/>
              <a:t>Teratur</a:t>
            </a:r>
            <a:endParaRPr lang="en-US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719" y="1340768"/>
            <a:ext cx="8280920" cy="5040560"/>
          </a:xfrm>
        </p:spPr>
        <p:txBody>
          <a:bodyPr>
            <a:normAutofit/>
          </a:bodyPr>
          <a:lstStyle/>
          <a:p>
            <a:pPr algn="just"/>
            <a:r>
              <a:rPr lang="en-US" sz="4000" dirty="0" err="1">
                <a:solidFill>
                  <a:schemeClr val="tx1"/>
                </a:solidFill>
              </a:rPr>
              <a:t>Tinjauan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pustaka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dapat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terus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berkembang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seiring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penelitian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Anda</a:t>
            </a:r>
            <a:r>
              <a:rPr lang="en-US" sz="4000" dirty="0">
                <a:solidFill>
                  <a:schemeClr val="tx1"/>
                </a:solidFill>
              </a:rPr>
              <a:t>. </a:t>
            </a:r>
            <a:r>
              <a:rPr lang="en-US" sz="4000" dirty="0">
                <a:solidFill>
                  <a:srgbClr val="FF0000"/>
                </a:solidFill>
              </a:rPr>
              <a:t>Terus </a:t>
            </a:r>
            <a:r>
              <a:rPr lang="en-US" sz="4000" dirty="0" err="1">
                <a:solidFill>
                  <a:srgbClr val="FF0000"/>
                </a:solidFill>
              </a:rPr>
              <a:t>perbarui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dan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revisi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tinjauan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pustaka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Anda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saat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Anda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menemukan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sumber-sumber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pustaka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baru</a:t>
            </a:r>
            <a:r>
              <a:rPr lang="en-US" sz="4000" dirty="0">
                <a:solidFill>
                  <a:srgbClr val="FF0000"/>
                </a:solidFill>
              </a:rPr>
              <a:t> yang </a:t>
            </a:r>
            <a:r>
              <a:rPr lang="en-US" sz="4000" dirty="0" err="1">
                <a:solidFill>
                  <a:srgbClr val="FF0000"/>
                </a:solidFill>
              </a:rPr>
              <a:t>relevan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atau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menambahkan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pemahaman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baru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terhadap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topik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Anda</a:t>
            </a:r>
            <a:endParaRPr lang="en-US" sz="4000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0176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380</TotalTime>
  <Words>295</Words>
  <Application>Microsoft Office PowerPoint</Application>
  <PresentationFormat>On-screen Show (4:3)</PresentationFormat>
  <Paragraphs>30</Paragraphs>
  <Slides>10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Adjacency</vt:lpstr>
      <vt:lpstr>PowerPoint Presentation</vt:lpstr>
      <vt:lpstr>PowerPoint Presentation</vt:lpstr>
      <vt:lpstr>Tips Menulis Tinjauan Pustaka:</vt:lpstr>
      <vt:lpstr>  Kritis dalam Mengevaluasi Sumber </vt:lpstr>
      <vt:lpstr>Sintesis Informasi:</vt:lpstr>
      <vt:lpstr>Gunakan Sumber Pustaka Terbaru</vt:lpstr>
      <vt:lpstr>Sertakan Sumber yang Beragam</vt:lpstr>
      <vt:lpstr>Berikan Rujukan yang Akurat</vt:lpstr>
      <vt:lpstr>Perbarui dan Revisi secara Teratur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Wasilah</dc:creator>
  <cp:lastModifiedBy>Wasilah</cp:lastModifiedBy>
  <cp:revision>6</cp:revision>
  <dcterms:created xsi:type="dcterms:W3CDTF">2023-06-16T08:29:56Z</dcterms:created>
  <dcterms:modified xsi:type="dcterms:W3CDTF">2023-06-16T14:50:39Z</dcterms:modified>
</cp:coreProperties>
</file>