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7" r:id="rId2"/>
    <p:sldId id="256" r:id="rId3"/>
    <p:sldId id="260" r:id="rId4"/>
    <p:sldId id="261" r:id="rId5"/>
    <p:sldId id="282" r:id="rId6"/>
    <p:sldId id="283" r:id="rId7"/>
    <p:sldId id="285" r:id="rId8"/>
    <p:sldId id="263" r:id="rId9"/>
    <p:sldId id="287" r:id="rId10"/>
    <p:sldId id="288" r:id="rId11"/>
    <p:sldId id="267" r:id="rId12"/>
    <p:sldId id="291" r:id="rId13"/>
    <p:sldId id="292" r:id="rId14"/>
    <p:sldId id="293" r:id="rId15"/>
    <p:sldId id="294" r:id="rId16"/>
    <p:sldId id="289" r:id="rId17"/>
    <p:sldId id="295" r:id="rId18"/>
    <p:sldId id="296" r:id="rId19"/>
    <p:sldId id="286" r:id="rId20"/>
    <p:sldId id="297" r:id="rId21"/>
    <p:sldId id="280" r:id="rId22"/>
    <p:sldId id="298" r:id="rId23"/>
    <p:sldId id="299" r:id="rId24"/>
    <p:sldId id="300" r:id="rId25"/>
    <p:sldId id="30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6" d="100"/>
          <a:sy n="76" d="100"/>
        </p:scale>
        <p:origin x="49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5F283ED-12B6-409D-84C2-29E0C571B710}" type="datetimeFigureOut">
              <a:rPr lang="en-US" smtClean="0"/>
              <a:t>4/14/2021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704862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F283ED-12B6-409D-84C2-29E0C571B710}" type="datetimeFigureOut">
              <a:rPr lang="en-US" smtClean="0"/>
              <a:t>4/14/2021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2184235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F283ED-12B6-409D-84C2-29E0C571B710}" type="datetimeFigureOut">
              <a:rPr lang="en-US" smtClean="0"/>
              <a:t>4/14/2021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1717659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F283ED-12B6-409D-84C2-29E0C571B710}" type="datetimeFigureOut">
              <a:rPr lang="en-US" smtClean="0"/>
              <a:t>4/14/2021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110017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F283ED-12B6-409D-84C2-29E0C571B710}" type="datetimeFigureOut">
              <a:rPr lang="en-US" smtClean="0"/>
              <a:t>4/14/2021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543533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F283ED-12B6-409D-84C2-29E0C571B710}" type="datetimeFigureOut">
              <a:rPr lang="en-US" smtClean="0"/>
              <a:t>4/14/2021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881068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F283ED-12B6-409D-84C2-29E0C571B710}" type="datetimeFigureOut">
              <a:rPr lang="en-US" smtClean="0"/>
              <a:t>4/14/2021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394441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F283ED-12B6-409D-84C2-29E0C571B710}" type="datetimeFigureOut">
              <a:rPr lang="en-US" smtClean="0"/>
              <a:t>4/14/2021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3954332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F283ED-12B6-409D-84C2-29E0C571B710}" type="datetimeFigureOut">
              <a:rPr lang="en-US" smtClean="0"/>
              <a:t>4/14/2021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3776117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F283ED-12B6-409D-84C2-29E0C571B710}" type="datetimeFigureOut">
              <a:rPr lang="en-US" smtClean="0"/>
              <a:t>4/14/2021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1937727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F283ED-12B6-409D-84C2-29E0C571B710}" type="datetimeFigureOut">
              <a:rPr lang="en-US" smtClean="0"/>
              <a:t>4/14/2021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216B05-8210-41FF-966C-F668473FED7B}" type="slidenum">
              <a:rPr lang="en-US" smtClean="0"/>
              <a:t>‹#›</a:t>
            </a:fld>
            <a:endParaRPr lang="en-US"/>
          </a:p>
        </p:txBody>
      </p:sp>
    </p:spTree>
    <p:extLst>
      <p:ext uri="{BB962C8B-B14F-4D97-AF65-F5344CB8AC3E}">
        <p14:creationId xmlns:p14="http://schemas.microsoft.com/office/powerpoint/2010/main" val="2999792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F283ED-12B6-409D-84C2-29E0C571B710}" type="datetimeFigureOut">
              <a:rPr lang="en-US" smtClean="0"/>
              <a:t>4/14/2021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16B05-8210-41FF-966C-F668473FED7B}" type="slidenum">
              <a:rPr lang="en-US" smtClean="0"/>
              <a:t>‹#›</a:t>
            </a:fld>
            <a:endParaRPr lang="en-US"/>
          </a:p>
        </p:txBody>
      </p:sp>
    </p:spTree>
    <p:extLst>
      <p:ext uri="{BB962C8B-B14F-4D97-AF65-F5344CB8AC3E}">
        <p14:creationId xmlns:p14="http://schemas.microsoft.com/office/powerpoint/2010/main" val="125539427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jagoanhosting.com/blog/perhatikan-3-poin-penting-sebelum-membangun-startup-iot/#2-memahami-time-to-market" TargetMode="External"/><Relationship Id="rId2" Type="http://schemas.openxmlformats.org/officeDocument/2006/relationships/hyperlink" Target="https://www.jagoanhosting.com/blog/perhatikan-3-poin-penting-sebelum-membangun-startup-iot/#1-masalah-keamanan" TargetMode="Externa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www.jagoanhosting.com/blog/perhatikan-3-poin-penting-sebelum-membangun-startup-iot/#3-melakukan-scalability-yang-baik"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4802448"/>
          </a:xfrm>
        </p:spPr>
        <p:txBody>
          <a:bodyPr>
            <a:normAutofit/>
          </a:bodyPr>
          <a:lstStyle/>
          <a:p>
            <a:pPr algn="l"/>
            <a:r>
              <a:rPr lang="en-US" sz="4000" b="1" dirty="0" err="1"/>
              <a:t>Pembuatan</a:t>
            </a:r>
            <a:r>
              <a:rPr lang="en-US" sz="4000" b="1" dirty="0"/>
              <a:t> </a:t>
            </a:r>
            <a:r>
              <a:rPr lang="en-US" sz="4000" b="1" dirty="0" err="1"/>
              <a:t>Starup</a:t>
            </a:r>
            <a:r>
              <a:rPr lang="en-US" sz="4000" b="1" dirty="0"/>
              <a:t> IOT</a:t>
            </a:r>
            <a:r>
              <a:rPr lang="en-US" sz="2000" dirty="0"/>
              <a:t/>
            </a:r>
            <a:br>
              <a:rPr lang="en-US" sz="2000" dirty="0"/>
            </a:br>
            <a:r>
              <a:rPr lang="en-US" sz="2000" dirty="0"/>
              <a:t/>
            </a:r>
            <a:br>
              <a:rPr lang="en-US" sz="2000" dirty="0"/>
            </a:br>
            <a:r>
              <a:rPr lang="en-US" sz="3600" dirty="0"/>
              <a:t>3 </a:t>
            </a:r>
            <a:r>
              <a:rPr lang="en-US" sz="3600" dirty="0" err="1"/>
              <a:t>Poin</a:t>
            </a:r>
            <a:r>
              <a:rPr lang="en-US" sz="3600" dirty="0"/>
              <a:t> </a:t>
            </a:r>
            <a:r>
              <a:rPr lang="en-US" sz="3600" dirty="0" err="1"/>
              <a:t>penting</a:t>
            </a:r>
            <a:r>
              <a:rPr lang="en-US" sz="3600" dirty="0"/>
              <a:t> </a:t>
            </a:r>
            <a:r>
              <a:rPr lang="en-US" sz="3600" dirty="0" err="1"/>
              <a:t>sebelum</a:t>
            </a:r>
            <a:r>
              <a:rPr lang="en-US" sz="3600" dirty="0"/>
              <a:t> </a:t>
            </a:r>
            <a:r>
              <a:rPr lang="en-US" sz="3600" dirty="0" err="1"/>
              <a:t>anda</a:t>
            </a:r>
            <a:r>
              <a:rPr lang="en-US" sz="3600" dirty="0"/>
              <a:t> </a:t>
            </a:r>
            <a:r>
              <a:rPr lang="en-US" sz="3600" dirty="0" err="1"/>
              <a:t>membangun</a:t>
            </a:r>
            <a:r>
              <a:rPr lang="en-US" sz="3600" dirty="0"/>
              <a:t> Startup IOT </a:t>
            </a:r>
            <a:br>
              <a:rPr lang="en-US" sz="3600" dirty="0"/>
            </a:br>
            <a:r>
              <a:rPr lang="en-US" sz="3600" dirty="0">
                <a:hlinkClick r:id="rId2"/>
              </a:rPr>
              <a:t>1. </a:t>
            </a:r>
            <a:r>
              <a:rPr lang="en-US" sz="3600" dirty="0" err="1">
                <a:hlinkClick r:id="rId2"/>
              </a:rPr>
              <a:t>Masalah</a:t>
            </a:r>
            <a:r>
              <a:rPr lang="en-US" sz="3600" dirty="0">
                <a:hlinkClick r:id="rId2"/>
              </a:rPr>
              <a:t> </a:t>
            </a:r>
            <a:r>
              <a:rPr lang="en-US" sz="3600" dirty="0" err="1">
                <a:hlinkClick r:id="rId2"/>
              </a:rPr>
              <a:t>keamanan</a:t>
            </a:r>
            <a:r>
              <a:rPr lang="en-US" sz="3600" dirty="0"/>
              <a:t/>
            </a:r>
            <a:br>
              <a:rPr lang="en-US" sz="3600" dirty="0"/>
            </a:br>
            <a:r>
              <a:rPr lang="en-US" sz="3600" dirty="0">
                <a:hlinkClick r:id="rId3"/>
              </a:rPr>
              <a:t>2. </a:t>
            </a:r>
            <a:r>
              <a:rPr lang="en-US" sz="3600" dirty="0" err="1">
                <a:hlinkClick r:id="rId3"/>
              </a:rPr>
              <a:t>Memahami</a:t>
            </a:r>
            <a:r>
              <a:rPr lang="en-US" sz="3600" dirty="0">
                <a:hlinkClick r:id="rId3"/>
              </a:rPr>
              <a:t> time-to-market</a:t>
            </a:r>
            <a:r>
              <a:rPr lang="en-US" sz="3600" dirty="0"/>
              <a:t/>
            </a:r>
            <a:br>
              <a:rPr lang="en-US" sz="3600" dirty="0"/>
            </a:br>
            <a:r>
              <a:rPr lang="en-US" sz="3600" dirty="0">
                <a:hlinkClick r:id="rId4"/>
              </a:rPr>
              <a:t>3. </a:t>
            </a:r>
            <a:r>
              <a:rPr lang="en-US" sz="3600" dirty="0" err="1">
                <a:hlinkClick r:id="rId4"/>
              </a:rPr>
              <a:t>Melakukan</a:t>
            </a:r>
            <a:r>
              <a:rPr lang="en-US" sz="3600" dirty="0">
                <a:hlinkClick r:id="rId4"/>
              </a:rPr>
              <a:t> scalability yang </a:t>
            </a:r>
            <a:r>
              <a:rPr lang="en-US" sz="3600" dirty="0" err="1">
                <a:hlinkClick r:id="rId4"/>
              </a:rPr>
              <a:t>baik</a:t>
            </a:r>
            <a:r>
              <a:rPr lang="en-US" dirty="0"/>
              <a:t/>
            </a:r>
            <a:br>
              <a:rPr lang="en-US" dirty="0"/>
            </a:br>
            <a:endParaRPr lang="en-US" b="1" i="1" dirty="0"/>
          </a:p>
        </p:txBody>
      </p:sp>
      <p:sp>
        <p:nvSpPr>
          <p:cNvPr id="3" name="Subtitle 2"/>
          <p:cNvSpPr>
            <a:spLocks noGrp="1"/>
          </p:cNvSpPr>
          <p:nvPr>
            <p:ph type="subTitle" idx="1"/>
          </p:nvPr>
        </p:nvSpPr>
        <p:spPr/>
        <p:txBody>
          <a:bodyPr/>
          <a:lstStyle/>
          <a:p>
            <a:r>
              <a:rPr lang="en-US" dirty="0" smtClean="0"/>
              <a:t> </a:t>
            </a:r>
            <a:endParaRPr lang="en-US" dirty="0" smtClean="0"/>
          </a:p>
          <a:p>
            <a:endParaRPr lang="en-US" dirty="0"/>
          </a:p>
        </p:txBody>
      </p:sp>
      <p:pic>
        <p:nvPicPr>
          <p:cNvPr id="4" name="Picture 3"/>
          <p:cNvPicPr>
            <a:picLocks noChangeAspect="1"/>
          </p:cNvPicPr>
          <p:nvPr/>
        </p:nvPicPr>
        <p:blipFill>
          <a:blip r:embed="rId5"/>
          <a:stretch>
            <a:fillRect/>
          </a:stretch>
        </p:blipFill>
        <p:spPr>
          <a:xfrm>
            <a:off x="10536928" y="0"/>
            <a:ext cx="1655072" cy="1676400"/>
          </a:xfrm>
          <a:prstGeom prst="rect">
            <a:avLst/>
          </a:prstGeom>
        </p:spPr>
      </p:pic>
    </p:spTree>
    <p:extLst>
      <p:ext uri="{BB962C8B-B14F-4D97-AF65-F5344CB8AC3E}">
        <p14:creationId xmlns:p14="http://schemas.microsoft.com/office/powerpoint/2010/main" val="1606488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601248"/>
            <a:ext cx="10363200" cy="5674291"/>
          </a:xfrm>
        </p:spPr>
        <p:txBody>
          <a:bodyPr>
            <a:normAutofit fontScale="92500"/>
          </a:bodyPr>
          <a:lstStyle/>
          <a:p>
            <a:endParaRPr lang="en-US" sz="3600" dirty="0"/>
          </a:p>
          <a:p>
            <a:pPr algn="just"/>
            <a:r>
              <a:rPr lang="en-US" sz="4800" dirty="0" err="1"/>
              <a:t>Saat</a:t>
            </a:r>
            <a:r>
              <a:rPr lang="en-US" sz="4800" dirty="0"/>
              <a:t> </a:t>
            </a:r>
            <a:r>
              <a:rPr lang="en-US" sz="4800" dirty="0" err="1"/>
              <a:t>ini</a:t>
            </a:r>
            <a:r>
              <a:rPr lang="en-US" sz="4800" dirty="0"/>
              <a:t> </a:t>
            </a:r>
            <a:r>
              <a:rPr lang="en-US" sz="4800" dirty="0" err="1"/>
              <a:t>banyak</a:t>
            </a:r>
            <a:r>
              <a:rPr lang="en-US" sz="4800" dirty="0"/>
              <a:t> </a:t>
            </a:r>
            <a:r>
              <a:rPr lang="en-US" sz="4800" dirty="0" err="1"/>
              <a:t>anak</a:t>
            </a:r>
            <a:r>
              <a:rPr lang="en-US" sz="4800" dirty="0"/>
              <a:t> </a:t>
            </a:r>
            <a:r>
              <a:rPr lang="en-US" sz="4800" dirty="0" err="1"/>
              <a:t>muda</a:t>
            </a:r>
            <a:r>
              <a:rPr lang="en-US" sz="4800" dirty="0"/>
              <a:t> yang </a:t>
            </a:r>
            <a:r>
              <a:rPr lang="en-US" sz="4800" dirty="0" err="1"/>
              <a:t>berlomba-lomba</a:t>
            </a:r>
            <a:r>
              <a:rPr lang="en-US" sz="4800" dirty="0"/>
              <a:t> </a:t>
            </a:r>
            <a:r>
              <a:rPr lang="en-US" sz="4800" dirty="0" err="1"/>
              <a:t>merintis</a:t>
            </a:r>
            <a:r>
              <a:rPr lang="en-US" sz="4800" dirty="0"/>
              <a:t> </a:t>
            </a:r>
            <a:r>
              <a:rPr lang="en-US" sz="4800" dirty="0" err="1"/>
              <a:t>sebuah</a:t>
            </a:r>
            <a:r>
              <a:rPr lang="en-US" sz="4800" dirty="0"/>
              <a:t> startup. </a:t>
            </a:r>
            <a:r>
              <a:rPr lang="en-US" sz="4800" dirty="0" err="1"/>
              <a:t>Sepertinya</a:t>
            </a:r>
            <a:r>
              <a:rPr lang="en-US" sz="4800" dirty="0"/>
              <a:t> </a:t>
            </a:r>
            <a:r>
              <a:rPr lang="en-US" sz="4800" dirty="0" err="1"/>
              <a:t>generasi</a:t>
            </a:r>
            <a:r>
              <a:rPr lang="en-US" sz="4800" dirty="0"/>
              <a:t> millennial </a:t>
            </a:r>
            <a:r>
              <a:rPr lang="en-US" sz="4800" dirty="0" err="1"/>
              <a:t>memang</a:t>
            </a:r>
            <a:r>
              <a:rPr lang="en-US" sz="4800" dirty="0"/>
              <a:t> </a:t>
            </a:r>
            <a:r>
              <a:rPr lang="en-US" sz="4800" dirty="0" err="1"/>
              <a:t>lebih</a:t>
            </a:r>
            <a:r>
              <a:rPr lang="en-US" sz="4800" dirty="0"/>
              <a:t> </a:t>
            </a:r>
            <a:r>
              <a:rPr lang="en-US" sz="4800" dirty="0" err="1"/>
              <a:t>suka</a:t>
            </a:r>
            <a:r>
              <a:rPr lang="en-US" sz="4800" dirty="0"/>
              <a:t> </a:t>
            </a:r>
            <a:r>
              <a:rPr lang="en-US" sz="4800" dirty="0" err="1"/>
              <a:t>merintis</a:t>
            </a:r>
            <a:r>
              <a:rPr lang="en-US" sz="4800" dirty="0"/>
              <a:t> </a:t>
            </a:r>
            <a:r>
              <a:rPr lang="en-US" sz="4800" dirty="0" err="1"/>
              <a:t>sebuah</a:t>
            </a:r>
            <a:r>
              <a:rPr lang="en-US" sz="4800" dirty="0"/>
              <a:t> </a:t>
            </a:r>
            <a:r>
              <a:rPr lang="en-US" sz="4800" dirty="0" err="1"/>
              <a:t>bisnis</a:t>
            </a:r>
            <a:r>
              <a:rPr lang="en-US" sz="4800" dirty="0"/>
              <a:t>, </a:t>
            </a:r>
            <a:r>
              <a:rPr lang="en-US" sz="4800" dirty="0" err="1"/>
              <a:t>daripada</a:t>
            </a:r>
            <a:r>
              <a:rPr lang="en-US" sz="4800" dirty="0"/>
              <a:t> </a:t>
            </a:r>
            <a:r>
              <a:rPr lang="en-US" sz="4800" dirty="0" err="1"/>
              <a:t>harus</a:t>
            </a:r>
            <a:r>
              <a:rPr lang="en-US" sz="4800" dirty="0"/>
              <a:t> </a:t>
            </a:r>
            <a:r>
              <a:rPr lang="en-US" sz="4800" dirty="0" err="1"/>
              <a:t>ikut</a:t>
            </a:r>
            <a:r>
              <a:rPr lang="en-US" sz="4800" dirty="0"/>
              <a:t> orang. Kita </a:t>
            </a:r>
            <a:r>
              <a:rPr lang="en-US" sz="4800" dirty="0" err="1"/>
              <a:t>bisa</a:t>
            </a:r>
            <a:r>
              <a:rPr lang="en-US" sz="4800" dirty="0"/>
              <a:t> </a:t>
            </a:r>
            <a:r>
              <a:rPr lang="en-US" sz="4800" dirty="0" err="1"/>
              <a:t>melihat</a:t>
            </a:r>
            <a:r>
              <a:rPr lang="en-US" sz="4800" dirty="0"/>
              <a:t> </a:t>
            </a:r>
            <a:r>
              <a:rPr lang="en-US" sz="4800" dirty="0" err="1"/>
              <a:t>saat</a:t>
            </a:r>
            <a:r>
              <a:rPr lang="en-US" sz="4800" dirty="0"/>
              <a:t> </a:t>
            </a:r>
            <a:r>
              <a:rPr lang="en-US" sz="4800" dirty="0" err="1"/>
              <a:t>ini</a:t>
            </a:r>
            <a:r>
              <a:rPr lang="en-US" sz="4800" dirty="0"/>
              <a:t> di Indonesia </a:t>
            </a:r>
            <a:r>
              <a:rPr lang="en-US" sz="4800" dirty="0" err="1"/>
              <a:t>banyak</a:t>
            </a:r>
            <a:r>
              <a:rPr lang="en-US" sz="4800" dirty="0"/>
              <a:t> </a:t>
            </a:r>
            <a:r>
              <a:rPr lang="en-US" sz="4800" dirty="0" err="1"/>
              <a:t>bermunculan</a:t>
            </a:r>
            <a:r>
              <a:rPr lang="en-US" sz="4800" dirty="0"/>
              <a:t> startup di </a:t>
            </a:r>
            <a:r>
              <a:rPr lang="en-US" sz="4800" dirty="0" err="1"/>
              <a:t>berbagai</a:t>
            </a:r>
            <a:r>
              <a:rPr lang="en-US" sz="4800" dirty="0"/>
              <a:t> </a:t>
            </a:r>
            <a:r>
              <a:rPr lang="en-US" sz="4800" dirty="0" err="1"/>
              <a:t>bidang</a:t>
            </a:r>
            <a:r>
              <a:rPr lang="en-US" sz="4800" dirty="0"/>
              <a:t>. Salah </a:t>
            </a:r>
            <a:r>
              <a:rPr lang="en-US" sz="4800" dirty="0" err="1"/>
              <a:t>satunya</a:t>
            </a:r>
            <a:r>
              <a:rPr lang="en-US" sz="4800" dirty="0"/>
              <a:t> startup di </a:t>
            </a:r>
            <a:r>
              <a:rPr lang="en-US" sz="4800" dirty="0" err="1"/>
              <a:t>dunia</a:t>
            </a:r>
            <a:r>
              <a:rPr lang="en-US" sz="4800" dirty="0"/>
              <a:t> </a:t>
            </a:r>
            <a:r>
              <a:rPr lang="en-US" sz="4800" dirty="0" err="1"/>
              <a:t>IoT</a:t>
            </a:r>
            <a:r>
              <a:rPr lang="en-US" sz="4800" dirty="0"/>
              <a:t> (</a:t>
            </a:r>
            <a:r>
              <a:rPr lang="en-US" sz="4800" i="1" dirty="0"/>
              <a:t>Internet of Things</a:t>
            </a:r>
            <a:r>
              <a:rPr lang="en-US" sz="4800" dirty="0"/>
              <a:t>).</a:t>
            </a:r>
            <a:endParaRPr lang="en-US" sz="4800" i="1" dirty="0">
              <a:solidFill>
                <a:srgbClr val="FF0000"/>
              </a:solidFill>
            </a:endParaRPr>
          </a:p>
        </p:txBody>
      </p:sp>
      <p:pic>
        <p:nvPicPr>
          <p:cNvPr id="4" name="Picture 3"/>
          <p:cNvPicPr>
            <a:picLocks noChangeAspect="1"/>
          </p:cNvPicPr>
          <p:nvPr/>
        </p:nvPicPr>
        <p:blipFill>
          <a:blip r:embed="rId2"/>
          <a:stretch>
            <a:fillRect/>
          </a:stretch>
        </p:blipFill>
        <p:spPr>
          <a:xfrm>
            <a:off x="11013824" y="0"/>
            <a:ext cx="1038800" cy="1052186"/>
          </a:xfrm>
          <a:prstGeom prst="rect">
            <a:avLst/>
          </a:prstGeom>
        </p:spPr>
      </p:pic>
    </p:spTree>
    <p:extLst>
      <p:ext uri="{BB962C8B-B14F-4D97-AF65-F5344CB8AC3E}">
        <p14:creationId xmlns:p14="http://schemas.microsoft.com/office/powerpoint/2010/main" val="1590244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03748"/>
            <a:ext cx="9144000" cy="2893512"/>
          </a:xfrm>
        </p:spPr>
        <p:txBody>
          <a:bodyPr>
            <a:noAutofit/>
          </a:bodyPr>
          <a:lstStyle/>
          <a:p>
            <a:pPr algn="just"/>
            <a:r>
              <a:rPr lang="en-US" sz="2000" dirty="0" err="1"/>
              <a:t>Apabila</a:t>
            </a:r>
            <a:r>
              <a:rPr lang="en-US" sz="2000" dirty="0"/>
              <a:t> </a:t>
            </a:r>
            <a:r>
              <a:rPr lang="en-US" sz="2000" dirty="0" err="1"/>
              <a:t>Anda</a:t>
            </a:r>
            <a:r>
              <a:rPr lang="en-US" sz="2000" dirty="0"/>
              <a:t> </a:t>
            </a:r>
            <a:r>
              <a:rPr lang="en-US" sz="2000" dirty="0" err="1"/>
              <a:t>ingin</a:t>
            </a:r>
            <a:r>
              <a:rPr lang="en-US" sz="2000" dirty="0"/>
              <a:t> </a:t>
            </a:r>
            <a:r>
              <a:rPr lang="en-US" sz="2000" dirty="0" err="1"/>
              <a:t>terjun</a:t>
            </a:r>
            <a:r>
              <a:rPr lang="en-US" sz="2000" dirty="0"/>
              <a:t> </a:t>
            </a:r>
            <a:r>
              <a:rPr lang="en-US" sz="2000" dirty="0" err="1"/>
              <a:t>ke</a:t>
            </a:r>
            <a:r>
              <a:rPr lang="en-US" sz="2000" dirty="0"/>
              <a:t> </a:t>
            </a:r>
            <a:r>
              <a:rPr lang="en-US" sz="2000" dirty="0" err="1"/>
              <a:t>bidang</a:t>
            </a:r>
            <a:r>
              <a:rPr lang="en-US" sz="2000" dirty="0"/>
              <a:t> </a:t>
            </a:r>
            <a:r>
              <a:rPr lang="en-US" sz="2000" dirty="0" err="1"/>
              <a:t>ini</a:t>
            </a:r>
            <a:r>
              <a:rPr lang="en-US" sz="2000" dirty="0"/>
              <a:t>, </a:t>
            </a:r>
            <a:r>
              <a:rPr lang="en-US" sz="2000" dirty="0" err="1"/>
              <a:t>sebaiknya</a:t>
            </a:r>
            <a:r>
              <a:rPr lang="en-US" sz="2000" dirty="0"/>
              <a:t> </a:t>
            </a:r>
            <a:r>
              <a:rPr lang="en-US" sz="2000" dirty="0" err="1"/>
              <a:t>Anda</a:t>
            </a:r>
            <a:r>
              <a:rPr lang="en-US" sz="2000" dirty="0"/>
              <a:t> </a:t>
            </a:r>
            <a:r>
              <a:rPr lang="en-US" sz="2000" dirty="0" err="1"/>
              <a:t>memerhatikan</a:t>
            </a:r>
            <a:r>
              <a:rPr lang="en-US" sz="2000" dirty="0"/>
              <a:t> </a:t>
            </a:r>
            <a:r>
              <a:rPr lang="en-US" sz="2000" dirty="0" err="1"/>
              <a:t>beberapa</a:t>
            </a:r>
            <a:r>
              <a:rPr lang="en-US" sz="2000" dirty="0"/>
              <a:t> </a:t>
            </a:r>
            <a:r>
              <a:rPr lang="en-US" sz="2000" dirty="0" err="1"/>
              <a:t>hal</a:t>
            </a:r>
            <a:r>
              <a:rPr lang="en-US" sz="2000" dirty="0"/>
              <a:t> </a:t>
            </a:r>
            <a:r>
              <a:rPr lang="en-US" sz="2000" dirty="0" err="1"/>
              <a:t>penting</a:t>
            </a:r>
            <a:r>
              <a:rPr lang="en-US" sz="2000" dirty="0"/>
              <a:t> </a:t>
            </a:r>
            <a:r>
              <a:rPr lang="en-US" sz="2000" dirty="0" err="1"/>
              <a:t>terlebih</a:t>
            </a:r>
            <a:r>
              <a:rPr lang="en-US" sz="2000" dirty="0"/>
              <a:t> </a:t>
            </a:r>
            <a:r>
              <a:rPr lang="en-US" sz="2000" dirty="0" err="1"/>
              <a:t>dahulu</a:t>
            </a:r>
            <a:r>
              <a:rPr lang="en-US" sz="2000" dirty="0"/>
              <a:t>. </a:t>
            </a:r>
            <a:r>
              <a:rPr lang="en-US" sz="2000" dirty="0" err="1"/>
              <a:t>Dengan</a:t>
            </a:r>
            <a:r>
              <a:rPr lang="en-US" sz="2000" dirty="0"/>
              <a:t> </a:t>
            </a:r>
            <a:r>
              <a:rPr lang="en-US" sz="2000" dirty="0" err="1"/>
              <a:t>adanya</a:t>
            </a:r>
            <a:r>
              <a:rPr lang="en-US" sz="2000" dirty="0"/>
              <a:t> </a:t>
            </a:r>
            <a:r>
              <a:rPr lang="en-US" sz="2000" dirty="0" err="1"/>
              <a:t>banyak</a:t>
            </a:r>
            <a:r>
              <a:rPr lang="en-US" sz="2000" dirty="0"/>
              <a:t> startup </a:t>
            </a:r>
            <a:r>
              <a:rPr lang="en-US" sz="2000" dirty="0" err="1"/>
              <a:t>dan</a:t>
            </a:r>
            <a:r>
              <a:rPr lang="en-US" sz="2000" dirty="0"/>
              <a:t> enterprise </a:t>
            </a:r>
            <a:r>
              <a:rPr lang="en-US" sz="2000" dirty="0" err="1"/>
              <a:t>dalam</a:t>
            </a:r>
            <a:r>
              <a:rPr lang="en-US" sz="2000" dirty="0"/>
              <a:t> </a:t>
            </a:r>
            <a:r>
              <a:rPr lang="en-US" sz="2000" dirty="0" err="1"/>
              <a:t>bidang</a:t>
            </a:r>
            <a:r>
              <a:rPr lang="en-US" sz="2000" dirty="0"/>
              <a:t> </a:t>
            </a:r>
            <a:r>
              <a:rPr lang="en-US" sz="2000" dirty="0" err="1"/>
              <a:t>ini</a:t>
            </a:r>
            <a:r>
              <a:rPr lang="en-US" sz="2000" dirty="0"/>
              <a:t>, </a:t>
            </a:r>
            <a:r>
              <a:rPr lang="en-US" sz="2000" dirty="0" err="1"/>
              <a:t>tentu</a:t>
            </a:r>
            <a:r>
              <a:rPr lang="en-US" sz="2000" dirty="0"/>
              <a:t> </a:t>
            </a:r>
            <a:r>
              <a:rPr lang="en-US" sz="2000" dirty="0" err="1"/>
              <a:t>Anda</a:t>
            </a:r>
            <a:r>
              <a:rPr lang="en-US" sz="2000" dirty="0"/>
              <a:t> </a:t>
            </a:r>
            <a:r>
              <a:rPr lang="en-US" sz="2000" dirty="0" err="1"/>
              <a:t>perlu</a:t>
            </a:r>
            <a:r>
              <a:rPr lang="en-US" sz="2000" dirty="0"/>
              <a:t> </a:t>
            </a:r>
            <a:r>
              <a:rPr lang="en-US" sz="2000" dirty="0" err="1"/>
              <a:t>membuat</a:t>
            </a:r>
            <a:r>
              <a:rPr lang="en-US" sz="2000" dirty="0"/>
              <a:t> </a:t>
            </a:r>
            <a:r>
              <a:rPr lang="en-US" sz="2000" dirty="0" err="1"/>
              <a:t>perbedaan</a:t>
            </a:r>
            <a:r>
              <a:rPr lang="en-US" sz="2000" dirty="0"/>
              <a:t> agar </a:t>
            </a:r>
            <a:r>
              <a:rPr lang="en-US" sz="2000" dirty="0" err="1"/>
              <a:t>lebih</a:t>
            </a:r>
            <a:r>
              <a:rPr lang="en-US" sz="2000" dirty="0"/>
              <a:t> </a:t>
            </a:r>
            <a:r>
              <a:rPr lang="en-US" sz="2000" dirty="0" err="1"/>
              <a:t>unggul</a:t>
            </a:r>
            <a:r>
              <a:rPr lang="en-US" sz="2000" dirty="0"/>
              <a:t> </a:t>
            </a:r>
            <a:r>
              <a:rPr lang="en-US" sz="2000" dirty="0" err="1"/>
              <a:t>dibanding</a:t>
            </a:r>
            <a:r>
              <a:rPr lang="en-US" sz="2000" dirty="0"/>
              <a:t> </a:t>
            </a:r>
            <a:r>
              <a:rPr lang="en-US" sz="2000" dirty="0" err="1"/>
              <a:t>lainnya</a:t>
            </a:r>
            <a:r>
              <a:rPr lang="en-US" sz="2000" dirty="0"/>
              <a:t>. </a:t>
            </a:r>
            <a:r>
              <a:rPr lang="en-US" sz="2000" dirty="0" err="1"/>
              <a:t>Mungkin</a:t>
            </a:r>
            <a:r>
              <a:rPr lang="en-US" sz="2000" dirty="0"/>
              <a:t> </a:t>
            </a:r>
            <a:r>
              <a:rPr lang="en-US" sz="2000" dirty="0" err="1"/>
              <a:t>kebanyakan</a:t>
            </a:r>
            <a:r>
              <a:rPr lang="en-US" sz="2000" dirty="0"/>
              <a:t> startup </a:t>
            </a:r>
            <a:r>
              <a:rPr lang="en-US" sz="2000" dirty="0" err="1"/>
              <a:t>biasanya</a:t>
            </a:r>
            <a:r>
              <a:rPr lang="en-US" sz="2000" dirty="0"/>
              <a:t> </a:t>
            </a:r>
            <a:r>
              <a:rPr lang="en-US" sz="2000" dirty="0" err="1"/>
              <a:t>akan</a:t>
            </a:r>
            <a:r>
              <a:rPr lang="en-US" sz="2000" dirty="0"/>
              <a:t> </a:t>
            </a:r>
            <a:r>
              <a:rPr lang="en-US" sz="2000" dirty="0" err="1"/>
              <a:t>berfokus</a:t>
            </a:r>
            <a:r>
              <a:rPr lang="en-US" sz="2000" dirty="0"/>
              <a:t> </a:t>
            </a:r>
            <a:r>
              <a:rPr lang="en-US" sz="2000" dirty="0" err="1"/>
              <a:t>mengenai</a:t>
            </a:r>
            <a:r>
              <a:rPr lang="en-US" sz="2000" dirty="0"/>
              <a:t> ide, prototype, </a:t>
            </a:r>
            <a:r>
              <a:rPr lang="en-US" sz="2000" dirty="0" err="1"/>
              <a:t>hingga</a:t>
            </a:r>
            <a:r>
              <a:rPr lang="en-US" sz="2000" dirty="0"/>
              <a:t> </a:t>
            </a:r>
            <a:r>
              <a:rPr lang="en-US" sz="2000" dirty="0" err="1"/>
              <a:t>membuat</a:t>
            </a:r>
            <a:r>
              <a:rPr lang="en-US" sz="2000" dirty="0"/>
              <a:t> proof-of-concept </a:t>
            </a:r>
            <a:r>
              <a:rPr lang="en-US" sz="2000" dirty="0" err="1"/>
              <a:t>untuk</a:t>
            </a:r>
            <a:r>
              <a:rPr lang="en-US" sz="2000" dirty="0"/>
              <a:t> </a:t>
            </a:r>
            <a:r>
              <a:rPr lang="en-US" sz="2000" dirty="0" err="1"/>
              <a:t>produk</a:t>
            </a:r>
            <a:r>
              <a:rPr lang="en-US" sz="2000" dirty="0"/>
              <a:t> </a:t>
            </a:r>
            <a:r>
              <a:rPr lang="en-US" sz="2000" dirty="0" err="1"/>
              <a:t>mereka</a:t>
            </a:r>
            <a:r>
              <a:rPr lang="en-US" sz="2000" dirty="0"/>
              <a:t>. </a:t>
            </a:r>
            <a:r>
              <a:rPr lang="en-US" sz="2000" dirty="0" err="1"/>
              <a:t>Padahal</a:t>
            </a:r>
            <a:r>
              <a:rPr lang="en-US" sz="2000" dirty="0"/>
              <a:t> </a:t>
            </a:r>
            <a:r>
              <a:rPr lang="en-US" sz="2000" dirty="0" err="1"/>
              <a:t>sebenarnya</a:t>
            </a:r>
            <a:r>
              <a:rPr lang="en-US" sz="2000" dirty="0"/>
              <a:t> </a:t>
            </a:r>
            <a:r>
              <a:rPr lang="en-US" sz="2000" dirty="0" err="1"/>
              <a:t>ada</a:t>
            </a:r>
            <a:r>
              <a:rPr lang="en-US" sz="2000" dirty="0"/>
              <a:t> </a:t>
            </a:r>
            <a:r>
              <a:rPr lang="en-US" sz="2000" dirty="0" err="1"/>
              <a:t>hal</a:t>
            </a:r>
            <a:r>
              <a:rPr lang="en-US" sz="2000" dirty="0"/>
              <a:t> </a:t>
            </a:r>
            <a:r>
              <a:rPr lang="en-US" sz="2000" dirty="0" err="1"/>
              <a:t>penting</a:t>
            </a:r>
            <a:r>
              <a:rPr lang="en-US" sz="2000" dirty="0"/>
              <a:t> </a:t>
            </a:r>
            <a:r>
              <a:rPr lang="en-US" sz="2000" dirty="0" err="1"/>
              <a:t>lainnya</a:t>
            </a:r>
            <a:r>
              <a:rPr lang="en-US" sz="2000" dirty="0"/>
              <a:t> yang </a:t>
            </a:r>
            <a:r>
              <a:rPr lang="en-US" sz="2000" dirty="0" err="1"/>
              <a:t>perlu</a:t>
            </a:r>
            <a:r>
              <a:rPr lang="en-US" sz="2000" dirty="0"/>
              <a:t> </a:t>
            </a:r>
            <a:r>
              <a:rPr lang="en-US" sz="2000" dirty="0" err="1"/>
              <a:t>diperhatikan</a:t>
            </a:r>
            <a:r>
              <a:rPr lang="en-US" sz="2000" dirty="0"/>
              <a:t> </a:t>
            </a:r>
            <a:r>
              <a:rPr lang="en-US" sz="2000" dirty="0" err="1"/>
              <a:t>saat</a:t>
            </a:r>
            <a:r>
              <a:rPr lang="en-US" sz="2000" dirty="0"/>
              <a:t> </a:t>
            </a:r>
            <a:r>
              <a:rPr lang="en-US" sz="2000" dirty="0" err="1"/>
              <a:t>ingin</a:t>
            </a:r>
            <a:r>
              <a:rPr lang="en-US" sz="2000" dirty="0"/>
              <a:t> </a:t>
            </a:r>
            <a:r>
              <a:rPr lang="en-US" sz="2000" dirty="0" err="1"/>
              <a:t>membuat</a:t>
            </a:r>
            <a:r>
              <a:rPr lang="en-US" sz="2000" dirty="0"/>
              <a:t> startup </a:t>
            </a:r>
            <a:r>
              <a:rPr lang="en-US" sz="2000" dirty="0" err="1"/>
              <a:t>IoT</a:t>
            </a:r>
            <a:r>
              <a:rPr lang="en-US" sz="2000" dirty="0"/>
              <a:t>. </a:t>
            </a:r>
            <a:r>
              <a:rPr lang="en-US" sz="2000" dirty="0" err="1"/>
              <a:t>Menurut</a:t>
            </a:r>
            <a:r>
              <a:rPr lang="en-US" sz="2000" dirty="0"/>
              <a:t> Sierra Wireless, </a:t>
            </a:r>
            <a:r>
              <a:rPr lang="en-US" sz="2000" dirty="0" err="1"/>
              <a:t>sebuah</a:t>
            </a:r>
            <a:r>
              <a:rPr lang="en-US" sz="2000" dirty="0"/>
              <a:t> </a:t>
            </a:r>
            <a:r>
              <a:rPr lang="en-US" sz="2000" dirty="0" err="1"/>
              <a:t>perusahaan</a:t>
            </a:r>
            <a:r>
              <a:rPr lang="en-US" sz="2000" dirty="0"/>
              <a:t> yang </a:t>
            </a:r>
            <a:r>
              <a:rPr lang="en-US" sz="2000" dirty="0" err="1"/>
              <a:t>menjual</a:t>
            </a:r>
            <a:r>
              <a:rPr lang="en-US" sz="2000" dirty="0"/>
              <a:t> </a:t>
            </a:r>
            <a:r>
              <a:rPr lang="en-US" sz="2000" dirty="0" err="1"/>
              <a:t>IoT</a:t>
            </a:r>
            <a:r>
              <a:rPr lang="en-US" sz="2000" dirty="0"/>
              <a:t>, </a:t>
            </a:r>
            <a:r>
              <a:rPr lang="en-US" sz="2000" dirty="0" err="1"/>
              <a:t>ada</a:t>
            </a:r>
            <a:r>
              <a:rPr lang="en-US" sz="2000" dirty="0"/>
              <a:t> 3 </a:t>
            </a:r>
            <a:r>
              <a:rPr lang="en-US" sz="2000" dirty="0" err="1"/>
              <a:t>poin</a:t>
            </a:r>
            <a:r>
              <a:rPr lang="en-US" sz="2000" dirty="0"/>
              <a:t> </a:t>
            </a:r>
            <a:r>
              <a:rPr lang="en-US" sz="2000" dirty="0" err="1"/>
              <a:t>penting</a:t>
            </a:r>
            <a:r>
              <a:rPr lang="en-US" sz="2000" dirty="0"/>
              <a:t> </a:t>
            </a:r>
            <a:r>
              <a:rPr lang="en-US" sz="2000" dirty="0" err="1"/>
              <a:t>bagi</a:t>
            </a:r>
            <a:r>
              <a:rPr lang="en-US" sz="2000" dirty="0"/>
              <a:t> startup </a:t>
            </a:r>
            <a:r>
              <a:rPr lang="en-US" sz="2000" dirty="0" err="1"/>
              <a:t>IoT</a:t>
            </a:r>
            <a:r>
              <a:rPr lang="en-US" sz="2000" dirty="0"/>
              <a:t> </a:t>
            </a:r>
            <a:r>
              <a:rPr lang="en-US" sz="2000" dirty="0" err="1"/>
              <a:t>untuk</a:t>
            </a:r>
            <a:r>
              <a:rPr lang="en-US" sz="2000" dirty="0"/>
              <a:t> </a:t>
            </a:r>
            <a:r>
              <a:rPr lang="en-US" sz="2000" dirty="0" err="1"/>
              <a:t>menghasilkan</a:t>
            </a:r>
            <a:r>
              <a:rPr lang="en-US" sz="2000" dirty="0"/>
              <a:t> </a:t>
            </a:r>
            <a:r>
              <a:rPr lang="en-US" sz="2000" dirty="0" err="1"/>
              <a:t>sebuah</a:t>
            </a:r>
            <a:r>
              <a:rPr lang="en-US" sz="2000" dirty="0"/>
              <a:t> </a:t>
            </a:r>
            <a:r>
              <a:rPr lang="en-US" sz="2000" dirty="0" err="1"/>
              <a:t>produk</a:t>
            </a:r>
            <a:r>
              <a:rPr lang="en-US" sz="2000" dirty="0"/>
              <a:t> yang </a:t>
            </a:r>
            <a:r>
              <a:rPr lang="en-US" sz="2000" dirty="0" err="1"/>
              <a:t>berhasil</a:t>
            </a:r>
            <a:r>
              <a:rPr lang="en-US" sz="2000" dirty="0"/>
              <a:t>. </a:t>
            </a:r>
            <a:r>
              <a:rPr lang="en-US" sz="2000" dirty="0" err="1"/>
              <a:t>Apa</a:t>
            </a:r>
            <a:r>
              <a:rPr lang="en-US" sz="2000" dirty="0"/>
              <a:t> </a:t>
            </a:r>
            <a:r>
              <a:rPr lang="en-US" sz="2000" dirty="0" err="1"/>
              <a:t>sajakah</a:t>
            </a:r>
            <a:r>
              <a:rPr lang="en-US" sz="2000" dirty="0"/>
              <a:t> </a:t>
            </a:r>
            <a:r>
              <a:rPr lang="en-US" sz="2000" dirty="0" err="1"/>
              <a:t>itu</a:t>
            </a:r>
            <a:r>
              <a:rPr lang="en-US" sz="2000" dirty="0"/>
              <a:t>?</a:t>
            </a:r>
            <a:endParaRPr lang="en-US" sz="2000" b="1" dirty="0"/>
          </a:p>
        </p:txBody>
      </p:sp>
      <p:sp>
        <p:nvSpPr>
          <p:cNvPr id="3" name="Subtitle 2"/>
          <p:cNvSpPr>
            <a:spLocks noGrp="1"/>
          </p:cNvSpPr>
          <p:nvPr>
            <p:ph type="subTitle" idx="1"/>
          </p:nvPr>
        </p:nvSpPr>
        <p:spPr>
          <a:xfrm>
            <a:off x="1524000" y="1676400"/>
            <a:ext cx="9144000" cy="1655762"/>
          </a:xfrm>
        </p:spPr>
        <p:txBody>
          <a:bodyPr/>
          <a:lstStyle/>
          <a:p>
            <a:r>
              <a:rPr lang="en-US" dirty="0" smtClean="0"/>
              <a:t> </a:t>
            </a:r>
          </a:p>
          <a:p>
            <a:endParaRPr lang="en-US" dirty="0"/>
          </a:p>
        </p:txBody>
      </p:sp>
      <p:pic>
        <p:nvPicPr>
          <p:cNvPr id="4" name="Picture 3"/>
          <p:cNvPicPr>
            <a:picLocks noChangeAspect="1"/>
          </p:cNvPicPr>
          <p:nvPr/>
        </p:nvPicPr>
        <p:blipFill>
          <a:blip r:embed="rId2"/>
          <a:stretch>
            <a:fillRect/>
          </a:stretch>
        </p:blipFill>
        <p:spPr>
          <a:xfrm>
            <a:off x="10536928" y="0"/>
            <a:ext cx="1655072" cy="1676400"/>
          </a:xfrm>
          <a:prstGeom prst="rect">
            <a:avLst/>
          </a:prstGeom>
        </p:spPr>
      </p:pic>
    </p:spTree>
    <p:extLst>
      <p:ext uri="{BB962C8B-B14F-4D97-AF65-F5344CB8AC3E}">
        <p14:creationId xmlns:p14="http://schemas.microsoft.com/office/powerpoint/2010/main" val="1810113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601248"/>
            <a:ext cx="9235857" cy="3469711"/>
          </a:xfrm>
        </p:spPr>
        <p:txBody>
          <a:bodyPr>
            <a:normAutofit/>
          </a:bodyPr>
          <a:lstStyle/>
          <a:p>
            <a:endParaRPr lang="en-US" sz="2800" i="1" dirty="0">
              <a:solidFill>
                <a:schemeClr val="accent1">
                  <a:lumMod val="75000"/>
                </a:schemeClr>
              </a:solidFill>
            </a:endParaRPr>
          </a:p>
          <a:p>
            <a:endParaRPr lang="en-US" sz="2800" i="1" dirty="0">
              <a:solidFill>
                <a:schemeClr val="accent1">
                  <a:lumMod val="75000"/>
                </a:schemeClr>
              </a:solidFill>
            </a:endParaRPr>
          </a:p>
          <a:p>
            <a:endParaRPr lang="en-US" dirty="0"/>
          </a:p>
        </p:txBody>
      </p:sp>
      <p:pic>
        <p:nvPicPr>
          <p:cNvPr id="4" name="Picture 3"/>
          <p:cNvPicPr>
            <a:picLocks noChangeAspect="1"/>
          </p:cNvPicPr>
          <p:nvPr/>
        </p:nvPicPr>
        <p:blipFill>
          <a:blip r:embed="rId2"/>
          <a:stretch>
            <a:fillRect/>
          </a:stretch>
        </p:blipFill>
        <p:spPr>
          <a:xfrm>
            <a:off x="10747331" y="0"/>
            <a:ext cx="1441311" cy="1459884"/>
          </a:xfrm>
          <a:prstGeom prst="rect">
            <a:avLst/>
          </a:prstGeom>
        </p:spPr>
      </p:pic>
      <p:sp>
        <p:nvSpPr>
          <p:cNvPr id="5" name="Title 1"/>
          <p:cNvSpPr>
            <a:spLocks noGrp="1"/>
          </p:cNvSpPr>
          <p:nvPr>
            <p:ph type="ctrTitle"/>
          </p:nvPr>
        </p:nvSpPr>
        <p:spPr>
          <a:xfrm>
            <a:off x="1524000" y="1803748"/>
            <a:ext cx="9144000" cy="864296"/>
          </a:xfrm>
        </p:spPr>
        <p:txBody>
          <a:bodyPr>
            <a:noAutofit/>
          </a:bodyPr>
          <a:lstStyle/>
          <a:p>
            <a:pPr algn="l"/>
            <a:r>
              <a:rPr lang="en-US" sz="2000" b="1" dirty="0" smtClean="0"/>
              <a:t> </a:t>
            </a:r>
            <a:r>
              <a:rPr lang="en-US" sz="5400" b="1" dirty="0" smtClean="0"/>
              <a:t>1</a:t>
            </a:r>
            <a:r>
              <a:rPr lang="en-US" sz="2000" b="1" dirty="0" smtClean="0"/>
              <a:t>. </a:t>
            </a:r>
            <a:r>
              <a:rPr lang="en-US" sz="4000" b="1" dirty="0" err="1" smtClean="0"/>
              <a:t>Masalah</a:t>
            </a:r>
            <a:r>
              <a:rPr lang="en-US" sz="4000" b="1" dirty="0" smtClean="0"/>
              <a:t> </a:t>
            </a:r>
            <a:r>
              <a:rPr lang="en-US" sz="4000" b="1" dirty="0" err="1" smtClean="0"/>
              <a:t>Keamanan</a:t>
            </a:r>
            <a:endParaRPr lang="en-US" sz="2000" b="1" dirty="0"/>
          </a:p>
        </p:txBody>
      </p:sp>
    </p:spTree>
    <p:extLst>
      <p:ext uri="{BB962C8B-B14F-4D97-AF65-F5344CB8AC3E}">
        <p14:creationId xmlns:p14="http://schemas.microsoft.com/office/powerpoint/2010/main" val="144031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601248"/>
            <a:ext cx="10363200" cy="5674291"/>
          </a:xfrm>
        </p:spPr>
        <p:txBody>
          <a:bodyPr>
            <a:normAutofit/>
          </a:bodyPr>
          <a:lstStyle/>
          <a:p>
            <a:endParaRPr lang="en-US" dirty="0"/>
          </a:p>
          <a:p>
            <a:pPr algn="l"/>
            <a:endParaRPr lang="en-US" dirty="0"/>
          </a:p>
        </p:txBody>
      </p:sp>
      <p:pic>
        <p:nvPicPr>
          <p:cNvPr id="4" name="Picture 3"/>
          <p:cNvPicPr>
            <a:picLocks noChangeAspect="1"/>
          </p:cNvPicPr>
          <p:nvPr/>
        </p:nvPicPr>
        <p:blipFill>
          <a:blip r:embed="rId2"/>
          <a:stretch>
            <a:fillRect/>
          </a:stretch>
        </p:blipFill>
        <p:spPr>
          <a:xfrm>
            <a:off x="10533571" y="0"/>
            <a:ext cx="1655072" cy="1676400"/>
          </a:xfrm>
          <a:prstGeom prst="rect">
            <a:avLst/>
          </a:prstGeom>
        </p:spPr>
      </p:pic>
      <p:pic>
        <p:nvPicPr>
          <p:cNvPr id="2" name="Picture 1"/>
          <p:cNvPicPr>
            <a:picLocks noChangeAspect="1"/>
          </p:cNvPicPr>
          <p:nvPr/>
        </p:nvPicPr>
        <p:blipFill>
          <a:blip r:embed="rId3"/>
          <a:stretch>
            <a:fillRect/>
          </a:stretch>
        </p:blipFill>
        <p:spPr>
          <a:xfrm>
            <a:off x="2833687" y="1485900"/>
            <a:ext cx="6524625" cy="3886200"/>
          </a:xfrm>
          <a:prstGeom prst="rect">
            <a:avLst/>
          </a:prstGeom>
        </p:spPr>
      </p:pic>
    </p:spTree>
    <p:extLst>
      <p:ext uri="{BB962C8B-B14F-4D97-AF65-F5344CB8AC3E}">
        <p14:creationId xmlns:p14="http://schemas.microsoft.com/office/powerpoint/2010/main" val="3885279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0225" y="1183709"/>
            <a:ext cx="10363200" cy="5674291"/>
          </a:xfrm>
        </p:spPr>
        <p:txBody>
          <a:bodyPr>
            <a:normAutofit/>
          </a:bodyPr>
          <a:lstStyle/>
          <a:p>
            <a:endParaRPr lang="en-US" dirty="0" smtClean="0"/>
          </a:p>
          <a:p>
            <a:pPr algn="just"/>
            <a:r>
              <a:rPr lang="en-US" dirty="0"/>
              <a:t>Hal </a:t>
            </a:r>
            <a:r>
              <a:rPr lang="en-US" dirty="0" err="1"/>
              <a:t>pertama</a:t>
            </a:r>
            <a:r>
              <a:rPr lang="en-US" dirty="0"/>
              <a:t> yang </a:t>
            </a:r>
            <a:r>
              <a:rPr lang="en-US" dirty="0" err="1"/>
              <a:t>harus</a:t>
            </a:r>
            <a:r>
              <a:rPr lang="en-US" dirty="0"/>
              <a:t> </a:t>
            </a:r>
            <a:r>
              <a:rPr lang="en-US" dirty="0" err="1"/>
              <a:t>diperhatikan</a:t>
            </a:r>
            <a:r>
              <a:rPr lang="en-US" dirty="0"/>
              <a:t> </a:t>
            </a:r>
            <a:r>
              <a:rPr lang="en-US" dirty="0" err="1"/>
              <a:t>tentu</a:t>
            </a:r>
            <a:r>
              <a:rPr lang="en-US" dirty="0"/>
              <a:t> </a:t>
            </a:r>
            <a:r>
              <a:rPr lang="en-US" dirty="0" err="1"/>
              <a:t>masalah</a:t>
            </a:r>
            <a:r>
              <a:rPr lang="en-US" dirty="0"/>
              <a:t> security. Kita </a:t>
            </a:r>
            <a:r>
              <a:rPr lang="en-US" dirty="0" err="1"/>
              <a:t>tahu</a:t>
            </a:r>
            <a:r>
              <a:rPr lang="en-US" dirty="0"/>
              <a:t> </a:t>
            </a:r>
            <a:r>
              <a:rPr lang="en-US" dirty="0" err="1"/>
              <a:t>bahwa</a:t>
            </a:r>
            <a:r>
              <a:rPr lang="en-US" dirty="0"/>
              <a:t> </a:t>
            </a:r>
            <a:r>
              <a:rPr lang="en-US" dirty="0" err="1"/>
              <a:t>saat</a:t>
            </a:r>
            <a:r>
              <a:rPr lang="en-US" dirty="0"/>
              <a:t> </a:t>
            </a:r>
            <a:r>
              <a:rPr lang="en-US" dirty="0" err="1"/>
              <a:t>ini</a:t>
            </a:r>
            <a:r>
              <a:rPr lang="en-US" dirty="0"/>
              <a:t> </a:t>
            </a:r>
            <a:r>
              <a:rPr lang="en-US" dirty="0" err="1"/>
              <a:t>kita</a:t>
            </a:r>
            <a:r>
              <a:rPr lang="en-US" dirty="0"/>
              <a:t> </a:t>
            </a:r>
            <a:r>
              <a:rPr lang="en-US" dirty="0" err="1"/>
              <a:t>berada</a:t>
            </a:r>
            <a:r>
              <a:rPr lang="en-US" dirty="0"/>
              <a:t> di </a:t>
            </a:r>
            <a:r>
              <a:rPr lang="en-US" dirty="0" err="1"/>
              <a:t>dunia</a:t>
            </a:r>
            <a:r>
              <a:rPr lang="en-US" dirty="0"/>
              <a:t> yang </a:t>
            </a:r>
            <a:r>
              <a:rPr lang="en-US" dirty="0" err="1"/>
              <a:t>penuh</a:t>
            </a:r>
            <a:r>
              <a:rPr lang="en-US" dirty="0"/>
              <a:t> </a:t>
            </a:r>
            <a:r>
              <a:rPr lang="en-US" dirty="0" err="1"/>
              <a:t>ancaman</a:t>
            </a:r>
            <a:r>
              <a:rPr lang="en-US" dirty="0"/>
              <a:t> di internet. </a:t>
            </a:r>
            <a:r>
              <a:rPr lang="en-US" dirty="0" err="1"/>
              <a:t>Tentu</a:t>
            </a:r>
            <a:r>
              <a:rPr lang="en-US" dirty="0"/>
              <a:t> </a:t>
            </a:r>
            <a:r>
              <a:rPr lang="en-US" dirty="0" err="1"/>
              <a:t>Anda</a:t>
            </a:r>
            <a:r>
              <a:rPr lang="en-US" dirty="0"/>
              <a:t> </a:t>
            </a:r>
            <a:r>
              <a:rPr lang="en-US" dirty="0" err="1"/>
              <a:t>tidak</a:t>
            </a:r>
            <a:r>
              <a:rPr lang="en-US" dirty="0"/>
              <a:t> </a:t>
            </a:r>
            <a:r>
              <a:rPr lang="en-US" dirty="0" err="1"/>
              <a:t>bisa</a:t>
            </a:r>
            <a:r>
              <a:rPr lang="en-US" dirty="0"/>
              <a:t> </a:t>
            </a:r>
            <a:r>
              <a:rPr lang="en-US" dirty="0" err="1"/>
              <a:t>mengabaikan</a:t>
            </a:r>
            <a:r>
              <a:rPr lang="en-US" dirty="0"/>
              <a:t> </a:t>
            </a:r>
            <a:r>
              <a:rPr lang="en-US" dirty="0" err="1"/>
              <a:t>komunikasi</a:t>
            </a:r>
            <a:r>
              <a:rPr lang="en-US" dirty="0"/>
              <a:t> </a:t>
            </a:r>
            <a:r>
              <a:rPr lang="en-US" dirty="0" err="1"/>
              <a:t>maupun</a:t>
            </a:r>
            <a:r>
              <a:rPr lang="en-US" dirty="0"/>
              <a:t> data </a:t>
            </a:r>
            <a:r>
              <a:rPr lang="en-US" dirty="0" err="1"/>
              <a:t>konfidensial</a:t>
            </a:r>
            <a:r>
              <a:rPr lang="en-US" dirty="0"/>
              <a:t>, </a:t>
            </a:r>
            <a:r>
              <a:rPr lang="en-US" dirty="0" err="1"/>
              <a:t>kemudian</a:t>
            </a:r>
            <a:r>
              <a:rPr lang="en-US" dirty="0"/>
              <a:t> </a:t>
            </a:r>
            <a:r>
              <a:rPr lang="en-US" dirty="0" err="1"/>
              <a:t>hanya</a:t>
            </a:r>
            <a:r>
              <a:rPr lang="en-US" dirty="0"/>
              <a:t> </a:t>
            </a:r>
            <a:r>
              <a:rPr lang="en-US" dirty="0" err="1"/>
              <a:t>menganggap</a:t>
            </a:r>
            <a:r>
              <a:rPr lang="en-US" dirty="0"/>
              <a:t> </a:t>
            </a:r>
            <a:r>
              <a:rPr lang="en-US" dirty="0" err="1"/>
              <a:t>bahwa</a:t>
            </a:r>
            <a:r>
              <a:rPr lang="en-US" dirty="0"/>
              <a:t> security </a:t>
            </a:r>
            <a:r>
              <a:rPr lang="en-US" dirty="0" err="1"/>
              <a:t>merupakan</a:t>
            </a:r>
            <a:r>
              <a:rPr lang="en-US" dirty="0"/>
              <a:t> </a:t>
            </a:r>
            <a:r>
              <a:rPr lang="en-US" dirty="0" err="1"/>
              <a:t>sebuah</a:t>
            </a:r>
            <a:r>
              <a:rPr lang="en-US" dirty="0"/>
              <a:t> </a:t>
            </a:r>
            <a:r>
              <a:rPr lang="en-US" dirty="0" err="1"/>
              <a:t>fitur</a:t>
            </a:r>
            <a:r>
              <a:rPr lang="en-US" dirty="0"/>
              <a:t> </a:t>
            </a:r>
            <a:r>
              <a:rPr lang="en-US" dirty="0" err="1"/>
              <a:t>tambahan</a:t>
            </a:r>
            <a:r>
              <a:rPr lang="en-US" dirty="0"/>
              <a:t> </a:t>
            </a:r>
            <a:r>
              <a:rPr lang="en-US" dirty="0" err="1"/>
              <a:t>saja</a:t>
            </a:r>
            <a:r>
              <a:rPr lang="en-US" dirty="0"/>
              <a:t>. </a:t>
            </a:r>
            <a:r>
              <a:rPr lang="en-US" dirty="0" err="1"/>
              <a:t>Mulai</a:t>
            </a:r>
            <a:r>
              <a:rPr lang="en-US" dirty="0"/>
              <a:t> </a:t>
            </a:r>
            <a:r>
              <a:rPr lang="en-US" dirty="0" err="1"/>
              <a:t>sekarang</a:t>
            </a:r>
            <a:r>
              <a:rPr lang="en-US" dirty="0"/>
              <a:t> </a:t>
            </a:r>
            <a:r>
              <a:rPr lang="en-US" dirty="0" err="1"/>
              <a:t>Anda</a:t>
            </a:r>
            <a:r>
              <a:rPr lang="en-US" dirty="0"/>
              <a:t> </a:t>
            </a:r>
            <a:r>
              <a:rPr lang="en-US" dirty="0" err="1"/>
              <a:t>harus</a:t>
            </a:r>
            <a:r>
              <a:rPr lang="en-US" dirty="0"/>
              <a:t> </a:t>
            </a:r>
            <a:r>
              <a:rPr lang="en-US" dirty="0" err="1"/>
              <a:t>berpikir</a:t>
            </a:r>
            <a:r>
              <a:rPr lang="en-US" dirty="0"/>
              <a:t> </a:t>
            </a:r>
            <a:r>
              <a:rPr lang="en-US" dirty="0" err="1"/>
              <a:t>bahwa</a:t>
            </a:r>
            <a:r>
              <a:rPr lang="en-US" dirty="0"/>
              <a:t> </a:t>
            </a:r>
            <a:r>
              <a:rPr lang="en-US" dirty="0" err="1"/>
              <a:t>keamanan</a:t>
            </a:r>
            <a:r>
              <a:rPr lang="en-US" dirty="0"/>
              <a:t> </a:t>
            </a:r>
            <a:r>
              <a:rPr lang="en-US" dirty="0" err="1"/>
              <a:t>dan</a:t>
            </a:r>
            <a:r>
              <a:rPr lang="en-US" dirty="0"/>
              <a:t> </a:t>
            </a:r>
            <a:r>
              <a:rPr lang="en-US" dirty="0" err="1"/>
              <a:t>keselamatan</a:t>
            </a:r>
            <a:r>
              <a:rPr lang="en-US" dirty="0"/>
              <a:t> data </a:t>
            </a:r>
            <a:r>
              <a:rPr lang="en-US" dirty="0" err="1"/>
              <a:t>menjadi</a:t>
            </a:r>
            <a:r>
              <a:rPr lang="en-US" dirty="0"/>
              <a:t> </a:t>
            </a:r>
            <a:r>
              <a:rPr lang="en-US" dirty="0" err="1"/>
              <a:t>hal</a:t>
            </a:r>
            <a:r>
              <a:rPr lang="en-US" dirty="0"/>
              <a:t> </a:t>
            </a:r>
            <a:r>
              <a:rPr lang="en-US" dirty="0" err="1"/>
              <a:t>penting</a:t>
            </a:r>
            <a:r>
              <a:rPr lang="en-US" dirty="0"/>
              <a:t> yang </a:t>
            </a:r>
            <a:r>
              <a:rPr lang="en-US" dirty="0" err="1"/>
              <a:t>harus</a:t>
            </a:r>
            <a:r>
              <a:rPr lang="en-US" dirty="0"/>
              <a:t> </a:t>
            </a:r>
            <a:r>
              <a:rPr lang="en-US" dirty="0" err="1"/>
              <a:t>diutamakan</a:t>
            </a:r>
            <a:r>
              <a:rPr lang="en-US" dirty="0"/>
              <a:t> </a:t>
            </a:r>
            <a:r>
              <a:rPr lang="en-US" dirty="0" err="1"/>
              <a:t>juga</a:t>
            </a:r>
            <a:r>
              <a:rPr lang="en-US" dirty="0"/>
              <a:t>. </a:t>
            </a:r>
            <a:r>
              <a:rPr lang="en-US" dirty="0" err="1"/>
              <a:t>Sehingga</a:t>
            </a:r>
            <a:r>
              <a:rPr lang="en-US" dirty="0"/>
              <a:t> </a:t>
            </a:r>
            <a:r>
              <a:rPr lang="en-US" dirty="0" err="1"/>
              <a:t>Anda</a:t>
            </a:r>
            <a:r>
              <a:rPr lang="en-US" dirty="0"/>
              <a:t> </a:t>
            </a:r>
            <a:r>
              <a:rPr lang="en-US" dirty="0" err="1"/>
              <a:t>perlu</a:t>
            </a:r>
            <a:r>
              <a:rPr lang="en-US" dirty="0"/>
              <a:t> </a:t>
            </a:r>
            <a:r>
              <a:rPr lang="en-US" dirty="0" err="1"/>
              <a:t>memikirkan</a:t>
            </a:r>
            <a:r>
              <a:rPr lang="en-US" dirty="0"/>
              <a:t> </a:t>
            </a:r>
            <a:r>
              <a:rPr lang="en-US" dirty="0" err="1"/>
              <a:t>masalah</a:t>
            </a:r>
            <a:r>
              <a:rPr lang="en-US" dirty="0"/>
              <a:t> </a:t>
            </a:r>
            <a:r>
              <a:rPr lang="en-US" dirty="0" err="1"/>
              <a:t>keamanan</a:t>
            </a:r>
            <a:r>
              <a:rPr lang="en-US" dirty="0"/>
              <a:t> </a:t>
            </a:r>
            <a:r>
              <a:rPr lang="en-US" dirty="0" err="1"/>
              <a:t>secara</a:t>
            </a:r>
            <a:r>
              <a:rPr lang="en-US" dirty="0"/>
              <a:t> </a:t>
            </a:r>
            <a:r>
              <a:rPr lang="en-US" dirty="0" err="1"/>
              <a:t>keseluruhan</a:t>
            </a:r>
            <a:r>
              <a:rPr lang="en-US" dirty="0"/>
              <a:t>, </a:t>
            </a:r>
            <a:r>
              <a:rPr lang="en-US" dirty="0" err="1"/>
              <a:t>mulai</a:t>
            </a:r>
            <a:r>
              <a:rPr lang="en-US" dirty="0"/>
              <a:t> </a:t>
            </a:r>
            <a:r>
              <a:rPr lang="en-US" dirty="0" err="1"/>
              <a:t>dari</a:t>
            </a:r>
            <a:r>
              <a:rPr lang="en-US" dirty="0"/>
              <a:t> </a:t>
            </a:r>
            <a:r>
              <a:rPr lang="en-US" dirty="0" err="1"/>
              <a:t>koneksi</a:t>
            </a:r>
            <a:r>
              <a:rPr lang="en-US" dirty="0"/>
              <a:t> </a:t>
            </a:r>
            <a:r>
              <a:rPr lang="en-US" dirty="0" err="1"/>
              <a:t>jaringan</a:t>
            </a:r>
            <a:r>
              <a:rPr lang="en-US" dirty="0"/>
              <a:t>, device, cloud, </a:t>
            </a:r>
            <a:r>
              <a:rPr lang="en-US" dirty="0" err="1"/>
              <a:t>aplikasi</a:t>
            </a:r>
            <a:r>
              <a:rPr lang="en-US" dirty="0"/>
              <a:t> end-user, </a:t>
            </a:r>
            <a:r>
              <a:rPr lang="en-US" dirty="0" err="1"/>
              <a:t>hingga</a:t>
            </a:r>
            <a:r>
              <a:rPr lang="en-US" dirty="0"/>
              <a:t> </a:t>
            </a:r>
            <a:r>
              <a:rPr lang="en-US" dirty="0" err="1"/>
              <a:t>sistem</a:t>
            </a:r>
            <a:r>
              <a:rPr lang="en-US" dirty="0"/>
              <a:t> enterprise </a:t>
            </a:r>
            <a:r>
              <a:rPr lang="en-US" dirty="0" err="1"/>
              <a:t>juga</a:t>
            </a:r>
            <a:r>
              <a:rPr lang="en-US" dirty="0"/>
              <a:t>. </a:t>
            </a:r>
            <a:r>
              <a:rPr lang="en-US" dirty="0" err="1"/>
              <a:t>Sebisa</a:t>
            </a:r>
            <a:r>
              <a:rPr lang="en-US" dirty="0"/>
              <a:t> </a:t>
            </a:r>
            <a:r>
              <a:rPr lang="en-US" dirty="0" err="1"/>
              <a:t>mungkin</a:t>
            </a:r>
            <a:r>
              <a:rPr lang="en-US" dirty="0"/>
              <a:t> </a:t>
            </a:r>
            <a:r>
              <a:rPr lang="en-US" dirty="0" err="1"/>
              <a:t>pastikan</a:t>
            </a:r>
            <a:r>
              <a:rPr lang="en-US" dirty="0"/>
              <a:t> </a:t>
            </a:r>
            <a:r>
              <a:rPr lang="en-US" dirty="0" err="1"/>
              <a:t>bahwa</a:t>
            </a:r>
            <a:r>
              <a:rPr lang="en-US" dirty="0"/>
              <a:t> </a:t>
            </a:r>
            <a:r>
              <a:rPr lang="en-US" dirty="0" err="1"/>
              <a:t>keamanan</a:t>
            </a:r>
            <a:r>
              <a:rPr lang="en-US" dirty="0"/>
              <a:t> </a:t>
            </a:r>
            <a:r>
              <a:rPr lang="en-US" dirty="0" err="1"/>
              <a:t>tersebut</a:t>
            </a:r>
            <a:r>
              <a:rPr lang="en-US" dirty="0"/>
              <a:t> </a:t>
            </a:r>
            <a:r>
              <a:rPr lang="en-US" dirty="0" err="1"/>
              <a:t>ada</a:t>
            </a:r>
            <a:r>
              <a:rPr lang="en-US" dirty="0"/>
              <a:t> di </a:t>
            </a:r>
            <a:r>
              <a:rPr lang="en-US" dirty="0" err="1"/>
              <a:t>dalam</a:t>
            </a:r>
            <a:r>
              <a:rPr lang="en-US" dirty="0"/>
              <a:t> </a:t>
            </a:r>
            <a:r>
              <a:rPr lang="en-US" dirty="0" err="1"/>
              <a:t>produk</a:t>
            </a:r>
            <a:r>
              <a:rPr lang="en-US" dirty="0"/>
              <a:t> yang </a:t>
            </a:r>
            <a:r>
              <a:rPr lang="en-US" dirty="0" err="1"/>
              <a:t>Anda</a:t>
            </a:r>
            <a:r>
              <a:rPr lang="en-US" dirty="0"/>
              <a:t> </a:t>
            </a:r>
            <a:r>
              <a:rPr lang="en-US" dirty="0" err="1"/>
              <a:t>buat</a:t>
            </a:r>
            <a:r>
              <a:rPr lang="en-US" dirty="0"/>
              <a:t>. </a:t>
            </a:r>
            <a:r>
              <a:rPr lang="en-US" dirty="0" err="1"/>
              <a:t>Tentu</a:t>
            </a:r>
            <a:r>
              <a:rPr lang="en-US" dirty="0"/>
              <a:t> </a:t>
            </a:r>
            <a:r>
              <a:rPr lang="en-US" dirty="0" err="1"/>
              <a:t>pengguna</a:t>
            </a:r>
            <a:r>
              <a:rPr lang="en-US" dirty="0"/>
              <a:t> </a:t>
            </a:r>
            <a:r>
              <a:rPr lang="en-US" dirty="0" err="1"/>
              <a:t>tidak</a:t>
            </a:r>
            <a:r>
              <a:rPr lang="en-US" dirty="0"/>
              <a:t> </a:t>
            </a:r>
            <a:r>
              <a:rPr lang="en-US" dirty="0" err="1"/>
              <a:t>akan</a:t>
            </a:r>
            <a:r>
              <a:rPr lang="en-US" dirty="0"/>
              <a:t> </a:t>
            </a:r>
            <a:r>
              <a:rPr lang="en-US" dirty="0" err="1"/>
              <a:t>peduli</a:t>
            </a:r>
            <a:r>
              <a:rPr lang="en-US" dirty="0"/>
              <a:t> </a:t>
            </a:r>
            <a:r>
              <a:rPr lang="en-US" dirty="0" err="1"/>
              <a:t>seberapa</a:t>
            </a:r>
            <a:r>
              <a:rPr lang="en-US" dirty="0"/>
              <a:t> </a:t>
            </a:r>
            <a:r>
              <a:rPr lang="en-US" dirty="0" err="1"/>
              <a:t>hebat</a:t>
            </a:r>
            <a:r>
              <a:rPr lang="en-US" dirty="0"/>
              <a:t> </a:t>
            </a:r>
            <a:r>
              <a:rPr lang="en-US" dirty="0" err="1"/>
              <a:t>solusi</a:t>
            </a:r>
            <a:r>
              <a:rPr lang="en-US" dirty="0"/>
              <a:t> yang </a:t>
            </a:r>
            <a:r>
              <a:rPr lang="en-US" dirty="0" err="1"/>
              <a:t>Anda</a:t>
            </a:r>
            <a:r>
              <a:rPr lang="en-US" dirty="0"/>
              <a:t> </a:t>
            </a:r>
            <a:r>
              <a:rPr lang="en-US" dirty="0" err="1"/>
              <a:t>tawarkan</a:t>
            </a:r>
            <a:r>
              <a:rPr lang="en-US" dirty="0"/>
              <a:t> </a:t>
            </a:r>
            <a:r>
              <a:rPr lang="en-US" dirty="0" err="1"/>
              <a:t>jika</a:t>
            </a:r>
            <a:r>
              <a:rPr lang="en-US" dirty="0"/>
              <a:t> </a:t>
            </a:r>
            <a:r>
              <a:rPr lang="en-US" dirty="0" err="1"/>
              <a:t>tidak</a:t>
            </a:r>
            <a:r>
              <a:rPr lang="en-US" dirty="0"/>
              <a:t> </a:t>
            </a:r>
            <a:r>
              <a:rPr lang="en-US" dirty="0" err="1"/>
              <a:t>cukup</a:t>
            </a:r>
            <a:r>
              <a:rPr lang="en-US" dirty="0"/>
              <a:t> </a:t>
            </a:r>
            <a:r>
              <a:rPr lang="en-US" dirty="0" err="1"/>
              <a:t>aman</a:t>
            </a:r>
            <a:r>
              <a:rPr lang="en-US" dirty="0"/>
              <a:t>. </a:t>
            </a:r>
            <a:r>
              <a:rPr lang="en-US" dirty="0" err="1"/>
              <a:t>Ingat</a:t>
            </a:r>
            <a:r>
              <a:rPr lang="en-US" dirty="0"/>
              <a:t>, </a:t>
            </a:r>
            <a:r>
              <a:rPr lang="en-US" dirty="0" err="1"/>
              <a:t>keamanan</a:t>
            </a:r>
            <a:r>
              <a:rPr lang="en-US" dirty="0"/>
              <a:t> </a:t>
            </a:r>
            <a:r>
              <a:rPr lang="en-US" dirty="0" err="1"/>
              <a:t>merupakan</a:t>
            </a:r>
            <a:r>
              <a:rPr lang="en-US" dirty="0"/>
              <a:t> </a:t>
            </a:r>
            <a:r>
              <a:rPr lang="en-US" dirty="0" err="1"/>
              <a:t>salah</a:t>
            </a:r>
            <a:r>
              <a:rPr lang="en-US" dirty="0"/>
              <a:t> </a:t>
            </a:r>
            <a:r>
              <a:rPr lang="en-US" dirty="0" err="1"/>
              <a:t>satu</a:t>
            </a:r>
            <a:r>
              <a:rPr lang="en-US" dirty="0"/>
              <a:t> </a:t>
            </a:r>
            <a:r>
              <a:rPr lang="en-US" dirty="0" err="1"/>
              <a:t>kunci</a:t>
            </a:r>
            <a:r>
              <a:rPr lang="en-US" dirty="0"/>
              <a:t> </a:t>
            </a:r>
            <a:r>
              <a:rPr lang="en-US" dirty="0" err="1"/>
              <a:t>Anda</a:t>
            </a:r>
            <a:r>
              <a:rPr lang="en-US" dirty="0"/>
              <a:t> </a:t>
            </a:r>
            <a:r>
              <a:rPr lang="en-US" dirty="0" err="1"/>
              <a:t>bisa</a:t>
            </a:r>
            <a:r>
              <a:rPr lang="en-US" dirty="0"/>
              <a:t> </a:t>
            </a:r>
            <a:r>
              <a:rPr lang="en-US" dirty="0" err="1"/>
              <a:t>mendapatkan</a:t>
            </a:r>
            <a:r>
              <a:rPr lang="en-US" dirty="0"/>
              <a:t> </a:t>
            </a:r>
            <a:r>
              <a:rPr lang="en-US" i="1" dirty="0"/>
              <a:t>customer satisfaction</a:t>
            </a:r>
            <a:r>
              <a:rPr lang="en-US" dirty="0"/>
              <a:t>.</a:t>
            </a:r>
            <a:endParaRPr lang="en-US" dirty="0"/>
          </a:p>
        </p:txBody>
      </p:sp>
      <p:pic>
        <p:nvPicPr>
          <p:cNvPr id="4" name="Picture 3"/>
          <p:cNvPicPr>
            <a:picLocks noChangeAspect="1"/>
          </p:cNvPicPr>
          <p:nvPr/>
        </p:nvPicPr>
        <p:blipFill>
          <a:blip r:embed="rId2"/>
          <a:stretch>
            <a:fillRect/>
          </a:stretch>
        </p:blipFill>
        <p:spPr>
          <a:xfrm>
            <a:off x="10533571" y="0"/>
            <a:ext cx="1655072" cy="1676400"/>
          </a:xfrm>
          <a:prstGeom prst="rect">
            <a:avLst/>
          </a:prstGeom>
        </p:spPr>
      </p:pic>
    </p:spTree>
    <p:extLst>
      <p:ext uri="{BB962C8B-B14F-4D97-AF65-F5344CB8AC3E}">
        <p14:creationId xmlns:p14="http://schemas.microsoft.com/office/powerpoint/2010/main" val="589482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
            </a:r>
            <a:br>
              <a:rPr lang="en-US" dirty="0"/>
            </a:br>
            <a:r>
              <a:rPr lang="en-US" b="1" dirty="0"/>
              <a:t>2. </a:t>
            </a:r>
            <a:r>
              <a:rPr lang="en-US" b="1" dirty="0" err="1"/>
              <a:t>Memahami</a:t>
            </a:r>
            <a:r>
              <a:rPr lang="en-US" b="1" dirty="0"/>
              <a:t> </a:t>
            </a:r>
            <a:r>
              <a:rPr lang="en-US" b="1" i="1" dirty="0"/>
              <a:t>time-to-market</a:t>
            </a:r>
            <a:r>
              <a:rPr lang="en-US" dirty="0"/>
              <a:t/>
            </a:r>
            <a:br>
              <a:rPr lang="en-US" dirty="0"/>
            </a:br>
            <a:r>
              <a:rPr lang="en-US" dirty="0"/>
              <a:t/>
            </a:r>
            <a:br>
              <a:rPr lang="en-US" dirty="0"/>
            </a:br>
            <a:r>
              <a:rPr lang="en-US" b="1" dirty="0"/>
              <a:t> </a:t>
            </a:r>
          </a:p>
        </p:txBody>
      </p:sp>
      <p:sp>
        <p:nvSpPr>
          <p:cNvPr id="3" name="Subtitle 2"/>
          <p:cNvSpPr>
            <a:spLocks noGrp="1"/>
          </p:cNvSpPr>
          <p:nvPr>
            <p:ph type="subTitle" idx="1"/>
          </p:nvPr>
        </p:nvSpPr>
        <p:spPr/>
        <p:txBody>
          <a:bodyPr/>
          <a:lstStyle/>
          <a:p>
            <a:r>
              <a:rPr lang="en-US" dirty="0" smtClean="0"/>
              <a:t> </a:t>
            </a:r>
            <a:endParaRPr lang="en-US" dirty="0"/>
          </a:p>
        </p:txBody>
      </p:sp>
      <p:pic>
        <p:nvPicPr>
          <p:cNvPr id="4" name="Picture 3"/>
          <p:cNvPicPr>
            <a:picLocks noChangeAspect="1"/>
          </p:cNvPicPr>
          <p:nvPr/>
        </p:nvPicPr>
        <p:blipFill>
          <a:blip r:embed="rId2"/>
          <a:stretch>
            <a:fillRect/>
          </a:stretch>
        </p:blipFill>
        <p:spPr>
          <a:xfrm>
            <a:off x="10536928" y="0"/>
            <a:ext cx="1655072" cy="1676400"/>
          </a:xfrm>
          <a:prstGeom prst="rect">
            <a:avLst/>
          </a:prstGeom>
        </p:spPr>
      </p:pic>
    </p:spTree>
    <p:extLst>
      <p:ext uri="{BB962C8B-B14F-4D97-AF65-F5344CB8AC3E}">
        <p14:creationId xmlns:p14="http://schemas.microsoft.com/office/powerpoint/2010/main" val="19584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1465545"/>
            <a:ext cx="9874685" cy="4809994"/>
          </a:xfrm>
        </p:spPr>
        <p:txBody>
          <a:bodyPr>
            <a:normAutofit/>
          </a:bodyPr>
          <a:lstStyle/>
          <a:p>
            <a:endParaRPr lang="en-US" dirty="0"/>
          </a:p>
          <a:p>
            <a:endParaRPr lang="en-US" dirty="0"/>
          </a:p>
        </p:txBody>
      </p:sp>
      <p:pic>
        <p:nvPicPr>
          <p:cNvPr id="4" name="Picture 3"/>
          <p:cNvPicPr>
            <a:picLocks noChangeAspect="1"/>
          </p:cNvPicPr>
          <p:nvPr/>
        </p:nvPicPr>
        <p:blipFill>
          <a:blip r:embed="rId2"/>
          <a:stretch>
            <a:fillRect/>
          </a:stretch>
        </p:blipFill>
        <p:spPr>
          <a:xfrm>
            <a:off x="10533571" y="0"/>
            <a:ext cx="1655072" cy="1676400"/>
          </a:xfrm>
          <a:prstGeom prst="rect">
            <a:avLst/>
          </a:prstGeom>
        </p:spPr>
      </p:pic>
      <p:pic>
        <p:nvPicPr>
          <p:cNvPr id="2" name="Picture 1"/>
          <p:cNvPicPr>
            <a:picLocks noChangeAspect="1"/>
          </p:cNvPicPr>
          <p:nvPr/>
        </p:nvPicPr>
        <p:blipFill>
          <a:blip r:embed="rId3"/>
          <a:stretch>
            <a:fillRect/>
          </a:stretch>
        </p:blipFill>
        <p:spPr>
          <a:xfrm>
            <a:off x="2847975" y="1414462"/>
            <a:ext cx="6496050" cy="4029075"/>
          </a:xfrm>
          <a:prstGeom prst="rect">
            <a:avLst/>
          </a:prstGeom>
        </p:spPr>
      </p:pic>
    </p:spTree>
    <p:extLst>
      <p:ext uri="{BB962C8B-B14F-4D97-AF65-F5344CB8AC3E}">
        <p14:creationId xmlns:p14="http://schemas.microsoft.com/office/powerpoint/2010/main" val="2604917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1478071"/>
            <a:ext cx="9799529" cy="4797468"/>
          </a:xfrm>
        </p:spPr>
        <p:txBody>
          <a:bodyPr>
            <a:normAutofit/>
          </a:bodyPr>
          <a:lstStyle/>
          <a:p>
            <a:endParaRPr lang="en-US" dirty="0"/>
          </a:p>
          <a:p>
            <a:endParaRPr lang="en-US" dirty="0"/>
          </a:p>
        </p:txBody>
      </p:sp>
      <p:pic>
        <p:nvPicPr>
          <p:cNvPr id="4" name="Picture 3"/>
          <p:cNvPicPr>
            <a:picLocks noChangeAspect="1"/>
          </p:cNvPicPr>
          <p:nvPr/>
        </p:nvPicPr>
        <p:blipFill>
          <a:blip r:embed="rId2"/>
          <a:stretch>
            <a:fillRect/>
          </a:stretch>
        </p:blipFill>
        <p:spPr>
          <a:xfrm>
            <a:off x="10533571" y="6473"/>
            <a:ext cx="1655072" cy="1676400"/>
          </a:xfrm>
          <a:prstGeom prst="rect">
            <a:avLst/>
          </a:prstGeom>
        </p:spPr>
      </p:pic>
      <p:sp>
        <p:nvSpPr>
          <p:cNvPr id="2" name="Rectangle 1"/>
          <p:cNvSpPr/>
          <p:nvPr/>
        </p:nvSpPr>
        <p:spPr>
          <a:xfrm>
            <a:off x="1465545" y="1582341"/>
            <a:ext cx="9156526" cy="2585323"/>
          </a:xfrm>
          <a:prstGeom prst="rect">
            <a:avLst/>
          </a:prstGeom>
        </p:spPr>
        <p:txBody>
          <a:bodyPr wrap="square">
            <a:spAutoFit/>
          </a:bodyPr>
          <a:lstStyle/>
          <a:p>
            <a:pPr algn="just"/>
            <a:r>
              <a:rPr lang="en-US" dirty="0" err="1">
                <a:solidFill>
                  <a:srgbClr val="121416"/>
                </a:solidFill>
                <a:latin typeface="georgia" panose="02040502050405020303" pitchFamily="18" charset="0"/>
              </a:rPr>
              <a:t>Sebelum</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Anda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membuat</a:t>
            </a:r>
            <a:r>
              <a:rPr lang="en-US" dirty="0">
                <a:solidFill>
                  <a:srgbClr val="121416"/>
                </a:solidFill>
                <a:latin typeface="georgia" panose="02040502050405020303" pitchFamily="18" charset="0"/>
              </a:rPr>
              <a:t> startup </a:t>
            </a:r>
            <a:r>
              <a:rPr lang="en-US" dirty="0" err="1">
                <a:solidFill>
                  <a:srgbClr val="121416"/>
                </a:solidFill>
                <a:latin typeface="georgia" panose="02040502050405020303" pitchFamily="18" charset="0"/>
              </a:rPr>
              <a:t>IoT</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tentu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Anda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harus</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mengetahui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terlebih</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dahulu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aplikasi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baru</a:t>
            </a:r>
            <a:r>
              <a:rPr lang="en-US" dirty="0">
                <a:solidFill>
                  <a:srgbClr val="121416"/>
                </a:solidFill>
                <a:latin typeface="georgia" panose="02040502050405020303" pitchFamily="18" charset="0"/>
              </a:rPr>
              <a:t> yang </a:t>
            </a:r>
            <a:r>
              <a:rPr lang="en-US" dirty="0" err="1">
                <a:solidFill>
                  <a:srgbClr val="121416"/>
                </a:solidFill>
                <a:latin typeface="georgia" panose="02040502050405020303" pitchFamily="18" charset="0"/>
              </a:rPr>
              <a:t>sudah</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dan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diperlukan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Misalnya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untuk</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menyambungkan</a:t>
            </a:r>
            <a:r>
              <a:rPr lang="en-US" dirty="0">
                <a:solidFill>
                  <a:srgbClr val="121416"/>
                </a:solidFill>
                <a:latin typeface="georgia" panose="02040502050405020303" pitchFamily="18" charset="0"/>
              </a:rPr>
              <a:t> data, </a:t>
            </a:r>
            <a:r>
              <a:rPr lang="en-US" dirty="0" err="1">
                <a:solidFill>
                  <a:srgbClr val="121416"/>
                </a:solidFill>
                <a:latin typeface="georgia" panose="02040502050405020303" pitchFamily="18" charset="0"/>
              </a:rPr>
              <a:t>kemampuan</a:t>
            </a:r>
            <a:r>
              <a:rPr lang="en-US" dirty="0">
                <a:solidFill>
                  <a:srgbClr val="121416"/>
                </a:solidFill>
                <a:latin typeface="georgia" panose="02040502050405020303" pitchFamily="18" charset="0"/>
              </a:rPr>
              <a:t> yang </a:t>
            </a:r>
            <a:r>
              <a:rPr lang="en-US" dirty="0" err="1">
                <a:solidFill>
                  <a:srgbClr val="121416"/>
                </a:solidFill>
                <a:latin typeface="georgia" panose="02040502050405020303" pitchFamily="18" charset="0"/>
              </a:rPr>
              <a:t>diperlukan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untuk</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mengatur</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penyebaran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produk</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hingga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infrastruktur</a:t>
            </a:r>
            <a:r>
              <a:rPr lang="en-US" dirty="0">
                <a:solidFill>
                  <a:srgbClr val="121416"/>
                </a:solidFill>
                <a:latin typeface="georgia" panose="02040502050405020303" pitchFamily="18" charset="0"/>
              </a:rPr>
              <a:t> yang </a:t>
            </a:r>
            <a:r>
              <a:rPr lang="en-US" dirty="0" err="1">
                <a:solidFill>
                  <a:srgbClr val="121416"/>
                </a:solidFill>
                <a:latin typeface="georgia" panose="02040502050405020303" pitchFamily="18" charset="0"/>
              </a:rPr>
              <a:t>diperlu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ditambah</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Anda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juga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perlu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memahami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mengenai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penambahan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konektivitas</a:t>
            </a:r>
            <a:r>
              <a:rPr lang="en-US" dirty="0">
                <a:solidFill>
                  <a:srgbClr val="121416"/>
                </a:solidFill>
                <a:latin typeface="georgia" panose="02040502050405020303" pitchFamily="18" charset="0"/>
              </a:rPr>
              <a:t> wireless, </a:t>
            </a:r>
            <a:r>
              <a:rPr lang="en-US" dirty="0" err="1">
                <a:solidFill>
                  <a:srgbClr val="121416"/>
                </a:solidFill>
                <a:latin typeface="georgia" panose="02040502050405020303" pitchFamily="18" charset="0"/>
              </a:rPr>
              <a:t>membangun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aplikasi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baru</a:t>
            </a:r>
            <a:r>
              <a:rPr lang="en-US" dirty="0">
                <a:solidFill>
                  <a:srgbClr val="121416"/>
                </a:solidFill>
                <a:latin typeface="georgia" panose="02040502050405020303" pitchFamily="18" charset="0"/>
              </a:rPr>
              <a:t> yang </a:t>
            </a:r>
            <a:r>
              <a:rPr lang="en-US" dirty="0" err="1">
                <a:solidFill>
                  <a:srgbClr val="121416"/>
                </a:solidFill>
                <a:latin typeface="georgia" panose="02040502050405020303" pitchFamily="18" charset="0"/>
              </a:rPr>
              <a:t>rumit</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hingga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mengintegrasi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berbagai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sistem</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Biasanya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hal</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ini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akan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berlangsung</a:t>
            </a:r>
            <a:r>
              <a:rPr lang="en-US" dirty="0">
                <a:solidFill>
                  <a:srgbClr val="121416"/>
                </a:solidFill>
                <a:latin typeface="georgia" panose="02040502050405020303" pitchFamily="18" charset="0"/>
              </a:rPr>
              <a:t> lama, </a:t>
            </a:r>
            <a:r>
              <a:rPr lang="en-US" dirty="0" err="1">
                <a:solidFill>
                  <a:srgbClr val="121416"/>
                </a:solidFill>
                <a:latin typeface="georgia" panose="02040502050405020303" pitchFamily="18" charset="0"/>
              </a:rPr>
              <a:t>bahkan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hingga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bertahun-tahun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Kuncinya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Anda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perlu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melakukan</a:t>
            </a:r>
            <a:r>
              <a:rPr lang="en-US" dirty="0">
                <a:solidFill>
                  <a:srgbClr val="121416"/>
                </a:solidFill>
                <a:latin typeface="georgia" panose="02040502050405020303" pitchFamily="18" charset="0"/>
              </a:rPr>
              <a:t> </a:t>
            </a:r>
            <a:r>
              <a:rPr lang="en-US" i="1" dirty="0">
                <a:solidFill>
                  <a:srgbClr val="121416"/>
                </a:solidFill>
                <a:latin typeface="georgia" panose="02040502050405020303" pitchFamily="18" charset="0"/>
              </a:rPr>
              <a:t>leverage partner </a:t>
            </a:r>
            <a:r>
              <a:rPr lang="en-US" dirty="0" err="1">
                <a:solidFill>
                  <a:srgbClr val="121416"/>
                </a:solidFill>
                <a:latin typeface="georgia" panose="02040502050405020303" pitchFamily="18" charset="0"/>
              </a:rPr>
              <a:t>IoT</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untuk</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menangani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hal</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konektivitas</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dan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integrase</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Sedangkan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Anda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harus</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lebih</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berfokus</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membangun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aplikasi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atau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solusi</a:t>
            </a:r>
            <a:r>
              <a:rPr lang="en-US" dirty="0">
                <a:solidFill>
                  <a:srgbClr val="121416"/>
                </a:solidFill>
                <a:latin typeface="georgia" panose="02040502050405020303" pitchFamily="18" charset="0"/>
              </a:rPr>
              <a:t> yang </a:t>
            </a:r>
            <a:r>
              <a:rPr lang="en-US" dirty="0" err="1">
                <a:solidFill>
                  <a:srgbClr val="121416"/>
                </a:solidFill>
                <a:latin typeface="georgia" panose="02040502050405020303" pitchFamily="18" charset="0"/>
              </a:rPr>
              <a:t>lebih</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baik</a:t>
            </a:r>
            <a:r>
              <a:rPr lang="en-US" dirty="0">
                <a:solidFill>
                  <a:srgbClr val="121416"/>
                </a:solidFill>
                <a:latin typeface="georgia" panose="02040502050405020303" pitchFamily="18" charset="0"/>
              </a:rPr>
              <a:t>.</a:t>
            </a:r>
            <a:endParaRPr lang="en-US" dirty="0"/>
          </a:p>
        </p:txBody>
      </p:sp>
    </p:spTree>
    <p:extLst>
      <p:ext uri="{BB962C8B-B14F-4D97-AF65-F5344CB8AC3E}">
        <p14:creationId xmlns:p14="http://schemas.microsoft.com/office/powerpoint/2010/main" val="3409111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2079321"/>
            <a:ext cx="8020833" cy="1227550"/>
          </a:xfrm>
        </p:spPr>
        <p:txBody>
          <a:bodyPr>
            <a:normAutofit/>
          </a:bodyPr>
          <a:lstStyle/>
          <a:p>
            <a:pPr algn="l"/>
            <a:r>
              <a:rPr lang="en-US" sz="4000" b="1" dirty="0"/>
              <a:t> </a:t>
            </a:r>
            <a:r>
              <a:rPr lang="en-US" sz="4000" b="1" dirty="0"/>
              <a:t>3. </a:t>
            </a:r>
            <a:r>
              <a:rPr lang="en-US" sz="4000" b="1" dirty="0" err="1"/>
              <a:t>Melakukan</a:t>
            </a:r>
            <a:r>
              <a:rPr lang="en-US" sz="4000" b="1" dirty="0"/>
              <a:t> </a:t>
            </a:r>
            <a:r>
              <a:rPr lang="en-US" sz="4000" b="1" i="1" dirty="0"/>
              <a:t>scalability</a:t>
            </a:r>
            <a:r>
              <a:rPr lang="en-US" sz="4000" b="1" dirty="0"/>
              <a:t> yang </a:t>
            </a:r>
            <a:r>
              <a:rPr lang="en-US" sz="4000" b="1" dirty="0" err="1"/>
              <a:t>baik</a:t>
            </a:r>
            <a:endParaRPr lang="en-US" sz="4000" dirty="0"/>
          </a:p>
          <a:p>
            <a:endParaRPr lang="en-US" dirty="0"/>
          </a:p>
          <a:p>
            <a:endParaRPr lang="en-US" dirty="0"/>
          </a:p>
        </p:txBody>
      </p:sp>
      <p:pic>
        <p:nvPicPr>
          <p:cNvPr id="4" name="Picture 3"/>
          <p:cNvPicPr>
            <a:picLocks noChangeAspect="1"/>
          </p:cNvPicPr>
          <p:nvPr/>
        </p:nvPicPr>
        <p:blipFill>
          <a:blip r:embed="rId2"/>
          <a:stretch>
            <a:fillRect/>
          </a:stretch>
        </p:blipFill>
        <p:spPr>
          <a:xfrm>
            <a:off x="10533571" y="6473"/>
            <a:ext cx="1655072" cy="1676400"/>
          </a:xfrm>
          <a:prstGeom prst="rect">
            <a:avLst/>
          </a:prstGeom>
        </p:spPr>
      </p:pic>
    </p:spTree>
    <p:extLst>
      <p:ext uri="{BB962C8B-B14F-4D97-AF65-F5344CB8AC3E}">
        <p14:creationId xmlns:p14="http://schemas.microsoft.com/office/powerpoint/2010/main" val="106911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4927708"/>
          </a:xfrm>
        </p:spPr>
        <p:txBody>
          <a:bodyPr>
            <a:normAutofit/>
          </a:bodyPr>
          <a:lstStyle/>
          <a:p>
            <a:r>
              <a:rPr lang="en-US" b="1" dirty="0"/>
              <a:t/>
            </a:r>
            <a:br>
              <a:rPr lang="en-US" b="1" dirty="0"/>
            </a:br>
            <a:r>
              <a:rPr lang="en-US" b="1" dirty="0"/>
              <a:t/>
            </a:r>
            <a:br>
              <a:rPr lang="en-US" b="1" dirty="0"/>
            </a:br>
            <a:endParaRPr lang="en-US" b="1" dirty="0"/>
          </a:p>
        </p:txBody>
      </p:sp>
      <p:sp>
        <p:nvSpPr>
          <p:cNvPr id="3" name="Subtitle 2"/>
          <p:cNvSpPr>
            <a:spLocks noGrp="1"/>
          </p:cNvSpPr>
          <p:nvPr>
            <p:ph type="subTitle" idx="1"/>
          </p:nvPr>
        </p:nvSpPr>
        <p:spPr/>
        <p:txBody>
          <a:bodyPr/>
          <a:lstStyle/>
          <a:p>
            <a:r>
              <a:rPr lang="en-US" dirty="0" smtClean="0"/>
              <a:t> </a:t>
            </a:r>
            <a:endParaRPr lang="en-US" dirty="0"/>
          </a:p>
        </p:txBody>
      </p:sp>
      <p:pic>
        <p:nvPicPr>
          <p:cNvPr id="4" name="Picture 3"/>
          <p:cNvPicPr>
            <a:picLocks noChangeAspect="1"/>
          </p:cNvPicPr>
          <p:nvPr/>
        </p:nvPicPr>
        <p:blipFill>
          <a:blip r:embed="rId2"/>
          <a:stretch>
            <a:fillRect/>
          </a:stretch>
        </p:blipFill>
        <p:spPr>
          <a:xfrm>
            <a:off x="10533571" y="6473"/>
            <a:ext cx="1655072" cy="1676400"/>
          </a:xfrm>
          <a:prstGeom prst="rect">
            <a:avLst/>
          </a:prstGeom>
        </p:spPr>
      </p:pic>
      <p:sp>
        <p:nvSpPr>
          <p:cNvPr id="5" name="Rectangle 4"/>
          <p:cNvSpPr/>
          <p:nvPr/>
        </p:nvSpPr>
        <p:spPr>
          <a:xfrm>
            <a:off x="1039660" y="1240077"/>
            <a:ext cx="9081370" cy="2585323"/>
          </a:xfrm>
          <a:prstGeom prst="rect">
            <a:avLst/>
          </a:prstGeom>
        </p:spPr>
        <p:txBody>
          <a:bodyPr wrap="square">
            <a:spAutoFit/>
          </a:bodyPr>
          <a:lstStyle/>
          <a:p>
            <a:pPr algn="just"/>
            <a:r>
              <a:rPr lang="en-US" dirty="0" err="1">
                <a:solidFill>
                  <a:srgbClr val="121416"/>
                </a:solidFill>
                <a:latin typeface="georgia" panose="02040502050405020303" pitchFamily="18" charset="0"/>
              </a:rPr>
              <a:t>Tentu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Anda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tergoda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bukan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untuk</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mengabaikan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hal</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ini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Anda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pasti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lebih</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tertarik</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untuk</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fokus</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kepada</a:t>
            </a:r>
            <a:r>
              <a:rPr lang="en-US" dirty="0">
                <a:solidFill>
                  <a:srgbClr val="121416"/>
                </a:solidFill>
                <a:latin typeface="georgia" panose="02040502050405020303" pitchFamily="18" charset="0"/>
              </a:rPr>
              <a:t> </a:t>
            </a:r>
            <a:r>
              <a:rPr lang="en-US" i="1" dirty="0">
                <a:solidFill>
                  <a:srgbClr val="121416"/>
                </a:solidFill>
                <a:latin typeface="georgia" panose="02040502050405020303" pitchFamily="18" charset="0"/>
              </a:rPr>
              <a:t>proof-of-concept </a:t>
            </a:r>
            <a:r>
              <a:rPr lang="en-US" dirty="0" err="1">
                <a:solidFill>
                  <a:srgbClr val="121416"/>
                </a:solidFill>
                <a:latin typeface="georgia" panose="02040502050405020303" pitchFamily="18" charset="0"/>
              </a:rPr>
              <a:t>pada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desain</a:t>
            </a:r>
            <a:r>
              <a:rPr lang="en-US" dirty="0">
                <a:solidFill>
                  <a:srgbClr val="121416"/>
                </a:solidFill>
                <a:latin typeface="georgia" panose="02040502050405020303" pitchFamily="18" charset="0"/>
              </a:rPr>
              <a:t> yang </a:t>
            </a:r>
            <a:r>
              <a:rPr lang="en-US" i="1" dirty="0">
                <a:solidFill>
                  <a:srgbClr val="121416"/>
                </a:solidFill>
                <a:latin typeface="georgia" panose="02040502050405020303" pitchFamily="18" charset="0"/>
              </a:rPr>
              <a:t>early stage</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Sebenarnya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hal</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ini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justru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salah</a:t>
            </a:r>
            <a:r>
              <a:rPr lang="en-US" dirty="0">
                <a:solidFill>
                  <a:srgbClr val="121416"/>
                </a:solidFill>
                <a:latin typeface="georgia" panose="02040502050405020303" pitchFamily="18" charset="0"/>
              </a:rPr>
              <a:t>. Kita </a:t>
            </a:r>
            <a:r>
              <a:rPr lang="en-US" dirty="0" err="1">
                <a:solidFill>
                  <a:srgbClr val="121416"/>
                </a:solidFill>
                <a:latin typeface="georgia" panose="02040502050405020303" pitchFamily="18" charset="0"/>
              </a:rPr>
              <a:t>bisa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melihat</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bahwa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saat</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ini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banyak</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perusahaan</a:t>
            </a:r>
            <a:r>
              <a:rPr lang="en-US" dirty="0">
                <a:solidFill>
                  <a:srgbClr val="121416"/>
                </a:solidFill>
                <a:latin typeface="georgia" panose="02040502050405020303" pitchFamily="18" charset="0"/>
              </a:rPr>
              <a:t> yang </a:t>
            </a:r>
            <a:r>
              <a:rPr lang="en-US" dirty="0" err="1">
                <a:solidFill>
                  <a:srgbClr val="121416"/>
                </a:solidFill>
                <a:latin typeface="georgia" panose="02040502050405020303" pitchFamily="18" charset="0"/>
              </a:rPr>
              <a:t>menghabiskan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waktu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berbulan-bulan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hanya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untuk</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membuat</a:t>
            </a:r>
            <a:r>
              <a:rPr lang="en-US" dirty="0">
                <a:solidFill>
                  <a:srgbClr val="121416"/>
                </a:solidFill>
                <a:latin typeface="georgia" panose="02040502050405020303" pitchFamily="18" charset="0"/>
              </a:rPr>
              <a:t> prototype </a:t>
            </a:r>
            <a:r>
              <a:rPr lang="en-US" dirty="0" err="1">
                <a:solidFill>
                  <a:srgbClr val="121416"/>
                </a:solidFill>
                <a:latin typeface="georgia" panose="02040502050405020303" pitchFamily="18" charset="0"/>
              </a:rPr>
              <a:t>saja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padahal</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sebenarnya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hal</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ini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akan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membuang</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waktu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Pada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akhirnya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mereka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juga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harus</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mengulang</a:t>
            </a:r>
            <a:r>
              <a:rPr lang="en-US" dirty="0">
                <a:solidFill>
                  <a:srgbClr val="121416"/>
                </a:solidFill>
                <a:latin typeface="georgia" panose="02040502050405020303" pitchFamily="18" charset="0"/>
              </a:rPr>
              <a:t> proses </a:t>
            </a:r>
            <a:r>
              <a:rPr lang="en-US" dirty="0" err="1">
                <a:solidFill>
                  <a:srgbClr val="121416"/>
                </a:solidFill>
                <a:latin typeface="georgia" panose="02040502050405020303" pitchFamily="18" charset="0"/>
              </a:rPr>
              <a:t>desain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dari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awal</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lagi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supaya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bisa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dapat</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menjangkau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skala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lebih</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luas</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Anda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perlu</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memikirkan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masalah</a:t>
            </a:r>
            <a:r>
              <a:rPr lang="en-US" dirty="0">
                <a:solidFill>
                  <a:srgbClr val="121416"/>
                </a:solidFill>
                <a:latin typeface="georgia" panose="02040502050405020303" pitchFamily="18" charset="0"/>
              </a:rPr>
              <a:t> </a:t>
            </a:r>
            <a:r>
              <a:rPr lang="en-US" i="1" dirty="0">
                <a:solidFill>
                  <a:srgbClr val="121416"/>
                </a:solidFill>
                <a:latin typeface="georgia" panose="02040502050405020303" pitchFamily="18" charset="0"/>
              </a:rPr>
              <a:t>scalability </a:t>
            </a:r>
            <a:r>
              <a:rPr lang="en-US" dirty="0" err="1">
                <a:solidFill>
                  <a:srgbClr val="121416"/>
                </a:solidFill>
                <a:latin typeface="georgia" panose="02040502050405020303" pitchFamily="18" charset="0"/>
              </a:rPr>
              <a:t>dari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awal</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membangun</a:t>
            </a:r>
            <a:r>
              <a:rPr lang="en-US" dirty="0">
                <a:solidFill>
                  <a:srgbClr val="121416"/>
                </a:solidFill>
                <a:latin typeface="georgia" panose="02040502050405020303" pitchFamily="18" charset="0"/>
              </a:rPr>
              <a:t> startup </a:t>
            </a:r>
            <a:r>
              <a:rPr lang="en-US" dirty="0" err="1">
                <a:solidFill>
                  <a:srgbClr val="121416"/>
                </a:solidFill>
                <a:latin typeface="georgia" panose="02040502050405020303" pitchFamily="18" charset="0"/>
              </a:rPr>
              <a:t>ini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Kemudian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Anda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membuat</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keputusan</a:t>
            </a:r>
            <a:r>
              <a:rPr lang="en-US" dirty="0">
                <a:solidFill>
                  <a:srgbClr val="121416"/>
                </a:solidFill>
                <a:latin typeface="georgia" panose="02040502050405020303" pitchFamily="18" charset="0"/>
              </a:rPr>
              <a:t> yang </a:t>
            </a:r>
            <a:r>
              <a:rPr lang="en-US" dirty="0" err="1">
                <a:solidFill>
                  <a:srgbClr val="121416"/>
                </a:solidFill>
                <a:latin typeface="georgia" panose="02040502050405020303" pitchFamily="18" charset="0"/>
              </a:rPr>
              <a:t>bisa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mempercepat</a:t>
            </a:r>
            <a:r>
              <a:rPr lang="en-US" dirty="0">
                <a:solidFill>
                  <a:srgbClr val="121416"/>
                </a:solidFill>
                <a:latin typeface="georgia" panose="02040502050405020303" pitchFamily="18" charset="0"/>
              </a:rPr>
              <a:t> proses </a:t>
            </a:r>
            <a:r>
              <a:rPr lang="en-US" dirty="0" err="1">
                <a:solidFill>
                  <a:srgbClr val="121416"/>
                </a:solidFill>
                <a:latin typeface="georgia" panose="02040502050405020303" pitchFamily="18" charset="0"/>
              </a:rPr>
              <a:t>dari</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pembuatan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desain</a:t>
            </a:r>
            <a:r>
              <a:rPr lang="en-US" dirty="0">
                <a:solidFill>
                  <a:srgbClr val="121416"/>
                </a:solidFill>
                <a:latin typeface="georgia" panose="02040502050405020303" pitchFamily="18" charset="0"/>
              </a:rPr>
              <a:t>, prototype, </a:t>
            </a:r>
            <a:r>
              <a:rPr lang="en-US" dirty="0" err="1">
                <a:solidFill>
                  <a:srgbClr val="121416"/>
                </a:solidFill>
                <a:latin typeface="georgia" panose="02040502050405020303" pitchFamily="18" charset="0"/>
              </a:rPr>
              <a:t>hingga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penyebaran</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ke</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dalam</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skala</a:t>
            </a:r>
            <a:r>
              <a:rPr lang="en-US" dirty="0">
                <a:solidFill>
                  <a:srgbClr val="121416"/>
                </a:solidFill>
                <a:latin typeface="georgia" panose="02040502050405020303" pitchFamily="18" charset="0"/>
              </a:rPr>
              <a:t> </a:t>
            </a:r>
            <a:r>
              <a:rPr lang="en-US" dirty="0" err="1">
                <a:solidFill>
                  <a:srgbClr val="121416"/>
                </a:solidFill>
                <a:latin typeface="georgia" panose="02040502050405020303" pitchFamily="18" charset="0"/>
              </a:rPr>
              <a:t>besar</a:t>
            </a:r>
            <a:r>
              <a:rPr lang="en-US" dirty="0">
                <a:solidFill>
                  <a:srgbClr val="121416"/>
                </a:solidFill>
                <a:latin typeface="georgia" panose="02040502050405020303" pitchFamily="18" charset="0"/>
              </a:rPr>
              <a:t>.</a:t>
            </a:r>
            <a:endParaRPr lang="en-US" dirty="0"/>
          </a:p>
        </p:txBody>
      </p:sp>
    </p:spTree>
    <p:extLst>
      <p:ext uri="{BB962C8B-B14F-4D97-AF65-F5344CB8AC3E}">
        <p14:creationId xmlns:p14="http://schemas.microsoft.com/office/powerpoint/2010/main" val="1523212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073007" y="6473"/>
            <a:ext cx="1115635" cy="1130012"/>
          </a:xfrm>
          <a:prstGeom prst="rect">
            <a:avLst/>
          </a:prstGeom>
        </p:spPr>
      </p:pic>
      <p:sp>
        <p:nvSpPr>
          <p:cNvPr id="2" name="Subtitle 1"/>
          <p:cNvSpPr>
            <a:spLocks noGrp="1"/>
          </p:cNvSpPr>
          <p:nvPr>
            <p:ph type="subTitle" idx="1"/>
          </p:nvPr>
        </p:nvSpPr>
        <p:spPr>
          <a:xfrm>
            <a:off x="1549052" y="1447561"/>
            <a:ext cx="9144000" cy="1655762"/>
          </a:xfrm>
        </p:spPr>
        <p:txBody>
          <a:bodyPr>
            <a:normAutofit lnSpcReduction="10000"/>
          </a:bodyPr>
          <a:lstStyle/>
          <a:p>
            <a:pPr algn="just"/>
            <a:r>
              <a:rPr lang="en-US" dirty="0" err="1"/>
              <a:t>Ingat</a:t>
            </a:r>
            <a:r>
              <a:rPr lang="en-US" dirty="0"/>
              <a:t>, </a:t>
            </a:r>
            <a:r>
              <a:rPr lang="en-US" dirty="0" err="1"/>
              <a:t>jangan</a:t>
            </a:r>
            <a:r>
              <a:rPr lang="en-US" dirty="0"/>
              <a:t> </a:t>
            </a:r>
            <a:r>
              <a:rPr lang="en-US" dirty="0" err="1"/>
              <a:t>pernah</a:t>
            </a:r>
            <a:r>
              <a:rPr lang="en-US" dirty="0"/>
              <a:t> </a:t>
            </a:r>
            <a:r>
              <a:rPr lang="en-US" dirty="0" err="1"/>
              <a:t>hanya</a:t>
            </a:r>
            <a:r>
              <a:rPr lang="en-US" dirty="0"/>
              <a:t> </a:t>
            </a:r>
            <a:r>
              <a:rPr lang="en-US" dirty="0" err="1"/>
              <a:t>berfokus</a:t>
            </a:r>
            <a:r>
              <a:rPr lang="en-US" dirty="0"/>
              <a:t> </a:t>
            </a:r>
            <a:r>
              <a:rPr lang="en-US" dirty="0" err="1"/>
              <a:t>pada</a:t>
            </a:r>
            <a:r>
              <a:rPr lang="en-US" dirty="0"/>
              <a:t> prototype </a:t>
            </a:r>
            <a:r>
              <a:rPr lang="en-US" dirty="0" err="1"/>
              <a:t>saja</a:t>
            </a:r>
            <a:r>
              <a:rPr lang="en-US" dirty="0"/>
              <a:t>. </a:t>
            </a:r>
            <a:r>
              <a:rPr lang="en-US" dirty="0" err="1"/>
              <a:t>Anda</a:t>
            </a:r>
            <a:r>
              <a:rPr lang="en-US" dirty="0"/>
              <a:t> </a:t>
            </a:r>
            <a:r>
              <a:rPr lang="en-US" dirty="0" err="1"/>
              <a:t>harus</a:t>
            </a:r>
            <a:r>
              <a:rPr lang="en-US" dirty="0"/>
              <a:t> </a:t>
            </a:r>
            <a:r>
              <a:rPr lang="en-US" dirty="0" err="1"/>
              <a:t>langsung</a:t>
            </a:r>
            <a:r>
              <a:rPr lang="en-US" dirty="0"/>
              <a:t> </a:t>
            </a:r>
            <a:r>
              <a:rPr lang="en-US" dirty="0" err="1"/>
              <a:t>memasarkan</a:t>
            </a:r>
            <a:r>
              <a:rPr lang="en-US" dirty="0"/>
              <a:t> </a:t>
            </a:r>
            <a:r>
              <a:rPr lang="en-US" dirty="0" err="1"/>
              <a:t>produk</a:t>
            </a:r>
            <a:r>
              <a:rPr lang="en-US" dirty="0"/>
              <a:t> </a:t>
            </a:r>
            <a:r>
              <a:rPr lang="en-US" dirty="0" err="1"/>
              <a:t>tersebut</a:t>
            </a:r>
            <a:r>
              <a:rPr lang="en-US" dirty="0"/>
              <a:t> </a:t>
            </a:r>
            <a:r>
              <a:rPr lang="en-US" dirty="0" err="1"/>
              <a:t>kepada</a:t>
            </a:r>
            <a:r>
              <a:rPr lang="en-US" dirty="0"/>
              <a:t> </a:t>
            </a:r>
            <a:r>
              <a:rPr lang="en-US" dirty="0" err="1"/>
              <a:t>calon</a:t>
            </a:r>
            <a:r>
              <a:rPr lang="en-US" dirty="0"/>
              <a:t> </a:t>
            </a:r>
            <a:r>
              <a:rPr lang="en-US" dirty="0" err="1"/>
              <a:t>pelanggan</a:t>
            </a:r>
            <a:r>
              <a:rPr lang="en-US" dirty="0"/>
              <a:t> </a:t>
            </a:r>
            <a:r>
              <a:rPr lang="en-US" dirty="0" err="1"/>
              <a:t>Anda</a:t>
            </a:r>
            <a:r>
              <a:rPr lang="en-US" dirty="0"/>
              <a:t> </a:t>
            </a:r>
            <a:r>
              <a:rPr lang="en-US" dirty="0" err="1"/>
              <a:t>begitu</a:t>
            </a:r>
            <a:r>
              <a:rPr lang="en-US" dirty="0"/>
              <a:t> </a:t>
            </a:r>
            <a:r>
              <a:rPr lang="en-US" dirty="0" err="1"/>
              <a:t>produk</a:t>
            </a:r>
            <a:r>
              <a:rPr lang="en-US" dirty="0"/>
              <a:t> </a:t>
            </a:r>
            <a:r>
              <a:rPr lang="en-US" dirty="0" err="1"/>
              <a:t>sudah</a:t>
            </a:r>
            <a:r>
              <a:rPr lang="en-US" dirty="0"/>
              <a:t> </a:t>
            </a:r>
            <a:r>
              <a:rPr lang="en-US" dirty="0" err="1"/>
              <a:t>siap</a:t>
            </a:r>
            <a:r>
              <a:rPr lang="en-US" dirty="0"/>
              <a:t>. </a:t>
            </a:r>
            <a:r>
              <a:rPr lang="en-US" dirty="0" err="1"/>
              <a:t>Tentu</a:t>
            </a:r>
            <a:r>
              <a:rPr lang="en-US" dirty="0"/>
              <a:t> </a:t>
            </a:r>
            <a:r>
              <a:rPr lang="en-US" dirty="0" err="1"/>
              <a:t>nantinya</a:t>
            </a:r>
            <a:r>
              <a:rPr lang="en-US" dirty="0"/>
              <a:t> feedback </a:t>
            </a:r>
            <a:r>
              <a:rPr lang="en-US" dirty="0" err="1"/>
              <a:t>dari</a:t>
            </a:r>
            <a:r>
              <a:rPr lang="en-US" dirty="0"/>
              <a:t> </a:t>
            </a:r>
            <a:r>
              <a:rPr lang="en-US" dirty="0" err="1"/>
              <a:t>mereka</a:t>
            </a:r>
            <a:r>
              <a:rPr lang="en-US" dirty="0"/>
              <a:t> </a:t>
            </a:r>
            <a:r>
              <a:rPr lang="en-US" dirty="0" err="1"/>
              <a:t>akan</a:t>
            </a:r>
            <a:r>
              <a:rPr lang="en-US" dirty="0"/>
              <a:t> </a:t>
            </a:r>
            <a:r>
              <a:rPr lang="en-US" dirty="0" err="1"/>
              <a:t>dibutuhkan</a:t>
            </a:r>
            <a:r>
              <a:rPr lang="en-US" dirty="0"/>
              <a:t> </a:t>
            </a:r>
            <a:r>
              <a:rPr lang="en-US" dirty="0" err="1"/>
              <a:t>untuk</a:t>
            </a:r>
            <a:r>
              <a:rPr lang="en-US" dirty="0"/>
              <a:t> </a:t>
            </a:r>
            <a:r>
              <a:rPr lang="en-US" dirty="0" err="1"/>
              <a:t>pertimbangan</a:t>
            </a:r>
            <a:r>
              <a:rPr lang="en-US" dirty="0"/>
              <a:t> </a:t>
            </a:r>
            <a:r>
              <a:rPr lang="en-US" dirty="0" err="1"/>
              <a:t>Anda</a:t>
            </a:r>
            <a:r>
              <a:rPr lang="en-US" dirty="0"/>
              <a:t> </a:t>
            </a:r>
            <a:r>
              <a:rPr lang="en-US" dirty="0" err="1"/>
              <a:t>dalam</a:t>
            </a:r>
            <a:r>
              <a:rPr lang="en-US" dirty="0"/>
              <a:t> </a:t>
            </a:r>
            <a:r>
              <a:rPr lang="en-US" dirty="0" err="1"/>
              <a:t>melangkah</a:t>
            </a:r>
            <a:r>
              <a:rPr lang="en-US" dirty="0"/>
              <a:t> </a:t>
            </a:r>
            <a:r>
              <a:rPr lang="en-US" dirty="0" err="1"/>
              <a:t>selanjutnya</a:t>
            </a:r>
            <a:r>
              <a:rPr lang="en-US" dirty="0"/>
              <a:t> </a:t>
            </a:r>
            <a:r>
              <a:rPr lang="en-US" dirty="0" err="1"/>
              <a:t>untuk</a:t>
            </a:r>
            <a:r>
              <a:rPr lang="en-US" dirty="0"/>
              <a:t> </a:t>
            </a:r>
            <a:r>
              <a:rPr lang="en-US" dirty="0" err="1"/>
              <a:t>urusan</a:t>
            </a:r>
            <a:r>
              <a:rPr lang="en-US" dirty="0"/>
              <a:t> </a:t>
            </a:r>
            <a:r>
              <a:rPr lang="en-US" dirty="0" err="1"/>
              <a:t>pengembangan</a:t>
            </a:r>
            <a:r>
              <a:rPr lang="en-US" dirty="0"/>
              <a:t> </a:t>
            </a:r>
            <a:r>
              <a:rPr lang="en-US" dirty="0" err="1"/>
              <a:t>produk</a:t>
            </a:r>
            <a:r>
              <a:rPr lang="en-US" dirty="0"/>
              <a:t> yang </a:t>
            </a:r>
            <a:r>
              <a:rPr lang="en-US" dirty="0" err="1"/>
              <a:t>lebih</a:t>
            </a:r>
            <a:r>
              <a:rPr lang="en-US" dirty="0"/>
              <a:t> </a:t>
            </a:r>
            <a:r>
              <a:rPr lang="en-US" dirty="0" err="1"/>
              <a:t>baik</a:t>
            </a:r>
            <a:r>
              <a:rPr lang="en-US" dirty="0"/>
              <a:t>.</a:t>
            </a:r>
            <a:endParaRPr lang="en-US" dirty="0"/>
          </a:p>
        </p:txBody>
      </p:sp>
    </p:spTree>
    <p:extLst>
      <p:ext uri="{BB962C8B-B14F-4D97-AF65-F5344CB8AC3E}">
        <p14:creationId xmlns:p14="http://schemas.microsoft.com/office/powerpoint/2010/main" val="2688005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85165" y="1565753"/>
            <a:ext cx="9674268" cy="1766170"/>
          </a:xfrm>
        </p:spPr>
        <p:txBody>
          <a:bodyPr>
            <a:normAutofit/>
          </a:bodyPr>
          <a:lstStyle/>
          <a:p>
            <a:pPr algn="just"/>
            <a:r>
              <a:rPr lang="en-US" sz="2800" dirty="0" err="1"/>
              <a:t>Itu</a:t>
            </a:r>
            <a:r>
              <a:rPr lang="en-US" sz="2800" dirty="0"/>
              <a:t> </a:t>
            </a:r>
            <a:r>
              <a:rPr lang="en-US" sz="2800" dirty="0" err="1"/>
              <a:t>tadi</a:t>
            </a:r>
            <a:r>
              <a:rPr lang="en-US" sz="2800" dirty="0"/>
              <a:t> </a:t>
            </a:r>
            <a:r>
              <a:rPr lang="en-US" sz="2800" dirty="0" err="1"/>
              <a:t>beberapa</a:t>
            </a:r>
            <a:r>
              <a:rPr lang="en-US" sz="2800" dirty="0"/>
              <a:t> </a:t>
            </a:r>
            <a:r>
              <a:rPr lang="en-US" sz="2800" dirty="0" err="1"/>
              <a:t>poin</a:t>
            </a:r>
            <a:r>
              <a:rPr lang="en-US" sz="2800" dirty="0"/>
              <a:t> </a:t>
            </a:r>
            <a:r>
              <a:rPr lang="en-US" sz="2800" dirty="0" err="1"/>
              <a:t>penting</a:t>
            </a:r>
            <a:r>
              <a:rPr lang="en-US" sz="2800" dirty="0"/>
              <a:t> </a:t>
            </a:r>
            <a:r>
              <a:rPr lang="en-US" sz="2800" dirty="0" err="1"/>
              <a:t>dalam</a:t>
            </a:r>
            <a:r>
              <a:rPr lang="en-US" sz="2800" dirty="0"/>
              <a:t> </a:t>
            </a:r>
            <a:r>
              <a:rPr lang="en-US" sz="2800" dirty="0" err="1"/>
              <a:t>membangun</a:t>
            </a:r>
            <a:r>
              <a:rPr lang="en-US" sz="2800" dirty="0"/>
              <a:t> startup </a:t>
            </a:r>
            <a:r>
              <a:rPr lang="en-US" sz="2800" dirty="0" err="1"/>
              <a:t>IoT</a:t>
            </a:r>
            <a:r>
              <a:rPr lang="en-US" sz="2800" dirty="0"/>
              <a:t> yang </a:t>
            </a:r>
            <a:r>
              <a:rPr lang="en-US" sz="2800" dirty="0" err="1"/>
              <a:t>perlu</a:t>
            </a:r>
            <a:r>
              <a:rPr lang="en-US" sz="2800" dirty="0"/>
              <a:t> </a:t>
            </a:r>
            <a:r>
              <a:rPr lang="en-US" sz="2800" dirty="0" err="1"/>
              <a:t>Anda</a:t>
            </a:r>
            <a:r>
              <a:rPr lang="en-US" sz="2800" dirty="0"/>
              <a:t> </a:t>
            </a:r>
            <a:r>
              <a:rPr lang="en-US" sz="2800" dirty="0" err="1"/>
              <a:t>ketahui</a:t>
            </a:r>
            <a:r>
              <a:rPr lang="en-US" sz="2800" dirty="0"/>
              <a:t>. </a:t>
            </a:r>
            <a:r>
              <a:rPr lang="en-US" sz="2800" dirty="0" err="1"/>
              <a:t>Ingat</a:t>
            </a:r>
            <a:r>
              <a:rPr lang="en-US" sz="2800" dirty="0"/>
              <a:t>, </a:t>
            </a:r>
            <a:r>
              <a:rPr lang="en-US" sz="2800" dirty="0" err="1"/>
              <a:t>jangan</a:t>
            </a:r>
            <a:r>
              <a:rPr lang="en-US" sz="2800" dirty="0"/>
              <a:t> </a:t>
            </a:r>
            <a:r>
              <a:rPr lang="en-US" sz="2800" dirty="0" err="1"/>
              <a:t>sampai</a:t>
            </a:r>
            <a:r>
              <a:rPr lang="en-US" sz="2800" dirty="0"/>
              <a:t> </a:t>
            </a:r>
            <a:r>
              <a:rPr lang="en-US" sz="2800" dirty="0" err="1"/>
              <a:t>salah</a:t>
            </a:r>
            <a:r>
              <a:rPr lang="en-US" sz="2800" dirty="0"/>
              <a:t> </a:t>
            </a:r>
            <a:r>
              <a:rPr lang="en-US" sz="2800" dirty="0" err="1"/>
              <a:t>fokus</a:t>
            </a:r>
            <a:r>
              <a:rPr lang="en-US" sz="2800" dirty="0"/>
              <a:t> </a:t>
            </a:r>
            <a:r>
              <a:rPr lang="en-US" sz="2800" dirty="0" err="1"/>
              <a:t>saat</a:t>
            </a:r>
            <a:r>
              <a:rPr lang="en-US" sz="2800" dirty="0"/>
              <a:t> </a:t>
            </a:r>
            <a:r>
              <a:rPr lang="en-US" sz="2800" dirty="0" err="1"/>
              <a:t>merintis</a:t>
            </a:r>
            <a:r>
              <a:rPr lang="en-US" sz="2800" dirty="0"/>
              <a:t> </a:t>
            </a:r>
            <a:r>
              <a:rPr lang="en-US" sz="2800" dirty="0" err="1"/>
              <a:t>sebuah</a:t>
            </a:r>
            <a:r>
              <a:rPr lang="en-US" sz="2800" dirty="0"/>
              <a:t> </a:t>
            </a:r>
            <a:r>
              <a:rPr lang="en-US" sz="2800" dirty="0" err="1"/>
              <a:t>bisnis</a:t>
            </a:r>
            <a:r>
              <a:rPr lang="en-US" sz="2800" dirty="0"/>
              <a:t>.</a:t>
            </a:r>
            <a:endParaRPr lang="en-US" sz="2800" dirty="0"/>
          </a:p>
        </p:txBody>
      </p:sp>
      <p:pic>
        <p:nvPicPr>
          <p:cNvPr id="4" name="Picture 3"/>
          <p:cNvPicPr>
            <a:picLocks noChangeAspect="1"/>
          </p:cNvPicPr>
          <p:nvPr/>
        </p:nvPicPr>
        <p:blipFill>
          <a:blip r:embed="rId2"/>
          <a:stretch>
            <a:fillRect/>
          </a:stretch>
        </p:blipFill>
        <p:spPr>
          <a:xfrm>
            <a:off x="10859433" y="6473"/>
            <a:ext cx="1329209" cy="1346338"/>
          </a:xfrm>
          <a:prstGeom prst="rect">
            <a:avLst/>
          </a:prstGeom>
        </p:spPr>
      </p:pic>
    </p:spTree>
    <p:extLst>
      <p:ext uri="{BB962C8B-B14F-4D97-AF65-F5344CB8AC3E}">
        <p14:creationId xmlns:p14="http://schemas.microsoft.com/office/powerpoint/2010/main" val="3616694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47595" y="1941534"/>
            <a:ext cx="10037522" cy="3469709"/>
          </a:xfrm>
        </p:spPr>
        <p:txBody>
          <a:bodyPr>
            <a:normAutofit/>
          </a:bodyPr>
          <a:lstStyle/>
          <a:p>
            <a:pPr algn="just"/>
            <a:r>
              <a:rPr lang="en-US" dirty="0" smtClean="0">
                <a:solidFill>
                  <a:srgbClr val="FF0000"/>
                </a:solidFill>
              </a:rPr>
              <a:t> </a:t>
            </a:r>
            <a:r>
              <a:rPr lang="en-US" b="1" dirty="0"/>
              <a:t>5 </a:t>
            </a:r>
            <a:r>
              <a:rPr lang="en-US" b="1" dirty="0" err="1"/>
              <a:t>Inovasi</a:t>
            </a:r>
            <a:r>
              <a:rPr lang="en-US" b="1" dirty="0"/>
              <a:t> Startup Internet of Things (</a:t>
            </a:r>
            <a:r>
              <a:rPr lang="en-US" b="1" dirty="0" err="1"/>
              <a:t>IoT</a:t>
            </a:r>
            <a:r>
              <a:rPr lang="en-US" b="1" dirty="0"/>
              <a:t>) di Indonesia</a:t>
            </a:r>
          </a:p>
          <a:p>
            <a:pPr algn="just"/>
            <a:r>
              <a:rPr lang="en-US" dirty="0" err="1"/>
              <a:t>Sejalan</a:t>
            </a:r>
            <a:r>
              <a:rPr lang="en-US" dirty="0"/>
              <a:t> </a:t>
            </a:r>
            <a:r>
              <a:rPr lang="en-US" dirty="0" err="1"/>
              <a:t>dengan</a:t>
            </a:r>
            <a:r>
              <a:rPr lang="en-US" dirty="0"/>
              <a:t> </a:t>
            </a:r>
            <a:r>
              <a:rPr lang="en-US" dirty="0" err="1"/>
              <a:t>ekosistem</a:t>
            </a:r>
            <a:r>
              <a:rPr lang="en-US" dirty="0"/>
              <a:t> yang </a:t>
            </a:r>
            <a:r>
              <a:rPr lang="en-US" dirty="0" err="1"/>
              <a:t>mulai</a:t>
            </a:r>
            <a:r>
              <a:rPr lang="en-US" dirty="0"/>
              <a:t> </a:t>
            </a:r>
            <a:r>
              <a:rPr lang="en-US" dirty="0" err="1"/>
              <a:t>terbentuk</a:t>
            </a:r>
            <a:r>
              <a:rPr lang="en-US" dirty="0"/>
              <a:t>, </a:t>
            </a:r>
            <a:r>
              <a:rPr lang="en-US" dirty="0" err="1"/>
              <a:t>kreator</a:t>
            </a:r>
            <a:r>
              <a:rPr lang="en-US" dirty="0"/>
              <a:t> Internet of Things </a:t>
            </a:r>
            <a:r>
              <a:rPr lang="en-US" dirty="0" err="1"/>
              <a:t>mulai</a:t>
            </a:r>
            <a:r>
              <a:rPr lang="en-US" dirty="0"/>
              <a:t> </a:t>
            </a:r>
            <a:r>
              <a:rPr lang="en-US" dirty="0" err="1"/>
              <a:t>unjuk</a:t>
            </a:r>
            <a:r>
              <a:rPr lang="en-US" dirty="0"/>
              <a:t> </a:t>
            </a:r>
            <a:r>
              <a:rPr lang="en-US" dirty="0" err="1"/>
              <a:t>gigi</a:t>
            </a:r>
            <a:r>
              <a:rPr lang="en-US" dirty="0"/>
              <a:t> </a:t>
            </a:r>
            <a:r>
              <a:rPr lang="en-US" dirty="0" err="1"/>
              <a:t>dalam</a:t>
            </a:r>
            <a:r>
              <a:rPr lang="en-US" dirty="0"/>
              <a:t> </a:t>
            </a:r>
            <a:r>
              <a:rPr lang="en-US" dirty="0" err="1"/>
              <a:t>mengembangkan</a:t>
            </a:r>
            <a:r>
              <a:rPr lang="en-US" dirty="0"/>
              <a:t> </a:t>
            </a:r>
            <a:r>
              <a:rPr lang="en-US" dirty="0" err="1"/>
              <a:t>produk</a:t>
            </a:r>
            <a:r>
              <a:rPr lang="en-US" dirty="0"/>
              <a:t> </a:t>
            </a:r>
            <a:r>
              <a:rPr lang="en-US" dirty="0" err="1"/>
              <a:t>IoT</a:t>
            </a:r>
            <a:r>
              <a:rPr lang="en-US" dirty="0"/>
              <a:t>. </a:t>
            </a:r>
            <a:r>
              <a:rPr lang="en-US" dirty="0" err="1"/>
              <a:t>Pertumbuhan</a:t>
            </a:r>
            <a:r>
              <a:rPr lang="en-US" dirty="0"/>
              <a:t> di </a:t>
            </a:r>
            <a:r>
              <a:rPr lang="en-US" dirty="0" err="1"/>
              <a:t>sektor</a:t>
            </a:r>
            <a:r>
              <a:rPr lang="en-US" dirty="0"/>
              <a:t> consumer </a:t>
            </a:r>
            <a:r>
              <a:rPr lang="en-US" dirty="0" err="1"/>
              <a:t>mungkin</a:t>
            </a:r>
            <a:r>
              <a:rPr lang="en-US" dirty="0"/>
              <a:t> </a:t>
            </a:r>
            <a:r>
              <a:rPr lang="en-US" dirty="0" err="1"/>
              <a:t>masih</a:t>
            </a:r>
            <a:r>
              <a:rPr lang="en-US" dirty="0"/>
              <a:t> </a:t>
            </a:r>
            <a:r>
              <a:rPr lang="en-US" dirty="0" err="1"/>
              <a:t>belum</a:t>
            </a:r>
            <a:r>
              <a:rPr lang="en-US" dirty="0"/>
              <a:t> </a:t>
            </a:r>
            <a:r>
              <a:rPr lang="en-US" dirty="0" err="1"/>
              <a:t>begitu</a:t>
            </a:r>
            <a:r>
              <a:rPr lang="en-US" dirty="0"/>
              <a:t> </a:t>
            </a:r>
            <a:r>
              <a:rPr lang="en-US" dirty="0" err="1"/>
              <a:t>memuaskan</a:t>
            </a:r>
            <a:r>
              <a:rPr lang="en-US" dirty="0"/>
              <a:t>. </a:t>
            </a:r>
            <a:r>
              <a:rPr lang="en-US" dirty="0" err="1"/>
              <a:t>Namun</a:t>
            </a:r>
            <a:r>
              <a:rPr lang="en-US" dirty="0"/>
              <a:t> </a:t>
            </a:r>
            <a:r>
              <a:rPr lang="en-US" dirty="0" err="1"/>
              <a:t>begitu</a:t>
            </a:r>
            <a:r>
              <a:rPr lang="en-US" dirty="0"/>
              <a:t>, </a:t>
            </a:r>
            <a:r>
              <a:rPr lang="en-US" dirty="0" err="1"/>
              <a:t>tren</a:t>
            </a:r>
            <a:r>
              <a:rPr lang="en-US" dirty="0"/>
              <a:t> </a:t>
            </a:r>
            <a:r>
              <a:rPr lang="en-US" dirty="0" err="1"/>
              <a:t>IoT</a:t>
            </a:r>
            <a:r>
              <a:rPr lang="en-US" dirty="0"/>
              <a:t> </a:t>
            </a:r>
            <a:r>
              <a:rPr lang="en-US" dirty="0" err="1"/>
              <a:t>kian</a:t>
            </a:r>
            <a:r>
              <a:rPr lang="en-US" dirty="0"/>
              <a:t> </a:t>
            </a:r>
            <a:r>
              <a:rPr lang="en-US" dirty="0" err="1"/>
              <a:t>tumbuh</a:t>
            </a:r>
            <a:r>
              <a:rPr lang="en-US" dirty="0"/>
              <a:t> </a:t>
            </a:r>
            <a:r>
              <a:rPr lang="en-US" dirty="0" err="1"/>
              <a:t>sehat</a:t>
            </a:r>
            <a:r>
              <a:rPr lang="en-US" dirty="0"/>
              <a:t>.</a:t>
            </a:r>
          </a:p>
          <a:p>
            <a:pPr algn="just"/>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11035429" y="6473"/>
            <a:ext cx="1153213" cy="1168074"/>
          </a:xfrm>
          <a:prstGeom prst="rect">
            <a:avLst/>
          </a:prstGeom>
        </p:spPr>
      </p:pic>
    </p:spTree>
    <p:extLst>
      <p:ext uri="{BB962C8B-B14F-4D97-AF65-F5344CB8AC3E}">
        <p14:creationId xmlns:p14="http://schemas.microsoft.com/office/powerpoint/2010/main" val="589508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601248"/>
            <a:ext cx="10363200" cy="5674291"/>
          </a:xfrm>
        </p:spPr>
        <p:txBody>
          <a:bodyPr>
            <a:normAutofit/>
          </a:bodyPr>
          <a:lstStyle/>
          <a:p>
            <a:pPr algn="just"/>
            <a:r>
              <a:rPr lang="sv-SE" dirty="0"/>
              <a:t>berikut adalah 5 inovasi IoT yang berpotensi menjadi startup </a:t>
            </a:r>
            <a:r>
              <a:rPr lang="sv-SE" dirty="0" smtClean="0"/>
              <a:t>besar</a:t>
            </a:r>
          </a:p>
          <a:p>
            <a:pPr algn="just"/>
            <a:endParaRPr lang="en-US" dirty="0">
              <a:solidFill>
                <a:srgbClr val="FF0000"/>
              </a:solidFill>
            </a:endParaRPr>
          </a:p>
        </p:txBody>
      </p:sp>
      <p:pic>
        <p:nvPicPr>
          <p:cNvPr id="4" name="Picture 3"/>
          <p:cNvPicPr>
            <a:picLocks noChangeAspect="1"/>
          </p:cNvPicPr>
          <p:nvPr/>
        </p:nvPicPr>
        <p:blipFill>
          <a:blip r:embed="rId2"/>
          <a:stretch>
            <a:fillRect/>
          </a:stretch>
        </p:blipFill>
        <p:spPr>
          <a:xfrm>
            <a:off x="11057299" y="6473"/>
            <a:ext cx="1131343" cy="1145922"/>
          </a:xfrm>
          <a:prstGeom prst="rect">
            <a:avLst/>
          </a:prstGeom>
        </p:spPr>
      </p:pic>
      <p:pic>
        <p:nvPicPr>
          <p:cNvPr id="2" name="Picture 1"/>
          <p:cNvPicPr>
            <a:picLocks noChangeAspect="1"/>
          </p:cNvPicPr>
          <p:nvPr/>
        </p:nvPicPr>
        <p:blipFill>
          <a:blip r:embed="rId3"/>
          <a:stretch>
            <a:fillRect/>
          </a:stretch>
        </p:blipFill>
        <p:spPr>
          <a:xfrm>
            <a:off x="1642801" y="1545594"/>
            <a:ext cx="6200775" cy="4543425"/>
          </a:xfrm>
          <a:prstGeom prst="rect">
            <a:avLst/>
          </a:prstGeom>
        </p:spPr>
      </p:pic>
    </p:spTree>
    <p:extLst>
      <p:ext uri="{BB962C8B-B14F-4D97-AF65-F5344CB8AC3E}">
        <p14:creationId xmlns:p14="http://schemas.microsoft.com/office/powerpoint/2010/main" val="230970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
            </a:r>
            <a:br>
              <a:rPr lang="en-US" b="1" dirty="0"/>
            </a:br>
            <a:r>
              <a:rPr lang="en-US" b="1" dirty="0"/>
              <a:t/>
            </a:r>
            <a:br>
              <a:rPr lang="en-US" b="1" dirty="0"/>
            </a:br>
            <a:endParaRPr lang="en-US" b="1" dirty="0"/>
          </a:p>
        </p:txBody>
      </p:sp>
      <p:sp>
        <p:nvSpPr>
          <p:cNvPr id="3" name="Subtitle 2"/>
          <p:cNvSpPr>
            <a:spLocks noGrp="1"/>
          </p:cNvSpPr>
          <p:nvPr>
            <p:ph type="subTitle" idx="1"/>
          </p:nvPr>
        </p:nvSpPr>
        <p:spPr/>
        <p:txBody>
          <a:bodyPr/>
          <a:lstStyle/>
          <a:p>
            <a:r>
              <a:rPr lang="en-US" dirty="0" smtClean="0"/>
              <a:t> </a:t>
            </a:r>
            <a:endParaRPr lang="en-US" dirty="0"/>
          </a:p>
        </p:txBody>
      </p:sp>
      <p:pic>
        <p:nvPicPr>
          <p:cNvPr id="4" name="Picture 3"/>
          <p:cNvPicPr>
            <a:picLocks noChangeAspect="1"/>
          </p:cNvPicPr>
          <p:nvPr/>
        </p:nvPicPr>
        <p:blipFill>
          <a:blip r:embed="rId2"/>
          <a:stretch>
            <a:fillRect/>
          </a:stretch>
        </p:blipFill>
        <p:spPr>
          <a:xfrm>
            <a:off x="10533571" y="6473"/>
            <a:ext cx="1655072" cy="1676400"/>
          </a:xfrm>
          <a:prstGeom prst="rect">
            <a:avLst/>
          </a:prstGeom>
        </p:spPr>
      </p:pic>
      <p:pic>
        <p:nvPicPr>
          <p:cNvPr id="5" name="Picture 4"/>
          <p:cNvPicPr>
            <a:picLocks noChangeAspect="1"/>
          </p:cNvPicPr>
          <p:nvPr/>
        </p:nvPicPr>
        <p:blipFill>
          <a:blip r:embed="rId3"/>
          <a:stretch>
            <a:fillRect/>
          </a:stretch>
        </p:blipFill>
        <p:spPr>
          <a:xfrm>
            <a:off x="878981" y="1998664"/>
            <a:ext cx="10778575" cy="2627189"/>
          </a:xfrm>
          <a:prstGeom prst="rect">
            <a:avLst/>
          </a:prstGeom>
        </p:spPr>
      </p:pic>
    </p:spTree>
    <p:extLst>
      <p:ext uri="{BB962C8B-B14F-4D97-AF65-F5344CB8AC3E}">
        <p14:creationId xmlns:p14="http://schemas.microsoft.com/office/powerpoint/2010/main" val="2398827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43617" y="1164921"/>
            <a:ext cx="6762750" cy="5543550"/>
          </a:xfrm>
          <a:prstGeom prst="rect">
            <a:avLst/>
          </a:prstGeom>
        </p:spPr>
      </p:pic>
      <p:sp>
        <p:nvSpPr>
          <p:cNvPr id="3" name="Subtitle 2"/>
          <p:cNvSpPr>
            <a:spLocks noGrp="1"/>
          </p:cNvSpPr>
          <p:nvPr>
            <p:ph type="subTitle" idx="1"/>
          </p:nvPr>
        </p:nvSpPr>
        <p:spPr>
          <a:xfrm>
            <a:off x="997907" y="610484"/>
            <a:ext cx="10363200" cy="5674291"/>
          </a:xfrm>
        </p:spPr>
        <p:txBody>
          <a:bodyPr>
            <a:normAutofit/>
          </a:bodyPr>
          <a:lstStyle/>
          <a:p>
            <a:r>
              <a:rPr lang="en-US" dirty="0" smtClean="0"/>
              <a:t> </a:t>
            </a:r>
            <a:endParaRPr lang="en-US" dirty="0"/>
          </a:p>
        </p:txBody>
      </p:sp>
      <p:pic>
        <p:nvPicPr>
          <p:cNvPr id="4" name="Picture 3"/>
          <p:cNvPicPr>
            <a:picLocks noChangeAspect="1"/>
          </p:cNvPicPr>
          <p:nvPr/>
        </p:nvPicPr>
        <p:blipFill>
          <a:blip r:embed="rId3"/>
          <a:stretch>
            <a:fillRect/>
          </a:stretch>
        </p:blipFill>
        <p:spPr>
          <a:xfrm>
            <a:off x="11044933" y="6473"/>
            <a:ext cx="1143710" cy="1158448"/>
          </a:xfrm>
          <a:prstGeom prst="rect">
            <a:avLst/>
          </a:prstGeom>
        </p:spPr>
      </p:pic>
    </p:spTree>
    <p:extLst>
      <p:ext uri="{BB962C8B-B14F-4D97-AF65-F5344CB8AC3E}">
        <p14:creationId xmlns:p14="http://schemas.microsoft.com/office/powerpoint/2010/main" val="3570461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8" name="Freeform: Shape 77">
            <a:extLst>
              <a:ext uri="{FF2B5EF4-FFF2-40B4-BE49-F238E27FC236}">
                <a16:creationId xmlns="" xmlns:a16="http://schemas.microsoft.com/office/drawing/2014/main" id="{E49CC64F-7275-4E33-961B-0C5CDC43987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p:cNvPicPr>
            <a:picLocks noChangeAspect="1"/>
          </p:cNvPicPr>
          <p:nvPr/>
        </p:nvPicPr>
        <p:blipFill>
          <a:blip r:embed="rId2"/>
          <a:stretch>
            <a:fillRect/>
          </a:stretch>
        </p:blipFill>
        <p:spPr>
          <a:xfrm>
            <a:off x="10533571" y="6473"/>
            <a:ext cx="1655072" cy="1676400"/>
          </a:xfrm>
          <a:prstGeom prst="rect">
            <a:avLst/>
          </a:prstGeom>
        </p:spPr>
      </p:pic>
      <p:sp>
        <p:nvSpPr>
          <p:cNvPr id="2" name="Subtitle 1"/>
          <p:cNvSpPr>
            <a:spLocks noGrp="1"/>
          </p:cNvSpPr>
          <p:nvPr>
            <p:ph type="subTitle" idx="1"/>
          </p:nvPr>
        </p:nvSpPr>
        <p:spPr/>
        <p:txBody>
          <a:bodyPr/>
          <a:lstStyle/>
          <a:p>
            <a:r>
              <a:rPr lang="en-US" dirty="0" smtClean="0"/>
              <a:t> </a:t>
            </a:r>
            <a:endParaRPr lang="en-US" dirty="0"/>
          </a:p>
        </p:txBody>
      </p:sp>
      <p:pic>
        <p:nvPicPr>
          <p:cNvPr id="4" name="Picture 3"/>
          <p:cNvPicPr>
            <a:picLocks noChangeAspect="1"/>
          </p:cNvPicPr>
          <p:nvPr/>
        </p:nvPicPr>
        <p:blipFill>
          <a:blip r:embed="rId3"/>
          <a:stretch>
            <a:fillRect/>
          </a:stretch>
        </p:blipFill>
        <p:spPr>
          <a:xfrm>
            <a:off x="1396679" y="1993161"/>
            <a:ext cx="8721807" cy="3217754"/>
          </a:xfrm>
          <a:prstGeom prst="rect">
            <a:avLst/>
          </a:prstGeom>
        </p:spPr>
      </p:pic>
    </p:spTree>
    <p:extLst>
      <p:ext uri="{BB962C8B-B14F-4D97-AF65-F5344CB8AC3E}">
        <p14:creationId xmlns:p14="http://schemas.microsoft.com/office/powerpoint/2010/main" val="515351258"/>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 </a:t>
            </a:r>
            <a:endParaRPr lang="en-US" b="1" dirty="0"/>
          </a:p>
        </p:txBody>
      </p:sp>
      <p:sp>
        <p:nvSpPr>
          <p:cNvPr id="3" name="Subtitle 2"/>
          <p:cNvSpPr>
            <a:spLocks noGrp="1"/>
          </p:cNvSpPr>
          <p:nvPr>
            <p:ph type="subTitle" idx="1"/>
          </p:nvPr>
        </p:nvSpPr>
        <p:spPr/>
        <p:txBody>
          <a:bodyPr/>
          <a:lstStyle/>
          <a:p>
            <a:r>
              <a:rPr lang="en-US" dirty="0" smtClean="0"/>
              <a:t> </a:t>
            </a:r>
            <a:endParaRPr lang="en-US" dirty="0"/>
          </a:p>
        </p:txBody>
      </p:sp>
      <p:pic>
        <p:nvPicPr>
          <p:cNvPr id="4" name="Picture 3"/>
          <p:cNvPicPr>
            <a:picLocks noChangeAspect="1"/>
          </p:cNvPicPr>
          <p:nvPr/>
        </p:nvPicPr>
        <p:blipFill>
          <a:blip r:embed="rId2"/>
          <a:stretch>
            <a:fillRect/>
          </a:stretch>
        </p:blipFill>
        <p:spPr>
          <a:xfrm>
            <a:off x="10536928" y="0"/>
            <a:ext cx="1655072" cy="1676400"/>
          </a:xfrm>
          <a:prstGeom prst="rect">
            <a:avLst/>
          </a:prstGeom>
        </p:spPr>
      </p:pic>
      <p:pic>
        <p:nvPicPr>
          <p:cNvPr id="5" name="Picture 4"/>
          <p:cNvPicPr>
            <a:picLocks noChangeAspect="1"/>
          </p:cNvPicPr>
          <p:nvPr/>
        </p:nvPicPr>
        <p:blipFill>
          <a:blip r:embed="rId3"/>
          <a:stretch>
            <a:fillRect/>
          </a:stretch>
        </p:blipFill>
        <p:spPr>
          <a:xfrm>
            <a:off x="2890837" y="1233487"/>
            <a:ext cx="6410325" cy="4391025"/>
          </a:xfrm>
          <a:prstGeom prst="rect">
            <a:avLst/>
          </a:prstGeom>
        </p:spPr>
      </p:pic>
    </p:spTree>
    <p:extLst>
      <p:ext uri="{BB962C8B-B14F-4D97-AF65-F5344CB8AC3E}">
        <p14:creationId xmlns:p14="http://schemas.microsoft.com/office/powerpoint/2010/main" val="4097923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601248"/>
            <a:ext cx="10363200" cy="5674291"/>
          </a:xfrm>
        </p:spPr>
        <p:txBody>
          <a:bodyPr>
            <a:normAutofit/>
          </a:bodyPr>
          <a:lstStyle/>
          <a:p>
            <a:r>
              <a:rPr lang="en-US"/>
              <a:t> </a:t>
            </a:r>
            <a:endParaRPr lang="en-US" dirty="0">
              <a:solidFill>
                <a:srgbClr val="FF0000"/>
              </a:solidFill>
            </a:endParaRPr>
          </a:p>
        </p:txBody>
      </p:sp>
      <p:pic>
        <p:nvPicPr>
          <p:cNvPr id="5" name="Picture 4"/>
          <p:cNvPicPr>
            <a:picLocks noChangeAspect="1"/>
          </p:cNvPicPr>
          <p:nvPr/>
        </p:nvPicPr>
        <p:blipFill>
          <a:blip r:embed="rId2"/>
          <a:stretch>
            <a:fillRect/>
          </a:stretch>
        </p:blipFill>
        <p:spPr>
          <a:xfrm>
            <a:off x="10533571" y="6473"/>
            <a:ext cx="1655072" cy="1676400"/>
          </a:xfrm>
          <a:prstGeom prst="rect">
            <a:avLst/>
          </a:prstGeom>
        </p:spPr>
      </p:pic>
      <p:pic>
        <p:nvPicPr>
          <p:cNvPr id="6" name="Picture 5"/>
          <p:cNvPicPr>
            <a:picLocks noChangeAspect="1"/>
          </p:cNvPicPr>
          <p:nvPr/>
        </p:nvPicPr>
        <p:blipFill>
          <a:blip r:embed="rId3"/>
          <a:stretch>
            <a:fillRect/>
          </a:stretch>
        </p:blipFill>
        <p:spPr>
          <a:xfrm>
            <a:off x="1550322" y="2277648"/>
            <a:ext cx="9258369" cy="2559224"/>
          </a:xfrm>
          <a:prstGeom prst="rect">
            <a:avLst/>
          </a:prstGeom>
        </p:spPr>
      </p:pic>
    </p:spTree>
    <p:extLst>
      <p:ext uri="{BB962C8B-B14F-4D97-AF65-F5344CB8AC3E}">
        <p14:creationId xmlns:p14="http://schemas.microsoft.com/office/powerpoint/2010/main" val="1290156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601248"/>
            <a:ext cx="10363200" cy="5674291"/>
          </a:xfrm>
        </p:spPr>
        <p:txBody>
          <a:bodyPr>
            <a:normAutofit/>
          </a:bodyPr>
          <a:lstStyle/>
          <a:p>
            <a:endParaRPr lang="en-US" dirty="0"/>
          </a:p>
          <a:p>
            <a:endParaRPr lang="en-US" dirty="0"/>
          </a:p>
        </p:txBody>
      </p:sp>
      <p:pic>
        <p:nvPicPr>
          <p:cNvPr id="2" name="Picture 1"/>
          <p:cNvPicPr>
            <a:picLocks noChangeAspect="1"/>
          </p:cNvPicPr>
          <p:nvPr/>
        </p:nvPicPr>
        <p:blipFill>
          <a:blip r:embed="rId2"/>
          <a:stretch>
            <a:fillRect/>
          </a:stretch>
        </p:blipFill>
        <p:spPr>
          <a:xfrm>
            <a:off x="2809875" y="1104900"/>
            <a:ext cx="6572250" cy="4648200"/>
          </a:xfrm>
          <a:prstGeom prst="rect">
            <a:avLst/>
          </a:prstGeom>
        </p:spPr>
      </p:pic>
      <p:pic>
        <p:nvPicPr>
          <p:cNvPr id="4" name="Picture 3"/>
          <p:cNvPicPr>
            <a:picLocks noChangeAspect="1"/>
          </p:cNvPicPr>
          <p:nvPr/>
        </p:nvPicPr>
        <p:blipFill>
          <a:blip r:embed="rId3"/>
          <a:stretch>
            <a:fillRect/>
          </a:stretch>
        </p:blipFill>
        <p:spPr>
          <a:xfrm>
            <a:off x="10896533" y="6473"/>
            <a:ext cx="1292109" cy="1308760"/>
          </a:xfrm>
          <a:prstGeom prst="rect">
            <a:avLst/>
          </a:prstGeom>
        </p:spPr>
      </p:pic>
    </p:spTree>
    <p:extLst>
      <p:ext uri="{BB962C8B-B14F-4D97-AF65-F5344CB8AC3E}">
        <p14:creationId xmlns:p14="http://schemas.microsoft.com/office/powerpoint/2010/main" val="375504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601248"/>
            <a:ext cx="10363200" cy="5674291"/>
          </a:xfrm>
        </p:spPr>
        <p:txBody>
          <a:bodyPr>
            <a:normAutofit/>
          </a:bodyPr>
          <a:lstStyle/>
          <a:p>
            <a:endParaRPr lang="en-US" dirty="0"/>
          </a:p>
          <a:p>
            <a:endParaRPr lang="en-US" dirty="0"/>
          </a:p>
        </p:txBody>
      </p:sp>
      <p:pic>
        <p:nvPicPr>
          <p:cNvPr id="4" name="Picture 3"/>
          <p:cNvPicPr>
            <a:picLocks noChangeAspect="1"/>
          </p:cNvPicPr>
          <p:nvPr/>
        </p:nvPicPr>
        <p:blipFill>
          <a:blip r:embed="rId2"/>
          <a:stretch>
            <a:fillRect/>
          </a:stretch>
        </p:blipFill>
        <p:spPr>
          <a:xfrm>
            <a:off x="10896533" y="6473"/>
            <a:ext cx="1292109" cy="1308760"/>
          </a:xfrm>
          <a:prstGeom prst="rect">
            <a:avLst/>
          </a:prstGeom>
        </p:spPr>
      </p:pic>
      <p:pic>
        <p:nvPicPr>
          <p:cNvPr id="5" name="Picture 4"/>
          <p:cNvPicPr>
            <a:picLocks noChangeAspect="1"/>
          </p:cNvPicPr>
          <p:nvPr/>
        </p:nvPicPr>
        <p:blipFill>
          <a:blip r:embed="rId3"/>
          <a:stretch>
            <a:fillRect/>
          </a:stretch>
        </p:blipFill>
        <p:spPr>
          <a:xfrm>
            <a:off x="864328" y="2394100"/>
            <a:ext cx="10678259" cy="2088585"/>
          </a:xfrm>
          <a:prstGeom prst="rect">
            <a:avLst/>
          </a:prstGeom>
        </p:spPr>
      </p:pic>
    </p:spTree>
    <p:extLst>
      <p:ext uri="{BB962C8B-B14F-4D97-AF65-F5344CB8AC3E}">
        <p14:creationId xmlns:p14="http://schemas.microsoft.com/office/powerpoint/2010/main" val="2274366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601248"/>
            <a:ext cx="10363200" cy="5674291"/>
          </a:xfrm>
        </p:spPr>
        <p:txBody>
          <a:bodyPr>
            <a:normAutofit/>
          </a:bodyPr>
          <a:lstStyle/>
          <a:p>
            <a:endParaRPr lang="en-US" dirty="0"/>
          </a:p>
          <a:p>
            <a:endParaRPr lang="en-US" dirty="0"/>
          </a:p>
        </p:txBody>
      </p:sp>
      <p:pic>
        <p:nvPicPr>
          <p:cNvPr id="4" name="Picture 3"/>
          <p:cNvPicPr>
            <a:picLocks noChangeAspect="1"/>
          </p:cNvPicPr>
          <p:nvPr/>
        </p:nvPicPr>
        <p:blipFill>
          <a:blip r:embed="rId2"/>
          <a:stretch>
            <a:fillRect/>
          </a:stretch>
        </p:blipFill>
        <p:spPr>
          <a:xfrm>
            <a:off x="10896533" y="6473"/>
            <a:ext cx="1292109" cy="1308760"/>
          </a:xfrm>
          <a:prstGeom prst="rect">
            <a:avLst/>
          </a:prstGeom>
        </p:spPr>
      </p:pic>
      <p:pic>
        <p:nvPicPr>
          <p:cNvPr id="2" name="Picture 1"/>
          <p:cNvPicPr>
            <a:picLocks noChangeAspect="1"/>
          </p:cNvPicPr>
          <p:nvPr/>
        </p:nvPicPr>
        <p:blipFill>
          <a:blip r:embed="rId3"/>
          <a:stretch>
            <a:fillRect/>
          </a:stretch>
        </p:blipFill>
        <p:spPr>
          <a:xfrm>
            <a:off x="3124200" y="938212"/>
            <a:ext cx="5943600" cy="4981575"/>
          </a:xfrm>
          <a:prstGeom prst="rect">
            <a:avLst/>
          </a:prstGeom>
        </p:spPr>
      </p:pic>
    </p:spTree>
    <p:extLst>
      <p:ext uri="{BB962C8B-B14F-4D97-AF65-F5344CB8AC3E}">
        <p14:creationId xmlns:p14="http://schemas.microsoft.com/office/powerpoint/2010/main" val="2663780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907" y="601248"/>
            <a:ext cx="10363200" cy="5674291"/>
          </a:xfrm>
        </p:spPr>
        <p:txBody>
          <a:bodyPr>
            <a:normAutofit/>
          </a:bodyPr>
          <a:lstStyle/>
          <a:p>
            <a:endParaRPr lang="en-US" dirty="0"/>
          </a:p>
          <a:p>
            <a:endParaRPr lang="en-US" dirty="0"/>
          </a:p>
        </p:txBody>
      </p:sp>
      <p:pic>
        <p:nvPicPr>
          <p:cNvPr id="4" name="Picture 3"/>
          <p:cNvPicPr>
            <a:picLocks noChangeAspect="1"/>
          </p:cNvPicPr>
          <p:nvPr/>
        </p:nvPicPr>
        <p:blipFill>
          <a:blip r:embed="rId2"/>
          <a:stretch>
            <a:fillRect/>
          </a:stretch>
        </p:blipFill>
        <p:spPr>
          <a:xfrm>
            <a:off x="10896533" y="6473"/>
            <a:ext cx="1292109" cy="1308760"/>
          </a:xfrm>
          <a:prstGeom prst="rect">
            <a:avLst/>
          </a:prstGeom>
        </p:spPr>
      </p:pic>
      <p:pic>
        <p:nvPicPr>
          <p:cNvPr id="5" name="Picture 4"/>
          <p:cNvPicPr>
            <a:picLocks noChangeAspect="1"/>
          </p:cNvPicPr>
          <p:nvPr/>
        </p:nvPicPr>
        <p:blipFill>
          <a:blip r:embed="rId3"/>
          <a:stretch>
            <a:fillRect/>
          </a:stretch>
        </p:blipFill>
        <p:spPr>
          <a:xfrm>
            <a:off x="1352121" y="1741118"/>
            <a:ext cx="9034499" cy="3187939"/>
          </a:xfrm>
          <a:prstGeom prst="rect">
            <a:avLst/>
          </a:prstGeom>
        </p:spPr>
      </p:pic>
    </p:spTree>
    <p:extLst>
      <p:ext uri="{BB962C8B-B14F-4D97-AF65-F5344CB8AC3E}">
        <p14:creationId xmlns:p14="http://schemas.microsoft.com/office/powerpoint/2010/main" val="834167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Terimia</a:t>
            </a:r>
            <a:r>
              <a:rPr lang="en-US" dirty="0" smtClean="0"/>
              <a:t> </a:t>
            </a:r>
            <a:r>
              <a:rPr lang="en-US" dirty="0" err="1" smtClean="0"/>
              <a:t>Kasih</a:t>
            </a:r>
            <a:endParaRPr lang="en-US" dirty="0"/>
          </a:p>
        </p:txBody>
      </p:sp>
      <p:sp>
        <p:nvSpPr>
          <p:cNvPr id="3" name="Subtitle 2"/>
          <p:cNvSpPr>
            <a:spLocks noGrp="1"/>
          </p:cNvSpPr>
          <p:nvPr>
            <p:ph type="subTitle" idx="1"/>
          </p:nvPr>
        </p:nvSpPr>
        <p:spPr/>
        <p:txBody>
          <a:bodyPr>
            <a:normAutofit/>
          </a:bodyPr>
          <a:lstStyle/>
          <a:p>
            <a:endParaRPr lang="en-US" dirty="0"/>
          </a:p>
          <a:p>
            <a:endParaRPr lang="en-US" dirty="0"/>
          </a:p>
        </p:txBody>
      </p:sp>
      <p:pic>
        <p:nvPicPr>
          <p:cNvPr id="4" name="Picture 3"/>
          <p:cNvPicPr>
            <a:picLocks noChangeAspect="1"/>
          </p:cNvPicPr>
          <p:nvPr/>
        </p:nvPicPr>
        <p:blipFill>
          <a:blip r:embed="rId2"/>
          <a:stretch>
            <a:fillRect/>
          </a:stretch>
        </p:blipFill>
        <p:spPr>
          <a:xfrm>
            <a:off x="10896533" y="6473"/>
            <a:ext cx="1292109" cy="1308760"/>
          </a:xfrm>
          <a:prstGeom prst="rect">
            <a:avLst/>
          </a:prstGeom>
        </p:spPr>
      </p:pic>
    </p:spTree>
    <p:extLst>
      <p:ext uri="{BB962C8B-B14F-4D97-AF65-F5344CB8AC3E}">
        <p14:creationId xmlns:p14="http://schemas.microsoft.com/office/powerpoint/2010/main" val="664024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138</TotalTime>
  <Words>502</Words>
  <Application>Microsoft Office PowerPoint</Application>
  <PresentationFormat>Widescreen</PresentationFormat>
  <Paragraphs>30</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georgia</vt:lpstr>
      <vt:lpstr>Office Theme</vt:lpstr>
      <vt:lpstr>Pembuatan Starup IOT  3 Poin penting sebelum anda membangun Startup IOT  1. Masalah keamanan 2. Memahami time-to-market 3. Melakukan scalability yang baik </vt:lpstr>
      <vt:lpstr>PowerPoint Presentation</vt:lpstr>
      <vt:lpstr>Apabila Anda ingin terjun ke bidang ini, sebaiknya Anda memerhatikan beberapa hal penting terlebih dahulu. Dengan adanya banyak startup dan enterprise dalam bidang ini, tentu Anda perlu membuat perbedaan agar lebih unggul dibanding lainnya. Mungkin kebanyakan startup biasanya akan berfokus mengenai ide, prototype, hingga membuat proof-of-concept untuk produk mereka. Padahal sebenarnya ada hal penting lainnya yang perlu diperhatikan saat ingin membuat startup IoT. Menurut Sierra Wireless, sebuah perusahaan yang menjual IoT, ada 3 poin penting bagi startup IoT untuk menghasilkan sebuah produk yang berhasil. Apa sajakah itu?</vt:lpstr>
      <vt:lpstr> 1. Masalah Keamanan</vt:lpstr>
      <vt:lpstr>PowerPoint Presentation</vt:lpstr>
      <vt:lpstr>PowerPoint Presentation</vt:lpstr>
      <vt:lpstr> 2. Memahami time-to-market   </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  </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Terimia Kasih</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Perangkat internet of things</dc:title>
  <dc:creator>arman suryadi</dc:creator>
  <cp:lastModifiedBy>user</cp:lastModifiedBy>
  <cp:revision>14</cp:revision>
  <dcterms:created xsi:type="dcterms:W3CDTF">2021-04-05T01:18:04Z</dcterms:created>
  <dcterms:modified xsi:type="dcterms:W3CDTF">2021-04-14T03:15:30Z</dcterms:modified>
</cp:coreProperties>
</file>