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CFF0-5990-4DAE-8D4C-CA4F67DB9337}" type="datetimeFigureOut">
              <a:rPr lang="id-ID" smtClean="0"/>
              <a:pPr/>
              <a:t>18/07/2021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D701F-30DC-456F-B952-A4FD0F8E2E2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97317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CFF0-5990-4DAE-8D4C-CA4F67DB9337}" type="datetimeFigureOut">
              <a:rPr lang="id-ID" smtClean="0"/>
              <a:pPr/>
              <a:t>18/07/2021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D701F-30DC-456F-B952-A4FD0F8E2E2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10077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CFF0-5990-4DAE-8D4C-CA4F67DB9337}" type="datetimeFigureOut">
              <a:rPr lang="id-ID" smtClean="0"/>
              <a:pPr/>
              <a:t>18/07/2021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D701F-30DC-456F-B952-A4FD0F8E2E2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30338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CFF0-5990-4DAE-8D4C-CA4F67DB9337}" type="datetimeFigureOut">
              <a:rPr lang="id-ID" smtClean="0"/>
              <a:pPr/>
              <a:t>18/07/2021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D701F-30DC-456F-B952-A4FD0F8E2E2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71573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CFF0-5990-4DAE-8D4C-CA4F67DB9337}" type="datetimeFigureOut">
              <a:rPr lang="id-ID" smtClean="0"/>
              <a:pPr/>
              <a:t>18/07/2021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D701F-30DC-456F-B952-A4FD0F8E2E2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47182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CFF0-5990-4DAE-8D4C-CA4F67DB9337}" type="datetimeFigureOut">
              <a:rPr lang="id-ID" smtClean="0"/>
              <a:pPr/>
              <a:t>18/07/2021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D701F-30DC-456F-B952-A4FD0F8E2E2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741044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CFF0-5990-4DAE-8D4C-CA4F67DB9337}" type="datetimeFigureOut">
              <a:rPr lang="id-ID" smtClean="0"/>
              <a:pPr/>
              <a:t>18/07/2021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D701F-30DC-456F-B952-A4FD0F8E2E2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2990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CFF0-5990-4DAE-8D4C-CA4F67DB9337}" type="datetimeFigureOut">
              <a:rPr lang="id-ID" smtClean="0"/>
              <a:pPr/>
              <a:t>18/07/2021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D701F-30DC-456F-B952-A4FD0F8E2E2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54209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CFF0-5990-4DAE-8D4C-CA4F67DB9337}" type="datetimeFigureOut">
              <a:rPr lang="id-ID" smtClean="0"/>
              <a:pPr/>
              <a:t>18/07/2021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D701F-30DC-456F-B952-A4FD0F8E2E2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26148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CFF0-5990-4DAE-8D4C-CA4F67DB9337}" type="datetimeFigureOut">
              <a:rPr lang="id-ID" smtClean="0"/>
              <a:pPr/>
              <a:t>18/07/2021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D701F-30DC-456F-B952-A4FD0F8E2E2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60561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ECCFF0-5990-4DAE-8D4C-CA4F67DB9337}" type="datetimeFigureOut">
              <a:rPr lang="id-ID" smtClean="0"/>
              <a:pPr/>
              <a:t>18/07/2021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D701F-30DC-456F-B952-A4FD0F8E2E2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2131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CCFF0-5990-4DAE-8D4C-CA4F67DB9337}" type="datetimeFigureOut">
              <a:rPr lang="id-ID" smtClean="0"/>
              <a:pPr/>
              <a:t>18/07/2021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D701F-30DC-456F-B952-A4FD0F8E2E2D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7141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b="1" dirty="0"/>
              <a:t>CUSTOMER RELATIONSHIP IN BUSINESS MODEL CANVAS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Dika Tondo </a:t>
            </a:r>
            <a:r>
              <a:rPr lang="en-US" dirty="0" err="1">
                <a:solidFill>
                  <a:schemeClr val="bg1"/>
                </a:solidFill>
              </a:rPr>
              <a:t>Widakdo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S.Kom</a:t>
            </a:r>
            <a:r>
              <a:rPr lang="en-US" dirty="0">
                <a:solidFill>
                  <a:schemeClr val="bg1"/>
                </a:solidFill>
              </a:rPr>
              <a:t>., M.T.I</a:t>
            </a:r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3783805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328708"/>
            <a:ext cx="7746197" cy="3614892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38815" y="6604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b="1" dirty="0"/>
              <a:t>Customer Relationships </a:t>
            </a:r>
            <a:r>
              <a:rPr lang="id-ID" dirty="0"/>
              <a:t>menjelaskan jenis hubungan yang dibangun perusahaan dengan segmen pelanggan spesifiknya. Hubungan pelanggan didorong oleh akuisisi pelanggan, retensi pelanggan, dan meningkatkan penjualan - dengan kata lain Anda perlu </a:t>
            </a:r>
            <a:r>
              <a:rPr lang="id-ID" b="1" dirty="0"/>
              <a:t>mendapatkan, mempertahankan, dan mengembangkan hubungan pelanggan </a:t>
            </a:r>
            <a:r>
              <a:rPr lang="id-ID" dirty="0"/>
              <a:t>Anda.</a:t>
            </a:r>
          </a:p>
        </p:txBody>
      </p:sp>
    </p:spTree>
    <p:extLst>
      <p:ext uri="{BB962C8B-B14F-4D97-AF65-F5344CB8AC3E}">
        <p14:creationId xmlns:p14="http://schemas.microsoft.com/office/powerpoint/2010/main" val="3428700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0" y="1036002"/>
            <a:ext cx="9144000" cy="47859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/>
          <p:cNvSpPr txBox="1">
            <a:spLocks noGrp="1"/>
          </p:cNvSpPr>
          <p:nvPr>
            <p:ph type="title"/>
          </p:nvPr>
        </p:nvSpPr>
        <p:spPr>
          <a:xfrm>
            <a:off x="764540" y="328625"/>
            <a:ext cx="57435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5C5C5C"/>
                </a:solidFill>
                <a:latin typeface="Arial"/>
                <a:cs typeface="Arial"/>
              </a:rPr>
              <a:t>How do </a:t>
            </a:r>
            <a:r>
              <a:rPr sz="2800" b="1" spc="-15" dirty="0">
                <a:solidFill>
                  <a:srgbClr val="5C5C5C"/>
                </a:solidFill>
                <a:latin typeface="Arial"/>
                <a:cs typeface="Arial"/>
              </a:rPr>
              <a:t>you </a:t>
            </a:r>
            <a:r>
              <a:rPr sz="2800" b="1" dirty="0">
                <a:solidFill>
                  <a:srgbClr val="5C5C5C"/>
                </a:solidFill>
                <a:latin typeface="Arial"/>
                <a:cs typeface="Arial"/>
              </a:rPr>
              <a:t>keep </a:t>
            </a:r>
            <a:r>
              <a:rPr sz="2800" b="1" spc="-10" dirty="0">
                <a:solidFill>
                  <a:srgbClr val="5C5C5C"/>
                </a:solidFill>
                <a:latin typeface="Arial"/>
                <a:cs typeface="Arial"/>
              </a:rPr>
              <a:t>your</a:t>
            </a:r>
            <a:r>
              <a:rPr sz="2800" b="1" spc="70" dirty="0">
                <a:solidFill>
                  <a:srgbClr val="5C5C5C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5C5C5C"/>
                </a:solidFill>
                <a:latin typeface="Arial"/>
                <a:cs typeface="Arial"/>
              </a:rPr>
              <a:t>customer?</a:t>
            </a:r>
            <a:endParaRPr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2344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85800" y="609601"/>
            <a:ext cx="7772400" cy="525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/>
            <a:r>
              <a:rPr lang="id-ID" b="1" i="1" dirty="0"/>
              <a:t>Hal yang perlu diketahui</a:t>
            </a:r>
            <a:r>
              <a:rPr lang="en-US" b="1" i="1" dirty="0"/>
              <a:t>:</a:t>
            </a:r>
            <a:endParaRPr lang="id-ID" b="1" i="1" dirty="0"/>
          </a:p>
          <a:p>
            <a:pPr marL="457200" indent="-457200" algn="l" fontAlgn="base">
              <a:buAutoNum type="arabicPeriod"/>
            </a:pPr>
            <a:r>
              <a:rPr lang="id-ID" dirty="0"/>
              <a:t>Jenis hubungan apa yang diharapkan oleh setiap segmen pelanggan untuk dibangun?</a:t>
            </a:r>
          </a:p>
          <a:p>
            <a:pPr marL="457200" indent="-457200" algn="l" fontAlgn="base"/>
            <a:r>
              <a:rPr lang="id-ID" dirty="0"/>
              <a:t>	a. Suasana (Atmosphere)</a:t>
            </a:r>
          </a:p>
          <a:p>
            <a:pPr marL="457200" indent="-457200" algn="l" fontAlgn="base"/>
            <a:r>
              <a:rPr lang="id-ID" dirty="0"/>
              <a:t>	b. Layanan konsumen (customer service)</a:t>
            </a:r>
          </a:p>
          <a:p>
            <a:pPr marL="457200" indent="-457200" algn="l" fontAlgn="base"/>
            <a:r>
              <a:rPr lang="id-ID" dirty="0"/>
              <a:t>	c. Interaksi (interaction)</a:t>
            </a:r>
          </a:p>
          <a:p>
            <a:pPr marL="457200" indent="-457200" algn="l" fontAlgn="base"/>
            <a:r>
              <a:rPr lang="id-ID" dirty="0"/>
              <a:t>2. 	Hal apa yang sudah dibangun sebelumnya? Terkait gagasan yang dibangun ketika mendirikan usaha.</a:t>
            </a:r>
          </a:p>
          <a:p>
            <a:pPr marL="457200" indent="-457200" algn="l" fontAlgn="base"/>
            <a:r>
              <a:rPr lang="id-ID" dirty="0"/>
              <a:t>3. 	Berapa biaya yang akan dikeluarkan untuk membangun hubungan pelanggan?</a:t>
            </a:r>
          </a:p>
          <a:p>
            <a:pPr marL="457200" indent="-457200" algn="l" fontAlgn="base">
              <a:tabLst>
                <a:tab pos="457200" algn="l"/>
              </a:tabLst>
            </a:pPr>
            <a:r>
              <a:rPr lang="id-ID" dirty="0"/>
              <a:t>4. Bagaimana mereka terintegrasi dengan model bisnis?</a:t>
            </a:r>
          </a:p>
          <a:p>
            <a:pPr algn="l" fontAlgn="base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140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57200" y="440324"/>
            <a:ext cx="7543800" cy="498150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id-ID" sz="2200" b="1" i="1" dirty="0"/>
              <a:t>Categories of Customer Relationships: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id-ID" b="1" i="1" dirty="0"/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id-ID" i="1" dirty="0"/>
              <a:t>Personal Assistant, </a:t>
            </a:r>
            <a:r>
              <a:rPr lang="id-ID" dirty="0"/>
              <a:t>komunikasi yang terjadi antara pelanggan dengan petugas pelayananan pelanggan agar pelanggan mendapatkan bantuan selama proses penjualan atau setelah pembelian selesai.</a:t>
            </a:r>
            <a:endParaRPr lang="id-ID" sz="1600" dirty="0"/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id-ID" i="1" dirty="0"/>
              <a:t>Dedicated Personal Assistance, </a:t>
            </a:r>
            <a:r>
              <a:rPr lang="id-ID" dirty="0"/>
              <a:t>yaitu dengan menugaskan seseorang yang khusus dalam melayani pelanggan secara individual.</a:t>
            </a:r>
            <a:endParaRPr lang="id-ID" sz="1600" dirty="0"/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id-ID" i="1" dirty="0"/>
              <a:t>Self Service, </a:t>
            </a:r>
            <a:r>
              <a:rPr lang="id-ID" dirty="0"/>
              <a:t>yaitu pelanggan tidak berhubungan langsung dengan perusahaan tetapi perusahaan menyediakan sarana yang diperlukan oleh pelanggan dalam membantu dirinya sendiri.</a:t>
            </a:r>
            <a:endParaRPr lang="id-ID" sz="1600" dirty="0"/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id-ID" i="1" dirty="0"/>
              <a:t>Automated Service, </a:t>
            </a:r>
            <a:r>
              <a:rPr lang="id-ID" dirty="0"/>
              <a:t>yaitu hubungan yang menggabungkan proses layanan mandiri dengan layanan otomatis.</a:t>
            </a:r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id-ID" i="1" dirty="0"/>
              <a:t>Communities, </a:t>
            </a:r>
            <a:r>
              <a:rPr lang="id-ID" dirty="0"/>
              <a:t>yaitu perusahaan membangun hubungan antar sesame anggota dengan membentuk sebuah komunitas untuk saling bertukar pikiran dalam mengetahui keinginan dari para pelanngannya.</a:t>
            </a:r>
            <a:endParaRPr lang="id-ID" sz="1600" dirty="0"/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id-ID" i="1" dirty="0"/>
              <a:t>Co-creation, </a:t>
            </a:r>
            <a:r>
              <a:rPr lang="id-ID" dirty="0"/>
              <a:t>membangun sebuah hubungan dengan konsumen untuk menciptakan sebuah nilai proporsisi yang baru.</a:t>
            </a:r>
            <a:endParaRPr lang="id-ID" sz="1600" dirty="0"/>
          </a:p>
          <a:p>
            <a:pPr marL="342900" lvl="0" indent="-342900" fontAlgn="base">
              <a:spcBef>
                <a:spcPct val="0"/>
              </a:spcBef>
              <a:spcAft>
                <a:spcPct val="0"/>
              </a:spcAft>
              <a:buAutoNum type="arabicPeriod"/>
            </a:pPr>
            <a:endParaRPr lang="id-ID" sz="1600" dirty="0"/>
          </a:p>
        </p:txBody>
      </p:sp>
    </p:spTree>
    <p:extLst>
      <p:ext uri="{BB962C8B-B14F-4D97-AF65-F5344CB8AC3E}">
        <p14:creationId xmlns:p14="http://schemas.microsoft.com/office/powerpoint/2010/main" val="1344392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2488248"/>
            <a:ext cx="6400800" cy="411792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4797" y="334453"/>
            <a:ext cx="7613650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200" b="1" i="1" dirty="0"/>
              <a:t>Get, Keep, Grow</a:t>
            </a:r>
          </a:p>
          <a:p>
            <a:endParaRPr lang="id-ID" b="1" i="1" dirty="0"/>
          </a:p>
          <a:p>
            <a:r>
              <a:rPr lang="en-US" dirty="0"/>
              <a:t>Customer Relationships </a:t>
            </a:r>
            <a:r>
              <a:rPr lang="id-ID" dirty="0"/>
              <a:t>berpusat di sekitar corong ini yang mewakili gagasan untuk mendapatkan atau memperoleh pelanggan baru, mempertahankan mereka, dan menumbuhkan nilainya bagi bisnis (Steve Blank).</a:t>
            </a:r>
          </a:p>
          <a:p>
            <a:endParaRPr lang="id-ID" sz="1000" dirty="0"/>
          </a:p>
          <a:p>
            <a:r>
              <a:rPr lang="id-ID" b="1" dirty="0"/>
              <a:t>Get (Acquire, Activate) – Keep – Grow (Upsell, Next Sell, Cross Sell, Referrals)</a:t>
            </a:r>
          </a:p>
        </p:txBody>
      </p:sp>
    </p:spTree>
    <p:extLst>
      <p:ext uri="{BB962C8B-B14F-4D97-AF65-F5344CB8AC3E}">
        <p14:creationId xmlns:p14="http://schemas.microsoft.com/office/powerpoint/2010/main" val="4213901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4797" y="334453"/>
            <a:ext cx="761365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2400" b="1" i="1" dirty="0"/>
              <a:t>Viral Loop (lingkaran viral) :</a:t>
            </a:r>
          </a:p>
          <a:p>
            <a:endParaRPr lang="id-ID" sz="2400" b="1" i="1" dirty="0"/>
          </a:p>
          <a:p>
            <a:pPr marL="339725" indent="-339725"/>
            <a:r>
              <a:rPr lang="id-ID" dirty="0"/>
              <a:t>1. 	Lingkaran viral terbentuk melalui pengalaman pelanggan yang positif dengan Proposisi Nilai Anda. Misalnya: jika pelanggan senang dengan produk Anda, ia mungkin bersemangat untuk berbagi berita tentang produk dan layanan yang ditawarkan perusahaan Anda dengan orang lain (mis. Teman dan keluarga)</a:t>
            </a:r>
          </a:p>
          <a:p>
            <a:pPr marL="342900" indent="-342900">
              <a:buAutoNum type="arabicPeriod" startAt="2"/>
            </a:pPr>
            <a:r>
              <a:rPr lang="id-ID" dirty="0"/>
              <a:t>Efek viral ini akan menciptakan kesadaran (atau pengenalan merek) yang cepat dan hemat biaya untuk perusahaan Anda.</a:t>
            </a:r>
          </a:p>
          <a:p>
            <a:pPr marL="342900" indent="-342900">
              <a:buAutoNum type="arabicPeriod" startAt="3"/>
            </a:pPr>
            <a:r>
              <a:rPr lang="id-ID" dirty="0"/>
              <a:t>Bagaimana kita dapat menggunakan pelanggan saat ini (yang puas dengan produk atau layanan kita) untuk keuntungan kita? </a:t>
            </a:r>
          </a:p>
          <a:p>
            <a:pPr marL="342900" indent="-342900">
              <a:buAutoNum type="arabicPeriod" startAt="3"/>
            </a:pPr>
            <a:r>
              <a:rPr lang="id-ID" dirty="0"/>
              <a:t>Bagaimana kita dapat menggunakan pelanggan ini untuk membantu mempromosikan produk dan layanan kita?</a:t>
            </a:r>
          </a:p>
          <a:p>
            <a:pPr marL="342900" indent="-342900">
              <a:buAutoNum type="arabicPeriod" startAt="3"/>
            </a:pPr>
            <a:r>
              <a:rPr lang="id-ID" dirty="0"/>
              <a:t>Memberi insentif, potongan harga, mengubah pelanggan menjadi tenaga penjualan untuk mempercepat penjualan dan untuk membantu mendapatkan pelanggan baru.</a:t>
            </a:r>
          </a:p>
          <a:p>
            <a:pPr marL="342900" indent="-342900">
              <a:buAutoNum type="arabicPeriod" startAt="3"/>
            </a:pPr>
            <a:endParaRPr lang="id-ID" i="1" dirty="0"/>
          </a:p>
          <a:p>
            <a:pPr marL="342900" indent="-342900">
              <a:buFontTx/>
              <a:buAutoNum type="arabicPeriod" startAt="3"/>
            </a:pPr>
            <a:r>
              <a:rPr lang="id-ID" b="1" dirty="0"/>
              <a:t>Get (Acquire, Activate) – Keep – Grow (Upsell, Next Sell, Cross Sell, Referrals)</a:t>
            </a:r>
          </a:p>
          <a:p>
            <a:pPr marL="342900" indent="-342900">
              <a:buAutoNum type="arabicPeriod" startAt="3"/>
            </a:pPr>
            <a:endParaRPr lang="id-ID" i="1" dirty="0"/>
          </a:p>
        </p:txBody>
      </p:sp>
    </p:spTree>
    <p:extLst>
      <p:ext uri="{BB962C8B-B14F-4D97-AF65-F5344CB8AC3E}">
        <p14:creationId xmlns:p14="http://schemas.microsoft.com/office/powerpoint/2010/main" val="3398020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/>
        </p:nvSpPr>
        <p:spPr>
          <a:xfrm>
            <a:off x="125802" y="1688004"/>
            <a:ext cx="8880602" cy="51699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3"/>
          <p:cNvSpPr txBox="1">
            <a:spLocks noGrp="1"/>
          </p:cNvSpPr>
          <p:nvPr>
            <p:ph type="title"/>
          </p:nvPr>
        </p:nvSpPr>
        <p:spPr>
          <a:xfrm>
            <a:off x="3549650" y="609600"/>
            <a:ext cx="1968500" cy="942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5530"/>
              </a:lnSpc>
              <a:spcBef>
                <a:spcPts val="100"/>
              </a:spcBef>
            </a:pPr>
            <a:r>
              <a:rPr b="1" spc="-5" dirty="0">
                <a:solidFill>
                  <a:srgbClr val="252525"/>
                </a:solidFill>
                <a:latin typeface="Arial"/>
                <a:cs typeface="Arial"/>
              </a:rPr>
              <a:t>KNOW</a:t>
            </a:r>
          </a:p>
          <a:p>
            <a:pPr marL="2540" algn="ctr">
              <a:lnSpc>
                <a:spcPts val="1689"/>
              </a:lnSpc>
            </a:pPr>
            <a:r>
              <a:rPr sz="1600" b="1" spc="-5" dirty="0">
                <a:solidFill>
                  <a:srgbClr val="252525"/>
                </a:solidFill>
                <a:latin typeface="Arial"/>
                <a:cs typeface="Arial"/>
              </a:rPr>
              <a:t>YOUR</a:t>
            </a:r>
            <a:r>
              <a:rPr sz="1600" b="1" spc="-5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252525"/>
                </a:solidFill>
                <a:latin typeface="Arial"/>
                <a:cs typeface="Arial"/>
              </a:rPr>
              <a:t>CUSTOMER</a:t>
            </a:r>
            <a:endParaRPr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66192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3010535" y="4662423"/>
            <a:ext cx="2979420" cy="1410970"/>
          </a:xfrm>
          <a:custGeom>
            <a:avLst/>
            <a:gdLst/>
            <a:ahLst/>
            <a:cxnLst/>
            <a:rect l="l" t="t" r="r" b="b"/>
            <a:pathLst>
              <a:path w="2979420" h="1410970">
                <a:moveTo>
                  <a:pt x="1489455" y="0"/>
                </a:moveTo>
                <a:lnTo>
                  <a:pt x="0" y="705231"/>
                </a:lnTo>
                <a:lnTo>
                  <a:pt x="1489455" y="1410373"/>
                </a:lnTo>
                <a:lnTo>
                  <a:pt x="2978912" y="705231"/>
                </a:lnTo>
                <a:lnTo>
                  <a:pt x="1489455" y="0"/>
                </a:lnTo>
                <a:close/>
              </a:path>
            </a:pathLst>
          </a:custGeom>
          <a:solidFill>
            <a:srgbClr val="001F5F">
              <a:alpha val="5646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/>
          <p:cNvSpPr/>
          <p:nvPr/>
        </p:nvSpPr>
        <p:spPr>
          <a:xfrm>
            <a:off x="2700020" y="3683000"/>
            <a:ext cx="3600450" cy="1704339"/>
          </a:xfrm>
          <a:custGeom>
            <a:avLst/>
            <a:gdLst/>
            <a:ahLst/>
            <a:cxnLst/>
            <a:rect l="l" t="t" r="r" b="b"/>
            <a:pathLst>
              <a:path w="3600450" h="1704339">
                <a:moveTo>
                  <a:pt x="1799970" y="0"/>
                </a:moveTo>
                <a:lnTo>
                  <a:pt x="0" y="852169"/>
                </a:lnTo>
                <a:lnTo>
                  <a:pt x="1799970" y="1704339"/>
                </a:lnTo>
                <a:lnTo>
                  <a:pt x="3600069" y="852169"/>
                </a:lnTo>
                <a:lnTo>
                  <a:pt x="1799970" y="0"/>
                </a:lnTo>
                <a:close/>
              </a:path>
            </a:pathLst>
          </a:custGeom>
          <a:solidFill>
            <a:srgbClr val="006FC0">
              <a:alpha val="5646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4"/>
          <p:cNvSpPr/>
          <p:nvPr/>
        </p:nvSpPr>
        <p:spPr>
          <a:xfrm>
            <a:off x="2373376" y="2582291"/>
            <a:ext cx="4253865" cy="2013585"/>
          </a:xfrm>
          <a:custGeom>
            <a:avLst/>
            <a:gdLst/>
            <a:ahLst/>
            <a:cxnLst/>
            <a:rect l="l" t="t" r="r" b="b"/>
            <a:pathLst>
              <a:path w="4253865" h="2013585">
                <a:moveTo>
                  <a:pt x="2126615" y="0"/>
                </a:moveTo>
                <a:lnTo>
                  <a:pt x="0" y="1006856"/>
                </a:lnTo>
                <a:lnTo>
                  <a:pt x="2126615" y="2013585"/>
                </a:lnTo>
                <a:lnTo>
                  <a:pt x="4253357" y="1006856"/>
                </a:lnTo>
                <a:lnTo>
                  <a:pt x="2126615" y="0"/>
                </a:lnTo>
                <a:close/>
              </a:path>
            </a:pathLst>
          </a:custGeom>
          <a:solidFill>
            <a:srgbClr val="00AF50">
              <a:alpha val="5646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5"/>
          <p:cNvSpPr/>
          <p:nvPr/>
        </p:nvSpPr>
        <p:spPr>
          <a:xfrm>
            <a:off x="2133600" y="1393697"/>
            <a:ext cx="4733290" cy="2240915"/>
          </a:xfrm>
          <a:custGeom>
            <a:avLst/>
            <a:gdLst/>
            <a:ahLst/>
            <a:cxnLst/>
            <a:rect l="l" t="t" r="r" b="b"/>
            <a:pathLst>
              <a:path w="4733290" h="2240915">
                <a:moveTo>
                  <a:pt x="2366391" y="0"/>
                </a:moveTo>
                <a:lnTo>
                  <a:pt x="0" y="1120393"/>
                </a:lnTo>
                <a:lnTo>
                  <a:pt x="2366391" y="2240660"/>
                </a:lnTo>
                <a:lnTo>
                  <a:pt x="4732908" y="1120393"/>
                </a:lnTo>
                <a:lnTo>
                  <a:pt x="2366391" y="0"/>
                </a:lnTo>
                <a:close/>
              </a:path>
            </a:pathLst>
          </a:custGeom>
          <a:solidFill>
            <a:srgbClr val="92D050">
              <a:alpha val="5646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6"/>
          <p:cNvSpPr/>
          <p:nvPr/>
        </p:nvSpPr>
        <p:spPr>
          <a:xfrm>
            <a:off x="6095872" y="5329554"/>
            <a:ext cx="1943735" cy="76200"/>
          </a:xfrm>
          <a:custGeom>
            <a:avLst/>
            <a:gdLst/>
            <a:ahLst/>
            <a:cxnLst/>
            <a:rect l="l" t="t" r="r" b="b"/>
            <a:pathLst>
              <a:path w="1943734" h="76200">
                <a:moveTo>
                  <a:pt x="25400" y="44831"/>
                </a:moveTo>
                <a:lnTo>
                  <a:pt x="0" y="45085"/>
                </a:lnTo>
                <a:lnTo>
                  <a:pt x="253" y="70485"/>
                </a:lnTo>
                <a:lnTo>
                  <a:pt x="25653" y="70231"/>
                </a:lnTo>
                <a:lnTo>
                  <a:pt x="25400" y="44831"/>
                </a:lnTo>
                <a:close/>
              </a:path>
              <a:path w="1943734" h="76200">
                <a:moveTo>
                  <a:pt x="76200" y="44323"/>
                </a:moveTo>
                <a:lnTo>
                  <a:pt x="50800" y="44577"/>
                </a:lnTo>
                <a:lnTo>
                  <a:pt x="51053" y="69977"/>
                </a:lnTo>
                <a:lnTo>
                  <a:pt x="76453" y="69723"/>
                </a:lnTo>
                <a:lnTo>
                  <a:pt x="76200" y="44323"/>
                </a:lnTo>
                <a:close/>
              </a:path>
              <a:path w="1943734" h="76200">
                <a:moveTo>
                  <a:pt x="127000" y="43815"/>
                </a:moveTo>
                <a:lnTo>
                  <a:pt x="101600" y="44069"/>
                </a:lnTo>
                <a:lnTo>
                  <a:pt x="101853" y="69469"/>
                </a:lnTo>
                <a:lnTo>
                  <a:pt x="127253" y="69215"/>
                </a:lnTo>
                <a:lnTo>
                  <a:pt x="127000" y="43815"/>
                </a:lnTo>
                <a:close/>
              </a:path>
              <a:path w="1943734" h="76200">
                <a:moveTo>
                  <a:pt x="177800" y="43307"/>
                </a:moveTo>
                <a:lnTo>
                  <a:pt x="152400" y="43561"/>
                </a:lnTo>
                <a:lnTo>
                  <a:pt x="152653" y="68961"/>
                </a:lnTo>
                <a:lnTo>
                  <a:pt x="178053" y="68707"/>
                </a:lnTo>
                <a:lnTo>
                  <a:pt x="177800" y="43307"/>
                </a:lnTo>
                <a:close/>
              </a:path>
              <a:path w="1943734" h="76200">
                <a:moveTo>
                  <a:pt x="228600" y="42799"/>
                </a:moveTo>
                <a:lnTo>
                  <a:pt x="203200" y="43053"/>
                </a:lnTo>
                <a:lnTo>
                  <a:pt x="203453" y="68453"/>
                </a:lnTo>
                <a:lnTo>
                  <a:pt x="228853" y="68199"/>
                </a:lnTo>
                <a:lnTo>
                  <a:pt x="228600" y="42799"/>
                </a:lnTo>
                <a:close/>
              </a:path>
              <a:path w="1943734" h="76200">
                <a:moveTo>
                  <a:pt x="279400" y="42291"/>
                </a:moveTo>
                <a:lnTo>
                  <a:pt x="254000" y="42545"/>
                </a:lnTo>
                <a:lnTo>
                  <a:pt x="254253" y="67945"/>
                </a:lnTo>
                <a:lnTo>
                  <a:pt x="279653" y="67691"/>
                </a:lnTo>
                <a:lnTo>
                  <a:pt x="279400" y="42291"/>
                </a:lnTo>
                <a:close/>
              </a:path>
              <a:path w="1943734" h="76200">
                <a:moveTo>
                  <a:pt x="330200" y="41783"/>
                </a:moveTo>
                <a:lnTo>
                  <a:pt x="304800" y="42037"/>
                </a:lnTo>
                <a:lnTo>
                  <a:pt x="305053" y="67437"/>
                </a:lnTo>
                <a:lnTo>
                  <a:pt x="330453" y="67056"/>
                </a:lnTo>
                <a:lnTo>
                  <a:pt x="330200" y="41783"/>
                </a:lnTo>
                <a:close/>
              </a:path>
              <a:path w="1943734" h="76200">
                <a:moveTo>
                  <a:pt x="381000" y="41148"/>
                </a:moveTo>
                <a:lnTo>
                  <a:pt x="355600" y="41402"/>
                </a:lnTo>
                <a:lnTo>
                  <a:pt x="355853" y="66802"/>
                </a:lnTo>
                <a:lnTo>
                  <a:pt x="381253" y="66548"/>
                </a:lnTo>
                <a:lnTo>
                  <a:pt x="381000" y="41148"/>
                </a:lnTo>
                <a:close/>
              </a:path>
              <a:path w="1943734" h="76200">
                <a:moveTo>
                  <a:pt x="431800" y="40640"/>
                </a:moveTo>
                <a:lnTo>
                  <a:pt x="406400" y="40894"/>
                </a:lnTo>
                <a:lnTo>
                  <a:pt x="406653" y="66294"/>
                </a:lnTo>
                <a:lnTo>
                  <a:pt x="432053" y="66040"/>
                </a:lnTo>
                <a:lnTo>
                  <a:pt x="431800" y="40640"/>
                </a:lnTo>
                <a:close/>
              </a:path>
              <a:path w="1943734" h="76200">
                <a:moveTo>
                  <a:pt x="482600" y="40132"/>
                </a:moveTo>
                <a:lnTo>
                  <a:pt x="457200" y="40386"/>
                </a:lnTo>
                <a:lnTo>
                  <a:pt x="457453" y="65786"/>
                </a:lnTo>
                <a:lnTo>
                  <a:pt x="482853" y="65532"/>
                </a:lnTo>
                <a:lnTo>
                  <a:pt x="482600" y="40132"/>
                </a:lnTo>
                <a:close/>
              </a:path>
              <a:path w="1943734" h="76200">
                <a:moveTo>
                  <a:pt x="533400" y="39624"/>
                </a:moveTo>
                <a:lnTo>
                  <a:pt x="508000" y="39878"/>
                </a:lnTo>
                <a:lnTo>
                  <a:pt x="508253" y="65278"/>
                </a:lnTo>
                <a:lnTo>
                  <a:pt x="533653" y="65024"/>
                </a:lnTo>
                <a:lnTo>
                  <a:pt x="533400" y="39624"/>
                </a:lnTo>
                <a:close/>
              </a:path>
              <a:path w="1943734" h="76200">
                <a:moveTo>
                  <a:pt x="584200" y="39116"/>
                </a:moveTo>
                <a:lnTo>
                  <a:pt x="558800" y="39370"/>
                </a:lnTo>
                <a:lnTo>
                  <a:pt x="559053" y="64770"/>
                </a:lnTo>
                <a:lnTo>
                  <a:pt x="584453" y="64516"/>
                </a:lnTo>
                <a:lnTo>
                  <a:pt x="584200" y="39116"/>
                </a:lnTo>
                <a:close/>
              </a:path>
              <a:path w="1943734" h="76200">
                <a:moveTo>
                  <a:pt x="635000" y="38608"/>
                </a:moveTo>
                <a:lnTo>
                  <a:pt x="609600" y="38862"/>
                </a:lnTo>
                <a:lnTo>
                  <a:pt x="609853" y="64262"/>
                </a:lnTo>
                <a:lnTo>
                  <a:pt x="635253" y="64008"/>
                </a:lnTo>
                <a:lnTo>
                  <a:pt x="635000" y="38608"/>
                </a:lnTo>
                <a:close/>
              </a:path>
              <a:path w="1943734" h="76200">
                <a:moveTo>
                  <a:pt x="685800" y="37973"/>
                </a:moveTo>
                <a:lnTo>
                  <a:pt x="660400" y="38354"/>
                </a:lnTo>
                <a:lnTo>
                  <a:pt x="660653" y="63754"/>
                </a:lnTo>
                <a:lnTo>
                  <a:pt x="686053" y="63373"/>
                </a:lnTo>
                <a:lnTo>
                  <a:pt x="685800" y="37973"/>
                </a:lnTo>
                <a:close/>
              </a:path>
              <a:path w="1943734" h="76200">
                <a:moveTo>
                  <a:pt x="736600" y="37465"/>
                </a:moveTo>
                <a:lnTo>
                  <a:pt x="711200" y="37719"/>
                </a:lnTo>
                <a:lnTo>
                  <a:pt x="711453" y="63119"/>
                </a:lnTo>
                <a:lnTo>
                  <a:pt x="736853" y="62865"/>
                </a:lnTo>
                <a:lnTo>
                  <a:pt x="736600" y="37465"/>
                </a:lnTo>
                <a:close/>
              </a:path>
              <a:path w="1943734" h="76200">
                <a:moveTo>
                  <a:pt x="787400" y="36957"/>
                </a:moveTo>
                <a:lnTo>
                  <a:pt x="762000" y="37211"/>
                </a:lnTo>
                <a:lnTo>
                  <a:pt x="762253" y="62611"/>
                </a:lnTo>
                <a:lnTo>
                  <a:pt x="787653" y="62357"/>
                </a:lnTo>
                <a:lnTo>
                  <a:pt x="787400" y="36957"/>
                </a:lnTo>
                <a:close/>
              </a:path>
              <a:path w="1943734" h="76200">
                <a:moveTo>
                  <a:pt x="838200" y="36449"/>
                </a:moveTo>
                <a:lnTo>
                  <a:pt x="812800" y="36703"/>
                </a:lnTo>
                <a:lnTo>
                  <a:pt x="813053" y="62103"/>
                </a:lnTo>
                <a:lnTo>
                  <a:pt x="838453" y="61849"/>
                </a:lnTo>
                <a:lnTo>
                  <a:pt x="838200" y="36449"/>
                </a:lnTo>
                <a:close/>
              </a:path>
              <a:path w="1943734" h="76200">
                <a:moveTo>
                  <a:pt x="889000" y="35941"/>
                </a:moveTo>
                <a:lnTo>
                  <a:pt x="863600" y="36195"/>
                </a:lnTo>
                <a:lnTo>
                  <a:pt x="863853" y="61595"/>
                </a:lnTo>
                <a:lnTo>
                  <a:pt x="889253" y="61341"/>
                </a:lnTo>
                <a:lnTo>
                  <a:pt x="889000" y="35941"/>
                </a:lnTo>
                <a:close/>
              </a:path>
              <a:path w="1943734" h="76200">
                <a:moveTo>
                  <a:pt x="939800" y="35433"/>
                </a:moveTo>
                <a:lnTo>
                  <a:pt x="914400" y="35687"/>
                </a:lnTo>
                <a:lnTo>
                  <a:pt x="914653" y="61087"/>
                </a:lnTo>
                <a:lnTo>
                  <a:pt x="940053" y="60833"/>
                </a:lnTo>
                <a:lnTo>
                  <a:pt x="939800" y="35433"/>
                </a:lnTo>
                <a:close/>
              </a:path>
              <a:path w="1943734" h="76200">
                <a:moveTo>
                  <a:pt x="990600" y="34925"/>
                </a:moveTo>
                <a:lnTo>
                  <a:pt x="965200" y="35179"/>
                </a:lnTo>
                <a:lnTo>
                  <a:pt x="965453" y="60579"/>
                </a:lnTo>
                <a:lnTo>
                  <a:pt x="990853" y="60325"/>
                </a:lnTo>
                <a:lnTo>
                  <a:pt x="990600" y="34925"/>
                </a:lnTo>
                <a:close/>
              </a:path>
              <a:path w="1943734" h="76200">
                <a:moveTo>
                  <a:pt x="1041400" y="34290"/>
                </a:moveTo>
                <a:lnTo>
                  <a:pt x="1016000" y="34671"/>
                </a:lnTo>
                <a:lnTo>
                  <a:pt x="1016253" y="59944"/>
                </a:lnTo>
                <a:lnTo>
                  <a:pt x="1041653" y="59690"/>
                </a:lnTo>
                <a:lnTo>
                  <a:pt x="1041400" y="34290"/>
                </a:lnTo>
                <a:close/>
              </a:path>
              <a:path w="1943734" h="76200">
                <a:moveTo>
                  <a:pt x="1092073" y="33782"/>
                </a:moveTo>
                <a:lnTo>
                  <a:pt x="1066673" y="34036"/>
                </a:lnTo>
                <a:lnTo>
                  <a:pt x="1067053" y="59436"/>
                </a:lnTo>
                <a:lnTo>
                  <a:pt x="1092453" y="59182"/>
                </a:lnTo>
                <a:lnTo>
                  <a:pt x="1092073" y="33782"/>
                </a:lnTo>
                <a:close/>
              </a:path>
              <a:path w="1943734" h="76200">
                <a:moveTo>
                  <a:pt x="1142873" y="33274"/>
                </a:moveTo>
                <a:lnTo>
                  <a:pt x="1117473" y="33528"/>
                </a:lnTo>
                <a:lnTo>
                  <a:pt x="1117853" y="58928"/>
                </a:lnTo>
                <a:lnTo>
                  <a:pt x="1143253" y="58674"/>
                </a:lnTo>
                <a:lnTo>
                  <a:pt x="1142873" y="33274"/>
                </a:lnTo>
                <a:close/>
              </a:path>
              <a:path w="1943734" h="76200">
                <a:moveTo>
                  <a:pt x="1193673" y="32766"/>
                </a:moveTo>
                <a:lnTo>
                  <a:pt x="1168273" y="33020"/>
                </a:lnTo>
                <a:lnTo>
                  <a:pt x="1168653" y="58420"/>
                </a:lnTo>
                <a:lnTo>
                  <a:pt x="1194053" y="58166"/>
                </a:lnTo>
                <a:lnTo>
                  <a:pt x="1193673" y="32766"/>
                </a:lnTo>
                <a:close/>
              </a:path>
              <a:path w="1943734" h="76200">
                <a:moveTo>
                  <a:pt x="1244473" y="32258"/>
                </a:moveTo>
                <a:lnTo>
                  <a:pt x="1219073" y="32512"/>
                </a:lnTo>
                <a:lnTo>
                  <a:pt x="1219453" y="57912"/>
                </a:lnTo>
                <a:lnTo>
                  <a:pt x="1244727" y="57658"/>
                </a:lnTo>
                <a:lnTo>
                  <a:pt x="1244473" y="32258"/>
                </a:lnTo>
                <a:close/>
              </a:path>
              <a:path w="1943734" h="76200">
                <a:moveTo>
                  <a:pt x="1295273" y="31750"/>
                </a:moveTo>
                <a:lnTo>
                  <a:pt x="1269873" y="32004"/>
                </a:lnTo>
                <a:lnTo>
                  <a:pt x="1270127" y="57404"/>
                </a:lnTo>
                <a:lnTo>
                  <a:pt x="1295527" y="57150"/>
                </a:lnTo>
                <a:lnTo>
                  <a:pt x="1295273" y="31750"/>
                </a:lnTo>
                <a:close/>
              </a:path>
              <a:path w="1943734" h="76200">
                <a:moveTo>
                  <a:pt x="1346073" y="31242"/>
                </a:moveTo>
                <a:lnTo>
                  <a:pt x="1320673" y="31496"/>
                </a:lnTo>
                <a:lnTo>
                  <a:pt x="1320927" y="56896"/>
                </a:lnTo>
                <a:lnTo>
                  <a:pt x="1346327" y="56642"/>
                </a:lnTo>
                <a:lnTo>
                  <a:pt x="1346073" y="31242"/>
                </a:lnTo>
                <a:close/>
              </a:path>
              <a:path w="1943734" h="76200">
                <a:moveTo>
                  <a:pt x="1396873" y="30607"/>
                </a:moveTo>
                <a:lnTo>
                  <a:pt x="1371473" y="30861"/>
                </a:lnTo>
                <a:lnTo>
                  <a:pt x="1371727" y="56261"/>
                </a:lnTo>
                <a:lnTo>
                  <a:pt x="1397127" y="56007"/>
                </a:lnTo>
                <a:lnTo>
                  <a:pt x="1396873" y="30607"/>
                </a:lnTo>
                <a:close/>
              </a:path>
              <a:path w="1943734" h="76200">
                <a:moveTo>
                  <a:pt x="1447673" y="30099"/>
                </a:moveTo>
                <a:lnTo>
                  <a:pt x="1422273" y="30353"/>
                </a:lnTo>
                <a:lnTo>
                  <a:pt x="1422527" y="55753"/>
                </a:lnTo>
                <a:lnTo>
                  <a:pt x="1447927" y="55499"/>
                </a:lnTo>
                <a:lnTo>
                  <a:pt x="1447673" y="30099"/>
                </a:lnTo>
                <a:close/>
              </a:path>
              <a:path w="1943734" h="76200">
                <a:moveTo>
                  <a:pt x="1498473" y="29591"/>
                </a:moveTo>
                <a:lnTo>
                  <a:pt x="1473073" y="29845"/>
                </a:lnTo>
                <a:lnTo>
                  <a:pt x="1473327" y="55245"/>
                </a:lnTo>
                <a:lnTo>
                  <a:pt x="1498727" y="54991"/>
                </a:lnTo>
                <a:lnTo>
                  <a:pt x="1498473" y="29591"/>
                </a:lnTo>
                <a:close/>
              </a:path>
              <a:path w="1943734" h="76200">
                <a:moveTo>
                  <a:pt x="1549273" y="29083"/>
                </a:moveTo>
                <a:lnTo>
                  <a:pt x="1523873" y="29337"/>
                </a:lnTo>
                <a:lnTo>
                  <a:pt x="1524127" y="54737"/>
                </a:lnTo>
                <a:lnTo>
                  <a:pt x="1549527" y="54483"/>
                </a:lnTo>
                <a:lnTo>
                  <a:pt x="1549273" y="29083"/>
                </a:lnTo>
                <a:close/>
              </a:path>
              <a:path w="1943734" h="76200">
                <a:moveTo>
                  <a:pt x="1600073" y="28575"/>
                </a:moveTo>
                <a:lnTo>
                  <a:pt x="1574673" y="28829"/>
                </a:lnTo>
                <a:lnTo>
                  <a:pt x="1574927" y="54229"/>
                </a:lnTo>
                <a:lnTo>
                  <a:pt x="1600327" y="53975"/>
                </a:lnTo>
                <a:lnTo>
                  <a:pt x="1600073" y="28575"/>
                </a:lnTo>
                <a:close/>
              </a:path>
              <a:path w="1943734" h="76200">
                <a:moveTo>
                  <a:pt x="1650873" y="28067"/>
                </a:moveTo>
                <a:lnTo>
                  <a:pt x="1625473" y="28321"/>
                </a:lnTo>
                <a:lnTo>
                  <a:pt x="1625727" y="53721"/>
                </a:lnTo>
                <a:lnTo>
                  <a:pt x="1651127" y="53467"/>
                </a:lnTo>
                <a:lnTo>
                  <a:pt x="1650873" y="28067"/>
                </a:lnTo>
                <a:close/>
              </a:path>
              <a:path w="1943734" h="76200">
                <a:moveTo>
                  <a:pt x="1701673" y="27559"/>
                </a:moveTo>
                <a:lnTo>
                  <a:pt x="1676273" y="27813"/>
                </a:lnTo>
                <a:lnTo>
                  <a:pt x="1676527" y="53213"/>
                </a:lnTo>
                <a:lnTo>
                  <a:pt x="1701927" y="52832"/>
                </a:lnTo>
                <a:lnTo>
                  <a:pt x="1701673" y="27559"/>
                </a:lnTo>
                <a:close/>
              </a:path>
              <a:path w="1943734" h="76200">
                <a:moveTo>
                  <a:pt x="1752473" y="26924"/>
                </a:moveTo>
                <a:lnTo>
                  <a:pt x="1727073" y="27178"/>
                </a:lnTo>
                <a:lnTo>
                  <a:pt x="1727327" y="52578"/>
                </a:lnTo>
                <a:lnTo>
                  <a:pt x="1752727" y="52324"/>
                </a:lnTo>
                <a:lnTo>
                  <a:pt x="1752473" y="26924"/>
                </a:lnTo>
                <a:close/>
              </a:path>
              <a:path w="1943734" h="76200">
                <a:moveTo>
                  <a:pt x="1803273" y="26416"/>
                </a:moveTo>
                <a:lnTo>
                  <a:pt x="1777873" y="26670"/>
                </a:lnTo>
                <a:lnTo>
                  <a:pt x="1778127" y="52070"/>
                </a:lnTo>
                <a:lnTo>
                  <a:pt x="1803527" y="51816"/>
                </a:lnTo>
                <a:lnTo>
                  <a:pt x="1803273" y="26416"/>
                </a:lnTo>
                <a:close/>
              </a:path>
              <a:path w="1943734" h="76200">
                <a:moveTo>
                  <a:pt x="1854073" y="25908"/>
                </a:moveTo>
                <a:lnTo>
                  <a:pt x="1828673" y="26162"/>
                </a:lnTo>
                <a:lnTo>
                  <a:pt x="1828927" y="51562"/>
                </a:lnTo>
                <a:lnTo>
                  <a:pt x="1854327" y="51308"/>
                </a:lnTo>
                <a:lnTo>
                  <a:pt x="1854073" y="25908"/>
                </a:lnTo>
                <a:close/>
              </a:path>
              <a:path w="1943734" h="76200">
                <a:moveTo>
                  <a:pt x="1904746" y="0"/>
                </a:moveTo>
                <a:lnTo>
                  <a:pt x="1889922" y="3155"/>
                </a:lnTo>
                <a:lnTo>
                  <a:pt x="1877885" y="11430"/>
                </a:lnTo>
                <a:lnTo>
                  <a:pt x="1869848" y="23610"/>
                </a:lnTo>
                <a:lnTo>
                  <a:pt x="1867027" y="38481"/>
                </a:lnTo>
                <a:lnTo>
                  <a:pt x="1870182" y="53304"/>
                </a:lnTo>
                <a:lnTo>
                  <a:pt x="1878456" y="65341"/>
                </a:lnTo>
                <a:lnTo>
                  <a:pt x="1890637" y="73378"/>
                </a:lnTo>
                <a:lnTo>
                  <a:pt x="1905507" y="76200"/>
                </a:lnTo>
                <a:lnTo>
                  <a:pt x="1920331" y="73026"/>
                </a:lnTo>
                <a:lnTo>
                  <a:pt x="1932368" y="64722"/>
                </a:lnTo>
                <a:lnTo>
                  <a:pt x="1940405" y="52536"/>
                </a:lnTo>
                <a:lnTo>
                  <a:pt x="1940687" y="51054"/>
                </a:lnTo>
                <a:lnTo>
                  <a:pt x="1879727" y="51054"/>
                </a:lnTo>
                <a:lnTo>
                  <a:pt x="1879473" y="25654"/>
                </a:lnTo>
                <a:lnTo>
                  <a:pt x="1940604" y="25400"/>
                </a:lnTo>
                <a:lnTo>
                  <a:pt x="1940071" y="22895"/>
                </a:lnTo>
                <a:lnTo>
                  <a:pt x="1931797" y="10858"/>
                </a:lnTo>
                <a:lnTo>
                  <a:pt x="1919616" y="2821"/>
                </a:lnTo>
                <a:lnTo>
                  <a:pt x="1904746" y="0"/>
                </a:lnTo>
                <a:close/>
              </a:path>
              <a:path w="1943734" h="76200">
                <a:moveTo>
                  <a:pt x="1904873" y="25400"/>
                </a:moveTo>
                <a:lnTo>
                  <a:pt x="1879473" y="25654"/>
                </a:lnTo>
                <a:lnTo>
                  <a:pt x="1879727" y="51054"/>
                </a:lnTo>
                <a:lnTo>
                  <a:pt x="1905127" y="50800"/>
                </a:lnTo>
                <a:lnTo>
                  <a:pt x="1904873" y="25400"/>
                </a:lnTo>
                <a:close/>
              </a:path>
              <a:path w="1943734" h="76200">
                <a:moveTo>
                  <a:pt x="1940604" y="25400"/>
                </a:moveTo>
                <a:lnTo>
                  <a:pt x="1904873" y="25400"/>
                </a:lnTo>
                <a:lnTo>
                  <a:pt x="1905127" y="50800"/>
                </a:lnTo>
                <a:lnTo>
                  <a:pt x="1879727" y="51054"/>
                </a:lnTo>
                <a:lnTo>
                  <a:pt x="1940687" y="51054"/>
                </a:lnTo>
                <a:lnTo>
                  <a:pt x="1943227" y="37719"/>
                </a:lnTo>
                <a:lnTo>
                  <a:pt x="1940604" y="25400"/>
                </a:lnTo>
                <a:close/>
              </a:path>
            </a:pathLst>
          </a:custGeom>
          <a:solidFill>
            <a:srgbClr val="9292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7"/>
          <p:cNvSpPr/>
          <p:nvPr/>
        </p:nvSpPr>
        <p:spPr>
          <a:xfrm>
            <a:off x="1083068" y="4514341"/>
            <a:ext cx="1508125" cy="76200"/>
          </a:xfrm>
          <a:custGeom>
            <a:avLst/>
            <a:gdLst/>
            <a:ahLst/>
            <a:cxnLst/>
            <a:rect l="l" t="t" r="r" b="b"/>
            <a:pathLst>
              <a:path w="1508125" h="76200">
                <a:moveTo>
                  <a:pt x="1507604" y="8127"/>
                </a:moveTo>
                <a:lnTo>
                  <a:pt x="1482204" y="8508"/>
                </a:lnTo>
                <a:lnTo>
                  <a:pt x="1482458" y="33908"/>
                </a:lnTo>
                <a:lnTo>
                  <a:pt x="1507858" y="33527"/>
                </a:lnTo>
                <a:lnTo>
                  <a:pt x="1507604" y="8127"/>
                </a:lnTo>
                <a:close/>
              </a:path>
              <a:path w="1508125" h="76200">
                <a:moveTo>
                  <a:pt x="1456804" y="8762"/>
                </a:moveTo>
                <a:lnTo>
                  <a:pt x="1431404" y="9016"/>
                </a:lnTo>
                <a:lnTo>
                  <a:pt x="1431658" y="34416"/>
                </a:lnTo>
                <a:lnTo>
                  <a:pt x="1457058" y="34162"/>
                </a:lnTo>
                <a:lnTo>
                  <a:pt x="1456804" y="8762"/>
                </a:lnTo>
                <a:close/>
              </a:path>
              <a:path w="1508125" h="76200">
                <a:moveTo>
                  <a:pt x="1406004" y="9397"/>
                </a:moveTo>
                <a:lnTo>
                  <a:pt x="1380604" y="9651"/>
                </a:lnTo>
                <a:lnTo>
                  <a:pt x="1380858" y="35051"/>
                </a:lnTo>
                <a:lnTo>
                  <a:pt x="1406258" y="34797"/>
                </a:lnTo>
                <a:lnTo>
                  <a:pt x="1406004" y="9397"/>
                </a:lnTo>
                <a:close/>
              </a:path>
              <a:path w="1508125" h="76200">
                <a:moveTo>
                  <a:pt x="1355204" y="9905"/>
                </a:moveTo>
                <a:lnTo>
                  <a:pt x="1329804" y="10286"/>
                </a:lnTo>
                <a:lnTo>
                  <a:pt x="1330058" y="35686"/>
                </a:lnTo>
                <a:lnTo>
                  <a:pt x="1355458" y="35305"/>
                </a:lnTo>
                <a:lnTo>
                  <a:pt x="1355204" y="9905"/>
                </a:lnTo>
                <a:close/>
              </a:path>
              <a:path w="1508125" h="76200">
                <a:moveTo>
                  <a:pt x="1304404" y="10540"/>
                </a:moveTo>
                <a:lnTo>
                  <a:pt x="1279004" y="10794"/>
                </a:lnTo>
                <a:lnTo>
                  <a:pt x="1279258" y="36194"/>
                </a:lnTo>
                <a:lnTo>
                  <a:pt x="1304658" y="35940"/>
                </a:lnTo>
                <a:lnTo>
                  <a:pt x="1304404" y="10540"/>
                </a:lnTo>
                <a:close/>
              </a:path>
              <a:path w="1508125" h="76200">
                <a:moveTo>
                  <a:pt x="1253604" y="11175"/>
                </a:moveTo>
                <a:lnTo>
                  <a:pt x="1228204" y="11429"/>
                </a:lnTo>
                <a:lnTo>
                  <a:pt x="1228458" y="36829"/>
                </a:lnTo>
                <a:lnTo>
                  <a:pt x="1253858" y="36575"/>
                </a:lnTo>
                <a:lnTo>
                  <a:pt x="1253604" y="11175"/>
                </a:lnTo>
                <a:close/>
              </a:path>
              <a:path w="1508125" h="76200">
                <a:moveTo>
                  <a:pt x="1202804" y="11683"/>
                </a:moveTo>
                <a:lnTo>
                  <a:pt x="1177404" y="12064"/>
                </a:lnTo>
                <a:lnTo>
                  <a:pt x="1177658" y="37464"/>
                </a:lnTo>
                <a:lnTo>
                  <a:pt x="1203058" y="37083"/>
                </a:lnTo>
                <a:lnTo>
                  <a:pt x="1202804" y="11683"/>
                </a:lnTo>
                <a:close/>
              </a:path>
              <a:path w="1508125" h="76200">
                <a:moveTo>
                  <a:pt x="1152004" y="12318"/>
                </a:moveTo>
                <a:lnTo>
                  <a:pt x="1126604" y="12572"/>
                </a:lnTo>
                <a:lnTo>
                  <a:pt x="1126858" y="37972"/>
                </a:lnTo>
                <a:lnTo>
                  <a:pt x="1152258" y="37718"/>
                </a:lnTo>
                <a:lnTo>
                  <a:pt x="1152004" y="12318"/>
                </a:lnTo>
                <a:close/>
              </a:path>
              <a:path w="1508125" h="76200">
                <a:moveTo>
                  <a:pt x="1101204" y="12953"/>
                </a:moveTo>
                <a:lnTo>
                  <a:pt x="1075804" y="13207"/>
                </a:lnTo>
                <a:lnTo>
                  <a:pt x="1076058" y="38607"/>
                </a:lnTo>
                <a:lnTo>
                  <a:pt x="1101458" y="38353"/>
                </a:lnTo>
                <a:lnTo>
                  <a:pt x="1101204" y="12953"/>
                </a:lnTo>
                <a:close/>
              </a:path>
              <a:path w="1508125" h="76200">
                <a:moveTo>
                  <a:pt x="1050404" y="13461"/>
                </a:moveTo>
                <a:lnTo>
                  <a:pt x="1025004" y="13842"/>
                </a:lnTo>
                <a:lnTo>
                  <a:pt x="1025258" y="39242"/>
                </a:lnTo>
                <a:lnTo>
                  <a:pt x="1050658" y="38861"/>
                </a:lnTo>
                <a:lnTo>
                  <a:pt x="1050404" y="13461"/>
                </a:lnTo>
                <a:close/>
              </a:path>
              <a:path w="1508125" h="76200">
                <a:moveTo>
                  <a:pt x="999604" y="14096"/>
                </a:moveTo>
                <a:lnTo>
                  <a:pt x="974204" y="14350"/>
                </a:lnTo>
                <a:lnTo>
                  <a:pt x="974458" y="39750"/>
                </a:lnTo>
                <a:lnTo>
                  <a:pt x="999858" y="39496"/>
                </a:lnTo>
                <a:lnTo>
                  <a:pt x="999604" y="14096"/>
                </a:lnTo>
                <a:close/>
              </a:path>
              <a:path w="1508125" h="76200">
                <a:moveTo>
                  <a:pt x="948804" y="14731"/>
                </a:moveTo>
                <a:lnTo>
                  <a:pt x="923404" y="14985"/>
                </a:lnTo>
                <a:lnTo>
                  <a:pt x="923658" y="40385"/>
                </a:lnTo>
                <a:lnTo>
                  <a:pt x="949058" y="40131"/>
                </a:lnTo>
                <a:lnTo>
                  <a:pt x="948804" y="14731"/>
                </a:lnTo>
                <a:close/>
              </a:path>
              <a:path w="1508125" h="76200">
                <a:moveTo>
                  <a:pt x="898004" y="15239"/>
                </a:moveTo>
                <a:lnTo>
                  <a:pt x="872604" y="15620"/>
                </a:lnTo>
                <a:lnTo>
                  <a:pt x="872985" y="41020"/>
                </a:lnTo>
                <a:lnTo>
                  <a:pt x="898385" y="40639"/>
                </a:lnTo>
                <a:lnTo>
                  <a:pt x="898004" y="15239"/>
                </a:lnTo>
                <a:close/>
              </a:path>
              <a:path w="1508125" h="76200">
                <a:moveTo>
                  <a:pt x="847204" y="15874"/>
                </a:moveTo>
                <a:lnTo>
                  <a:pt x="821804" y="16128"/>
                </a:lnTo>
                <a:lnTo>
                  <a:pt x="822185" y="41528"/>
                </a:lnTo>
                <a:lnTo>
                  <a:pt x="847585" y="41274"/>
                </a:lnTo>
                <a:lnTo>
                  <a:pt x="847204" y="15874"/>
                </a:lnTo>
                <a:close/>
              </a:path>
              <a:path w="1508125" h="76200">
                <a:moveTo>
                  <a:pt x="796404" y="16509"/>
                </a:moveTo>
                <a:lnTo>
                  <a:pt x="771004" y="16763"/>
                </a:lnTo>
                <a:lnTo>
                  <a:pt x="771385" y="42163"/>
                </a:lnTo>
                <a:lnTo>
                  <a:pt x="796785" y="41909"/>
                </a:lnTo>
                <a:lnTo>
                  <a:pt x="796404" y="16509"/>
                </a:lnTo>
                <a:close/>
              </a:path>
              <a:path w="1508125" h="76200">
                <a:moveTo>
                  <a:pt x="745604" y="17017"/>
                </a:moveTo>
                <a:lnTo>
                  <a:pt x="720204" y="17398"/>
                </a:lnTo>
                <a:lnTo>
                  <a:pt x="720585" y="42798"/>
                </a:lnTo>
                <a:lnTo>
                  <a:pt x="745985" y="42417"/>
                </a:lnTo>
                <a:lnTo>
                  <a:pt x="745604" y="17017"/>
                </a:lnTo>
                <a:close/>
              </a:path>
              <a:path w="1508125" h="76200">
                <a:moveTo>
                  <a:pt x="694804" y="17652"/>
                </a:moveTo>
                <a:lnTo>
                  <a:pt x="669404" y="17906"/>
                </a:lnTo>
                <a:lnTo>
                  <a:pt x="669785" y="43306"/>
                </a:lnTo>
                <a:lnTo>
                  <a:pt x="695185" y="43052"/>
                </a:lnTo>
                <a:lnTo>
                  <a:pt x="694804" y="17652"/>
                </a:lnTo>
                <a:close/>
              </a:path>
              <a:path w="1508125" h="76200">
                <a:moveTo>
                  <a:pt x="644004" y="18287"/>
                </a:moveTo>
                <a:lnTo>
                  <a:pt x="618604" y="18541"/>
                </a:lnTo>
                <a:lnTo>
                  <a:pt x="618985" y="43941"/>
                </a:lnTo>
                <a:lnTo>
                  <a:pt x="644385" y="43687"/>
                </a:lnTo>
                <a:lnTo>
                  <a:pt x="644004" y="18287"/>
                </a:lnTo>
                <a:close/>
              </a:path>
              <a:path w="1508125" h="76200">
                <a:moveTo>
                  <a:pt x="593204" y="18795"/>
                </a:moveTo>
                <a:lnTo>
                  <a:pt x="567804" y="19176"/>
                </a:lnTo>
                <a:lnTo>
                  <a:pt x="568185" y="44576"/>
                </a:lnTo>
                <a:lnTo>
                  <a:pt x="593585" y="44195"/>
                </a:lnTo>
                <a:lnTo>
                  <a:pt x="593204" y="18795"/>
                </a:lnTo>
                <a:close/>
              </a:path>
              <a:path w="1508125" h="76200">
                <a:moveTo>
                  <a:pt x="542404" y="19430"/>
                </a:moveTo>
                <a:lnTo>
                  <a:pt x="517004" y="19684"/>
                </a:lnTo>
                <a:lnTo>
                  <a:pt x="517385" y="45084"/>
                </a:lnTo>
                <a:lnTo>
                  <a:pt x="542785" y="44830"/>
                </a:lnTo>
                <a:lnTo>
                  <a:pt x="542404" y="19430"/>
                </a:lnTo>
                <a:close/>
              </a:path>
              <a:path w="1508125" h="76200">
                <a:moveTo>
                  <a:pt x="491604" y="20065"/>
                </a:moveTo>
                <a:lnTo>
                  <a:pt x="466204" y="20319"/>
                </a:lnTo>
                <a:lnTo>
                  <a:pt x="466585" y="45719"/>
                </a:lnTo>
                <a:lnTo>
                  <a:pt x="491985" y="45465"/>
                </a:lnTo>
                <a:lnTo>
                  <a:pt x="491604" y="20065"/>
                </a:lnTo>
                <a:close/>
              </a:path>
              <a:path w="1508125" h="76200">
                <a:moveTo>
                  <a:pt x="440804" y="20700"/>
                </a:moveTo>
                <a:lnTo>
                  <a:pt x="415404" y="20954"/>
                </a:lnTo>
                <a:lnTo>
                  <a:pt x="415785" y="46354"/>
                </a:lnTo>
                <a:lnTo>
                  <a:pt x="441185" y="46100"/>
                </a:lnTo>
                <a:lnTo>
                  <a:pt x="440804" y="20700"/>
                </a:lnTo>
                <a:close/>
              </a:path>
              <a:path w="1508125" h="76200">
                <a:moveTo>
                  <a:pt x="390004" y="21208"/>
                </a:moveTo>
                <a:lnTo>
                  <a:pt x="364604" y="21589"/>
                </a:lnTo>
                <a:lnTo>
                  <a:pt x="364985" y="46989"/>
                </a:lnTo>
                <a:lnTo>
                  <a:pt x="390385" y="46608"/>
                </a:lnTo>
                <a:lnTo>
                  <a:pt x="390004" y="21208"/>
                </a:lnTo>
                <a:close/>
              </a:path>
              <a:path w="1508125" h="76200">
                <a:moveTo>
                  <a:pt x="339204" y="21843"/>
                </a:moveTo>
                <a:lnTo>
                  <a:pt x="313804" y="22097"/>
                </a:lnTo>
                <a:lnTo>
                  <a:pt x="314185" y="47497"/>
                </a:lnTo>
                <a:lnTo>
                  <a:pt x="339585" y="47243"/>
                </a:lnTo>
                <a:lnTo>
                  <a:pt x="339204" y="21843"/>
                </a:lnTo>
                <a:close/>
              </a:path>
              <a:path w="1508125" h="76200">
                <a:moveTo>
                  <a:pt x="288404" y="22478"/>
                </a:moveTo>
                <a:lnTo>
                  <a:pt x="263131" y="22732"/>
                </a:lnTo>
                <a:lnTo>
                  <a:pt x="263385" y="48132"/>
                </a:lnTo>
                <a:lnTo>
                  <a:pt x="288785" y="47878"/>
                </a:lnTo>
                <a:lnTo>
                  <a:pt x="288404" y="22478"/>
                </a:lnTo>
                <a:close/>
              </a:path>
              <a:path w="1508125" h="76200">
                <a:moveTo>
                  <a:pt x="237731" y="22986"/>
                </a:moveTo>
                <a:lnTo>
                  <a:pt x="212331" y="23367"/>
                </a:lnTo>
                <a:lnTo>
                  <a:pt x="212585" y="48767"/>
                </a:lnTo>
                <a:lnTo>
                  <a:pt x="237985" y="48386"/>
                </a:lnTo>
                <a:lnTo>
                  <a:pt x="237731" y="22986"/>
                </a:lnTo>
                <a:close/>
              </a:path>
              <a:path w="1508125" h="76200">
                <a:moveTo>
                  <a:pt x="186867" y="23621"/>
                </a:moveTo>
                <a:lnTo>
                  <a:pt x="161480" y="23875"/>
                </a:lnTo>
                <a:lnTo>
                  <a:pt x="161772" y="49275"/>
                </a:lnTo>
                <a:lnTo>
                  <a:pt x="187185" y="49021"/>
                </a:lnTo>
                <a:lnTo>
                  <a:pt x="186867" y="23621"/>
                </a:lnTo>
                <a:close/>
              </a:path>
              <a:path w="1508125" h="76200">
                <a:moveTo>
                  <a:pt x="136080" y="24256"/>
                </a:moveTo>
                <a:lnTo>
                  <a:pt x="110680" y="24510"/>
                </a:lnTo>
                <a:lnTo>
                  <a:pt x="110972" y="49910"/>
                </a:lnTo>
                <a:lnTo>
                  <a:pt x="136372" y="49656"/>
                </a:lnTo>
                <a:lnTo>
                  <a:pt x="136080" y="24256"/>
                </a:lnTo>
                <a:close/>
              </a:path>
              <a:path w="1508125" h="76200">
                <a:moveTo>
                  <a:pt x="37655" y="0"/>
                </a:moveTo>
                <a:lnTo>
                  <a:pt x="22858" y="3155"/>
                </a:lnTo>
                <a:lnTo>
                  <a:pt x="10841" y="11429"/>
                </a:lnTo>
                <a:lnTo>
                  <a:pt x="2817" y="23610"/>
                </a:lnTo>
                <a:lnTo>
                  <a:pt x="0" y="38480"/>
                </a:lnTo>
                <a:lnTo>
                  <a:pt x="3165" y="53304"/>
                </a:lnTo>
                <a:lnTo>
                  <a:pt x="11471" y="65341"/>
                </a:lnTo>
                <a:lnTo>
                  <a:pt x="23677" y="73378"/>
                </a:lnTo>
                <a:lnTo>
                  <a:pt x="38544" y="76199"/>
                </a:lnTo>
                <a:lnTo>
                  <a:pt x="53334" y="73024"/>
                </a:lnTo>
                <a:lnTo>
                  <a:pt x="65347" y="64706"/>
                </a:lnTo>
                <a:lnTo>
                  <a:pt x="73370" y="52482"/>
                </a:lnTo>
                <a:lnTo>
                  <a:pt x="73736" y="50545"/>
                </a:lnTo>
                <a:lnTo>
                  <a:pt x="60185" y="50545"/>
                </a:lnTo>
                <a:lnTo>
                  <a:pt x="59880" y="25145"/>
                </a:lnTo>
                <a:lnTo>
                  <a:pt x="73482" y="24941"/>
                </a:lnTo>
                <a:lnTo>
                  <a:pt x="73022" y="22788"/>
                </a:lnTo>
                <a:lnTo>
                  <a:pt x="64717" y="10794"/>
                </a:lnTo>
                <a:lnTo>
                  <a:pt x="52514" y="2801"/>
                </a:lnTo>
                <a:lnTo>
                  <a:pt x="37655" y="0"/>
                </a:lnTo>
                <a:close/>
              </a:path>
              <a:path w="1508125" h="76200">
                <a:moveTo>
                  <a:pt x="73482" y="24941"/>
                </a:moveTo>
                <a:lnTo>
                  <a:pt x="59880" y="25145"/>
                </a:lnTo>
                <a:lnTo>
                  <a:pt x="60185" y="50545"/>
                </a:lnTo>
                <a:lnTo>
                  <a:pt x="73775" y="50342"/>
                </a:lnTo>
                <a:lnTo>
                  <a:pt x="76187" y="37591"/>
                </a:lnTo>
                <a:lnTo>
                  <a:pt x="73482" y="24941"/>
                </a:lnTo>
                <a:close/>
              </a:path>
              <a:path w="1508125" h="76200">
                <a:moveTo>
                  <a:pt x="73775" y="50342"/>
                </a:moveTo>
                <a:lnTo>
                  <a:pt x="60185" y="50545"/>
                </a:lnTo>
                <a:lnTo>
                  <a:pt x="73736" y="50545"/>
                </a:lnTo>
                <a:lnTo>
                  <a:pt x="73775" y="50342"/>
                </a:lnTo>
                <a:close/>
              </a:path>
              <a:path w="1508125" h="76200">
                <a:moveTo>
                  <a:pt x="85280" y="24764"/>
                </a:moveTo>
                <a:lnTo>
                  <a:pt x="73482" y="24941"/>
                </a:lnTo>
                <a:lnTo>
                  <a:pt x="76187" y="37591"/>
                </a:lnTo>
                <a:lnTo>
                  <a:pt x="73775" y="50342"/>
                </a:lnTo>
                <a:lnTo>
                  <a:pt x="85572" y="50164"/>
                </a:lnTo>
                <a:lnTo>
                  <a:pt x="85280" y="24764"/>
                </a:lnTo>
                <a:close/>
              </a:path>
            </a:pathLst>
          </a:custGeom>
          <a:solidFill>
            <a:srgbClr val="9292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8"/>
          <p:cNvSpPr/>
          <p:nvPr/>
        </p:nvSpPr>
        <p:spPr>
          <a:xfrm>
            <a:off x="6626732" y="3550920"/>
            <a:ext cx="1412875" cy="76200"/>
          </a:xfrm>
          <a:custGeom>
            <a:avLst/>
            <a:gdLst/>
            <a:ahLst/>
            <a:cxnLst/>
            <a:rect l="l" t="t" r="r" b="b"/>
            <a:pathLst>
              <a:path w="1412875" h="76200">
                <a:moveTo>
                  <a:pt x="25400" y="25526"/>
                </a:moveTo>
                <a:lnTo>
                  <a:pt x="0" y="25526"/>
                </a:lnTo>
                <a:lnTo>
                  <a:pt x="0" y="50926"/>
                </a:lnTo>
                <a:lnTo>
                  <a:pt x="25400" y="50926"/>
                </a:lnTo>
                <a:lnTo>
                  <a:pt x="25400" y="25526"/>
                </a:lnTo>
                <a:close/>
              </a:path>
              <a:path w="1412875" h="76200">
                <a:moveTo>
                  <a:pt x="76200" y="25526"/>
                </a:moveTo>
                <a:lnTo>
                  <a:pt x="50800" y="25526"/>
                </a:lnTo>
                <a:lnTo>
                  <a:pt x="50800" y="50926"/>
                </a:lnTo>
                <a:lnTo>
                  <a:pt x="76200" y="50926"/>
                </a:lnTo>
                <a:lnTo>
                  <a:pt x="76200" y="25526"/>
                </a:lnTo>
                <a:close/>
              </a:path>
              <a:path w="1412875" h="76200">
                <a:moveTo>
                  <a:pt x="127000" y="25526"/>
                </a:moveTo>
                <a:lnTo>
                  <a:pt x="101600" y="25526"/>
                </a:lnTo>
                <a:lnTo>
                  <a:pt x="101600" y="50926"/>
                </a:lnTo>
                <a:lnTo>
                  <a:pt x="127000" y="50926"/>
                </a:lnTo>
                <a:lnTo>
                  <a:pt x="127000" y="25526"/>
                </a:lnTo>
                <a:close/>
              </a:path>
              <a:path w="1412875" h="76200">
                <a:moveTo>
                  <a:pt x="177800" y="25526"/>
                </a:moveTo>
                <a:lnTo>
                  <a:pt x="152400" y="25526"/>
                </a:lnTo>
                <a:lnTo>
                  <a:pt x="152400" y="50926"/>
                </a:lnTo>
                <a:lnTo>
                  <a:pt x="177800" y="50926"/>
                </a:lnTo>
                <a:lnTo>
                  <a:pt x="177800" y="25526"/>
                </a:lnTo>
                <a:close/>
              </a:path>
              <a:path w="1412875" h="76200">
                <a:moveTo>
                  <a:pt x="228600" y="25526"/>
                </a:moveTo>
                <a:lnTo>
                  <a:pt x="203200" y="25526"/>
                </a:lnTo>
                <a:lnTo>
                  <a:pt x="203200" y="50926"/>
                </a:lnTo>
                <a:lnTo>
                  <a:pt x="228600" y="50926"/>
                </a:lnTo>
                <a:lnTo>
                  <a:pt x="228600" y="25526"/>
                </a:lnTo>
                <a:close/>
              </a:path>
              <a:path w="1412875" h="76200">
                <a:moveTo>
                  <a:pt x="279400" y="25526"/>
                </a:moveTo>
                <a:lnTo>
                  <a:pt x="254000" y="25526"/>
                </a:lnTo>
                <a:lnTo>
                  <a:pt x="254000" y="50926"/>
                </a:lnTo>
                <a:lnTo>
                  <a:pt x="279400" y="50926"/>
                </a:lnTo>
                <a:lnTo>
                  <a:pt x="279400" y="25526"/>
                </a:lnTo>
                <a:close/>
              </a:path>
              <a:path w="1412875" h="76200">
                <a:moveTo>
                  <a:pt x="330200" y="25526"/>
                </a:moveTo>
                <a:lnTo>
                  <a:pt x="304800" y="25526"/>
                </a:lnTo>
                <a:lnTo>
                  <a:pt x="304800" y="50926"/>
                </a:lnTo>
                <a:lnTo>
                  <a:pt x="330200" y="50926"/>
                </a:lnTo>
                <a:lnTo>
                  <a:pt x="330200" y="25526"/>
                </a:lnTo>
                <a:close/>
              </a:path>
              <a:path w="1412875" h="76200">
                <a:moveTo>
                  <a:pt x="381000" y="25526"/>
                </a:moveTo>
                <a:lnTo>
                  <a:pt x="355600" y="25526"/>
                </a:lnTo>
                <a:lnTo>
                  <a:pt x="355600" y="50926"/>
                </a:lnTo>
                <a:lnTo>
                  <a:pt x="381000" y="50926"/>
                </a:lnTo>
                <a:lnTo>
                  <a:pt x="381000" y="25526"/>
                </a:lnTo>
                <a:close/>
              </a:path>
              <a:path w="1412875" h="76200">
                <a:moveTo>
                  <a:pt x="431800" y="25526"/>
                </a:moveTo>
                <a:lnTo>
                  <a:pt x="406400" y="25526"/>
                </a:lnTo>
                <a:lnTo>
                  <a:pt x="406400" y="50926"/>
                </a:lnTo>
                <a:lnTo>
                  <a:pt x="431800" y="50926"/>
                </a:lnTo>
                <a:lnTo>
                  <a:pt x="431800" y="25526"/>
                </a:lnTo>
                <a:close/>
              </a:path>
              <a:path w="1412875" h="76200">
                <a:moveTo>
                  <a:pt x="482600" y="25526"/>
                </a:moveTo>
                <a:lnTo>
                  <a:pt x="457200" y="25526"/>
                </a:lnTo>
                <a:lnTo>
                  <a:pt x="457200" y="50926"/>
                </a:lnTo>
                <a:lnTo>
                  <a:pt x="482600" y="50926"/>
                </a:lnTo>
                <a:lnTo>
                  <a:pt x="482600" y="25526"/>
                </a:lnTo>
                <a:close/>
              </a:path>
              <a:path w="1412875" h="76200">
                <a:moveTo>
                  <a:pt x="533400" y="25526"/>
                </a:moveTo>
                <a:lnTo>
                  <a:pt x="508000" y="25526"/>
                </a:lnTo>
                <a:lnTo>
                  <a:pt x="508000" y="50926"/>
                </a:lnTo>
                <a:lnTo>
                  <a:pt x="533400" y="50926"/>
                </a:lnTo>
                <a:lnTo>
                  <a:pt x="533400" y="25526"/>
                </a:lnTo>
                <a:close/>
              </a:path>
              <a:path w="1412875" h="76200">
                <a:moveTo>
                  <a:pt x="584200" y="25526"/>
                </a:moveTo>
                <a:lnTo>
                  <a:pt x="558800" y="25526"/>
                </a:lnTo>
                <a:lnTo>
                  <a:pt x="558800" y="50926"/>
                </a:lnTo>
                <a:lnTo>
                  <a:pt x="584200" y="50926"/>
                </a:lnTo>
                <a:lnTo>
                  <a:pt x="584200" y="25526"/>
                </a:lnTo>
                <a:close/>
              </a:path>
              <a:path w="1412875" h="76200">
                <a:moveTo>
                  <a:pt x="635000" y="25526"/>
                </a:moveTo>
                <a:lnTo>
                  <a:pt x="609600" y="25526"/>
                </a:lnTo>
                <a:lnTo>
                  <a:pt x="609600" y="50926"/>
                </a:lnTo>
                <a:lnTo>
                  <a:pt x="635000" y="50926"/>
                </a:lnTo>
                <a:lnTo>
                  <a:pt x="635000" y="25526"/>
                </a:lnTo>
                <a:close/>
              </a:path>
              <a:path w="1412875" h="76200">
                <a:moveTo>
                  <a:pt x="685800" y="25526"/>
                </a:moveTo>
                <a:lnTo>
                  <a:pt x="660400" y="25526"/>
                </a:lnTo>
                <a:lnTo>
                  <a:pt x="660400" y="50926"/>
                </a:lnTo>
                <a:lnTo>
                  <a:pt x="685800" y="50926"/>
                </a:lnTo>
                <a:lnTo>
                  <a:pt x="685800" y="25526"/>
                </a:lnTo>
                <a:close/>
              </a:path>
              <a:path w="1412875" h="76200">
                <a:moveTo>
                  <a:pt x="736600" y="25526"/>
                </a:moveTo>
                <a:lnTo>
                  <a:pt x="711200" y="25526"/>
                </a:lnTo>
                <a:lnTo>
                  <a:pt x="711200" y="50926"/>
                </a:lnTo>
                <a:lnTo>
                  <a:pt x="736600" y="50926"/>
                </a:lnTo>
                <a:lnTo>
                  <a:pt x="736600" y="25526"/>
                </a:lnTo>
                <a:close/>
              </a:path>
              <a:path w="1412875" h="76200">
                <a:moveTo>
                  <a:pt x="787400" y="25526"/>
                </a:moveTo>
                <a:lnTo>
                  <a:pt x="762000" y="25526"/>
                </a:lnTo>
                <a:lnTo>
                  <a:pt x="762000" y="50926"/>
                </a:lnTo>
                <a:lnTo>
                  <a:pt x="787400" y="50926"/>
                </a:lnTo>
                <a:lnTo>
                  <a:pt x="787400" y="25526"/>
                </a:lnTo>
                <a:close/>
              </a:path>
              <a:path w="1412875" h="76200">
                <a:moveTo>
                  <a:pt x="838200" y="25526"/>
                </a:moveTo>
                <a:lnTo>
                  <a:pt x="812800" y="25526"/>
                </a:lnTo>
                <a:lnTo>
                  <a:pt x="812800" y="50926"/>
                </a:lnTo>
                <a:lnTo>
                  <a:pt x="838200" y="50926"/>
                </a:lnTo>
                <a:lnTo>
                  <a:pt x="838200" y="25526"/>
                </a:lnTo>
                <a:close/>
              </a:path>
              <a:path w="1412875" h="76200">
                <a:moveTo>
                  <a:pt x="889000" y="25526"/>
                </a:moveTo>
                <a:lnTo>
                  <a:pt x="863600" y="25526"/>
                </a:lnTo>
                <a:lnTo>
                  <a:pt x="863600" y="50926"/>
                </a:lnTo>
                <a:lnTo>
                  <a:pt x="889000" y="50926"/>
                </a:lnTo>
                <a:lnTo>
                  <a:pt x="889000" y="25526"/>
                </a:lnTo>
                <a:close/>
              </a:path>
              <a:path w="1412875" h="76200">
                <a:moveTo>
                  <a:pt x="939800" y="25526"/>
                </a:moveTo>
                <a:lnTo>
                  <a:pt x="914400" y="25526"/>
                </a:lnTo>
                <a:lnTo>
                  <a:pt x="914400" y="50926"/>
                </a:lnTo>
                <a:lnTo>
                  <a:pt x="939800" y="50926"/>
                </a:lnTo>
                <a:lnTo>
                  <a:pt x="939800" y="25526"/>
                </a:lnTo>
                <a:close/>
              </a:path>
              <a:path w="1412875" h="76200">
                <a:moveTo>
                  <a:pt x="990600" y="25526"/>
                </a:moveTo>
                <a:lnTo>
                  <a:pt x="965200" y="25526"/>
                </a:lnTo>
                <a:lnTo>
                  <a:pt x="965200" y="50926"/>
                </a:lnTo>
                <a:lnTo>
                  <a:pt x="990600" y="50926"/>
                </a:lnTo>
                <a:lnTo>
                  <a:pt x="990600" y="25526"/>
                </a:lnTo>
                <a:close/>
              </a:path>
              <a:path w="1412875" h="76200">
                <a:moveTo>
                  <a:pt x="1041400" y="25526"/>
                </a:moveTo>
                <a:lnTo>
                  <a:pt x="1016000" y="25526"/>
                </a:lnTo>
                <a:lnTo>
                  <a:pt x="1016000" y="50926"/>
                </a:lnTo>
                <a:lnTo>
                  <a:pt x="1041400" y="50926"/>
                </a:lnTo>
                <a:lnTo>
                  <a:pt x="1041400" y="25526"/>
                </a:lnTo>
                <a:close/>
              </a:path>
              <a:path w="1412875" h="76200">
                <a:moveTo>
                  <a:pt x="1092200" y="25526"/>
                </a:moveTo>
                <a:lnTo>
                  <a:pt x="1066800" y="25526"/>
                </a:lnTo>
                <a:lnTo>
                  <a:pt x="1066800" y="50926"/>
                </a:lnTo>
                <a:lnTo>
                  <a:pt x="1092200" y="50926"/>
                </a:lnTo>
                <a:lnTo>
                  <a:pt x="1092200" y="25526"/>
                </a:lnTo>
                <a:close/>
              </a:path>
              <a:path w="1412875" h="76200">
                <a:moveTo>
                  <a:pt x="1143000" y="25526"/>
                </a:moveTo>
                <a:lnTo>
                  <a:pt x="1117600" y="25526"/>
                </a:lnTo>
                <a:lnTo>
                  <a:pt x="1117600" y="50800"/>
                </a:lnTo>
                <a:lnTo>
                  <a:pt x="1143000" y="50800"/>
                </a:lnTo>
                <a:lnTo>
                  <a:pt x="1143000" y="25526"/>
                </a:lnTo>
                <a:close/>
              </a:path>
              <a:path w="1412875" h="76200">
                <a:moveTo>
                  <a:pt x="1193800" y="25400"/>
                </a:moveTo>
                <a:lnTo>
                  <a:pt x="1168400" y="25526"/>
                </a:lnTo>
                <a:lnTo>
                  <a:pt x="1168400" y="50800"/>
                </a:lnTo>
                <a:lnTo>
                  <a:pt x="1193800" y="50800"/>
                </a:lnTo>
                <a:lnTo>
                  <a:pt x="1193800" y="25400"/>
                </a:lnTo>
                <a:close/>
              </a:path>
              <a:path w="1412875" h="76200">
                <a:moveTo>
                  <a:pt x="1244600" y="25400"/>
                </a:moveTo>
                <a:lnTo>
                  <a:pt x="1219200" y="25400"/>
                </a:lnTo>
                <a:lnTo>
                  <a:pt x="1219200" y="50800"/>
                </a:lnTo>
                <a:lnTo>
                  <a:pt x="1244600" y="50800"/>
                </a:lnTo>
                <a:lnTo>
                  <a:pt x="1244600" y="25400"/>
                </a:lnTo>
                <a:close/>
              </a:path>
              <a:path w="1412875" h="76200">
                <a:moveTo>
                  <a:pt x="1295400" y="25400"/>
                </a:moveTo>
                <a:lnTo>
                  <a:pt x="1270000" y="25400"/>
                </a:lnTo>
                <a:lnTo>
                  <a:pt x="1270000" y="50800"/>
                </a:lnTo>
                <a:lnTo>
                  <a:pt x="1295400" y="50800"/>
                </a:lnTo>
                <a:lnTo>
                  <a:pt x="1295400" y="25400"/>
                </a:lnTo>
                <a:close/>
              </a:path>
              <a:path w="1412875" h="76200">
                <a:moveTo>
                  <a:pt x="1374267" y="0"/>
                </a:moveTo>
                <a:lnTo>
                  <a:pt x="1359419" y="3006"/>
                </a:lnTo>
                <a:lnTo>
                  <a:pt x="1347311" y="11191"/>
                </a:lnTo>
                <a:lnTo>
                  <a:pt x="1339155" y="23306"/>
                </a:lnTo>
                <a:lnTo>
                  <a:pt x="1336167" y="38100"/>
                </a:lnTo>
                <a:lnTo>
                  <a:pt x="1339155" y="52947"/>
                </a:lnTo>
                <a:lnTo>
                  <a:pt x="1347311" y="65055"/>
                </a:lnTo>
                <a:lnTo>
                  <a:pt x="1359419" y="73211"/>
                </a:lnTo>
                <a:lnTo>
                  <a:pt x="1374267" y="76199"/>
                </a:lnTo>
                <a:lnTo>
                  <a:pt x="1389114" y="73211"/>
                </a:lnTo>
                <a:lnTo>
                  <a:pt x="1401222" y="65055"/>
                </a:lnTo>
                <a:lnTo>
                  <a:pt x="1409378" y="52947"/>
                </a:lnTo>
                <a:lnTo>
                  <a:pt x="1409810" y="50800"/>
                </a:lnTo>
                <a:lnTo>
                  <a:pt x="1346200" y="50800"/>
                </a:lnTo>
                <a:lnTo>
                  <a:pt x="1346200" y="25400"/>
                </a:lnTo>
                <a:lnTo>
                  <a:pt x="1409801" y="25400"/>
                </a:lnTo>
                <a:lnTo>
                  <a:pt x="1409378" y="23306"/>
                </a:lnTo>
                <a:lnTo>
                  <a:pt x="1401222" y="11191"/>
                </a:lnTo>
                <a:lnTo>
                  <a:pt x="1389114" y="3006"/>
                </a:lnTo>
                <a:lnTo>
                  <a:pt x="1374267" y="0"/>
                </a:lnTo>
                <a:close/>
              </a:path>
              <a:path w="1412875" h="76200">
                <a:moveTo>
                  <a:pt x="1338732" y="25400"/>
                </a:moveTo>
                <a:lnTo>
                  <a:pt x="1320800" y="25400"/>
                </a:lnTo>
                <a:lnTo>
                  <a:pt x="1320800" y="50800"/>
                </a:lnTo>
                <a:lnTo>
                  <a:pt x="1338723" y="50800"/>
                </a:lnTo>
                <a:lnTo>
                  <a:pt x="1336167" y="38100"/>
                </a:lnTo>
                <a:lnTo>
                  <a:pt x="1338732" y="25400"/>
                </a:lnTo>
                <a:close/>
              </a:path>
              <a:path w="1412875" h="76200">
                <a:moveTo>
                  <a:pt x="1371600" y="25400"/>
                </a:moveTo>
                <a:lnTo>
                  <a:pt x="1346200" y="25400"/>
                </a:lnTo>
                <a:lnTo>
                  <a:pt x="1346200" y="50800"/>
                </a:lnTo>
                <a:lnTo>
                  <a:pt x="1371600" y="50800"/>
                </a:lnTo>
                <a:lnTo>
                  <a:pt x="1371600" y="25400"/>
                </a:lnTo>
                <a:close/>
              </a:path>
              <a:path w="1412875" h="76200">
                <a:moveTo>
                  <a:pt x="1374267" y="25400"/>
                </a:moveTo>
                <a:lnTo>
                  <a:pt x="1371600" y="25400"/>
                </a:lnTo>
                <a:lnTo>
                  <a:pt x="1371600" y="50800"/>
                </a:lnTo>
                <a:lnTo>
                  <a:pt x="1374267" y="50800"/>
                </a:lnTo>
                <a:lnTo>
                  <a:pt x="1374267" y="25400"/>
                </a:lnTo>
                <a:close/>
              </a:path>
              <a:path w="1412875" h="76200">
                <a:moveTo>
                  <a:pt x="1409801" y="25400"/>
                </a:moveTo>
                <a:lnTo>
                  <a:pt x="1374267" y="25400"/>
                </a:lnTo>
                <a:lnTo>
                  <a:pt x="1374267" y="50800"/>
                </a:lnTo>
                <a:lnTo>
                  <a:pt x="1409810" y="50800"/>
                </a:lnTo>
                <a:lnTo>
                  <a:pt x="1412367" y="38100"/>
                </a:lnTo>
                <a:lnTo>
                  <a:pt x="1409801" y="25400"/>
                </a:lnTo>
                <a:close/>
              </a:path>
            </a:pathLst>
          </a:custGeom>
          <a:solidFill>
            <a:srgbClr val="9292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9"/>
          <p:cNvSpPr/>
          <p:nvPr/>
        </p:nvSpPr>
        <p:spPr>
          <a:xfrm>
            <a:off x="1083068" y="2469007"/>
            <a:ext cx="1050925" cy="76200"/>
          </a:xfrm>
          <a:custGeom>
            <a:avLst/>
            <a:gdLst/>
            <a:ahLst/>
            <a:cxnLst/>
            <a:rect l="l" t="t" r="r" b="b"/>
            <a:pathLst>
              <a:path w="1050925" h="76200">
                <a:moveTo>
                  <a:pt x="1025258" y="32130"/>
                </a:moveTo>
                <a:lnTo>
                  <a:pt x="1025004" y="57530"/>
                </a:lnTo>
                <a:lnTo>
                  <a:pt x="1050404" y="57784"/>
                </a:lnTo>
                <a:lnTo>
                  <a:pt x="1050658" y="32384"/>
                </a:lnTo>
                <a:lnTo>
                  <a:pt x="1025258" y="32130"/>
                </a:lnTo>
                <a:close/>
              </a:path>
              <a:path w="1050925" h="76200">
                <a:moveTo>
                  <a:pt x="974458" y="31876"/>
                </a:moveTo>
                <a:lnTo>
                  <a:pt x="974204" y="57276"/>
                </a:lnTo>
                <a:lnTo>
                  <a:pt x="999604" y="57403"/>
                </a:lnTo>
                <a:lnTo>
                  <a:pt x="999858" y="32003"/>
                </a:lnTo>
                <a:lnTo>
                  <a:pt x="974458" y="31876"/>
                </a:lnTo>
                <a:close/>
              </a:path>
              <a:path w="1050925" h="76200">
                <a:moveTo>
                  <a:pt x="923658" y="31495"/>
                </a:moveTo>
                <a:lnTo>
                  <a:pt x="923404" y="56895"/>
                </a:lnTo>
                <a:lnTo>
                  <a:pt x="948804" y="57022"/>
                </a:lnTo>
                <a:lnTo>
                  <a:pt x="949058" y="31622"/>
                </a:lnTo>
                <a:lnTo>
                  <a:pt x="923658" y="31495"/>
                </a:lnTo>
                <a:close/>
              </a:path>
              <a:path w="1050925" h="76200">
                <a:moveTo>
                  <a:pt x="872858" y="31114"/>
                </a:moveTo>
                <a:lnTo>
                  <a:pt x="872604" y="56514"/>
                </a:lnTo>
                <a:lnTo>
                  <a:pt x="898004" y="56641"/>
                </a:lnTo>
                <a:lnTo>
                  <a:pt x="898258" y="31241"/>
                </a:lnTo>
                <a:lnTo>
                  <a:pt x="872858" y="31114"/>
                </a:lnTo>
                <a:close/>
              </a:path>
              <a:path w="1050925" h="76200">
                <a:moveTo>
                  <a:pt x="822058" y="30733"/>
                </a:moveTo>
                <a:lnTo>
                  <a:pt x="821804" y="56133"/>
                </a:lnTo>
                <a:lnTo>
                  <a:pt x="847204" y="56387"/>
                </a:lnTo>
                <a:lnTo>
                  <a:pt x="847458" y="30987"/>
                </a:lnTo>
                <a:lnTo>
                  <a:pt x="822058" y="30733"/>
                </a:lnTo>
                <a:close/>
              </a:path>
              <a:path w="1050925" h="76200">
                <a:moveTo>
                  <a:pt x="771258" y="30479"/>
                </a:moveTo>
                <a:lnTo>
                  <a:pt x="771004" y="55879"/>
                </a:lnTo>
                <a:lnTo>
                  <a:pt x="796404" y="56006"/>
                </a:lnTo>
                <a:lnTo>
                  <a:pt x="796658" y="30606"/>
                </a:lnTo>
                <a:lnTo>
                  <a:pt x="771258" y="30479"/>
                </a:lnTo>
                <a:close/>
              </a:path>
              <a:path w="1050925" h="76200">
                <a:moveTo>
                  <a:pt x="720458" y="30098"/>
                </a:moveTo>
                <a:lnTo>
                  <a:pt x="720204" y="55498"/>
                </a:lnTo>
                <a:lnTo>
                  <a:pt x="745604" y="55625"/>
                </a:lnTo>
                <a:lnTo>
                  <a:pt x="745858" y="30225"/>
                </a:lnTo>
                <a:lnTo>
                  <a:pt x="720458" y="30098"/>
                </a:lnTo>
                <a:close/>
              </a:path>
              <a:path w="1050925" h="76200">
                <a:moveTo>
                  <a:pt x="669658" y="29717"/>
                </a:moveTo>
                <a:lnTo>
                  <a:pt x="669404" y="55117"/>
                </a:lnTo>
                <a:lnTo>
                  <a:pt x="694804" y="55244"/>
                </a:lnTo>
                <a:lnTo>
                  <a:pt x="695058" y="29844"/>
                </a:lnTo>
                <a:lnTo>
                  <a:pt x="669658" y="29717"/>
                </a:lnTo>
                <a:close/>
              </a:path>
              <a:path w="1050925" h="76200">
                <a:moveTo>
                  <a:pt x="618858" y="29337"/>
                </a:moveTo>
                <a:lnTo>
                  <a:pt x="618604" y="54737"/>
                </a:lnTo>
                <a:lnTo>
                  <a:pt x="644004" y="54990"/>
                </a:lnTo>
                <a:lnTo>
                  <a:pt x="644258" y="29590"/>
                </a:lnTo>
                <a:lnTo>
                  <a:pt x="618858" y="29337"/>
                </a:lnTo>
                <a:close/>
              </a:path>
              <a:path w="1050925" h="76200">
                <a:moveTo>
                  <a:pt x="568058" y="29082"/>
                </a:moveTo>
                <a:lnTo>
                  <a:pt x="567804" y="54482"/>
                </a:lnTo>
                <a:lnTo>
                  <a:pt x="593204" y="54609"/>
                </a:lnTo>
                <a:lnTo>
                  <a:pt x="593458" y="29209"/>
                </a:lnTo>
                <a:lnTo>
                  <a:pt x="568058" y="29082"/>
                </a:lnTo>
                <a:close/>
              </a:path>
              <a:path w="1050925" h="76200">
                <a:moveTo>
                  <a:pt x="517258" y="28701"/>
                </a:moveTo>
                <a:lnTo>
                  <a:pt x="517004" y="54101"/>
                </a:lnTo>
                <a:lnTo>
                  <a:pt x="542404" y="54228"/>
                </a:lnTo>
                <a:lnTo>
                  <a:pt x="542658" y="28828"/>
                </a:lnTo>
                <a:lnTo>
                  <a:pt x="517258" y="28701"/>
                </a:lnTo>
                <a:close/>
              </a:path>
              <a:path w="1050925" h="76200">
                <a:moveTo>
                  <a:pt x="466458" y="28320"/>
                </a:moveTo>
                <a:lnTo>
                  <a:pt x="466204" y="53720"/>
                </a:lnTo>
                <a:lnTo>
                  <a:pt x="491604" y="53847"/>
                </a:lnTo>
                <a:lnTo>
                  <a:pt x="491858" y="28447"/>
                </a:lnTo>
                <a:lnTo>
                  <a:pt x="466458" y="28320"/>
                </a:lnTo>
                <a:close/>
              </a:path>
              <a:path w="1050925" h="76200">
                <a:moveTo>
                  <a:pt x="415658" y="27939"/>
                </a:moveTo>
                <a:lnTo>
                  <a:pt x="415404" y="53339"/>
                </a:lnTo>
                <a:lnTo>
                  <a:pt x="440804" y="53593"/>
                </a:lnTo>
                <a:lnTo>
                  <a:pt x="441058" y="28193"/>
                </a:lnTo>
                <a:lnTo>
                  <a:pt x="415658" y="27939"/>
                </a:lnTo>
                <a:close/>
              </a:path>
              <a:path w="1050925" h="76200">
                <a:moveTo>
                  <a:pt x="364858" y="27685"/>
                </a:moveTo>
                <a:lnTo>
                  <a:pt x="364604" y="53085"/>
                </a:lnTo>
                <a:lnTo>
                  <a:pt x="390004" y="53212"/>
                </a:lnTo>
                <a:lnTo>
                  <a:pt x="390258" y="27812"/>
                </a:lnTo>
                <a:lnTo>
                  <a:pt x="364858" y="27685"/>
                </a:lnTo>
                <a:close/>
              </a:path>
              <a:path w="1050925" h="76200">
                <a:moveTo>
                  <a:pt x="314058" y="27304"/>
                </a:moveTo>
                <a:lnTo>
                  <a:pt x="313804" y="52704"/>
                </a:lnTo>
                <a:lnTo>
                  <a:pt x="339204" y="52831"/>
                </a:lnTo>
                <a:lnTo>
                  <a:pt x="339458" y="27431"/>
                </a:lnTo>
                <a:lnTo>
                  <a:pt x="314058" y="27304"/>
                </a:lnTo>
                <a:close/>
              </a:path>
              <a:path w="1050925" h="76200">
                <a:moveTo>
                  <a:pt x="263258" y="26923"/>
                </a:moveTo>
                <a:lnTo>
                  <a:pt x="263004" y="52323"/>
                </a:lnTo>
                <a:lnTo>
                  <a:pt x="288404" y="52450"/>
                </a:lnTo>
                <a:lnTo>
                  <a:pt x="288658" y="27050"/>
                </a:lnTo>
                <a:lnTo>
                  <a:pt x="263258" y="26923"/>
                </a:lnTo>
                <a:close/>
              </a:path>
              <a:path w="1050925" h="76200">
                <a:moveTo>
                  <a:pt x="212458" y="26542"/>
                </a:moveTo>
                <a:lnTo>
                  <a:pt x="212204" y="51942"/>
                </a:lnTo>
                <a:lnTo>
                  <a:pt x="237604" y="52196"/>
                </a:lnTo>
                <a:lnTo>
                  <a:pt x="237858" y="26796"/>
                </a:lnTo>
                <a:lnTo>
                  <a:pt x="212458" y="26542"/>
                </a:lnTo>
                <a:close/>
              </a:path>
              <a:path w="1050925" h="76200">
                <a:moveTo>
                  <a:pt x="161645" y="26162"/>
                </a:moveTo>
                <a:lnTo>
                  <a:pt x="161467" y="51562"/>
                </a:lnTo>
                <a:lnTo>
                  <a:pt x="186867" y="51815"/>
                </a:lnTo>
                <a:lnTo>
                  <a:pt x="187058" y="26415"/>
                </a:lnTo>
                <a:lnTo>
                  <a:pt x="161645" y="26162"/>
                </a:lnTo>
                <a:close/>
              </a:path>
              <a:path w="1050925" h="76200">
                <a:moveTo>
                  <a:pt x="110845" y="25907"/>
                </a:moveTo>
                <a:lnTo>
                  <a:pt x="110667" y="51307"/>
                </a:lnTo>
                <a:lnTo>
                  <a:pt x="136067" y="51434"/>
                </a:lnTo>
                <a:lnTo>
                  <a:pt x="136245" y="26034"/>
                </a:lnTo>
                <a:lnTo>
                  <a:pt x="110845" y="25907"/>
                </a:lnTo>
                <a:close/>
              </a:path>
              <a:path w="1050925" h="76200">
                <a:moveTo>
                  <a:pt x="38353" y="0"/>
                </a:moveTo>
                <a:lnTo>
                  <a:pt x="23502" y="2895"/>
                </a:lnTo>
                <a:lnTo>
                  <a:pt x="11337" y="10969"/>
                </a:lnTo>
                <a:lnTo>
                  <a:pt x="3092" y="23020"/>
                </a:lnTo>
                <a:lnTo>
                  <a:pt x="0" y="37845"/>
                </a:lnTo>
                <a:lnTo>
                  <a:pt x="2887" y="52661"/>
                </a:lnTo>
                <a:lnTo>
                  <a:pt x="10968" y="64833"/>
                </a:lnTo>
                <a:lnTo>
                  <a:pt x="23022" y="73100"/>
                </a:lnTo>
                <a:lnTo>
                  <a:pt x="37833" y="76200"/>
                </a:lnTo>
                <a:lnTo>
                  <a:pt x="52684" y="73304"/>
                </a:lnTo>
                <a:lnTo>
                  <a:pt x="64850" y="65230"/>
                </a:lnTo>
                <a:lnTo>
                  <a:pt x="73100" y="53179"/>
                </a:lnTo>
                <a:lnTo>
                  <a:pt x="73556" y="50995"/>
                </a:lnTo>
                <a:lnTo>
                  <a:pt x="59867" y="50926"/>
                </a:lnTo>
                <a:lnTo>
                  <a:pt x="60045" y="25526"/>
                </a:lnTo>
                <a:lnTo>
                  <a:pt x="73702" y="25526"/>
                </a:lnTo>
                <a:lnTo>
                  <a:pt x="73304" y="23485"/>
                </a:lnTo>
                <a:lnTo>
                  <a:pt x="65220" y="11318"/>
                </a:lnTo>
                <a:lnTo>
                  <a:pt x="53164" y="3081"/>
                </a:lnTo>
                <a:lnTo>
                  <a:pt x="38353" y="0"/>
                </a:lnTo>
                <a:close/>
              </a:path>
              <a:path w="1050925" h="76200">
                <a:moveTo>
                  <a:pt x="73715" y="25595"/>
                </a:moveTo>
                <a:lnTo>
                  <a:pt x="76200" y="38353"/>
                </a:lnTo>
                <a:lnTo>
                  <a:pt x="73556" y="50995"/>
                </a:lnTo>
                <a:lnTo>
                  <a:pt x="85267" y="51053"/>
                </a:lnTo>
                <a:lnTo>
                  <a:pt x="85445" y="25653"/>
                </a:lnTo>
                <a:lnTo>
                  <a:pt x="73715" y="25595"/>
                </a:lnTo>
                <a:close/>
              </a:path>
              <a:path w="1050925" h="76200">
                <a:moveTo>
                  <a:pt x="60045" y="25526"/>
                </a:moveTo>
                <a:lnTo>
                  <a:pt x="59867" y="50926"/>
                </a:lnTo>
                <a:lnTo>
                  <a:pt x="73556" y="50995"/>
                </a:lnTo>
                <a:lnTo>
                  <a:pt x="76200" y="38353"/>
                </a:lnTo>
                <a:lnTo>
                  <a:pt x="73715" y="25595"/>
                </a:lnTo>
                <a:lnTo>
                  <a:pt x="60045" y="25526"/>
                </a:lnTo>
                <a:close/>
              </a:path>
              <a:path w="1050925" h="76200">
                <a:moveTo>
                  <a:pt x="73702" y="25526"/>
                </a:moveTo>
                <a:lnTo>
                  <a:pt x="60045" y="25526"/>
                </a:lnTo>
                <a:lnTo>
                  <a:pt x="73715" y="25595"/>
                </a:lnTo>
                <a:close/>
              </a:path>
            </a:pathLst>
          </a:custGeom>
          <a:solidFill>
            <a:srgbClr val="92929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0"/>
          <p:cNvSpPr txBox="1"/>
          <p:nvPr/>
        </p:nvSpPr>
        <p:spPr>
          <a:xfrm>
            <a:off x="6952868" y="5034280"/>
            <a:ext cx="97916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5C5C5C"/>
                </a:solidFill>
                <a:latin typeface="Arial"/>
                <a:cs typeface="Arial"/>
              </a:rPr>
              <a:t>Satisfied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3" name="object 11"/>
          <p:cNvSpPr txBox="1"/>
          <p:nvPr/>
        </p:nvSpPr>
        <p:spPr>
          <a:xfrm>
            <a:off x="1221130" y="4193794"/>
            <a:ext cx="621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5C5C5C"/>
                </a:solidFill>
                <a:latin typeface="Arial"/>
                <a:cs typeface="Arial"/>
              </a:rPr>
              <a:t>L</a:t>
            </a:r>
            <a:r>
              <a:rPr sz="1800" b="1" spc="5" dirty="0">
                <a:solidFill>
                  <a:srgbClr val="5C5C5C"/>
                </a:solidFill>
                <a:latin typeface="Arial"/>
                <a:cs typeface="Arial"/>
              </a:rPr>
              <a:t>o</a:t>
            </a:r>
            <a:r>
              <a:rPr sz="1800" b="1" spc="-25" dirty="0">
                <a:solidFill>
                  <a:srgbClr val="5C5C5C"/>
                </a:solidFill>
                <a:latin typeface="Arial"/>
                <a:cs typeface="Arial"/>
              </a:rPr>
              <a:t>y</a:t>
            </a:r>
            <a:r>
              <a:rPr sz="1800" b="1" spc="-5" dirty="0">
                <a:solidFill>
                  <a:srgbClr val="5C5C5C"/>
                </a:solidFill>
                <a:latin typeface="Arial"/>
                <a:cs typeface="Arial"/>
              </a:rPr>
              <a:t>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2"/>
          <p:cNvSpPr txBox="1"/>
          <p:nvPr/>
        </p:nvSpPr>
        <p:spPr>
          <a:xfrm>
            <a:off x="1224483" y="2165045"/>
            <a:ext cx="10471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5" dirty="0">
                <a:solidFill>
                  <a:srgbClr val="5C5C5C"/>
                </a:solidFill>
                <a:latin typeface="Arial"/>
                <a:cs typeface="Arial"/>
              </a:rPr>
              <a:t>A</a:t>
            </a:r>
            <a:r>
              <a:rPr sz="1800" b="1" spc="10" dirty="0">
                <a:solidFill>
                  <a:srgbClr val="5C5C5C"/>
                </a:solidFill>
                <a:latin typeface="Arial"/>
                <a:cs typeface="Arial"/>
              </a:rPr>
              <a:t>d</a:t>
            </a:r>
            <a:r>
              <a:rPr sz="1800" b="1" spc="-35" dirty="0">
                <a:solidFill>
                  <a:srgbClr val="5C5C5C"/>
                </a:solidFill>
                <a:latin typeface="Arial"/>
                <a:cs typeface="Arial"/>
              </a:rPr>
              <a:t>v</a:t>
            </a:r>
            <a:r>
              <a:rPr sz="1800" b="1" dirty="0">
                <a:solidFill>
                  <a:srgbClr val="5C5C5C"/>
                </a:solidFill>
                <a:latin typeface="Arial"/>
                <a:cs typeface="Arial"/>
              </a:rPr>
              <a:t>o</a:t>
            </a:r>
            <a:r>
              <a:rPr sz="1800" b="1" spc="5" dirty="0">
                <a:solidFill>
                  <a:srgbClr val="5C5C5C"/>
                </a:solidFill>
                <a:latin typeface="Arial"/>
                <a:cs typeface="Arial"/>
              </a:rPr>
              <a:t>c</a:t>
            </a:r>
            <a:r>
              <a:rPr sz="1800" b="1" spc="-10" dirty="0">
                <a:solidFill>
                  <a:srgbClr val="5C5C5C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5C5C5C"/>
                </a:solidFill>
                <a:latin typeface="Arial"/>
                <a:cs typeface="Arial"/>
              </a:rPr>
              <a:t>te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5" name="object 13"/>
          <p:cNvSpPr txBox="1"/>
          <p:nvPr/>
        </p:nvSpPr>
        <p:spPr>
          <a:xfrm>
            <a:off x="5161534" y="5231129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01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4"/>
          <p:cNvSpPr txBox="1"/>
          <p:nvPr/>
        </p:nvSpPr>
        <p:spPr>
          <a:xfrm>
            <a:off x="3279775" y="4387088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02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5"/>
          <p:cNvSpPr txBox="1"/>
          <p:nvPr/>
        </p:nvSpPr>
        <p:spPr>
          <a:xfrm>
            <a:off x="5661152" y="3183128"/>
            <a:ext cx="2115185" cy="549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5080">
              <a:lnSpc>
                <a:spcPts val="2060"/>
              </a:lnSpc>
              <a:spcBef>
                <a:spcPts val="100"/>
              </a:spcBef>
            </a:pPr>
            <a:r>
              <a:rPr sz="1800" b="1" dirty="0">
                <a:solidFill>
                  <a:srgbClr val="5C5C5C"/>
                </a:solidFill>
                <a:latin typeface="Arial"/>
                <a:cs typeface="Arial"/>
              </a:rPr>
              <a:t>E</a:t>
            </a:r>
            <a:r>
              <a:rPr sz="1800" b="1" spc="5" dirty="0">
                <a:solidFill>
                  <a:srgbClr val="5C5C5C"/>
                </a:solidFill>
                <a:latin typeface="Arial"/>
                <a:cs typeface="Arial"/>
              </a:rPr>
              <a:t>ng</a:t>
            </a:r>
            <a:r>
              <a:rPr sz="1800" b="1" spc="-5" dirty="0">
                <a:solidFill>
                  <a:srgbClr val="5C5C5C"/>
                </a:solidFill>
                <a:latin typeface="Arial"/>
                <a:cs typeface="Arial"/>
              </a:rPr>
              <a:t>age</a:t>
            </a:r>
            <a:endParaRPr sz="1800" dirty="0">
              <a:latin typeface="Arial"/>
              <a:cs typeface="Arial"/>
            </a:endParaRPr>
          </a:p>
          <a:p>
            <a:pPr marL="12700">
              <a:lnSpc>
                <a:spcPts val="2060"/>
              </a:lnSpc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03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8" name="object 16"/>
          <p:cNvSpPr txBox="1"/>
          <p:nvPr/>
        </p:nvSpPr>
        <p:spPr>
          <a:xfrm>
            <a:off x="2715895" y="2356865"/>
            <a:ext cx="278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04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7"/>
          <p:cNvSpPr txBox="1">
            <a:spLocks noGrp="1"/>
          </p:cNvSpPr>
          <p:nvPr>
            <p:ph type="title"/>
          </p:nvPr>
        </p:nvSpPr>
        <p:spPr>
          <a:xfrm>
            <a:off x="1069644" y="709929"/>
            <a:ext cx="26943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252525"/>
                </a:solidFill>
                <a:latin typeface="Arial"/>
                <a:cs typeface="Arial"/>
              </a:rPr>
              <a:t>Customer</a:t>
            </a:r>
            <a:r>
              <a:rPr sz="2800" b="1" spc="-30" dirty="0">
                <a:solidFill>
                  <a:srgbClr val="252525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252525"/>
                </a:solidFill>
                <a:latin typeface="Arial"/>
                <a:cs typeface="Arial"/>
              </a:rPr>
              <a:t>Level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34969" y="2514600"/>
            <a:ext cx="235622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500" dirty="0"/>
              <a:t>Para konsumen yang selama ini selalu melakukan pembelian ulang dan memberikan review positif baik  merekomendasikan kepada orang lain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1152" y="5531041"/>
            <a:ext cx="316379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500" dirty="0"/>
              <a:t>Pelanggan yang puas dengan produk, layanan, dan kemampuan perusahaan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8896" y="3634770"/>
            <a:ext cx="258270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500" dirty="0"/>
              <a:t>Keterikatan pelanggan dimana ada komunikasi antara produsen dan konsumen.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90258" y="4572000"/>
            <a:ext cx="240093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500" dirty="0"/>
              <a:t>Kelekatan pelanggan pada suatu merek/produk/jasa dengan melakukan pembelian ulang</a:t>
            </a:r>
          </a:p>
        </p:txBody>
      </p:sp>
    </p:spTree>
    <p:extLst>
      <p:ext uri="{BB962C8B-B14F-4D97-AF65-F5344CB8AC3E}">
        <p14:creationId xmlns:p14="http://schemas.microsoft.com/office/powerpoint/2010/main" val="792725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606962" y="1142999"/>
            <a:ext cx="7951980" cy="52089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28766" y="453161"/>
            <a:ext cx="4560823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5" dirty="0" err="1">
                <a:latin typeface="Arial"/>
                <a:cs typeface="Arial"/>
              </a:rPr>
              <a:t>Buat</a:t>
            </a:r>
            <a:r>
              <a:rPr sz="2200" b="1" spc="-5" dirty="0">
                <a:latin typeface="Arial"/>
                <a:cs typeface="Arial"/>
              </a:rPr>
              <a:t> Data Base </a:t>
            </a:r>
            <a:r>
              <a:rPr sz="2200" b="1" spc="-5" dirty="0" err="1">
                <a:latin typeface="Arial"/>
                <a:cs typeface="Arial"/>
              </a:rPr>
              <a:t>Pelanggan</a:t>
            </a:r>
            <a:endParaRPr sz="22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05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/>
          <p:nvPr/>
        </p:nvSpPr>
        <p:spPr>
          <a:xfrm>
            <a:off x="4558919" y="1219200"/>
            <a:ext cx="1776730" cy="1371600"/>
          </a:xfrm>
          <a:custGeom>
            <a:avLst/>
            <a:gdLst/>
            <a:ahLst/>
            <a:cxnLst/>
            <a:rect l="l" t="t" r="r" b="b"/>
            <a:pathLst>
              <a:path w="1776729" h="1371600">
                <a:moveTo>
                  <a:pt x="1776602" y="0"/>
                </a:moveTo>
                <a:lnTo>
                  <a:pt x="228600" y="0"/>
                </a:lnTo>
                <a:lnTo>
                  <a:pt x="182533" y="4644"/>
                </a:lnTo>
                <a:lnTo>
                  <a:pt x="139624" y="17966"/>
                </a:lnTo>
                <a:lnTo>
                  <a:pt x="100793" y="39045"/>
                </a:lnTo>
                <a:lnTo>
                  <a:pt x="66960" y="66960"/>
                </a:lnTo>
                <a:lnTo>
                  <a:pt x="39045" y="100793"/>
                </a:lnTo>
                <a:lnTo>
                  <a:pt x="17966" y="139624"/>
                </a:lnTo>
                <a:lnTo>
                  <a:pt x="4644" y="182533"/>
                </a:lnTo>
                <a:lnTo>
                  <a:pt x="0" y="228600"/>
                </a:lnTo>
                <a:lnTo>
                  <a:pt x="0" y="1371600"/>
                </a:lnTo>
                <a:lnTo>
                  <a:pt x="1548002" y="1371600"/>
                </a:lnTo>
                <a:lnTo>
                  <a:pt x="1594069" y="1366955"/>
                </a:lnTo>
                <a:lnTo>
                  <a:pt x="1636978" y="1353633"/>
                </a:lnTo>
                <a:lnTo>
                  <a:pt x="1675809" y="1332554"/>
                </a:lnTo>
                <a:lnTo>
                  <a:pt x="1709642" y="1304639"/>
                </a:lnTo>
                <a:lnTo>
                  <a:pt x="1737557" y="1270806"/>
                </a:lnTo>
                <a:lnTo>
                  <a:pt x="1758636" y="1231975"/>
                </a:lnTo>
                <a:lnTo>
                  <a:pt x="1771958" y="1189066"/>
                </a:lnTo>
                <a:lnTo>
                  <a:pt x="1776602" y="1143000"/>
                </a:lnTo>
                <a:lnTo>
                  <a:pt x="1776602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/>
          <p:cNvSpPr/>
          <p:nvPr/>
        </p:nvSpPr>
        <p:spPr>
          <a:xfrm>
            <a:off x="6433820" y="1219200"/>
            <a:ext cx="1776730" cy="1371600"/>
          </a:xfrm>
          <a:custGeom>
            <a:avLst/>
            <a:gdLst/>
            <a:ahLst/>
            <a:cxnLst/>
            <a:rect l="l" t="t" r="r" b="b"/>
            <a:pathLst>
              <a:path w="1776729" h="1371600">
                <a:moveTo>
                  <a:pt x="1776602" y="0"/>
                </a:moveTo>
                <a:lnTo>
                  <a:pt x="228600" y="0"/>
                </a:lnTo>
                <a:lnTo>
                  <a:pt x="182533" y="4644"/>
                </a:lnTo>
                <a:lnTo>
                  <a:pt x="139624" y="17966"/>
                </a:lnTo>
                <a:lnTo>
                  <a:pt x="100793" y="39045"/>
                </a:lnTo>
                <a:lnTo>
                  <a:pt x="66960" y="66960"/>
                </a:lnTo>
                <a:lnTo>
                  <a:pt x="39045" y="100793"/>
                </a:lnTo>
                <a:lnTo>
                  <a:pt x="17966" y="139624"/>
                </a:lnTo>
                <a:lnTo>
                  <a:pt x="4644" y="182533"/>
                </a:lnTo>
                <a:lnTo>
                  <a:pt x="0" y="228600"/>
                </a:lnTo>
                <a:lnTo>
                  <a:pt x="0" y="1371600"/>
                </a:lnTo>
                <a:lnTo>
                  <a:pt x="1548002" y="1371600"/>
                </a:lnTo>
                <a:lnTo>
                  <a:pt x="1594069" y="1366955"/>
                </a:lnTo>
                <a:lnTo>
                  <a:pt x="1636978" y="1353633"/>
                </a:lnTo>
                <a:lnTo>
                  <a:pt x="1675809" y="1332554"/>
                </a:lnTo>
                <a:lnTo>
                  <a:pt x="1709642" y="1304639"/>
                </a:lnTo>
                <a:lnTo>
                  <a:pt x="1737557" y="1270806"/>
                </a:lnTo>
                <a:lnTo>
                  <a:pt x="1758636" y="1231975"/>
                </a:lnTo>
                <a:lnTo>
                  <a:pt x="1771958" y="1189066"/>
                </a:lnTo>
                <a:lnTo>
                  <a:pt x="1776602" y="1143000"/>
                </a:lnTo>
                <a:lnTo>
                  <a:pt x="1776602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5"/>
          <p:cNvSpPr/>
          <p:nvPr/>
        </p:nvSpPr>
        <p:spPr>
          <a:xfrm>
            <a:off x="815479" y="2820542"/>
            <a:ext cx="1776730" cy="1371600"/>
          </a:xfrm>
          <a:custGeom>
            <a:avLst/>
            <a:gdLst/>
            <a:ahLst/>
            <a:cxnLst/>
            <a:rect l="l" t="t" r="r" b="b"/>
            <a:pathLst>
              <a:path w="1776730" h="1371600">
                <a:moveTo>
                  <a:pt x="1776590" y="0"/>
                </a:moveTo>
                <a:lnTo>
                  <a:pt x="228612" y="0"/>
                </a:lnTo>
                <a:lnTo>
                  <a:pt x="182538" y="4644"/>
                </a:lnTo>
                <a:lnTo>
                  <a:pt x="139624" y="17966"/>
                </a:lnTo>
                <a:lnTo>
                  <a:pt x="100791" y="39045"/>
                </a:lnTo>
                <a:lnTo>
                  <a:pt x="66957" y="66960"/>
                </a:lnTo>
                <a:lnTo>
                  <a:pt x="39042" y="100793"/>
                </a:lnTo>
                <a:lnTo>
                  <a:pt x="17964" y="139624"/>
                </a:lnTo>
                <a:lnTo>
                  <a:pt x="4644" y="182533"/>
                </a:lnTo>
                <a:lnTo>
                  <a:pt x="0" y="228600"/>
                </a:lnTo>
                <a:lnTo>
                  <a:pt x="0" y="1371600"/>
                </a:lnTo>
                <a:lnTo>
                  <a:pt x="1547990" y="1371600"/>
                </a:lnTo>
                <a:lnTo>
                  <a:pt x="1594057" y="1366955"/>
                </a:lnTo>
                <a:lnTo>
                  <a:pt x="1636965" y="1353633"/>
                </a:lnTo>
                <a:lnTo>
                  <a:pt x="1675796" y="1332554"/>
                </a:lnTo>
                <a:lnTo>
                  <a:pt x="1709629" y="1304639"/>
                </a:lnTo>
                <a:lnTo>
                  <a:pt x="1737545" y="1270806"/>
                </a:lnTo>
                <a:lnTo>
                  <a:pt x="1758623" y="1231975"/>
                </a:lnTo>
                <a:lnTo>
                  <a:pt x="1771945" y="1189066"/>
                </a:lnTo>
                <a:lnTo>
                  <a:pt x="1776590" y="1143000"/>
                </a:lnTo>
                <a:lnTo>
                  <a:pt x="1776590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/>
          <p:cNvSpPr/>
          <p:nvPr/>
        </p:nvSpPr>
        <p:spPr>
          <a:xfrm>
            <a:off x="2690367" y="2853061"/>
            <a:ext cx="1776730" cy="1371600"/>
          </a:xfrm>
          <a:custGeom>
            <a:avLst/>
            <a:gdLst/>
            <a:ahLst/>
            <a:cxnLst/>
            <a:rect l="l" t="t" r="r" b="b"/>
            <a:pathLst>
              <a:path w="1776729" h="1371600">
                <a:moveTo>
                  <a:pt x="1776603" y="0"/>
                </a:moveTo>
                <a:lnTo>
                  <a:pt x="228600" y="0"/>
                </a:lnTo>
                <a:lnTo>
                  <a:pt x="182533" y="4644"/>
                </a:lnTo>
                <a:lnTo>
                  <a:pt x="139624" y="17966"/>
                </a:lnTo>
                <a:lnTo>
                  <a:pt x="100793" y="39045"/>
                </a:lnTo>
                <a:lnTo>
                  <a:pt x="66960" y="66960"/>
                </a:lnTo>
                <a:lnTo>
                  <a:pt x="39045" y="100793"/>
                </a:lnTo>
                <a:lnTo>
                  <a:pt x="17966" y="139624"/>
                </a:lnTo>
                <a:lnTo>
                  <a:pt x="4644" y="182533"/>
                </a:lnTo>
                <a:lnTo>
                  <a:pt x="0" y="228600"/>
                </a:lnTo>
                <a:lnTo>
                  <a:pt x="0" y="1371600"/>
                </a:lnTo>
                <a:lnTo>
                  <a:pt x="1548003" y="1371600"/>
                </a:lnTo>
                <a:lnTo>
                  <a:pt x="1594069" y="1366955"/>
                </a:lnTo>
                <a:lnTo>
                  <a:pt x="1636978" y="1353633"/>
                </a:lnTo>
                <a:lnTo>
                  <a:pt x="1675809" y="1332554"/>
                </a:lnTo>
                <a:lnTo>
                  <a:pt x="1709642" y="1304639"/>
                </a:lnTo>
                <a:lnTo>
                  <a:pt x="1737557" y="1270806"/>
                </a:lnTo>
                <a:lnTo>
                  <a:pt x="1758636" y="1231975"/>
                </a:lnTo>
                <a:lnTo>
                  <a:pt x="1771958" y="1189066"/>
                </a:lnTo>
                <a:lnTo>
                  <a:pt x="1776603" y="1143000"/>
                </a:lnTo>
                <a:lnTo>
                  <a:pt x="1776603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7"/>
          <p:cNvSpPr/>
          <p:nvPr/>
        </p:nvSpPr>
        <p:spPr>
          <a:xfrm>
            <a:off x="4558919" y="2820542"/>
            <a:ext cx="1776730" cy="1371600"/>
          </a:xfrm>
          <a:custGeom>
            <a:avLst/>
            <a:gdLst/>
            <a:ahLst/>
            <a:cxnLst/>
            <a:rect l="l" t="t" r="r" b="b"/>
            <a:pathLst>
              <a:path w="1776729" h="1371600">
                <a:moveTo>
                  <a:pt x="1776602" y="0"/>
                </a:moveTo>
                <a:lnTo>
                  <a:pt x="228600" y="0"/>
                </a:lnTo>
                <a:lnTo>
                  <a:pt x="182533" y="4644"/>
                </a:lnTo>
                <a:lnTo>
                  <a:pt x="139624" y="17966"/>
                </a:lnTo>
                <a:lnTo>
                  <a:pt x="100793" y="39045"/>
                </a:lnTo>
                <a:lnTo>
                  <a:pt x="66960" y="66960"/>
                </a:lnTo>
                <a:lnTo>
                  <a:pt x="39045" y="100793"/>
                </a:lnTo>
                <a:lnTo>
                  <a:pt x="17966" y="139624"/>
                </a:lnTo>
                <a:lnTo>
                  <a:pt x="4644" y="182533"/>
                </a:lnTo>
                <a:lnTo>
                  <a:pt x="0" y="228600"/>
                </a:lnTo>
                <a:lnTo>
                  <a:pt x="0" y="1371600"/>
                </a:lnTo>
                <a:lnTo>
                  <a:pt x="1548002" y="1371600"/>
                </a:lnTo>
                <a:lnTo>
                  <a:pt x="1594069" y="1366955"/>
                </a:lnTo>
                <a:lnTo>
                  <a:pt x="1636978" y="1353633"/>
                </a:lnTo>
                <a:lnTo>
                  <a:pt x="1675809" y="1332554"/>
                </a:lnTo>
                <a:lnTo>
                  <a:pt x="1709642" y="1304639"/>
                </a:lnTo>
                <a:lnTo>
                  <a:pt x="1737557" y="1270806"/>
                </a:lnTo>
                <a:lnTo>
                  <a:pt x="1758636" y="1231975"/>
                </a:lnTo>
                <a:lnTo>
                  <a:pt x="1771958" y="1189066"/>
                </a:lnTo>
                <a:lnTo>
                  <a:pt x="1776602" y="1143000"/>
                </a:lnTo>
                <a:lnTo>
                  <a:pt x="1776602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8"/>
          <p:cNvSpPr/>
          <p:nvPr/>
        </p:nvSpPr>
        <p:spPr>
          <a:xfrm>
            <a:off x="6433820" y="2820542"/>
            <a:ext cx="1776730" cy="1371600"/>
          </a:xfrm>
          <a:custGeom>
            <a:avLst/>
            <a:gdLst/>
            <a:ahLst/>
            <a:cxnLst/>
            <a:rect l="l" t="t" r="r" b="b"/>
            <a:pathLst>
              <a:path w="1776729" h="1371600">
                <a:moveTo>
                  <a:pt x="1776602" y="0"/>
                </a:moveTo>
                <a:lnTo>
                  <a:pt x="228600" y="0"/>
                </a:lnTo>
                <a:lnTo>
                  <a:pt x="182533" y="4644"/>
                </a:lnTo>
                <a:lnTo>
                  <a:pt x="139624" y="17966"/>
                </a:lnTo>
                <a:lnTo>
                  <a:pt x="100793" y="39045"/>
                </a:lnTo>
                <a:lnTo>
                  <a:pt x="66960" y="66960"/>
                </a:lnTo>
                <a:lnTo>
                  <a:pt x="39045" y="100793"/>
                </a:lnTo>
                <a:lnTo>
                  <a:pt x="17966" y="139624"/>
                </a:lnTo>
                <a:lnTo>
                  <a:pt x="4644" y="182533"/>
                </a:lnTo>
                <a:lnTo>
                  <a:pt x="0" y="228600"/>
                </a:lnTo>
                <a:lnTo>
                  <a:pt x="0" y="1371600"/>
                </a:lnTo>
                <a:lnTo>
                  <a:pt x="1548002" y="1371600"/>
                </a:lnTo>
                <a:lnTo>
                  <a:pt x="1594069" y="1366955"/>
                </a:lnTo>
                <a:lnTo>
                  <a:pt x="1636978" y="1353633"/>
                </a:lnTo>
                <a:lnTo>
                  <a:pt x="1675809" y="1332554"/>
                </a:lnTo>
                <a:lnTo>
                  <a:pt x="1709642" y="1304639"/>
                </a:lnTo>
                <a:lnTo>
                  <a:pt x="1737557" y="1270806"/>
                </a:lnTo>
                <a:lnTo>
                  <a:pt x="1758636" y="1231975"/>
                </a:lnTo>
                <a:lnTo>
                  <a:pt x="1771958" y="1189066"/>
                </a:lnTo>
                <a:lnTo>
                  <a:pt x="1776602" y="1143000"/>
                </a:lnTo>
                <a:lnTo>
                  <a:pt x="1776602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9"/>
          <p:cNvSpPr/>
          <p:nvPr/>
        </p:nvSpPr>
        <p:spPr>
          <a:xfrm>
            <a:off x="803389" y="4379848"/>
            <a:ext cx="1776730" cy="1371600"/>
          </a:xfrm>
          <a:custGeom>
            <a:avLst/>
            <a:gdLst/>
            <a:ahLst/>
            <a:cxnLst/>
            <a:rect l="l" t="t" r="r" b="b"/>
            <a:pathLst>
              <a:path w="1776730" h="1371600">
                <a:moveTo>
                  <a:pt x="1776615" y="0"/>
                </a:moveTo>
                <a:lnTo>
                  <a:pt x="228600" y="0"/>
                </a:lnTo>
                <a:lnTo>
                  <a:pt x="182529" y="4639"/>
                </a:lnTo>
                <a:lnTo>
                  <a:pt x="139619" y="17948"/>
                </a:lnTo>
                <a:lnTo>
                  <a:pt x="100788" y="39011"/>
                </a:lnTo>
                <a:lnTo>
                  <a:pt x="66955" y="66913"/>
                </a:lnTo>
                <a:lnTo>
                  <a:pt x="39041" y="100738"/>
                </a:lnTo>
                <a:lnTo>
                  <a:pt x="17964" y="139571"/>
                </a:lnTo>
                <a:lnTo>
                  <a:pt x="4644" y="182496"/>
                </a:lnTo>
                <a:lnTo>
                  <a:pt x="0" y="228600"/>
                </a:lnTo>
                <a:lnTo>
                  <a:pt x="0" y="1371536"/>
                </a:lnTo>
                <a:lnTo>
                  <a:pt x="1548015" y="1371536"/>
                </a:lnTo>
                <a:lnTo>
                  <a:pt x="1594082" y="1366891"/>
                </a:lnTo>
                <a:lnTo>
                  <a:pt x="1636991" y="1353570"/>
                </a:lnTo>
                <a:lnTo>
                  <a:pt x="1675821" y="1332491"/>
                </a:lnTo>
                <a:lnTo>
                  <a:pt x="1709654" y="1304572"/>
                </a:lnTo>
                <a:lnTo>
                  <a:pt x="1737570" y="1270732"/>
                </a:lnTo>
                <a:lnTo>
                  <a:pt x="1758649" y="1231890"/>
                </a:lnTo>
                <a:lnTo>
                  <a:pt x="1771970" y="1188964"/>
                </a:lnTo>
                <a:lnTo>
                  <a:pt x="1776615" y="1142873"/>
                </a:lnTo>
                <a:lnTo>
                  <a:pt x="1776615" y="0"/>
                </a:lnTo>
                <a:close/>
              </a:path>
            </a:pathLst>
          </a:custGeom>
          <a:solidFill>
            <a:srgbClr val="1A5E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0"/>
          <p:cNvSpPr/>
          <p:nvPr/>
        </p:nvSpPr>
        <p:spPr>
          <a:xfrm>
            <a:off x="2678302" y="4379848"/>
            <a:ext cx="1776730" cy="1371600"/>
          </a:xfrm>
          <a:custGeom>
            <a:avLst/>
            <a:gdLst/>
            <a:ahLst/>
            <a:cxnLst/>
            <a:rect l="l" t="t" r="r" b="b"/>
            <a:pathLst>
              <a:path w="1776729" h="1371600">
                <a:moveTo>
                  <a:pt x="1776602" y="0"/>
                </a:moveTo>
                <a:lnTo>
                  <a:pt x="228600" y="0"/>
                </a:lnTo>
                <a:lnTo>
                  <a:pt x="182533" y="4639"/>
                </a:lnTo>
                <a:lnTo>
                  <a:pt x="139624" y="17948"/>
                </a:lnTo>
                <a:lnTo>
                  <a:pt x="100793" y="39011"/>
                </a:lnTo>
                <a:lnTo>
                  <a:pt x="66960" y="66913"/>
                </a:lnTo>
                <a:lnTo>
                  <a:pt x="39045" y="100738"/>
                </a:lnTo>
                <a:lnTo>
                  <a:pt x="17966" y="139571"/>
                </a:lnTo>
                <a:lnTo>
                  <a:pt x="4644" y="182496"/>
                </a:lnTo>
                <a:lnTo>
                  <a:pt x="0" y="228600"/>
                </a:lnTo>
                <a:lnTo>
                  <a:pt x="0" y="1371536"/>
                </a:lnTo>
                <a:lnTo>
                  <a:pt x="1548002" y="1371536"/>
                </a:lnTo>
                <a:lnTo>
                  <a:pt x="1594069" y="1366891"/>
                </a:lnTo>
                <a:lnTo>
                  <a:pt x="1636978" y="1353570"/>
                </a:lnTo>
                <a:lnTo>
                  <a:pt x="1675809" y="1332491"/>
                </a:lnTo>
                <a:lnTo>
                  <a:pt x="1709642" y="1304572"/>
                </a:lnTo>
                <a:lnTo>
                  <a:pt x="1737557" y="1270732"/>
                </a:lnTo>
                <a:lnTo>
                  <a:pt x="1758636" y="1231890"/>
                </a:lnTo>
                <a:lnTo>
                  <a:pt x="1771958" y="1188964"/>
                </a:lnTo>
                <a:lnTo>
                  <a:pt x="1776602" y="1142873"/>
                </a:lnTo>
                <a:lnTo>
                  <a:pt x="1776602" y="0"/>
                </a:lnTo>
                <a:close/>
              </a:path>
            </a:pathLst>
          </a:custGeom>
          <a:solidFill>
            <a:srgbClr val="1A5E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1"/>
          <p:cNvSpPr/>
          <p:nvPr/>
        </p:nvSpPr>
        <p:spPr>
          <a:xfrm>
            <a:off x="4563236" y="4379848"/>
            <a:ext cx="1776730" cy="1371600"/>
          </a:xfrm>
          <a:custGeom>
            <a:avLst/>
            <a:gdLst/>
            <a:ahLst/>
            <a:cxnLst/>
            <a:rect l="l" t="t" r="r" b="b"/>
            <a:pathLst>
              <a:path w="1776729" h="1371600">
                <a:moveTo>
                  <a:pt x="1776602" y="0"/>
                </a:moveTo>
                <a:lnTo>
                  <a:pt x="228600" y="0"/>
                </a:lnTo>
                <a:lnTo>
                  <a:pt x="182533" y="4639"/>
                </a:lnTo>
                <a:lnTo>
                  <a:pt x="139624" y="17948"/>
                </a:lnTo>
                <a:lnTo>
                  <a:pt x="100793" y="39011"/>
                </a:lnTo>
                <a:lnTo>
                  <a:pt x="66960" y="66913"/>
                </a:lnTo>
                <a:lnTo>
                  <a:pt x="39045" y="100738"/>
                </a:lnTo>
                <a:lnTo>
                  <a:pt x="17966" y="139571"/>
                </a:lnTo>
                <a:lnTo>
                  <a:pt x="4644" y="182496"/>
                </a:lnTo>
                <a:lnTo>
                  <a:pt x="0" y="228600"/>
                </a:lnTo>
                <a:lnTo>
                  <a:pt x="0" y="1371536"/>
                </a:lnTo>
                <a:lnTo>
                  <a:pt x="1548002" y="1371536"/>
                </a:lnTo>
                <a:lnTo>
                  <a:pt x="1594069" y="1366891"/>
                </a:lnTo>
                <a:lnTo>
                  <a:pt x="1636978" y="1353570"/>
                </a:lnTo>
                <a:lnTo>
                  <a:pt x="1675809" y="1332491"/>
                </a:lnTo>
                <a:lnTo>
                  <a:pt x="1709642" y="1304572"/>
                </a:lnTo>
                <a:lnTo>
                  <a:pt x="1737557" y="1270732"/>
                </a:lnTo>
                <a:lnTo>
                  <a:pt x="1758636" y="1231890"/>
                </a:lnTo>
                <a:lnTo>
                  <a:pt x="1771958" y="1188964"/>
                </a:lnTo>
                <a:lnTo>
                  <a:pt x="1776602" y="1142873"/>
                </a:lnTo>
                <a:lnTo>
                  <a:pt x="1776602" y="0"/>
                </a:lnTo>
                <a:close/>
              </a:path>
            </a:pathLst>
          </a:custGeom>
          <a:solidFill>
            <a:srgbClr val="1A5E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2"/>
          <p:cNvSpPr/>
          <p:nvPr/>
        </p:nvSpPr>
        <p:spPr>
          <a:xfrm>
            <a:off x="6438138" y="4379848"/>
            <a:ext cx="1776730" cy="1371600"/>
          </a:xfrm>
          <a:custGeom>
            <a:avLst/>
            <a:gdLst/>
            <a:ahLst/>
            <a:cxnLst/>
            <a:rect l="l" t="t" r="r" b="b"/>
            <a:pathLst>
              <a:path w="1776729" h="1371600">
                <a:moveTo>
                  <a:pt x="1776603" y="0"/>
                </a:moveTo>
                <a:lnTo>
                  <a:pt x="228600" y="0"/>
                </a:lnTo>
                <a:lnTo>
                  <a:pt x="182533" y="4639"/>
                </a:lnTo>
                <a:lnTo>
                  <a:pt x="139624" y="17948"/>
                </a:lnTo>
                <a:lnTo>
                  <a:pt x="100793" y="39011"/>
                </a:lnTo>
                <a:lnTo>
                  <a:pt x="66960" y="66913"/>
                </a:lnTo>
                <a:lnTo>
                  <a:pt x="39045" y="100738"/>
                </a:lnTo>
                <a:lnTo>
                  <a:pt x="17966" y="139571"/>
                </a:lnTo>
                <a:lnTo>
                  <a:pt x="4644" y="182496"/>
                </a:lnTo>
                <a:lnTo>
                  <a:pt x="0" y="228600"/>
                </a:lnTo>
                <a:lnTo>
                  <a:pt x="0" y="1371536"/>
                </a:lnTo>
                <a:lnTo>
                  <a:pt x="1548003" y="1371536"/>
                </a:lnTo>
                <a:lnTo>
                  <a:pt x="1594069" y="1366891"/>
                </a:lnTo>
                <a:lnTo>
                  <a:pt x="1636978" y="1353570"/>
                </a:lnTo>
                <a:lnTo>
                  <a:pt x="1675809" y="1332491"/>
                </a:lnTo>
                <a:lnTo>
                  <a:pt x="1709642" y="1304572"/>
                </a:lnTo>
                <a:lnTo>
                  <a:pt x="1737557" y="1270732"/>
                </a:lnTo>
                <a:lnTo>
                  <a:pt x="1758636" y="1231890"/>
                </a:lnTo>
                <a:lnTo>
                  <a:pt x="1771958" y="1188964"/>
                </a:lnTo>
                <a:lnTo>
                  <a:pt x="1776603" y="1142873"/>
                </a:lnTo>
                <a:lnTo>
                  <a:pt x="1776603" y="0"/>
                </a:lnTo>
                <a:close/>
              </a:path>
            </a:pathLst>
          </a:custGeom>
          <a:solidFill>
            <a:srgbClr val="1A5E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3"/>
          <p:cNvSpPr txBox="1">
            <a:spLocks noGrp="1"/>
          </p:cNvSpPr>
          <p:nvPr>
            <p:ph type="title"/>
          </p:nvPr>
        </p:nvSpPr>
        <p:spPr>
          <a:xfrm>
            <a:off x="923036" y="1273809"/>
            <a:ext cx="273177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929292"/>
                </a:solidFill>
                <a:latin typeface="Arial"/>
                <a:cs typeface="Arial"/>
              </a:rPr>
              <a:t>10 THINGS YOU</a:t>
            </a:r>
            <a:r>
              <a:rPr sz="2000" b="1" spc="-145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929292"/>
                </a:solidFill>
                <a:latin typeface="Arial"/>
                <a:cs typeface="Arial"/>
              </a:rPr>
              <a:t>NEED  </a:t>
            </a:r>
            <a:r>
              <a:rPr sz="2000" b="1" spc="-20" dirty="0">
                <a:solidFill>
                  <a:srgbClr val="929292"/>
                </a:solidFill>
                <a:latin typeface="Arial"/>
                <a:cs typeface="Arial"/>
              </a:rPr>
              <a:t>TO </a:t>
            </a:r>
            <a:r>
              <a:rPr sz="2000" b="1" dirty="0">
                <a:solidFill>
                  <a:srgbClr val="929292"/>
                </a:solidFill>
                <a:latin typeface="Arial"/>
                <a:cs typeface="Arial"/>
              </a:rPr>
              <a:t>KNOW ABOUT  YOUR</a:t>
            </a:r>
            <a:r>
              <a:rPr sz="2000" b="1" spc="-25" dirty="0">
                <a:solidFill>
                  <a:srgbClr val="929292"/>
                </a:solidFill>
                <a:latin typeface="Arial"/>
                <a:cs typeface="Arial"/>
              </a:rPr>
              <a:t> </a:t>
            </a:r>
            <a:r>
              <a:rPr sz="2000" b="1" spc="-5" dirty="0">
                <a:solidFill>
                  <a:srgbClr val="929292"/>
                </a:solidFill>
                <a:latin typeface="Arial"/>
                <a:cs typeface="Arial"/>
              </a:rPr>
              <a:t>CUSTOMER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5"/>
          <p:cNvSpPr txBox="1"/>
          <p:nvPr/>
        </p:nvSpPr>
        <p:spPr>
          <a:xfrm>
            <a:off x="4975097" y="1609090"/>
            <a:ext cx="8229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271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Siapa 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mereka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6"/>
          <p:cNvSpPr txBox="1"/>
          <p:nvPr/>
        </p:nvSpPr>
        <p:spPr>
          <a:xfrm>
            <a:off x="6801739" y="1417701"/>
            <a:ext cx="10902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Apa  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pe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k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ja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mereka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7"/>
          <p:cNvSpPr txBox="1"/>
          <p:nvPr/>
        </p:nvSpPr>
        <p:spPr>
          <a:xfrm>
            <a:off x="1267713" y="2996945"/>
            <a:ext cx="84709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Apa 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alasan 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mereka  me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beli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8"/>
          <p:cNvSpPr txBox="1"/>
          <p:nvPr/>
        </p:nvSpPr>
        <p:spPr>
          <a:xfrm>
            <a:off x="3142869" y="3120008"/>
            <a:ext cx="84709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01600" algn="just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Kapan  mereka  me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beli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9"/>
          <p:cNvSpPr txBox="1"/>
          <p:nvPr/>
        </p:nvSpPr>
        <p:spPr>
          <a:xfrm>
            <a:off x="4894326" y="2996945"/>
            <a:ext cx="110617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Bagaima</a:t>
            </a:r>
            <a:r>
              <a:rPr sz="1600" b="1" spc="-15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a  cara  mereka  membeli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20"/>
          <p:cNvSpPr txBox="1"/>
          <p:nvPr/>
        </p:nvSpPr>
        <p:spPr>
          <a:xfrm>
            <a:off x="6689852" y="3120008"/>
            <a:ext cx="126682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Berapa</a:t>
            </a:r>
            <a:r>
              <a:rPr sz="16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uang  </a:t>
            </a:r>
            <a:r>
              <a:rPr sz="1600" b="1" spc="-15" dirty="0">
                <a:solidFill>
                  <a:srgbClr val="FFFFFF"/>
                </a:solidFill>
                <a:latin typeface="Arial"/>
                <a:cs typeface="Arial"/>
              </a:rPr>
              <a:t>yang</a:t>
            </a:r>
            <a:r>
              <a:rPr sz="16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mereka  miliki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21"/>
          <p:cNvSpPr txBox="1"/>
          <p:nvPr/>
        </p:nvSpPr>
        <p:spPr>
          <a:xfrm>
            <a:off x="839825" y="4556505"/>
            <a:ext cx="169608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60325" algn="ctr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Apa </a:t>
            </a:r>
            <a:r>
              <a:rPr sz="1600" b="1" spc="-15" dirty="0">
                <a:solidFill>
                  <a:srgbClr val="FFFFFF"/>
                </a:solidFill>
                <a:latin typeface="Arial"/>
                <a:cs typeface="Arial"/>
              </a:rPr>
              <a:t>yang 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membuat</a:t>
            </a:r>
            <a:r>
              <a:rPr sz="16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mereka  senang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saat 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membeli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2"/>
          <p:cNvSpPr txBox="1"/>
          <p:nvPr/>
        </p:nvSpPr>
        <p:spPr>
          <a:xfrm>
            <a:off x="2860294" y="4556505"/>
            <a:ext cx="135636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-4445" algn="ctr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Apa </a:t>
            </a:r>
            <a:r>
              <a:rPr sz="1600" b="1" spc="-15" dirty="0">
                <a:solidFill>
                  <a:srgbClr val="FFFFFF"/>
                </a:solidFill>
                <a:latin typeface="Arial"/>
                <a:cs typeface="Arial"/>
              </a:rPr>
              <a:t>yang 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mereka  harapkan</a:t>
            </a:r>
            <a:r>
              <a:rPr sz="16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dari  anda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23"/>
          <p:cNvSpPr txBox="1"/>
          <p:nvPr/>
        </p:nvSpPr>
        <p:spPr>
          <a:xfrm>
            <a:off x="4797678" y="4556505"/>
            <a:ext cx="129984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Apa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persepsi  mereka  terhadap  anda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4"/>
          <p:cNvSpPr txBox="1"/>
          <p:nvPr/>
        </p:nvSpPr>
        <p:spPr>
          <a:xfrm>
            <a:off x="6661531" y="4556505"/>
            <a:ext cx="1299845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Apa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persepsi  mereka  terhadap  kompetitor</a:t>
            </a:r>
            <a:endParaRPr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471885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1676400" y="4035971"/>
            <a:ext cx="6972300" cy="25336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28766" y="648840"/>
            <a:ext cx="4560823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spc="-5" dirty="0">
                <a:latin typeface="Arial"/>
                <a:cs typeface="Arial"/>
              </a:rPr>
              <a:t>Customer Loyalty</a:t>
            </a:r>
            <a:r>
              <a:rPr sz="2200" b="1" spc="-35" dirty="0">
                <a:latin typeface="Arial"/>
                <a:cs typeface="Arial"/>
              </a:rPr>
              <a:t> </a:t>
            </a:r>
            <a:r>
              <a:rPr sz="2200" b="1" spc="-5" dirty="0">
                <a:latin typeface="Arial"/>
                <a:cs typeface="Arial"/>
              </a:rPr>
              <a:t>Program</a:t>
            </a:r>
            <a:endParaRPr sz="22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33400" y="1885400"/>
            <a:ext cx="4982806" cy="17376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 rot="1951828">
            <a:off x="5351711" y="388833"/>
            <a:ext cx="4086987" cy="29587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46725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599333" y="529484"/>
            <a:ext cx="7928684" cy="58354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90901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/>
          <p:cNvSpPr txBox="1">
            <a:spLocks noGrp="1"/>
          </p:cNvSpPr>
          <p:nvPr>
            <p:ph type="title"/>
          </p:nvPr>
        </p:nvSpPr>
        <p:spPr>
          <a:xfrm>
            <a:off x="560933" y="627125"/>
            <a:ext cx="3067685" cy="3073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l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solidFill>
                  <a:schemeClr val="bg1"/>
                </a:solidFill>
                <a:latin typeface="Arial"/>
                <a:cs typeface="Arial"/>
              </a:rPr>
              <a:t>Building  En</a:t>
            </a:r>
            <a:r>
              <a:rPr sz="4000" b="1" spc="-25" dirty="0">
                <a:solidFill>
                  <a:schemeClr val="bg1"/>
                </a:solidFill>
                <a:latin typeface="Arial"/>
                <a:cs typeface="Arial"/>
              </a:rPr>
              <a:t>g</a:t>
            </a:r>
            <a:r>
              <a:rPr sz="4000" b="1" spc="-5" dirty="0">
                <a:solidFill>
                  <a:schemeClr val="bg1"/>
                </a:solidFill>
                <a:latin typeface="Arial"/>
                <a:cs typeface="Arial"/>
              </a:rPr>
              <a:t>ag</a:t>
            </a:r>
            <a:r>
              <a:rPr sz="4000" b="1" spc="-20" dirty="0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sz="4000" b="1" spc="-5" dirty="0">
                <a:solidFill>
                  <a:schemeClr val="bg1"/>
                </a:solidFill>
                <a:latin typeface="Arial"/>
                <a:cs typeface="Arial"/>
              </a:rPr>
              <a:t>me</a:t>
            </a:r>
            <a:r>
              <a:rPr sz="4000" b="1" spc="-20" dirty="0">
                <a:solidFill>
                  <a:schemeClr val="bg1"/>
                </a:solidFill>
                <a:latin typeface="Arial"/>
                <a:cs typeface="Arial"/>
              </a:rPr>
              <a:t>n</a:t>
            </a:r>
            <a:r>
              <a:rPr sz="4000" b="1" spc="-5" dirty="0">
                <a:solidFill>
                  <a:schemeClr val="bg1"/>
                </a:solidFill>
                <a:latin typeface="Arial"/>
                <a:cs typeface="Arial"/>
              </a:rPr>
              <a:t>t  </a:t>
            </a:r>
            <a:r>
              <a:rPr sz="4000" b="1" spc="-10" dirty="0">
                <a:solidFill>
                  <a:schemeClr val="bg1"/>
                </a:solidFill>
                <a:latin typeface="Arial"/>
                <a:cs typeface="Arial"/>
              </a:rPr>
              <a:t>Through  </a:t>
            </a:r>
            <a:r>
              <a:rPr sz="4000" b="1" spc="-5" dirty="0">
                <a:solidFill>
                  <a:schemeClr val="bg1"/>
                </a:solidFill>
                <a:latin typeface="Arial"/>
                <a:cs typeface="Arial"/>
              </a:rPr>
              <a:t>Social  </a:t>
            </a:r>
            <a:r>
              <a:rPr sz="4000" b="1" spc="-10" dirty="0">
                <a:solidFill>
                  <a:schemeClr val="bg1"/>
                </a:solidFill>
                <a:latin typeface="Arial"/>
                <a:cs typeface="Arial"/>
              </a:rPr>
              <a:t>Media</a:t>
            </a:r>
            <a:endParaRPr sz="40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1247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606</Words>
  <Application>Microsoft Office PowerPoint</Application>
  <PresentationFormat>On-screen Show (4:3)</PresentationFormat>
  <Paragraphs>63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CUSTOMER RELATIONSHIP IN BUSINESS MODEL CANVAS</vt:lpstr>
      <vt:lpstr>PowerPoint Presentation</vt:lpstr>
      <vt:lpstr>How do you keep your customer?</vt:lpstr>
      <vt:lpstr>PowerPoint Presentation</vt:lpstr>
      <vt:lpstr>PowerPoint Presentation</vt:lpstr>
      <vt:lpstr>PowerPoint Presentation</vt:lpstr>
      <vt:lpstr>PowerPoint Presentation</vt:lpstr>
      <vt:lpstr>KNOW YOUR CUSTOMER</vt:lpstr>
      <vt:lpstr>Customer Level</vt:lpstr>
      <vt:lpstr>PowerPoint Presentation</vt:lpstr>
      <vt:lpstr>10 THINGS YOU NEED  TO KNOW ABOUT  YOUR CUSTOMER</vt:lpstr>
      <vt:lpstr>PowerPoint Presentation</vt:lpstr>
      <vt:lpstr>PowerPoint Presentation</vt:lpstr>
      <vt:lpstr>Building  Engagement  Through  Social  Media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RELATIONSHIP IN BUSINESS MODEL CANVAS</dc:title>
  <dc:creator>inkubis</dc:creator>
  <cp:lastModifiedBy>Dika Tondo</cp:lastModifiedBy>
  <cp:revision>13</cp:revision>
  <dcterms:created xsi:type="dcterms:W3CDTF">2020-06-25T01:57:39Z</dcterms:created>
  <dcterms:modified xsi:type="dcterms:W3CDTF">2021-07-18T04:55:26Z</dcterms:modified>
</cp:coreProperties>
</file>