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64" r:id="rId5"/>
    <p:sldId id="258" r:id="rId6"/>
    <p:sldId id="259" r:id="rId7"/>
    <p:sldId id="260"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5" d="100"/>
          <a:sy n="65" d="100"/>
        </p:scale>
        <p:origin x="-108" y="-15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8A984E0-858C-4A61-A995-C48E2B3A3E2E}" type="datetimeFigureOut">
              <a:rPr lang="en-US" smtClean="0"/>
              <a:t>6/10/2020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8FDF85-9C7A-4ACA-AA4A-9B326D71208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A984E0-858C-4A61-A995-C48E2B3A3E2E}" type="datetimeFigureOut">
              <a:rPr lang="en-US" smtClean="0"/>
              <a:t>6/10/2020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8FDF85-9C7A-4ACA-AA4A-9B326D71208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A984E0-858C-4A61-A995-C48E2B3A3E2E}" type="datetimeFigureOut">
              <a:rPr lang="en-US" smtClean="0"/>
              <a:t>6/10/2020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8FDF85-9C7A-4ACA-AA4A-9B326D71208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8A984E0-858C-4A61-A995-C48E2B3A3E2E}" type="datetimeFigureOut">
              <a:rPr lang="en-US" smtClean="0"/>
              <a:t>6/10/2020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8FDF85-9C7A-4ACA-AA4A-9B326D71208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8A984E0-858C-4A61-A995-C48E2B3A3E2E}" type="datetimeFigureOut">
              <a:rPr lang="en-US" smtClean="0"/>
              <a:t>6/10/2020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8FDF85-9C7A-4ACA-AA4A-9B326D71208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8A984E0-858C-4A61-A995-C48E2B3A3E2E}" type="datetimeFigureOut">
              <a:rPr lang="en-US" smtClean="0"/>
              <a:t>6/10/2020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8FDF85-9C7A-4ACA-AA4A-9B326D71208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A984E0-858C-4A61-A995-C48E2B3A3E2E}" type="datetimeFigureOut">
              <a:rPr lang="en-US" smtClean="0"/>
              <a:t>6/10/2020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8FDF85-9C7A-4ACA-AA4A-9B326D71208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A984E0-858C-4A61-A995-C48E2B3A3E2E}" type="datetimeFigureOut">
              <a:rPr lang="en-US" smtClean="0"/>
              <a:t>6/10/2020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8FDF85-9C7A-4ACA-AA4A-9B326D71208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A984E0-858C-4A61-A995-C48E2B3A3E2E}" type="datetimeFigureOut">
              <a:rPr lang="en-US" smtClean="0"/>
              <a:t>6/10/2020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8FDF85-9C7A-4ACA-AA4A-9B326D71208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A984E0-858C-4A61-A995-C48E2B3A3E2E}" type="datetimeFigureOut">
              <a:rPr lang="en-US" smtClean="0"/>
              <a:t>6/10/2020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8FDF85-9C7A-4ACA-AA4A-9B326D71208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A984E0-858C-4A61-A995-C48E2B3A3E2E}" type="datetimeFigureOut">
              <a:rPr lang="en-US" smtClean="0"/>
              <a:t>6/10/2020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8FDF85-9C7A-4ACA-AA4A-9B326D71208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A984E0-858C-4A61-A995-C48E2B3A3E2E}" type="datetimeFigureOut">
              <a:rPr lang="en-US" smtClean="0"/>
              <a:t>6/10/2020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8FDF85-9C7A-4ACA-AA4A-9B326D71208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CAUSE AND EFFECT PARAGRAPH</a:t>
            </a:r>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US" dirty="0"/>
          </a:p>
        </p:txBody>
      </p:sp>
      <p:sp>
        <p:nvSpPr>
          <p:cNvPr id="3" name="Content Placeholder 2"/>
          <p:cNvSpPr>
            <a:spLocks noGrp="1"/>
          </p:cNvSpPr>
          <p:nvPr>
            <p:ph idx="1"/>
          </p:nvPr>
        </p:nvSpPr>
        <p:spPr>
          <a:xfrm>
            <a:off x="457200" y="1600200"/>
            <a:ext cx="8229600" cy="3429001"/>
          </a:xfrm>
        </p:spPr>
        <p:txBody>
          <a:bodyPr>
            <a:normAutofit fontScale="85000" lnSpcReduction="10000"/>
          </a:bodyPr>
          <a:lstStyle/>
          <a:p>
            <a:pPr>
              <a:buNone/>
            </a:pPr>
            <a:r>
              <a:rPr lang="en-US" dirty="0"/>
              <a:t>	</a:t>
            </a:r>
            <a:r>
              <a:rPr lang="en-US" dirty="0" smtClean="0"/>
              <a:t>A </a:t>
            </a:r>
            <a:r>
              <a:rPr lang="en-US" dirty="0"/>
              <a:t>cause and effect paragraph explains why the action of one thing (the </a:t>
            </a:r>
            <a:r>
              <a:rPr lang="en-US" dirty="0" smtClean="0"/>
              <a:t>cause= </a:t>
            </a:r>
            <a:r>
              <a:rPr lang="en-US" dirty="0" err="1" smtClean="0"/>
              <a:t>sebab</a:t>
            </a:r>
            <a:r>
              <a:rPr lang="en-US" dirty="0" smtClean="0"/>
              <a:t>) </a:t>
            </a:r>
            <a:r>
              <a:rPr lang="en-US" dirty="0"/>
              <a:t>produces a result (the </a:t>
            </a:r>
            <a:r>
              <a:rPr lang="en-US" dirty="0" smtClean="0"/>
              <a:t>effect= </a:t>
            </a:r>
            <a:r>
              <a:rPr lang="en-US" dirty="0" err="1" smtClean="0"/>
              <a:t>akibat</a:t>
            </a:r>
            <a:r>
              <a:rPr lang="en-US" dirty="0" smtClean="0"/>
              <a:t>).</a:t>
            </a:r>
            <a:endParaRPr lang="en-US" dirty="0"/>
          </a:p>
          <a:p>
            <a:pPr>
              <a:buNone/>
            </a:pPr>
            <a:endParaRPr lang="en-US" dirty="0" smtClean="0"/>
          </a:p>
          <a:p>
            <a:pPr>
              <a:buNone/>
            </a:pPr>
            <a:r>
              <a:rPr lang="en-US" dirty="0" smtClean="0"/>
              <a:t>	</a:t>
            </a:r>
            <a:r>
              <a:rPr lang="en-US" dirty="0" err="1" smtClean="0"/>
              <a:t>Paragraf</a:t>
            </a:r>
            <a:r>
              <a:rPr lang="en-US" dirty="0" smtClean="0"/>
              <a:t> </a:t>
            </a:r>
            <a:r>
              <a:rPr lang="en-US" dirty="0" err="1" smtClean="0"/>
              <a:t>ini</a:t>
            </a:r>
            <a:r>
              <a:rPr lang="en-US" dirty="0" smtClean="0"/>
              <a:t> </a:t>
            </a:r>
            <a:r>
              <a:rPr lang="en-US" dirty="0" err="1" smtClean="0"/>
              <a:t>dimulai</a:t>
            </a:r>
            <a:r>
              <a:rPr lang="en-US" dirty="0" smtClean="0"/>
              <a:t> </a:t>
            </a:r>
            <a:r>
              <a:rPr lang="en-US" dirty="0" err="1" smtClean="0"/>
              <a:t>dengan</a:t>
            </a:r>
            <a:r>
              <a:rPr lang="en-US" dirty="0" smtClean="0"/>
              <a:t> </a:t>
            </a:r>
            <a:r>
              <a:rPr lang="en-US" dirty="0" err="1" smtClean="0"/>
              <a:t>sebab</a:t>
            </a:r>
            <a:r>
              <a:rPr lang="en-US" dirty="0" smtClean="0"/>
              <a:t> – </a:t>
            </a:r>
            <a:r>
              <a:rPr lang="en-US" dirty="0" err="1" smtClean="0"/>
              <a:t>sebab</a:t>
            </a:r>
            <a:r>
              <a:rPr lang="en-US" dirty="0" smtClean="0"/>
              <a:t> yang </a:t>
            </a:r>
            <a:r>
              <a:rPr lang="en-US" dirty="0" err="1" smtClean="0"/>
              <a:t>drinci</a:t>
            </a:r>
            <a:r>
              <a:rPr lang="en-US" dirty="0" smtClean="0"/>
              <a:t> </a:t>
            </a:r>
            <a:r>
              <a:rPr lang="en-US" dirty="0" err="1" smtClean="0"/>
              <a:t>awal</a:t>
            </a:r>
            <a:r>
              <a:rPr lang="en-US" dirty="0" smtClean="0"/>
              <a:t> </a:t>
            </a:r>
            <a:r>
              <a:rPr lang="en-US" dirty="0" err="1" smtClean="0"/>
              <a:t>kalimat</a:t>
            </a:r>
            <a:r>
              <a:rPr lang="en-US" dirty="0" smtClean="0"/>
              <a:t> </a:t>
            </a:r>
            <a:r>
              <a:rPr lang="en-US" dirty="0" err="1" smtClean="0"/>
              <a:t>dan</a:t>
            </a:r>
            <a:r>
              <a:rPr lang="en-US" dirty="0" smtClean="0"/>
              <a:t> </a:t>
            </a:r>
            <a:r>
              <a:rPr lang="en-US" dirty="0" err="1" smtClean="0"/>
              <a:t>kemudian</a:t>
            </a:r>
            <a:r>
              <a:rPr lang="en-US" dirty="0" smtClean="0"/>
              <a:t> </a:t>
            </a:r>
            <a:r>
              <a:rPr lang="en-US" dirty="0" err="1" smtClean="0"/>
              <a:t>ditarik</a:t>
            </a:r>
            <a:r>
              <a:rPr lang="en-US" dirty="0" smtClean="0"/>
              <a:t> </a:t>
            </a:r>
            <a:r>
              <a:rPr lang="en-US" dirty="0" err="1" smtClean="0"/>
              <a:t>menjadi</a:t>
            </a:r>
            <a:r>
              <a:rPr lang="en-US" dirty="0" smtClean="0"/>
              <a:t> </a:t>
            </a:r>
            <a:r>
              <a:rPr lang="en-US" dirty="0" err="1" smtClean="0"/>
              <a:t>sebuah</a:t>
            </a:r>
            <a:r>
              <a:rPr lang="en-US" dirty="0" smtClean="0"/>
              <a:t> </a:t>
            </a:r>
            <a:r>
              <a:rPr lang="en-US" dirty="0" err="1" smtClean="0"/>
              <a:t>kesimpulan</a:t>
            </a:r>
            <a:r>
              <a:rPr lang="en-US" dirty="0" smtClean="0"/>
              <a:t> </a:t>
            </a:r>
            <a:r>
              <a:rPr lang="en-US" dirty="0" err="1" smtClean="0"/>
              <a:t>umum</a:t>
            </a:r>
            <a:r>
              <a:rPr lang="en-US" dirty="0" smtClean="0"/>
              <a:t> yang </a:t>
            </a:r>
            <a:r>
              <a:rPr lang="en-US" dirty="0" err="1" smtClean="0"/>
              <a:t>merupakan</a:t>
            </a:r>
            <a:r>
              <a:rPr lang="en-US" dirty="0" smtClean="0"/>
              <a:t> </a:t>
            </a:r>
            <a:r>
              <a:rPr lang="en-US" dirty="0" err="1" smtClean="0"/>
              <a:t>akibat</a:t>
            </a:r>
            <a:r>
              <a:rPr lang="en-US" dirty="0" smtClean="0"/>
              <a:t> </a:t>
            </a:r>
            <a:r>
              <a:rPr lang="en-US" dirty="0" err="1" smtClean="0"/>
              <a:t>dari</a:t>
            </a:r>
            <a:r>
              <a:rPr lang="en-US" dirty="0" smtClean="0"/>
              <a:t> </a:t>
            </a:r>
            <a:r>
              <a:rPr lang="en-US" dirty="0" err="1" smtClean="0"/>
              <a:t>penyebab</a:t>
            </a:r>
            <a:r>
              <a:rPr lang="en-US" dirty="0" smtClean="0"/>
              <a:t> – </a:t>
            </a:r>
            <a:r>
              <a:rPr lang="en-US" dirty="0" err="1" smtClean="0"/>
              <a:t>penyebab</a:t>
            </a:r>
            <a:r>
              <a:rPr lang="en-US" dirty="0" smtClean="0"/>
              <a:t> yang </a:t>
            </a:r>
            <a:r>
              <a:rPr lang="en-US" dirty="0" err="1" smtClean="0"/>
              <a:t>telah</a:t>
            </a:r>
            <a:r>
              <a:rPr lang="en-US" dirty="0" smtClean="0"/>
              <a:t> </a:t>
            </a:r>
            <a:r>
              <a:rPr lang="en-US" dirty="0" err="1" smtClean="0"/>
              <a:t>dirinci</a:t>
            </a:r>
            <a:r>
              <a:rPr lang="en-US" dirty="0" smtClean="0"/>
              <a:t> </a:t>
            </a:r>
            <a:r>
              <a:rPr lang="en-US" dirty="0" err="1" smtClean="0"/>
              <a:t>tersebut</a:t>
            </a:r>
            <a:endParaRPr lang="en-US" dirty="0"/>
          </a:p>
          <a:p>
            <a:pPr>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GENERIC STRUCTURE</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a:r>
            <a:br>
              <a:rPr lang="en-US" dirty="0" smtClean="0"/>
            </a:br>
            <a:r>
              <a:rPr lang="en-US" dirty="0"/>
              <a:t>1. </a:t>
            </a:r>
            <a:r>
              <a:rPr lang="en-US" dirty="0" smtClean="0"/>
              <a:t>cause </a:t>
            </a:r>
            <a:r>
              <a:rPr lang="en-US" dirty="0"/>
              <a:t>and effect </a:t>
            </a:r>
            <a:r>
              <a:rPr lang="en-US" dirty="0" smtClean="0"/>
              <a:t> paragraph has a topic </a:t>
            </a:r>
            <a:r>
              <a:rPr lang="en-US" dirty="0"/>
              <a:t>sentence (</a:t>
            </a:r>
            <a:r>
              <a:rPr lang="en-US" dirty="0" err="1"/>
              <a:t>kalimat</a:t>
            </a:r>
            <a:r>
              <a:rPr lang="en-US" dirty="0"/>
              <a:t> </a:t>
            </a:r>
            <a:r>
              <a:rPr lang="en-US" dirty="0" err="1"/>
              <a:t>utama</a:t>
            </a:r>
            <a:r>
              <a:rPr lang="en-US" dirty="0"/>
              <a:t>/</a:t>
            </a:r>
            <a:r>
              <a:rPr lang="en-US" dirty="0" err="1"/>
              <a:t>pokok</a:t>
            </a:r>
            <a:r>
              <a:rPr lang="en-US" dirty="0"/>
              <a:t>) </a:t>
            </a:r>
            <a:r>
              <a:rPr lang="en-US" dirty="0" smtClean="0"/>
              <a:t>which will elaborate about </a:t>
            </a:r>
            <a:r>
              <a:rPr lang="en-US" dirty="0" smtClean="0"/>
              <a:t>cause and effect</a:t>
            </a:r>
            <a:endParaRPr lang="en-US" dirty="0" smtClean="0"/>
          </a:p>
          <a:p>
            <a:pPr>
              <a:buNone/>
            </a:pPr>
            <a:r>
              <a:rPr lang="en-US" dirty="0" smtClean="0"/>
              <a:t/>
            </a:r>
            <a:br>
              <a:rPr lang="en-US" dirty="0" smtClean="0"/>
            </a:br>
            <a:r>
              <a:rPr lang="en-US" dirty="0"/>
              <a:t>2. Supporting sentences (</a:t>
            </a:r>
            <a:r>
              <a:rPr lang="en-US" dirty="0" err="1"/>
              <a:t>kalimat-kalimat</a:t>
            </a:r>
            <a:r>
              <a:rPr lang="en-US" dirty="0"/>
              <a:t> </a:t>
            </a:r>
            <a:r>
              <a:rPr lang="en-US" dirty="0" err="1"/>
              <a:t>pendukung</a:t>
            </a:r>
            <a:r>
              <a:rPr lang="en-US" dirty="0"/>
              <a:t>) </a:t>
            </a:r>
            <a:r>
              <a:rPr lang="en-US" dirty="0" smtClean="0"/>
              <a:t>from cause </a:t>
            </a:r>
            <a:r>
              <a:rPr lang="en-US" dirty="0"/>
              <a:t>and </a:t>
            </a:r>
            <a:r>
              <a:rPr lang="en-US" dirty="0" smtClean="0"/>
              <a:t>effect</a:t>
            </a:r>
          </a:p>
          <a:p>
            <a:pPr>
              <a:buNone/>
            </a:pPr>
            <a:r>
              <a:rPr lang="en-US" dirty="0" smtClean="0"/>
              <a:t/>
            </a:r>
            <a:br>
              <a:rPr lang="en-US" dirty="0" smtClean="0"/>
            </a:br>
            <a:r>
              <a:rPr lang="en-US" dirty="0"/>
              <a:t>3. Concluding sentence (</a:t>
            </a:r>
            <a:r>
              <a:rPr lang="en-US" dirty="0" err="1"/>
              <a:t>kalimat</a:t>
            </a:r>
            <a:r>
              <a:rPr lang="en-US" dirty="0"/>
              <a:t> </a:t>
            </a:r>
            <a:r>
              <a:rPr lang="en-US" dirty="0" err="1"/>
              <a:t>kesimpulan</a:t>
            </a:r>
            <a:r>
              <a:rPr lang="en-US" dirty="0"/>
              <a:t>) </a:t>
            </a:r>
            <a:r>
              <a:rPr lang="en-US" dirty="0" smtClean="0"/>
              <a:t>from </a:t>
            </a:r>
            <a:r>
              <a:rPr lang="en-US" dirty="0"/>
              <a:t>cause and effect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Simple illustration in organizing the paragraph</a:t>
            </a:r>
            <a:endParaRPr lang="en-US" dirty="0"/>
          </a:p>
        </p:txBody>
      </p:sp>
      <p:pic>
        <p:nvPicPr>
          <p:cNvPr id="4" name="Picture 2"/>
          <p:cNvPicPr>
            <a:picLocks noGrp="1" noChangeAspect="1" noChangeArrowheads="1"/>
          </p:cNvPicPr>
          <p:nvPr>
            <p:ph idx="1"/>
          </p:nvPr>
        </p:nvPicPr>
        <p:blipFill>
          <a:blip r:embed="rId2"/>
          <a:srcRect/>
          <a:stretch>
            <a:fillRect/>
          </a:stretch>
        </p:blipFill>
        <p:spPr bwMode="auto">
          <a:xfrm>
            <a:off x="609600" y="1447800"/>
            <a:ext cx="5943600" cy="3505200"/>
          </a:xfrm>
          <a:prstGeom prst="rect">
            <a:avLst/>
          </a:prstGeom>
          <a:noFill/>
          <a:ln w="9525">
            <a:noFill/>
            <a:miter lim="800000"/>
            <a:headEnd/>
            <a:tailEnd/>
          </a:ln>
          <a:effectLst/>
        </p:spPr>
      </p:pic>
      <p:sp>
        <p:nvSpPr>
          <p:cNvPr id="6" name="Rectangle 5"/>
          <p:cNvSpPr/>
          <p:nvPr/>
        </p:nvSpPr>
        <p:spPr>
          <a:xfrm>
            <a:off x="762000" y="5181600"/>
            <a:ext cx="7772400"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None/>
            </a:pPr>
            <a:endParaRPr lang="en-US" dirty="0" smtClean="0"/>
          </a:p>
          <a:p>
            <a:pPr>
              <a:buNone/>
            </a:pPr>
            <a:r>
              <a:rPr lang="en-US" dirty="0" smtClean="0"/>
              <a:t>Here are some </a:t>
            </a:r>
            <a:r>
              <a:rPr lang="en-US" b="1" dirty="0" smtClean="0"/>
              <a:t>signal words</a:t>
            </a:r>
            <a:r>
              <a:rPr lang="en-US" dirty="0" smtClean="0"/>
              <a:t> that may indicate that information in a paragraph is organized as cause and effect: </a:t>
            </a:r>
            <a:r>
              <a:rPr lang="en-US" b="1" dirty="0" smtClean="0"/>
              <a:t>because, as a result, resulted, caused, affected, since, due to, effect</a:t>
            </a:r>
            <a:r>
              <a:rPr lang="en-US" dirty="0" smtClean="0"/>
              <a:t>.</a:t>
            </a:r>
          </a:p>
          <a:p>
            <a:pPr algn="ct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EXAMPLE OF CAUSE AND EFFECT PARRAGRAPH</a:t>
            </a:r>
            <a:endParaRPr lang="en-US" dirty="0"/>
          </a:p>
        </p:txBody>
      </p:sp>
      <p:sp>
        <p:nvSpPr>
          <p:cNvPr id="3" name="Content Placeholder 2"/>
          <p:cNvSpPr>
            <a:spLocks noGrp="1"/>
          </p:cNvSpPr>
          <p:nvPr>
            <p:ph idx="1"/>
          </p:nvPr>
        </p:nvSpPr>
        <p:spPr>
          <a:xfrm>
            <a:off x="457200" y="1828800"/>
            <a:ext cx="8229600" cy="4525963"/>
          </a:xfrm>
        </p:spPr>
        <p:txBody>
          <a:bodyPr>
            <a:normAutofit fontScale="40000" lnSpcReduction="20000"/>
          </a:bodyPr>
          <a:lstStyle/>
          <a:p>
            <a:pPr algn="just">
              <a:buNone/>
            </a:pPr>
            <a:r>
              <a:rPr lang="en-US" sz="5000" dirty="0" smtClean="0">
                <a:latin typeface="Times New Roman" pitchFamily="18" charset="0"/>
                <a:cs typeface="Times New Roman" pitchFamily="18" charset="0"/>
              </a:rPr>
              <a:t>	There are many advantages to purchasing fresh fruit and vegetables as an alternative to popular processed food items at your local grocery store. While potato chips and donuts are tasty and frozen food is convenient, a habit of eating food prepared in a factory leads to overall poor nutrition and can cause bad health. These If I had listened to my teachers who encouraged me stay in college, I would be in a much better financial position today. Instead, when I was nineteen, I dropped out of college and drifted from one job to another. At first, It felt good to have money while friends of mine who remained in college were always broke, but soon I realized my mistake. Friends of mine who graduated with degrees in business and science were suddenly making three or four times what I was making as a manager of a shoe store. In addition, I began to feel as though my education was incomplete. Something was missing from my life. Gradually, the consequences of my short-term thinking became evident; therefore, At the age of twenty-five, I returned to college to pursue a degree in business administration.</a:t>
            </a:r>
            <a:endParaRPr lang="en-US" sz="5000" dirty="0">
              <a:latin typeface="Times New Roman" pitchFamily="18" charset="0"/>
              <a:cs typeface="Times New Roman" pitchFamily="18" charset="0"/>
            </a:endParaRPr>
          </a:p>
          <a:p>
            <a:pPr>
              <a:buNone/>
            </a:pPr>
            <a:r>
              <a:rPr lang="en-US" dirty="0" smtClean="0"/>
              <a:t/>
            </a:r>
            <a:br>
              <a:rPr lang="en-US" dirty="0" smtClean="0"/>
            </a:b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000" b="1" i="1" dirty="0" smtClean="0"/>
              <a:t>There are some topics that can be used to make cause and effect paragraph, such as:</a:t>
            </a:r>
            <a:endParaRPr lang="en-US" sz="3000" dirty="0"/>
          </a:p>
        </p:txBody>
      </p:sp>
      <p:sp>
        <p:nvSpPr>
          <p:cNvPr id="3" name="Content Placeholder 2"/>
          <p:cNvSpPr>
            <a:spLocks noGrp="1"/>
          </p:cNvSpPr>
          <p:nvPr>
            <p:ph idx="1"/>
          </p:nvPr>
        </p:nvSpPr>
        <p:spPr/>
        <p:txBody>
          <a:bodyPr>
            <a:normAutofit/>
          </a:bodyPr>
          <a:lstStyle/>
          <a:p>
            <a:pPr lvl="1"/>
            <a:r>
              <a:rPr lang="en-US" dirty="0" smtClean="0"/>
              <a:t>The </a:t>
            </a:r>
            <a:r>
              <a:rPr lang="en-US" dirty="0"/>
              <a:t>Changes in your hometown.</a:t>
            </a:r>
            <a:endParaRPr lang="en-US" sz="2400" dirty="0"/>
          </a:p>
          <a:p>
            <a:pPr lvl="1"/>
            <a:r>
              <a:rPr lang="en-US" dirty="0"/>
              <a:t>Causes and Effects of the Popularity of Fast Food Restaurants</a:t>
            </a:r>
            <a:r>
              <a:rPr lang="en-US" dirty="0" smtClean="0"/>
              <a:t>.</a:t>
            </a:r>
          </a:p>
          <a:p>
            <a:pPr lvl="1"/>
            <a:r>
              <a:rPr lang="en-US" sz="2400" dirty="0" smtClean="0"/>
              <a:t>Effects of Pollution.</a:t>
            </a:r>
            <a:endParaRPr lang="en-US" sz="2400" dirty="0"/>
          </a:p>
          <a:p>
            <a:pPr lvl="1"/>
            <a:r>
              <a:rPr lang="en-US" dirty="0"/>
              <a:t>Internet Influence on kids.</a:t>
            </a:r>
            <a:endParaRPr lang="en-US" sz="2400" dirty="0"/>
          </a:p>
          <a:p>
            <a:pPr lvl="1"/>
            <a:r>
              <a:rPr lang="en-US" dirty="0"/>
              <a:t>Telling lies. The cause and effect</a:t>
            </a:r>
            <a:endParaRPr lang="en-US" sz="2400" dirty="0"/>
          </a:p>
          <a:p>
            <a:pPr lvl="1"/>
            <a:r>
              <a:rPr lang="en-US" dirty="0"/>
              <a:t>The causes </a:t>
            </a:r>
            <a:r>
              <a:rPr lang="en-US" dirty="0" smtClean="0"/>
              <a:t>and effect of </a:t>
            </a:r>
            <a:r>
              <a:rPr lang="en-US" dirty="0"/>
              <a:t>divorces</a:t>
            </a:r>
            <a:endParaRPr lang="en-US" sz="2400" dirty="0"/>
          </a:p>
          <a:p>
            <a:pPr lvl="1"/>
            <a:r>
              <a:rPr lang="en-US" dirty="0"/>
              <a:t>What was your cause of choosing your major/your college</a:t>
            </a:r>
            <a:endParaRPr lang="en-US" sz="2400" dirty="0"/>
          </a:p>
          <a:p>
            <a:pPr>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Exercising at your home</a:t>
            </a:r>
            <a:endParaRPr lang="en-US" dirty="0"/>
          </a:p>
        </p:txBody>
      </p:sp>
      <p:sp>
        <p:nvSpPr>
          <p:cNvPr id="3" name="Content Placeholder 2"/>
          <p:cNvSpPr>
            <a:spLocks noGrp="1"/>
          </p:cNvSpPr>
          <p:nvPr>
            <p:ph idx="1"/>
          </p:nvPr>
        </p:nvSpPr>
        <p:spPr/>
        <p:txBody>
          <a:bodyPr/>
          <a:lstStyle/>
          <a:p>
            <a:pPr>
              <a:buNone/>
            </a:pPr>
            <a:r>
              <a:rPr lang="en-US" b="1" i="1" dirty="0" smtClean="0"/>
              <a:t>	Choose one of the topics and then write a cause and effect paragraph based on the topic you have chosen.</a:t>
            </a:r>
            <a:endParaRPr lang="en-US" dirty="0" smtClean="0"/>
          </a:p>
          <a:p>
            <a:pPr>
              <a:buNone/>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TotalTime>
  <Words>95</Words>
  <Application>Microsoft Office PowerPoint</Application>
  <PresentationFormat>On-screen Show (4:3)</PresentationFormat>
  <Paragraphs>25</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CAUSE AND EFFECT PARAGRAPH</vt:lpstr>
      <vt:lpstr>DEFINITION</vt:lpstr>
      <vt:lpstr>THE GENERIC STRUCTURE</vt:lpstr>
      <vt:lpstr>Simple illustration in organizing the paragraph</vt:lpstr>
      <vt:lpstr>THE EXAMPLE OF CAUSE AND EFFECT PARRAGRAPH</vt:lpstr>
      <vt:lpstr>There are some topics that can be used to make cause and effect paragraph, such as:</vt:lpstr>
      <vt:lpstr>For Exercising at your home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CAUSE AND EFFECT PARAGRAPH</dc:title>
  <dc:creator>Lastri</dc:creator>
  <cp:lastModifiedBy>Lastri</cp:lastModifiedBy>
  <cp:revision>28</cp:revision>
  <dcterms:created xsi:type="dcterms:W3CDTF">2020-06-10T14:55:37Z</dcterms:created>
  <dcterms:modified xsi:type="dcterms:W3CDTF">2020-06-10T16:00:06Z</dcterms:modified>
</cp:coreProperties>
</file>