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329" r:id="rId3"/>
    <p:sldId id="323" r:id="rId4"/>
    <p:sldId id="324" r:id="rId5"/>
    <p:sldId id="325" r:id="rId6"/>
    <p:sldId id="326" r:id="rId7"/>
    <p:sldId id="327" r:id="rId8"/>
    <p:sldId id="328" r:id="rId9"/>
    <p:sldId id="330" r:id="rId10"/>
    <p:sldId id="331" r:id="rId11"/>
    <p:sldId id="332" r:id="rId12"/>
    <p:sldId id="333" r:id="rId13"/>
    <p:sldId id="334" r:id="rId14"/>
    <p:sldId id="335" r:id="rId15"/>
    <p:sldId id="336" r:id="rId16"/>
    <p:sldId id="337" r:id="rId17"/>
    <p:sldId id="338" r:id="rId18"/>
    <p:sldId id="312" r:id="rId19"/>
  </p:sldIdLst>
  <p:sldSz cx="12192000" cy="6858000"/>
  <p:notesSz cx="6858000" cy="9144000"/>
  <p:embeddedFontLst>
    <p:embeddedFont>
      <p:font typeface="Aharoni" panose="02010803020104030203" pitchFamily="2" charset="-79"/>
      <p:bold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alibri Light" panose="020F0302020204030204" pitchFamily="34" charset="0"/>
      <p:regular r:id="rId25"/>
      <p:italic r:id="rId26"/>
    </p:embeddedFont>
    <p:embeddedFont>
      <p:font typeface="Segoe Script" panose="030B0504020000000003" pitchFamily="66" charset="0"/>
      <p:regular r:id="rId27"/>
      <p:bold r:id="rId28"/>
    </p:embeddedFont>
  </p:embeddedFontLst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C015"/>
    <a:srgbClr val="233F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15" autoAdjust="0"/>
    <p:restoredTop sz="94660" autoAdjust="0"/>
  </p:normalViewPr>
  <p:slideViewPr>
    <p:cSldViewPr snapToGrid="0">
      <p:cViewPr varScale="1">
        <p:scale>
          <a:sx n="83" d="100"/>
          <a:sy n="83" d="100"/>
        </p:scale>
        <p:origin x="114" y="61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30" y="112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757C-DF95-4D3E-91A2-3263C87F7625}" type="datetimeFigureOut">
              <a:rPr lang="id-ID" smtClean="0"/>
              <a:pPr/>
              <a:t>21/07/2020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BB97C-ABA1-435A-977C-811FCE1B448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44401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757C-DF95-4D3E-91A2-3263C87F7625}" type="datetimeFigureOut">
              <a:rPr lang="id-ID" smtClean="0"/>
              <a:pPr/>
              <a:t>21/07/2020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BB97C-ABA1-435A-977C-811FCE1B448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99053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757C-DF95-4D3E-91A2-3263C87F7625}" type="datetimeFigureOut">
              <a:rPr lang="id-ID" smtClean="0"/>
              <a:pPr/>
              <a:t>21/07/2020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BB97C-ABA1-435A-977C-811FCE1B448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16770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757C-DF95-4D3E-91A2-3263C87F7625}" type="datetimeFigureOut">
              <a:rPr lang="id-ID" smtClean="0"/>
              <a:pPr/>
              <a:t>21/07/2020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BB97C-ABA1-435A-977C-811FCE1B448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74709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757C-DF95-4D3E-91A2-3263C87F7625}" type="datetimeFigureOut">
              <a:rPr lang="id-ID" smtClean="0"/>
              <a:pPr/>
              <a:t>21/07/2020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BB97C-ABA1-435A-977C-811FCE1B448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92913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757C-DF95-4D3E-91A2-3263C87F7625}" type="datetimeFigureOut">
              <a:rPr lang="id-ID" smtClean="0"/>
              <a:pPr/>
              <a:t>21/07/2020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BB97C-ABA1-435A-977C-811FCE1B448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20929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757C-DF95-4D3E-91A2-3263C87F7625}" type="datetimeFigureOut">
              <a:rPr lang="id-ID" smtClean="0"/>
              <a:pPr/>
              <a:t>21/07/2020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BB97C-ABA1-435A-977C-811FCE1B448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88020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757C-DF95-4D3E-91A2-3263C87F7625}" type="datetimeFigureOut">
              <a:rPr lang="id-ID" smtClean="0"/>
              <a:pPr/>
              <a:t>21/07/2020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BB97C-ABA1-435A-977C-811FCE1B448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23266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757C-DF95-4D3E-91A2-3263C87F7625}" type="datetimeFigureOut">
              <a:rPr lang="id-ID" smtClean="0"/>
              <a:pPr/>
              <a:t>21/07/2020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BB97C-ABA1-435A-977C-811FCE1B448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65096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757C-DF95-4D3E-91A2-3263C87F7625}" type="datetimeFigureOut">
              <a:rPr lang="id-ID" smtClean="0"/>
              <a:pPr/>
              <a:t>21/07/2020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BB97C-ABA1-435A-977C-811FCE1B448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16741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757C-DF95-4D3E-91A2-3263C87F7625}" type="datetimeFigureOut">
              <a:rPr lang="id-ID" smtClean="0"/>
              <a:pPr/>
              <a:t>21/07/2020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BB97C-ABA1-435A-977C-811FCE1B448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939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1757C-DF95-4D3E-91A2-3263C87F7625}" type="datetimeFigureOut">
              <a:rPr lang="id-ID" smtClean="0"/>
              <a:pPr/>
              <a:t>21/07/2020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DBB97C-ABA1-435A-977C-811FCE1B448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3377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004" t="13102" r="14726" b="5684"/>
          <a:stretch/>
        </p:blipFill>
        <p:spPr>
          <a:xfrm>
            <a:off x="-45632" y="-324777"/>
            <a:ext cx="12237632" cy="721091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516" y="-26378"/>
            <a:ext cx="4349143" cy="36479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254" y="4924095"/>
            <a:ext cx="5226135" cy="1260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526692" y="1797609"/>
            <a:ext cx="6665308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dirty="0">
              <a:solidFill>
                <a:schemeClr val="bg1"/>
              </a:solidFill>
              <a:latin typeface="Times New Roman" pitchFamily="18" charset="0"/>
              <a:ea typeface="Adobe Gothic Std B" panose="020B0800000000000000" pitchFamily="34" charset="-128"/>
              <a:cs typeface="Times New Roman" pitchFamily="18" charset="0"/>
            </a:endParaRPr>
          </a:p>
          <a:p>
            <a:pPr algn="ctr"/>
            <a:r>
              <a:rPr lang="en-US" sz="3200" b="1" dirty="0">
                <a:solidFill>
                  <a:schemeClr val="bg1"/>
                </a:solidFill>
              </a:rPr>
              <a:t>PERTEMUAN MINGGU 2</a:t>
            </a:r>
          </a:p>
          <a:p>
            <a:pPr algn="ctr"/>
            <a:endParaRPr lang="en-US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Segoe Script" panose="030B0504020000000003" pitchFamily="66" charset="0"/>
                <a:cs typeface="Times New Roman" pitchFamily="18" charset="0"/>
              </a:rPr>
              <a:t>RUANG LINGKUP MANAJEMEN SDM</a:t>
            </a:r>
          </a:p>
          <a:p>
            <a:pPr algn="ctr"/>
            <a:endParaRPr lang="en-US" sz="3200" dirty="0">
              <a:solidFill>
                <a:schemeClr val="bg1">
                  <a:lumMod val="95000"/>
                </a:schemeClr>
              </a:solidFill>
              <a:latin typeface="Segoe Script" panose="030B0504020000000003" pitchFamily="66" charset="0"/>
              <a:cs typeface="Times New Roman" pitchFamily="18" charset="0"/>
            </a:endParaRPr>
          </a:p>
          <a:p>
            <a:pPr algn="ctr"/>
            <a:endParaRPr lang="en-US" sz="3200" dirty="0">
              <a:solidFill>
                <a:schemeClr val="bg1">
                  <a:lumMod val="95000"/>
                </a:schemeClr>
              </a:solidFill>
              <a:latin typeface="Segoe Script" panose="030B0504020000000003" pitchFamily="66" charset="0"/>
              <a:cs typeface="Times New Roman" pitchFamily="18" charset="0"/>
            </a:endParaRPr>
          </a:p>
          <a:p>
            <a:pPr algn="ctr"/>
            <a:endParaRPr lang="en-US" sz="3200" dirty="0">
              <a:solidFill>
                <a:schemeClr val="bg1">
                  <a:lumMod val="95000"/>
                </a:schemeClr>
              </a:solidFill>
              <a:latin typeface="Segoe Script" panose="030B0504020000000003" pitchFamily="66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537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0" t="16860" r="3738" b="66433"/>
          <a:stretch/>
        </p:blipFill>
        <p:spPr>
          <a:xfrm>
            <a:off x="0" y="-1"/>
            <a:ext cx="12240000" cy="12425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9204" y="195368"/>
            <a:ext cx="107669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Ubuntu" panose="020B0504030602030204" pitchFamily="34" charset="0"/>
              </a:rPr>
              <a:t>KEMAMPUAN YANG DIHARAPKAN</a:t>
            </a:r>
            <a:endParaRPr lang="id-ID" sz="48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874" y="1224814"/>
            <a:ext cx="12192002" cy="486000"/>
          </a:xfrm>
          <a:prstGeom prst="rect">
            <a:avLst/>
          </a:prstGeom>
          <a:solidFill>
            <a:srgbClr val="F9C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9" name="Picture 18" descr="DJ NEW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853" y="5551053"/>
            <a:ext cx="1654144" cy="130694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tangle 32"/>
          <p:cNvSpPr/>
          <p:nvPr/>
        </p:nvSpPr>
        <p:spPr>
          <a:xfrm>
            <a:off x="7485987" y="1508928"/>
            <a:ext cx="2362200" cy="1447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310597" y="6246085"/>
            <a:ext cx="1675116" cy="513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526334" y="1859340"/>
            <a:ext cx="105798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D430D2-A395-4774-80D1-901FE36CE43C}"/>
              </a:ext>
            </a:extLst>
          </p:cNvPr>
          <p:cNvSpPr txBox="1"/>
          <p:nvPr/>
        </p:nvSpPr>
        <p:spPr>
          <a:xfrm>
            <a:off x="339204" y="2232827"/>
            <a:ext cx="1175779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/>
              <a:t>CPMK : </a:t>
            </a:r>
            <a:r>
              <a:rPr lang="en-US" sz="3600" dirty="0" err="1"/>
              <a:t>Mahasiswa</a:t>
            </a:r>
            <a:r>
              <a:rPr lang="en-US" sz="3600" dirty="0"/>
              <a:t> </a:t>
            </a:r>
            <a:r>
              <a:rPr lang="id-ID" sz="3600" dirty="0"/>
              <a:t>Memahami mengenai ruang lingkup manajemen sumber daya manusia</a:t>
            </a:r>
            <a:endParaRPr lang="en-US" sz="3600" dirty="0"/>
          </a:p>
          <a:p>
            <a:endParaRPr lang="en-US" sz="3600" dirty="0"/>
          </a:p>
          <a:p>
            <a:r>
              <a:rPr lang="en-US" sz="3600" dirty="0" err="1"/>
              <a:t>Materi</a:t>
            </a:r>
            <a:r>
              <a:rPr lang="en-US" sz="3600" dirty="0"/>
              <a:t> : </a:t>
            </a:r>
          </a:p>
          <a:p>
            <a:pPr marL="571500" indent="-571500">
              <a:buFontTx/>
              <a:buChar char="-"/>
            </a:pPr>
            <a:r>
              <a:rPr lang="id-ID" sz="3600" dirty="0"/>
              <a:t>Definisi msdm</a:t>
            </a:r>
            <a:endParaRPr lang="en-US" sz="3600" dirty="0"/>
          </a:p>
          <a:p>
            <a:pPr marL="571500" indent="-571500">
              <a:buFontTx/>
              <a:buChar char="-"/>
            </a:pPr>
            <a:r>
              <a:rPr lang="en-US" sz="3600" dirty="0"/>
              <a:t>T</a:t>
            </a:r>
            <a:r>
              <a:rPr lang="id-ID" sz="3600" dirty="0"/>
              <a:t>ujuan msdm</a:t>
            </a:r>
            <a:endParaRPr lang="en-US" sz="3600" dirty="0"/>
          </a:p>
          <a:p>
            <a:pPr marL="571500" indent="-571500">
              <a:buFontTx/>
              <a:buChar char="-"/>
            </a:pPr>
            <a:r>
              <a:rPr lang="en-US" sz="3600" dirty="0"/>
              <a:t>F</a:t>
            </a:r>
            <a:r>
              <a:rPr lang="id-ID" sz="3600" dirty="0"/>
              <a:t>ungsi-fungsi msdm</a:t>
            </a:r>
            <a:endParaRPr lang="en-US" sz="3600" dirty="0"/>
          </a:p>
          <a:p>
            <a:pPr marL="571500" indent="-571500">
              <a:buFontTx/>
              <a:buChar char="-"/>
            </a:pPr>
            <a:r>
              <a:rPr lang="en-US" sz="3600" dirty="0"/>
              <a:t>F</a:t>
            </a:r>
            <a:r>
              <a:rPr lang="id-ID" sz="3600" dirty="0"/>
              <a:t>aktor yang mempengaruhi sdm</a:t>
            </a:r>
            <a:endParaRPr lang="en-ID" sz="3600" dirty="0"/>
          </a:p>
        </p:txBody>
      </p:sp>
    </p:spTree>
    <p:extLst>
      <p:ext uri="{BB962C8B-B14F-4D97-AF65-F5344CB8AC3E}">
        <p14:creationId xmlns:p14="http://schemas.microsoft.com/office/powerpoint/2010/main" val="94994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" presetClass="entr" presetSubtype="9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0" t="16860" r="3738" b="66433"/>
          <a:stretch/>
        </p:blipFill>
        <p:spPr>
          <a:xfrm>
            <a:off x="0" y="-1"/>
            <a:ext cx="12240000" cy="12425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9204" y="195368"/>
            <a:ext cx="107669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Ubuntu" panose="020B0504030602030204" pitchFamily="34" charset="0"/>
              </a:rPr>
              <a:t>SIAPA INI SIAPA ITU ???</a:t>
            </a:r>
            <a:endParaRPr lang="id-ID" sz="48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874" y="1224814"/>
            <a:ext cx="12192002" cy="486000"/>
          </a:xfrm>
          <a:prstGeom prst="rect">
            <a:avLst/>
          </a:prstGeom>
          <a:solidFill>
            <a:srgbClr val="F9C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9" name="Picture 18" descr="DJ NEW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853" y="5551053"/>
            <a:ext cx="1654144" cy="130694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tangle 32"/>
          <p:cNvSpPr/>
          <p:nvPr/>
        </p:nvSpPr>
        <p:spPr>
          <a:xfrm>
            <a:off x="7485987" y="1508928"/>
            <a:ext cx="2362200" cy="1447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310597" y="6246085"/>
            <a:ext cx="1675116" cy="513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526334" y="1859340"/>
            <a:ext cx="105798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4E78D40-B82D-4D0F-A349-480CBDD72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207" y="2238773"/>
            <a:ext cx="2857500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7D5F961-0DB7-4B1D-BA0D-72E8133945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5987" y="2238773"/>
            <a:ext cx="2705100" cy="184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6A2A7209-EAF2-42CC-A0CF-1A95DCE4F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207" y="4466056"/>
            <a:ext cx="2857500" cy="170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4E2D24-DE52-473D-859D-A1F50D7724D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988" y="4326169"/>
            <a:ext cx="2705100" cy="184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175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" presetClass="entr" presetSubtype="9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0" t="16860" r="3738" b="66433"/>
          <a:stretch/>
        </p:blipFill>
        <p:spPr>
          <a:xfrm>
            <a:off x="0" y="-1"/>
            <a:ext cx="12240000" cy="12425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9204" y="195368"/>
            <a:ext cx="107669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Ubuntu" panose="020B0504030602030204" pitchFamily="34" charset="0"/>
              </a:rPr>
              <a:t>Why Human Resources Management ??</a:t>
            </a:r>
            <a:endParaRPr lang="id-ID" sz="48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874" y="1224814"/>
            <a:ext cx="12192002" cy="486000"/>
          </a:xfrm>
          <a:prstGeom prst="rect">
            <a:avLst/>
          </a:prstGeom>
          <a:solidFill>
            <a:srgbClr val="F9C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9" name="Picture 18" descr="DJ NEW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853" y="5551053"/>
            <a:ext cx="1654144" cy="130694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tangle 32"/>
          <p:cNvSpPr/>
          <p:nvPr/>
        </p:nvSpPr>
        <p:spPr>
          <a:xfrm>
            <a:off x="7485987" y="1508928"/>
            <a:ext cx="2362200" cy="1447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310597" y="6246085"/>
            <a:ext cx="1675116" cy="513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526334" y="1859340"/>
            <a:ext cx="105798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DB8CCE-31D4-4B90-A36B-48B56C524B9D}"/>
              </a:ext>
            </a:extLst>
          </p:cNvPr>
          <p:cNvSpPr txBox="1"/>
          <p:nvPr/>
        </p:nvSpPr>
        <p:spPr>
          <a:xfrm>
            <a:off x="127322" y="2152891"/>
            <a:ext cx="109788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i="1" dirty="0"/>
              <a:t>knowledge based view</a:t>
            </a:r>
            <a:r>
              <a:rPr lang="en-US" dirty="0"/>
              <a:t>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yang </a:t>
            </a:r>
            <a:r>
              <a:rPr lang="en-US" dirty="0" err="1"/>
              <a:t>unik</a:t>
            </a:r>
            <a:r>
              <a:rPr lang="en-US" dirty="0"/>
              <a:t>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membawa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sukses</a:t>
            </a:r>
            <a:r>
              <a:rPr lang="en-US" dirty="0"/>
              <a:t>.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yang </a:t>
            </a:r>
            <a:r>
              <a:rPr lang="en-US" dirty="0" err="1"/>
              <a:t>unik</a:t>
            </a:r>
            <a:r>
              <a:rPr lang="en-US" dirty="0"/>
              <a:t>,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yang lain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yang </a:t>
            </a:r>
            <a:r>
              <a:rPr lang="en-US" dirty="0" err="1"/>
              <a:t>berbeda-beda</a:t>
            </a:r>
            <a:r>
              <a:rPr lang="en-US" dirty="0"/>
              <a:t>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, </a:t>
            </a:r>
            <a:r>
              <a:rPr lang="en-US" dirty="0" err="1"/>
              <a:t>kemampuan</a:t>
            </a:r>
            <a:r>
              <a:rPr lang="en-US" dirty="0"/>
              <a:t>, dan </a:t>
            </a:r>
            <a:r>
              <a:rPr lang="en-US" dirty="0" err="1"/>
              <a:t>keahliannya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muda</a:t>
            </a:r>
            <a:r>
              <a:rPr lang="en-US" dirty="0"/>
              <a:t> </a:t>
            </a:r>
            <a:r>
              <a:rPr lang="en-US" dirty="0" err="1"/>
              <a:t>ditiru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lain. </a:t>
            </a:r>
            <a:endParaRPr lang="en-ID" dirty="0"/>
          </a:p>
          <a:p>
            <a:pPr algn="just"/>
            <a:endParaRPr lang="en-ID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58F4D5E7-C2CF-4672-906B-581BCE10D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352" y="3630219"/>
            <a:ext cx="5625296" cy="217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CFCD02-758F-4B1B-9398-51D0FEC6BD8D}"/>
              </a:ext>
            </a:extLst>
          </p:cNvPr>
          <p:cNvSpPr txBox="1"/>
          <p:nvPr/>
        </p:nvSpPr>
        <p:spPr>
          <a:xfrm>
            <a:off x="1466127" y="5873636"/>
            <a:ext cx="92597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Figure 1. Kaur, </a:t>
            </a:r>
            <a:r>
              <a:rPr lang="en-US" dirty="0" err="1"/>
              <a:t>Vaneet</a:t>
            </a:r>
            <a:r>
              <a:rPr lang="en-US" dirty="0"/>
              <a:t>, and </a:t>
            </a:r>
            <a:r>
              <a:rPr lang="en-US" dirty="0" err="1"/>
              <a:t>Versha</a:t>
            </a:r>
            <a:r>
              <a:rPr lang="en-US" dirty="0"/>
              <a:t> Mehta. "Knowledge-based dynamic capabilities: A new perspective for achieving global competitiveness in IT sector." </a:t>
            </a:r>
            <a:r>
              <a:rPr lang="en-US" i="1" dirty="0"/>
              <a:t>Pacific Business Review International</a:t>
            </a:r>
            <a:r>
              <a:rPr lang="en-US" dirty="0"/>
              <a:t> 1.3 (2016).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966183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" presetClass="entr" presetSubtype="9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0" t="16860" r="3738" b="66433"/>
          <a:stretch/>
        </p:blipFill>
        <p:spPr>
          <a:xfrm>
            <a:off x="0" y="-1"/>
            <a:ext cx="12240000" cy="12425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9204" y="195368"/>
            <a:ext cx="107669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Ubuntu" panose="020B0504030602030204" pitchFamily="34" charset="0"/>
              </a:rPr>
              <a:t>Why Human Resources Management ??</a:t>
            </a:r>
            <a:endParaRPr lang="id-ID" sz="48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874" y="1224814"/>
            <a:ext cx="12192002" cy="486000"/>
          </a:xfrm>
          <a:prstGeom prst="rect">
            <a:avLst/>
          </a:prstGeom>
          <a:solidFill>
            <a:srgbClr val="F9C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9" name="Picture 18" descr="DJ NEW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853" y="5551053"/>
            <a:ext cx="1654144" cy="130694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tangle 32"/>
          <p:cNvSpPr/>
          <p:nvPr/>
        </p:nvSpPr>
        <p:spPr>
          <a:xfrm>
            <a:off x="7485987" y="1508928"/>
            <a:ext cx="2362200" cy="1447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310597" y="6246085"/>
            <a:ext cx="1675116" cy="513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526334" y="1859340"/>
            <a:ext cx="105798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4C5A3DC-0A0C-4207-ABE3-2AD7BC102B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04" y="1856841"/>
            <a:ext cx="2028825" cy="22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F8DFB8-0F08-4E91-9198-422E9F92F127}"/>
              </a:ext>
            </a:extLst>
          </p:cNvPr>
          <p:cNvSpPr txBox="1"/>
          <p:nvPr/>
        </p:nvSpPr>
        <p:spPr>
          <a:xfrm>
            <a:off x="2704684" y="2334460"/>
            <a:ext cx="85885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CEO Unilever, </a:t>
            </a:r>
            <a:r>
              <a:rPr lang="en-US" dirty="0" err="1"/>
              <a:t>yaitu</a:t>
            </a:r>
            <a:r>
              <a:rPr lang="en-US" dirty="0"/>
              <a:t> Floris A. </a:t>
            </a:r>
            <a:r>
              <a:rPr lang="en-US" dirty="0" err="1"/>
              <a:t>Maljers</a:t>
            </a:r>
            <a:r>
              <a:rPr lang="en-US" dirty="0"/>
              <a:t>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kualitas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yang </a:t>
            </a:r>
            <a:r>
              <a:rPr lang="en-US" dirty="0" err="1"/>
              <a:t>membuat</a:t>
            </a:r>
            <a:r>
              <a:rPr lang="en-US" dirty="0"/>
              <a:t> Unilever </a:t>
            </a:r>
            <a:r>
              <a:rPr lang="en-US" dirty="0" err="1"/>
              <a:t>mengalami</a:t>
            </a:r>
            <a:r>
              <a:rPr lang="en-US" dirty="0"/>
              <a:t> </a:t>
            </a:r>
            <a:r>
              <a:rPr lang="en-US" dirty="0" err="1"/>
              <a:t>peningkatan</a:t>
            </a:r>
            <a:r>
              <a:rPr lang="en-US" dirty="0"/>
              <a:t> yang </a:t>
            </a:r>
            <a:r>
              <a:rPr lang="en-US" dirty="0" err="1"/>
              <a:t>signifikan</a:t>
            </a:r>
            <a:r>
              <a:rPr lang="en-US" dirty="0"/>
              <a:t> 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. </a:t>
            </a:r>
            <a:endParaRPr lang="en-ID" dirty="0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8DCCD3EA-F69E-4F89-AB0F-1E03504B1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04" y="4561752"/>
            <a:ext cx="2095500" cy="2100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A18D7B3-97E2-492A-A74A-B1BA2912ADEC}"/>
              </a:ext>
            </a:extLst>
          </p:cNvPr>
          <p:cNvSpPr txBox="1"/>
          <p:nvPr/>
        </p:nvSpPr>
        <p:spPr>
          <a:xfrm>
            <a:off x="2704684" y="5056840"/>
            <a:ext cx="8588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Robert J. Eaton </a:t>
            </a:r>
            <a:r>
              <a:rPr lang="en-US" dirty="0" err="1"/>
              <a:t>sebagai</a:t>
            </a:r>
            <a:r>
              <a:rPr lang="en-US" dirty="0"/>
              <a:t> CEO Chrysler Corp,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kualitas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yang </a:t>
            </a:r>
            <a:r>
              <a:rPr lang="en-US" dirty="0" err="1"/>
              <a:t>dimiliki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bersaing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yang lain (Wilson, 2012: 4). 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588803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" presetClass="entr" presetSubtype="9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0" t="16860" r="3738" b="66433"/>
          <a:stretch/>
        </p:blipFill>
        <p:spPr>
          <a:xfrm>
            <a:off x="0" y="-1"/>
            <a:ext cx="12240000" cy="12425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9204" y="195368"/>
            <a:ext cx="107669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Ubuntu" panose="020B0504030602030204" pitchFamily="34" charset="0"/>
              </a:rPr>
              <a:t>PERSONALIA DAN HUMAN RESOURCES</a:t>
            </a:r>
            <a:endParaRPr lang="id-ID" sz="48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874" y="1224814"/>
            <a:ext cx="12192002" cy="486000"/>
          </a:xfrm>
          <a:prstGeom prst="rect">
            <a:avLst/>
          </a:prstGeom>
          <a:solidFill>
            <a:srgbClr val="F9C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9" name="Picture 18" descr="DJ NEW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853" y="5551053"/>
            <a:ext cx="1654144" cy="130694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tangle 32"/>
          <p:cNvSpPr/>
          <p:nvPr/>
        </p:nvSpPr>
        <p:spPr>
          <a:xfrm>
            <a:off x="7485987" y="1508928"/>
            <a:ext cx="2362200" cy="1447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310597" y="6246085"/>
            <a:ext cx="1675116" cy="513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4326209-3523-4C28-AEBD-06EAE2206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04" y="1970819"/>
            <a:ext cx="2143125" cy="1686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DF7DE98-6301-483D-A556-058C581EFA72}"/>
              </a:ext>
            </a:extLst>
          </p:cNvPr>
          <p:cNvSpPr txBox="1"/>
          <p:nvPr/>
        </p:nvSpPr>
        <p:spPr>
          <a:xfrm>
            <a:off x="2893671" y="2232827"/>
            <a:ext cx="82124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Pada </a:t>
            </a:r>
            <a:r>
              <a:rPr lang="en-US" dirty="0" err="1"/>
              <a:t>awalnya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dikenal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personalia yang </a:t>
            </a:r>
            <a:r>
              <a:rPr lang="en-US" dirty="0" err="1"/>
              <a:t>berhubungan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administratif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, </a:t>
            </a:r>
            <a:r>
              <a:rPr lang="en-US" dirty="0" err="1"/>
              <a:t>seperti</a:t>
            </a:r>
            <a:r>
              <a:rPr lang="en-US" dirty="0"/>
              <a:t>: </a:t>
            </a:r>
            <a:r>
              <a:rPr lang="en-US" dirty="0" err="1"/>
              <a:t>penggajian</a:t>
            </a:r>
            <a:r>
              <a:rPr lang="en-US" dirty="0"/>
              <a:t>, daftar </a:t>
            </a:r>
            <a:r>
              <a:rPr lang="en-US" dirty="0" err="1"/>
              <a:t>hadir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</a:t>
            </a:r>
            <a:r>
              <a:rPr lang="en-US" dirty="0" err="1"/>
              <a:t>perundang-undangan</a:t>
            </a:r>
            <a:r>
              <a:rPr lang="en-US" dirty="0"/>
              <a:t>, dan </a:t>
            </a:r>
            <a:r>
              <a:rPr lang="en-US" dirty="0" err="1"/>
              <a:t>sebagainya</a:t>
            </a:r>
            <a:r>
              <a:rPr lang="en-US" dirty="0"/>
              <a:t>.</a:t>
            </a:r>
            <a:endParaRPr lang="en-ID" dirty="0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6C78A253-00C1-4A5D-BFF8-188DC535D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16" y="3967003"/>
            <a:ext cx="1790700" cy="192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9C8D5E9-2A6C-450C-B8FA-08F9202D6C48}"/>
              </a:ext>
            </a:extLst>
          </p:cNvPr>
          <p:cNvSpPr txBox="1"/>
          <p:nvPr/>
        </p:nvSpPr>
        <p:spPr>
          <a:xfrm>
            <a:off x="2893670" y="4339077"/>
            <a:ext cx="82124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personalia </a:t>
            </a:r>
            <a:r>
              <a:rPr lang="en-US" dirty="0" err="1"/>
              <a:t>berganti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berhubungan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kebijakan</a:t>
            </a:r>
            <a:r>
              <a:rPr lang="en-US" dirty="0"/>
              <a:t> </a:t>
            </a:r>
            <a:r>
              <a:rPr lang="en-US" dirty="0" err="1"/>
              <a:t>strategis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: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, </a:t>
            </a:r>
            <a:r>
              <a:rPr lang="en-US" dirty="0" err="1"/>
              <a:t>kepuasaan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, </a:t>
            </a:r>
            <a:r>
              <a:rPr lang="en-US" dirty="0" err="1"/>
              <a:t>komitmen</a:t>
            </a:r>
            <a:r>
              <a:rPr lang="en-US" dirty="0"/>
              <a:t> </a:t>
            </a:r>
            <a:r>
              <a:rPr lang="en-US" dirty="0" err="1"/>
              <a:t>organisasional</a:t>
            </a:r>
            <a:r>
              <a:rPr lang="en-US" dirty="0"/>
              <a:t>, dan </a:t>
            </a:r>
            <a:r>
              <a:rPr lang="en-US" dirty="0" err="1"/>
              <a:t>perencanaan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. 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291627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" presetClass="entr" presetSubtype="9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0" t="16860" r="3738" b="66433"/>
          <a:stretch/>
        </p:blipFill>
        <p:spPr>
          <a:xfrm>
            <a:off x="0" y="-1"/>
            <a:ext cx="12240000" cy="12425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9204" y="195368"/>
            <a:ext cx="107669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Ubuntu" panose="020B0504030602030204" pitchFamily="34" charset="0"/>
              </a:rPr>
              <a:t>THE QUESTION IS ???</a:t>
            </a:r>
            <a:endParaRPr lang="id-ID" sz="48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874" y="1224814"/>
            <a:ext cx="12192002" cy="486000"/>
          </a:xfrm>
          <a:prstGeom prst="rect">
            <a:avLst/>
          </a:prstGeom>
          <a:solidFill>
            <a:srgbClr val="F9C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9" name="Picture 18" descr="DJ NEW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853" y="5551053"/>
            <a:ext cx="1654144" cy="130694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tangle 32"/>
          <p:cNvSpPr/>
          <p:nvPr/>
        </p:nvSpPr>
        <p:spPr>
          <a:xfrm>
            <a:off x="7485987" y="1508928"/>
            <a:ext cx="2362200" cy="1447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310597" y="6246085"/>
            <a:ext cx="1675116" cy="513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4326209-3523-4C28-AEBD-06EAE2206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305" y="2548461"/>
            <a:ext cx="2143125" cy="2515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6C78A253-00C1-4A5D-BFF8-188DC535D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6914" y="2548461"/>
            <a:ext cx="1790700" cy="2515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DA98807-D7BE-4AE5-84DC-9704DF1B8FDE}"/>
              </a:ext>
            </a:extLst>
          </p:cNvPr>
          <p:cNvSpPr txBox="1"/>
          <p:nvPr/>
        </p:nvSpPr>
        <p:spPr>
          <a:xfrm>
            <a:off x="3749430" y="3125165"/>
            <a:ext cx="39469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APA PERBEDAANNYA</a:t>
            </a:r>
          </a:p>
          <a:p>
            <a:pPr algn="ctr"/>
            <a:r>
              <a:rPr lang="en-US" sz="4000" dirty="0"/>
              <a:t>???</a:t>
            </a:r>
            <a:endParaRPr lang="en-ID" sz="4000" dirty="0"/>
          </a:p>
        </p:txBody>
      </p:sp>
    </p:spTree>
    <p:extLst>
      <p:ext uri="{BB962C8B-B14F-4D97-AF65-F5344CB8AC3E}">
        <p14:creationId xmlns:p14="http://schemas.microsoft.com/office/powerpoint/2010/main" val="3224383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" presetClass="entr" presetSubtype="9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0" t="16860" r="3738" b="66433"/>
          <a:stretch/>
        </p:blipFill>
        <p:spPr>
          <a:xfrm>
            <a:off x="0" y="-1"/>
            <a:ext cx="12240000" cy="12425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9203" y="195368"/>
            <a:ext cx="116058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Ubuntu" panose="020B0504030602030204" pitchFamily="34" charset="0"/>
              </a:rPr>
              <a:t>DEFINISI MANAJEMEN SUMBER DAYA MANUSIA</a:t>
            </a:r>
            <a:endParaRPr lang="id-ID" sz="48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874" y="1224814"/>
            <a:ext cx="12192002" cy="486000"/>
          </a:xfrm>
          <a:prstGeom prst="rect">
            <a:avLst/>
          </a:prstGeom>
          <a:solidFill>
            <a:srgbClr val="F9C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9" name="Picture 18" descr="DJ NEW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853" y="5551053"/>
            <a:ext cx="1654144" cy="130694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tangle 32"/>
          <p:cNvSpPr/>
          <p:nvPr/>
        </p:nvSpPr>
        <p:spPr>
          <a:xfrm>
            <a:off x="7485987" y="1508928"/>
            <a:ext cx="2362200" cy="1447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310597" y="6246085"/>
            <a:ext cx="1675116" cy="513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526334" y="1859340"/>
            <a:ext cx="105798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DB8CCE-31D4-4B90-A36B-48B56C524B9D}"/>
              </a:ext>
            </a:extLst>
          </p:cNvPr>
          <p:cNvSpPr txBox="1"/>
          <p:nvPr/>
        </p:nvSpPr>
        <p:spPr>
          <a:xfrm>
            <a:off x="127322" y="2152891"/>
            <a:ext cx="1097882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/>
              <a:t>Mathis dan Jackson (2006:3) </a:t>
            </a:r>
            <a:r>
              <a:rPr lang="en-US" dirty="0" err="1"/>
              <a:t>mendefinisikan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rancangan</a:t>
            </a:r>
            <a:r>
              <a:rPr lang="en-US" dirty="0"/>
              <a:t> </a:t>
            </a:r>
            <a:r>
              <a:rPr lang="en-US" dirty="0" err="1"/>
              <a:t>sistem-sistem</a:t>
            </a:r>
            <a:r>
              <a:rPr lang="en-US" dirty="0"/>
              <a:t> formal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memastikan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bakat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efektif</a:t>
            </a:r>
            <a:r>
              <a:rPr lang="en-US" dirty="0"/>
              <a:t> dan </a:t>
            </a:r>
            <a:r>
              <a:rPr lang="en-US" dirty="0" err="1"/>
              <a:t>efisien</a:t>
            </a:r>
            <a:r>
              <a:rPr lang="en-US" dirty="0"/>
              <a:t> </a:t>
            </a:r>
            <a:r>
              <a:rPr lang="en-US" dirty="0" err="1"/>
              <a:t>guna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tujuan-tujuan</a:t>
            </a:r>
            <a:r>
              <a:rPr lang="en-US" dirty="0"/>
              <a:t> </a:t>
            </a:r>
            <a:r>
              <a:rPr lang="en-US" dirty="0" err="1"/>
              <a:t>organisasional</a:t>
            </a:r>
            <a:r>
              <a:rPr lang="en-US" dirty="0"/>
              <a:t>. </a:t>
            </a:r>
          </a:p>
          <a:p>
            <a:pPr algn="just"/>
            <a:endParaRPr lang="en-US" dirty="0"/>
          </a:p>
          <a:p>
            <a:pPr algn="just"/>
            <a:r>
              <a:rPr lang="en-US" b="1" dirty="0" err="1"/>
              <a:t>Bangun</a:t>
            </a:r>
            <a:r>
              <a:rPr lang="en-US" b="1" dirty="0"/>
              <a:t> (2012:6) </a:t>
            </a:r>
            <a:r>
              <a:rPr lang="en-US" dirty="0" err="1"/>
              <a:t>mendefinisikan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proses </a:t>
            </a:r>
            <a:r>
              <a:rPr lang="en-US" dirty="0" err="1"/>
              <a:t>perencanaan</a:t>
            </a:r>
            <a:r>
              <a:rPr lang="en-US" dirty="0"/>
              <a:t>, </a:t>
            </a:r>
            <a:r>
              <a:rPr lang="en-US" dirty="0" err="1"/>
              <a:t>pengorganisasian</a:t>
            </a:r>
            <a:r>
              <a:rPr lang="en-US" dirty="0"/>
              <a:t>, </a:t>
            </a:r>
            <a:r>
              <a:rPr lang="en-US" dirty="0" err="1"/>
              <a:t>penyusunan</a:t>
            </a:r>
            <a:r>
              <a:rPr lang="en-US" dirty="0"/>
              <a:t> </a:t>
            </a:r>
            <a:r>
              <a:rPr lang="en-US" dirty="0" err="1"/>
              <a:t>staf</a:t>
            </a:r>
            <a:r>
              <a:rPr lang="en-US" dirty="0"/>
              <a:t>, </a:t>
            </a:r>
            <a:r>
              <a:rPr lang="en-US" dirty="0" err="1"/>
              <a:t>penggerakan</a:t>
            </a:r>
            <a:r>
              <a:rPr lang="en-US" dirty="0"/>
              <a:t> dan </a:t>
            </a:r>
            <a:r>
              <a:rPr lang="en-US" dirty="0" err="1"/>
              <a:t>pengawasan</a:t>
            </a:r>
            <a:r>
              <a:rPr lang="en-US" dirty="0"/>
              <a:t>,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pengadaan</a:t>
            </a:r>
            <a:r>
              <a:rPr lang="en-US" dirty="0"/>
              <a:t>, </a:t>
            </a:r>
            <a:r>
              <a:rPr lang="en-US" dirty="0" err="1"/>
              <a:t>pengembangan</a:t>
            </a:r>
            <a:r>
              <a:rPr lang="en-US" dirty="0"/>
              <a:t>, </a:t>
            </a:r>
            <a:r>
              <a:rPr lang="en-US" dirty="0" err="1"/>
              <a:t>pemberian</a:t>
            </a:r>
            <a:r>
              <a:rPr lang="en-US" dirty="0"/>
              <a:t> </a:t>
            </a:r>
            <a:r>
              <a:rPr lang="en-US" dirty="0" err="1"/>
              <a:t>kompensasi</a:t>
            </a:r>
            <a:r>
              <a:rPr lang="en-US" dirty="0"/>
              <a:t>, </a:t>
            </a:r>
            <a:r>
              <a:rPr lang="en-US" dirty="0" err="1"/>
              <a:t>pengintegrasian</a:t>
            </a:r>
            <a:r>
              <a:rPr lang="en-US" dirty="0"/>
              <a:t>, </a:t>
            </a:r>
            <a:r>
              <a:rPr lang="en-US" dirty="0" err="1"/>
              <a:t>pemeliharaan</a:t>
            </a:r>
            <a:r>
              <a:rPr lang="en-US" dirty="0"/>
              <a:t>, dan </a:t>
            </a:r>
            <a:r>
              <a:rPr lang="en-US" dirty="0" err="1"/>
              <a:t>pemisahan</a:t>
            </a:r>
            <a:r>
              <a:rPr lang="en-US" dirty="0"/>
              <a:t>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. </a:t>
            </a:r>
          </a:p>
          <a:p>
            <a:pPr algn="just"/>
            <a:endParaRPr lang="en-US" dirty="0"/>
          </a:p>
          <a:p>
            <a:pPr algn="just"/>
            <a:r>
              <a:rPr lang="en-US" b="1" dirty="0" err="1"/>
              <a:t>Bollander</a:t>
            </a:r>
            <a:r>
              <a:rPr lang="en-US" b="1" dirty="0"/>
              <a:t> </a:t>
            </a:r>
            <a:r>
              <a:rPr lang="en-US" b="1" i="1" dirty="0"/>
              <a:t>et al</a:t>
            </a:r>
            <a:r>
              <a:rPr lang="en-US" b="1" dirty="0"/>
              <a:t> (2001)</a:t>
            </a:r>
            <a:r>
              <a:rPr lang="en-US" dirty="0"/>
              <a:t> </a:t>
            </a:r>
            <a:r>
              <a:rPr lang="en-US" dirty="0" err="1"/>
              <a:t>menyebut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i="1" dirty="0"/>
              <a:t>human capital</a:t>
            </a:r>
            <a:r>
              <a:rPr lang="en-US" dirty="0"/>
              <a:t>, yang </a:t>
            </a:r>
            <a:r>
              <a:rPr lang="en-US" dirty="0" err="1"/>
              <a:t>didefinisikan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 yang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kombinasi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, </a:t>
            </a:r>
            <a:r>
              <a:rPr lang="en-US" dirty="0" err="1"/>
              <a:t>pengalaman</a:t>
            </a:r>
            <a:r>
              <a:rPr lang="en-US" dirty="0"/>
              <a:t>, </a:t>
            </a:r>
            <a:r>
              <a:rPr lang="en-US" dirty="0" err="1"/>
              <a:t>keahlian</a:t>
            </a:r>
            <a:r>
              <a:rPr lang="en-US" dirty="0"/>
              <a:t>, dan </a:t>
            </a:r>
            <a:r>
              <a:rPr lang="en-US" dirty="0" err="1"/>
              <a:t>kemampuan</a:t>
            </a:r>
            <a:r>
              <a:rPr lang="en-US" dirty="0"/>
              <a:t> para </a:t>
            </a:r>
            <a:r>
              <a:rPr lang="en-US" dirty="0" err="1"/>
              <a:t>karyawan</a:t>
            </a:r>
            <a:r>
              <a:rPr lang="en-US" dirty="0"/>
              <a:t>. 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366865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" presetClass="entr" presetSubtype="9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0" t="16860" r="3738" b="66433"/>
          <a:stretch/>
        </p:blipFill>
        <p:spPr>
          <a:xfrm>
            <a:off x="0" y="-1"/>
            <a:ext cx="12240000" cy="12425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9203" y="195368"/>
            <a:ext cx="116058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Ubuntu" panose="020B0504030602030204" pitchFamily="34" charset="0"/>
              </a:rPr>
              <a:t>DEFINISI MANAJEMEN SUMBER DAYA MANUSIA</a:t>
            </a:r>
            <a:endParaRPr lang="id-ID" sz="48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874" y="1224814"/>
            <a:ext cx="12192002" cy="486000"/>
          </a:xfrm>
          <a:prstGeom prst="rect">
            <a:avLst/>
          </a:prstGeom>
          <a:solidFill>
            <a:srgbClr val="F9C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9" name="Picture 18" descr="DJ NEW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853" y="5551053"/>
            <a:ext cx="1654144" cy="130694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tangle 32"/>
          <p:cNvSpPr/>
          <p:nvPr/>
        </p:nvSpPr>
        <p:spPr>
          <a:xfrm>
            <a:off x="7485987" y="1508928"/>
            <a:ext cx="2362200" cy="1447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310597" y="6246085"/>
            <a:ext cx="1675116" cy="513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526334" y="1859340"/>
            <a:ext cx="105798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DB8CCE-31D4-4B90-A36B-48B56C524B9D}"/>
              </a:ext>
            </a:extLst>
          </p:cNvPr>
          <p:cNvSpPr txBox="1"/>
          <p:nvPr/>
        </p:nvSpPr>
        <p:spPr>
          <a:xfrm>
            <a:off x="127322" y="2152891"/>
            <a:ext cx="109788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 err="1"/>
              <a:t>Manjemen</a:t>
            </a:r>
            <a:r>
              <a:rPr lang="en-US" sz="3200" dirty="0"/>
              <a:t> </a:t>
            </a:r>
            <a:r>
              <a:rPr lang="en-US" sz="3200" dirty="0" err="1"/>
              <a:t>sumber</a:t>
            </a:r>
            <a:r>
              <a:rPr lang="en-US" sz="3200" dirty="0"/>
              <a:t> </a:t>
            </a:r>
            <a:r>
              <a:rPr lang="en-US" sz="3200" dirty="0" err="1"/>
              <a:t>daya</a:t>
            </a:r>
            <a:r>
              <a:rPr lang="en-US" sz="3200" dirty="0"/>
              <a:t> </a:t>
            </a:r>
            <a:r>
              <a:rPr lang="en-US" sz="3200" dirty="0" err="1"/>
              <a:t>manusia</a:t>
            </a:r>
            <a:r>
              <a:rPr lang="en-US" sz="3200" dirty="0"/>
              <a:t> </a:t>
            </a:r>
            <a:r>
              <a:rPr lang="en-US" sz="3200" dirty="0" err="1"/>
              <a:t>adalah</a:t>
            </a:r>
            <a:r>
              <a:rPr lang="en-US" sz="3200" dirty="0"/>
              <a:t> </a:t>
            </a:r>
            <a:r>
              <a:rPr lang="en-US" sz="3200" dirty="0" err="1"/>
              <a:t>kegiatan</a:t>
            </a:r>
            <a:r>
              <a:rPr lang="en-US" sz="3200" dirty="0"/>
              <a:t> </a:t>
            </a:r>
            <a:r>
              <a:rPr lang="en-US" sz="3200" dirty="0" err="1"/>
              <a:t>pengelolaan</a:t>
            </a:r>
            <a:r>
              <a:rPr lang="en-US" sz="3200" dirty="0"/>
              <a:t> </a:t>
            </a:r>
            <a:r>
              <a:rPr lang="en-US" sz="3200" dirty="0" err="1"/>
              <a:t>sumber</a:t>
            </a:r>
            <a:r>
              <a:rPr lang="en-US" sz="3200" dirty="0"/>
              <a:t> </a:t>
            </a:r>
            <a:r>
              <a:rPr lang="en-US" sz="3200" dirty="0" err="1"/>
              <a:t>daya</a:t>
            </a:r>
            <a:r>
              <a:rPr lang="en-US" sz="3200" dirty="0"/>
              <a:t> </a:t>
            </a:r>
            <a:r>
              <a:rPr lang="en-US" sz="3200" dirty="0" err="1"/>
              <a:t>manusia</a:t>
            </a:r>
            <a:r>
              <a:rPr lang="en-US" sz="3200" dirty="0"/>
              <a:t> di </a:t>
            </a:r>
            <a:r>
              <a:rPr lang="en-US" sz="3200" dirty="0" err="1"/>
              <a:t>suatu</a:t>
            </a:r>
            <a:r>
              <a:rPr lang="en-US" sz="3200" dirty="0"/>
              <a:t> </a:t>
            </a:r>
            <a:r>
              <a:rPr lang="en-US" sz="3200" dirty="0" err="1"/>
              <a:t>organisasi</a:t>
            </a:r>
            <a:r>
              <a:rPr lang="en-US" sz="3200" dirty="0"/>
              <a:t> </a:t>
            </a:r>
            <a:r>
              <a:rPr lang="en-US" sz="3200" dirty="0" err="1"/>
              <a:t>atau</a:t>
            </a:r>
            <a:r>
              <a:rPr lang="en-US" sz="3200" dirty="0"/>
              <a:t> </a:t>
            </a:r>
            <a:r>
              <a:rPr lang="en-US" sz="3200" dirty="0" err="1"/>
              <a:t>perusahaan</a:t>
            </a:r>
            <a:r>
              <a:rPr lang="en-US" sz="3200" dirty="0"/>
              <a:t> yang </a:t>
            </a:r>
            <a:r>
              <a:rPr lang="en-US" sz="3200" dirty="0" err="1"/>
              <a:t>bertujuan</a:t>
            </a:r>
            <a:r>
              <a:rPr lang="en-US" sz="3200" dirty="0"/>
              <a:t>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mencapai</a:t>
            </a:r>
            <a:r>
              <a:rPr lang="en-US" sz="3200" dirty="0"/>
              <a:t> </a:t>
            </a:r>
            <a:r>
              <a:rPr lang="en-US" sz="3200" dirty="0" err="1"/>
              <a:t>keunggulan</a:t>
            </a:r>
            <a:r>
              <a:rPr lang="en-US" sz="3200" dirty="0"/>
              <a:t> </a:t>
            </a:r>
            <a:r>
              <a:rPr lang="en-US" sz="3200" dirty="0" err="1"/>
              <a:t>kompetitf</a:t>
            </a:r>
            <a:r>
              <a:rPr lang="en-US" sz="3200" dirty="0"/>
              <a:t>.</a:t>
            </a:r>
            <a:endParaRPr lang="en-ID" sz="3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078BB9-BDA7-414E-BA57-F288F34C67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03" y="4898080"/>
            <a:ext cx="2149033" cy="1611775"/>
          </a:xfrm>
          <a:prstGeom prst="rect">
            <a:avLst/>
          </a:prstGeom>
        </p:spPr>
      </p:pic>
      <p:sp>
        <p:nvSpPr>
          <p:cNvPr id="8" name="Arrow: Bent 7">
            <a:extLst>
              <a:ext uri="{FF2B5EF4-FFF2-40B4-BE49-F238E27FC236}">
                <a16:creationId xmlns:a16="http://schemas.microsoft.com/office/drawing/2014/main" id="{C1BA6B53-D234-42D4-8461-5E683CA5D183}"/>
              </a:ext>
            </a:extLst>
          </p:cNvPr>
          <p:cNvSpPr/>
          <p:nvPr/>
        </p:nvSpPr>
        <p:spPr>
          <a:xfrm rot="9816056">
            <a:off x="2828081" y="4026232"/>
            <a:ext cx="2356084" cy="1421334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840A80-8CD3-42C8-B02C-8D1F12089FCF}"/>
              </a:ext>
            </a:extLst>
          </p:cNvPr>
          <p:cNvSpPr txBox="1"/>
          <p:nvPr/>
        </p:nvSpPr>
        <p:spPr>
          <a:xfrm rot="18201807">
            <a:off x="3644442" y="4413734"/>
            <a:ext cx="3529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Rumangkit</a:t>
            </a:r>
            <a:r>
              <a:rPr lang="en-US" dirty="0"/>
              <a:t> (2020) </a:t>
            </a:r>
            <a:r>
              <a:rPr lang="en-US" dirty="0" err="1"/>
              <a:t>menarik</a:t>
            </a:r>
            <a:r>
              <a:rPr lang="en-US" dirty="0"/>
              <a:t> </a:t>
            </a:r>
            <a:r>
              <a:rPr lang="en-US" dirty="0" err="1"/>
              <a:t>kesimpulan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828922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" presetClass="entr" presetSubtype="9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0" t="16860" r="3738" b="66433"/>
          <a:stretch/>
        </p:blipFill>
        <p:spPr>
          <a:xfrm>
            <a:off x="0" y="-1"/>
            <a:ext cx="12240000" cy="12425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9203" y="195368"/>
            <a:ext cx="116058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Ubuntu" panose="020B0504030602030204" pitchFamily="34" charset="0"/>
              </a:rPr>
              <a:t>TUJUAN MANAJEMEN SUMBER DAYA MANUSIA</a:t>
            </a:r>
            <a:endParaRPr lang="id-ID" sz="48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874" y="1224814"/>
            <a:ext cx="12192002" cy="486000"/>
          </a:xfrm>
          <a:prstGeom prst="rect">
            <a:avLst/>
          </a:prstGeom>
          <a:solidFill>
            <a:srgbClr val="F9C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9" name="Picture 18" descr="DJ NEW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853" y="5551053"/>
            <a:ext cx="1654144" cy="130694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tangle 32"/>
          <p:cNvSpPr/>
          <p:nvPr/>
        </p:nvSpPr>
        <p:spPr>
          <a:xfrm>
            <a:off x="7485987" y="1508928"/>
            <a:ext cx="2362200" cy="1447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310597" y="6246085"/>
            <a:ext cx="1675116" cy="513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526334" y="1859340"/>
            <a:ext cx="105798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DB8CCE-31D4-4B90-A36B-48B56C524B9D}"/>
              </a:ext>
            </a:extLst>
          </p:cNvPr>
          <p:cNvSpPr txBox="1"/>
          <p:nvPr/>
        </p:nvSpPr>
        <p:spPr>
          <a:xfrm>
            <a:off x="127322" y="2152891"/>
            <a:ext cx="1097882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err="1"/>
              <a:t>Tujuan</a:t>
            </a:r>
            <a:r>
              <a:rPr lang="en-US" b="1" dirty="0"/>
              <a:t> </a:t>
            </a:r>
            <a:r>
              <a:rPr lang="en-US" b="1" dirty="0" err="1"/>
              <a:t>Organisasional</a:t>
            </a:r>
            <a:r>
              <a:rPr lang="en-US" b="1" dirty="0"/>
              <a:t>,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: </a:t>
            </a:r>
            <a:r>
              <a:rPr lang="en-US" dirty="0" err="1"/>
              <a:t>mengenali</a:t>
            </a:r>
            <a:r>
              <a:rPr lang="en-US" dirty="0"/>
              <a:t> </a:t>
            </a:r>
            <a:r>
              <a:rPr lang="en-US" dirty="0" err="1"/>
              <a:t>keberadaan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kontribusi</a:t>
            </a:r>
            <a:r>
              <a:rPr lang="en-US" dirty="0"/>
              <a:t> pada </a:t>
            </a:r>
            <a:r>
              <a:rPr lang="en-US" dirty="0" err="1"/>
              <a:t>pencapaian</a:t>
            </a:r>
            <a:r>
              <a:rPr lang="en-US" dirty="0"/>
              <a:t> </a:t>
            </a:r>
            <a:r>
              <a:rPr lang="en-US" dirty="0" err="1"/>
              <a:t>efektivitas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. </a:t>
            </a:r>
            <a:r>
              <a:rPr lang="en-US" dirty="0" err="1"/>
              <a:t>Manajer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mengeluarkan</a:t>
            </a:r>
            <a:r>
              <a:rPr lang="en-US" dirty="0"/>
              <a:t> </a:t>
            </a:r>
            <a:r>
              <a:rPr lang="en-US" dirty="0" err="1"/>
              <a:t>segala</a:t>
            </a:r>
            <a:r>
              <a:rPr lang="en-US" dirty="0"/>
              <a:t> </a:t>
            </a:r>
            <a:r>
              <a:rPr lang="en-US" dirty="0" err="1"/>
              <a:t>potensi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yang </a:t>
            </a:r>
            <a:r>
              <a:rPr lang="en-US" dirty="0" err="1"/>
              <a:t>baik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dipastikan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juga </a:t>
            </a:r>
            <a:r>
              <a:rPr lang="en-US" dirty="0" err="1"/>
              <a:t>ikut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.</a:t>
            </a:r>
            <a:endParaRPr lang="en-ID" dirty="0"/>
          </a:p>
          <a:p>
            <a:pPr algn="just"/>
            <a:endParaRPr lang="en-ID" dirty="0"/>
          </a:p>
          <a:p>
            <a:pPr algn="just"/>
            <a:r>
              <a:rPr lang="en-US" b="1" dirty="0" err="1"/>
              <a:t>Tujuan</a:t>
            </a:r>
            <a:r>
              <a:rPr lang="en-US" b="1" dirty="0"/>
              <a:t> </a:t>
            </a:r>
            <a:r>
              <a:rPr lang="en-US" b="1" dirty="0" err="1"/>
              <a:t>Fungsional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mempertahankan</a:t>
            </a:r>
            <a:r>
              <a:rPr lang="en-US" dirty="0"/>
              <a:t> </a:t>
            </a:r>
            <a:r>
              <a:rPr lang="en-US" dirty="0" err="1"/>
              <a:t>kontribusi</a:t>
            </a:r>
            <a:r>
              <a:rPr lang="en-US" dirty="0"/>
              <a:t> </a:t>
            </a:r>
            <a:r>
              <a:rPr lang="en-US" dirty="0" err="1"/>
              <a:t>departemen</a:t>
            </a:r>
            <a:r>
              <a:rPr lang="en-US" dirty="0"/>
              <a:t> pada </a:t>
            </a:r>
            <a:r>
              <a:rPr lang="en-US" dirty="0" err="1"/>
              <a:t>tingkat</a:t>
            </a:r>
            <a:r>
              <a:rPr lang="en-US" dirty="0"/>
              <a:t> yang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. </a:t>
            </a:r>
            <a:r>
              <a:rPr lang="en-US" dirty="0" err="1"/>
              <a:t>Departemen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istilah</a:t>
            </a:r>
            <a:r>
              <a:rPr lang="en-US" dirty="0"/>
              <a:t> lain,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i="1" dirty="0"/>
              <a:t>human resource </a:t>
            </a:r>
            <a:r>
              <a:rPr lang="en-US" i="1" dirty="0" err="1"/>
              <a:t>departemen</a:t>
            </a:r>
            <a:r>
              <a:rPr lang="en-US" dirty="0"/>
              <a:t> dan </a:t>
            </a:r>
            <a:r>
              <a:rPr lang="en-US" i="1" dirty="0"/>
              <a:t>human capital </a:t>
            </a:r>
            <a:r>
              <a:rPr lang="en-US" i="1" dirty="0" err="1"/>
              <a:t>departemen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pelaksana</a:t>
            </a:r>
            <a:r>
              <a:rPr lang="en-US" dirty="0"/>
              <a:t> </a:t>
            </a:r>
            <a:r>
              <a:rPr lang="en-US" dirty="0" err="1"/>
              <a:t>administratif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strategi</a:t>
            </a:r>
            <a:r>
              <a:rPr lang="en-US" dirty="0"/>
              <a:t> </a:t>
            </a:r>
            <a:r>
              <a:rPr lang="en-US" dirty="0" err="1"/>
              <a:t>terkain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b="1" dirty="0" err="1"/>
              <a:t>Tujuan</a:t>
            </a:r>
            <a:r>
              <a:rPr lang="en-US" b="1" dirty="0"/>
              <a:t> </a:t>
            </a:r>
            <a:r>
              <a:rPr lang="en-US" b="1" dirty="0" err="1"/>
              <a:t>Sosial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etis</a:t>
            </a:r>
            <a:r>
              <a:rPr lang="en-US" dirty="0"/>
              <a:t>, moral, dan </a:t>
            </a:r>
            <a:r>
              <a:rPr lang="en-US" dirty="0" err="1"/>
              <a:t>sosial</a:t>
            </a:r>
            <a:r>
              <a:rPr lang="en-US" dirty="0"/>
              <a:t> </a:t>
            </a:r>
            <a:r>
              <a:rPr lang="en-US" dirty="0" err="1"/>
              <a:t>merespons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dan </a:t>
            </a:r>
            <a:r>
              <a:rPr lang="en-US" dirty="0" err="1"/>
              <a:t>tantangan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tindakan</a:t>
            </a:r>
            <a:r>
              <a:rPr lang="en-US" dirty="0"/>
              <a:t> </a:t>
            </a:r>
            <a:r>
              <a:rPr lang="en-US" dirty="0" err="1"/>
              <a:t>meminimalisasi</a:t>
            </a:r>
            <a:r>
              <a:rPr lang="en-US" dirty="0"/>
              <a:t> </a:t>
            </a:r>
            <a:r>
              <a:rPr lang="en-US" dirty="0" err="1"/>
              <a:t>dampak</a:t>
            </a:r>
            <a:r>
              <a:rPr lang="en-US" dirty="0"/>
              <a:t> </a:t>
            </a:r>
            <a:r>
              <a:rPr lang="en-US" dirty="0" err="1"/>
              <a:t>negatif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. 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157319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" presetClass="entr" presetSubtype="9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0" t="16860" r="3738" b="66433"/>
          <a:stretch/>
        </p:blipFill>
        <p:spPr>
          <a:xfrm>
            <a:off x="0" y="-1"/>
            <a:ext cx="12240000" cy="12425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9203" y="195368"/>
            <a:ext cx="116058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TUJUAN MANAJEMEN SUMBER DAYA MANUSIA</a:t>
            </a:r>
            <a:endParaRPr kumimoji="0" lang="id-ID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874" y="1224814"/>
            <a:ext cx="12192002" cy="486000"/>
          </a:xfrm>
          <a:prstGeom prst="rect">
            <a:avLst/>
          </a:prstGeom>
          <a:solidFill>
            <a:srgbClr val="F9C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" name="Picture 18" descr="DJ NEW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853" y="5551053"/>
            <a:ext cx="1654144" cy="130694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tangle 32"/>
          <p:cNvSpPr/>
          <p:nvPr/>
        </p:nvSpPr>
        <p:spPr>
          <a:xfrm>
            <a:off x="7485987" y="1508928"/>
            <a:ext cx="2362200" cy="1447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310597" y="6246085"/>
            <a:ext cx="1675116" cy="513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26334" y="1859340"/>
            <a:ext cx="105798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DB8CCE-31D4-4B90-A36B-48B56C524B9D}"/>
              </a:ext>
            </a:extLst>
          </p:cNvPr>
          <p:cNvSpPr txBox="1"/>
          <p:nvPr/>
        </p:nvSpPr>
        <p:spPr>
          <a:xfrm>
            <a:off x="127322" y="2152891"/>
            <a:ext cx="109788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dirty="0" err="1"/>
              <a:t>Tujuan</a:t>
            </a:r>
            <a:r>
              <a:rPr lang="en-US" dirty="0"/>
              <a:t> Personal, </a:t>
            </a:r>
            <a:r>
              <a:rPr lang="en-US" dirty="0" err="1"/>
              <a:t>yaitu</a:t>
            </a:r>
            <a:r>
              <a:rPr lang="en-US" dirty="0"/>
              <a:t>: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pencapaian</a:t>
            </a:r>
            <a:r>
              <a:rPr lang="en-US" dirty="0"/>
              <a:t> </a:t>
            </a:r>
            <a:r>
              <a:rPr lang="en-US" dirty="0" err="1"/>
              <a:t>tujuannya</a:t>
            </a:r>
            <a:r>
              <a:rPr lang="en-US" dirty="0"/>
              <a:t>, minimal </a:t>
            </a:r>
            <a:r>
              <a:rPr lang="en-US" dirty="0" err="1"/>
              <a:t>tujuan-tujuan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mempertinggi</a:t>
            </a:r>
            <a:r>
              <a:rPr lang="en-US" dirty="0"/>
              <a:t> </a:t>
            </a:r>
            <a:r>
              <a:rPr lang="en-US" dirty="0" err="1"/>
              <a:t>kontribusi</a:t>
            </a:r>
            <a:r>
              <a:rPr lang="en-US" dirty="0"/>
              <a:t> </a:t>
            </a:r>
            <a:r>
              <a:rPr lang="en-US" dirty="0" err="1"/>
              <a:t>individu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. </a:t>
            </a:r>
            <a:r>
              <a:rPr lang="en-US" dirty="0" err="1"/>
              <a:t>Karyawan</a:t>
            </a:r>
            <a:r>
              <a:rPr lang="en-US" dirty="0"/>
              <a:t> </a:t>
            </a:r>
            <a:r>
              <a:rPr lang="en-US" dirty="0" err="1"/>
              <a:t>pasti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, </a:t>
            </a:r>
            <a:r>
              <a:rPr lang="en-US" dirty="0" err="1"/>
              <a:t>seperti</a:t>
            </a:r>
            <a:r>
              <a:rPr lang="en-US" dirty="0"/>
              <a:t>: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, rasa </a:t>
            </a:r>
            <a:r>
              <a:rPr lang="en-US" dirty="0" err="1"/>
              <a:t>aman</a:t>
            </a:r>
            <a:r>
              <a:rPr lang="en-US" dirty="0"/>
              <a:t>, </a:t>
            </a:r>
            <a:r>
              <a:rPr lang="en-US" dirty="0" err="1"/>
              <a:t>pengakuan</a:t>
            </a:r>
            <a:r>
              <a:rPr lang="en-US" dirty="0"/>
              <a:t>, </a:t>
            </a:r>
            <a:r>
              <a:rPr lang="en-US" dirty="0" err="1"/>
              <a:t>pengembangan</a:t>
            </a:r>
            <a:r>
              <a:rPr lang="en-US" dirty="0"/>
              <a:t>, dan lain-lain. 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138EF045-354D-49CA-B76A-3BCF22F3F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271" y="3369772"/>
            <a:ext cx="7060557" cy="2961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6714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" presetClass="entr" presetSubtype="9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0" t="16860" r="3738" b="66433"/>
          <a:stretch/>
        </p:blipFill>
        <p:spPr>
          <a:xfrm>
            <a:off x="0" y="-1"/>
            <a:ext cx="12240000" cy="12425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9203" y="195368"/>
            <a:ext cx="116058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Ubuntu" panose="020B0504030602030204" pitchFamily="34" charset="0"/>
              </a:rPr>
              <a:t>FUNGSI MANAJEMEN SUMBER DAYA MANUSIA</a:t>
            </a:r>
            <a:endParaRPr lang="id-ID" sz="48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874" y="1224814"/>
            <a:ext cx="12192002" cy="486000"/>
          </a:xfrm>
          <a:prstGeom prst="rect">
            <a:avLst/>
          </a:prstGeom>
          <a:solidFill>
            <a:srgbClr val="F9C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9" name="Picture 18" descr="DJ NEW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853" y="5551053"/>
            <a:ext cx="1654144" cy="130694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tangle 32"/>
          <p:cNvSpPr/>
          <p:nvPr/>
        </p:nvSpPr>
        <p:spPr>
          <a:xfrm>
            <a:off x="7485987" y="1508928"/>
            <a:ext cx="2362200" cy="1447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310597" y="6246085"/>
            <a:ext cx="1675116" cy="513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526334" y="1859340"/>
            <a:ext cx="105798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DB8CCE-31D4-4B90-A36B-48B56C524B9D}"/>
              </a:ext>
            </a:extLst>
          </p:cNvPr>
          <p:cNvSpPr txBox="1"/>
          <p:nvPr/>
        </p:nvSpPr>
        <p:spPr>
          <a:xfrm>
            <a:off x="127322" y="2152891"/>
            <a:ext cx="1097882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err="1"/>
              <a:t>Pengadaan</a:t>
            </a:r>
            <a:r>
              <a:rPr lang="en-US" b="1" dirty="0"/>
              <a:t> </a:t>
            </a:r>
            <a:r>
              <a:rPr lang="en-US" b="1" dirty="0" err="1"/>
              <a:t>Sumber</a:t>
            </a:r>
            <a:r>
              <a:rPr lang="en-US" b="1" dirty="0"/>
              <a:t> </a:t>
            </a:r>
            <a:r>
              <a:rPr lang="en-US" b="1" dirty="0" err="1"/>
              <a:t>Daya</a:t>
            </a:r>
            <a:r>
              <a:rPr lang="en-US" b="1" dirty="0"/>
              <a:t> </a:t>
            </a:r>
            <a:r>
              <a:rPr lang="en-US" b="1" dirty="0" err="1"/>
              <a:t>Manusia</a:t>
            </a:r>
            <a:endParaRPr lang="en-US" b="1" dirty="0"/>
          </a:p>
          <a:p>
            <a:pPr algn="just"/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pengadaan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.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bertujuan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 </a:t>
            </a:r>
            <a:r>
              <a:rPr lang="en-US" dirty="0" err="1"/>
              <a:t>bertalenta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mengisi</a:t>
            </a:r>
            <a:r>
              <a:rPr lang="en-US" dirty="0"/>
              <a:t> </a:t>
            </a:r>
            <a:r>
              <a:rPr lang="en-US" dirty="0" err="1"/>
              <a:t>kekosongan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. </a:t>
            </a:r>
            <a:r>
              <a:rPr lang="en-US" dirty="0" err="1"/>
              <a:t>Pengadaan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aktivitas</a:t>
            </a:r>
            <a:r>
              <a:rPr lang="en-US" dirty="0"/>
              <a:t> yang paling </a:t>
            </a:r>
            <a:r>
              <a:rPr lang="en-US" dirty="0" err="1"/>
              <a:t>penting</a:t>
            </a:r>
            <a:r>
              <a:rPr lang="en-US" dirty="0"/>
              <a:t>,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pencarian</a:t>
            </a:r>
            <a:r>
              <a:rPr lang="en-US" dirty="0"/>
              <a:t> dan </a:t>
            </a:r>
            <a:r>
              <a:rPr lang="en-US" dirty="0" err="1"/>
              <a:t>pemilihan</a:t>
            </a:r>
            <a:r>
              <a:rPr lang="en-US" dirty="0"/>
              <a:t> </a:t>
            </a:r>
            <a:r>
              <a:rPr lang="en-US" dirty="0" err="1"/>
              <a:t>calon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, </a:t>
            </a:r>
            <a:r>
              <a:rPr lang="en-US" dirty="0" err="1"/>
              <a:t>kemampuan</a:t>
            </a:r>
            <a:r>
              <a:rPr lang="en-US" dirty="0"/>
              <a:t>, dan </a:t>
            </a:r>
            <a:r>
              <a:rPr lang="en-US" dirty="0" err="1"/>
              <a:t>keahlian</a:t>
            </a:r>
            <a:r>
              <a:rPr lang="en-US" dirty="0"/>
              <a:t> yang </a:t>
            </a:r>
            <a:r>
              <a:rPr lang="en-US" dirty="0" err="1"/>
              <a:t>dibutuhkan</a:t>
            </a:r>
            <a:r>
              <a:rPr lang="en-US" dirty="0"/>
              <a:t> oleh </a:t>
            </a:r>
            <a:r>
              <a:rPr lang="en-US" dirty="0" err="1"/>
              <a:t>perusahaan</a:t>
            </a:r>
            <a:r>
              <a:rPr lang="en-US" dirty="0"/>
              <a:t>.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begitu</a:t>
            </a:r>
            <a:r>
              <a:rPr lang="en-US" dirty="0"/>
              <a:t>,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pencapaian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.</a:t>
            </a:r>
            <a:endParaRPr lang="en-ID" dirty="0"/>
          </a:p>
          <a:p>
            <a:pPr algn="just"/>
            <a:endParaRPr lang="en-ID" b="1" dirty="0"/>
          </a:p>
          <a:p>
            <a:pPr algn="just"/>
            <a:r>
              <a:rPr lang="en-US" b="1" dirty="0" err="1"/>
              <a:t>Pengembangan</a:t>
            </a:r>
            <a:r>
              <a:rPr lang="en-US" b="1" dirty="0"/>
              <a:t> </a:t>
            </a:r>
            <a:r>
              <a:rPr lang="en-US" b="1" dirty="0" err="1"/>
              <a:t>Sumber</a:t>
            </a:r>
            <a:r>
              <a:rPr lang="en-US" b="1" dirty="0"/>
              <a:t> </a:t>
            </a:r>
            <a:r>
              <a:rPr lang="en-US" b="1" dirty="0" err="1"/>
              <a:t>Daya</a:t>
            </a:r>
            <a:r>
              <a:rPr lang="en-US" b="1" dirty="0"/>
              <a:t> </a:t>
            </a:r>
            <a:r>
              <a:rPr lang="en-US" b="1" dirty="0" err="1"/>
              <a:t>Manusia</a:t>
            </a:r>
            <a:endParaRPr lang="en-US" b="1" dirty="0"/>
          </a:p>
          <a:p>
            <a:pPr algn="just"/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.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bertujuan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dan </a:t>
            </a:r>
            <a:r>
              <a:rPr lang="en-US" dirty="0" err="1"/>
              <a:t>keterampilan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agar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yang </a:t>
            </a:r>
            <a:r>
              <a:rPr lang="en-US" dirty="0" err="1"/>
              <a:t>memuaskan</a:t>
            </a:r>
            <a:r>
              <a:rPr lang="en-US" dirty="0"/>
              <a:t>. </a:t>
            </a:r>
            <a:r>
              <a:rPr lang="en-US" dirty="0" err="1"/>
              <a:t>Peningkatan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pelatihan</a:t>
            </a:r>
            <a:r>
              <a:rPr lang="en-US" dirty="0"/>
              <a:t> dan </a:t>
            </a:r>
            <a:r>
              <a:rPr lang="en-US" dirty="0" err="1"/>
              <a:t>pendidikan</a:t>
            </a:r>
            <a:r>
              <a:rPr lang="en-US" dirty="0"/>
              <a:t>.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</a:t>
            </a:r>
            <a:r>
              <a:rPr lang="en-US" dirty="0" err="1"/>
              <a:t>mengikuti</a:t>
            </a:r>
            <a:r>
              <a:rPr lang="en-US" dirty="0"/>
              <a:t> </a:t>
            </a:r>
            <a:r>
              <a:rPr lang="en-US" dirty="0" err="1"/>
              <a:t>pelatihan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keterampilan</a:t>
            </a:r>
            <a:r>
              <a:rPr lang="en-US" dirty="0"/>
              <a:t> yang </a:t>
            </a:r>
            <a:r>
              <a:rPr lang="en-US" dirty="0" err="1"/>
              <a:t>ditingkatkan</a:t>
            </a:r>
            <a:r>
              <a:rPr lang="en-US" dirty="0"/>
              <a:t>, dan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yang </a:t>
            </a:r>
            <a:r>
              <a:rPr lang="en-US" dirty="0" err="1"/>
              <a:t>ditingkatkan</a:t>
            </a:r>
            <a:r>
              <a:rPr lang="en-US" dirty="0"/>
              <a:t>.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menyesuaikan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yang </a:t>
            </a:r>
            <a:r>
              <a:rPr lang="en-US" dirty="0" err="1"/>
              <a:t>dilakukan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</a:t>
            </a:r>
            <a:endParaRPr lang="en-ID" dirty="0"/>
          </a:p>
          <a:p>
            <a:pPr algn="just"/>
            <a:endParaRPr lang="en-ID" b="1" dirty="0"/>
          </a:p>
          <a:p>
            <a:pPr algn="just"/>
            <a:endParaRPr lang="en-ID" b="1" dirty="0"/>
          </a:p>
          <a:p>
            <a:pPr algn="just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935935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" presetClass="entr" presetSubtype="9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0" t="16860" r="3738" b="66433"/>
          <a:stretch/>
        </p:blipFill>
        <p:spPr>
          <a:xfrm>
            <a:off x="0" y="-1"/>
            <a:ext cx="12240000" cy="12425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9203" y="195368"/>
            <a:ext cx="116058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Ubuntu" panose="020B0504030602030204" pitchFamily="34" charset="0"/>
              </a:rPr>
              <a:t>FUNGSI MANAJEMEN SUMBER DAYA MANUSIA</a:t>
            </a:r>
            <a:endParaRPr lang="id-ID" sz="48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874" y="1224814"/>
            <a:ext cx="12192002" cy="486000"/>
          </a:xfrm>
          <a:prstGeom prst="rect">
            <a:avLst/>
          </a:prstGeom>
          <a:solidFill>
            <a:srgbClr val="F9C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9" name="Picture 18" descr="DJ NEW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853" y="5551053"/>
            <a:ext cx="1654144" cy="130694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tangle 32"/>
          <p:cNvSpPr/>
          <p:nvPr/>
        </p:nvSpPr>
        <p:spPr>
          <a:xfrm>
            <a:off x="7485987" y="1508928"/>
            <a:ext cx="2362200" cy="1447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310597" y="6246085"/>
            <a:ext cx="1675116" cy="513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526334" y="1859340"/>
            <a:ext cx="105798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DB8CCE-31D4-4B90-A36B-48B56C524B9D}"/>
              </a:ext>
            </a:extLst>
          </p:cNvPr>
          <p:cNvSpPr txBox="1"/>
          <p:nvPr/>
        </p:nvSpPr>
        <p:spPr>
          <a:xfrm>
            <a:off x="127322" y="2152891"/>
            <a:ext cx="1097882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b="1" dirty="0" err="1"/>
              <a:t>Kompensasi</a:t>
            </a:r>
            <a:endParaRPr lang="en-ID" b="1" dirty="0"/>
          </a:p>
          <a:p>
            <a:r>
              <a:rPr lang="en-US" dirty="0"/>
              <a:t>Salah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fokus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pemberian</a:t>
            </a:r>
            <a:r>
              <a:rPr lang="en-US" dirty="0"/>
              <a:t> </a:t>
            </a:r>
            <a:r>
              <a:rPr lang="en-US" dirty="0" err="1"/>
              <a:t>kompensasi</a:t>
            </a:r>
            <a:r>
              <a:rPr lang="en-US" dirty="0"/>
              <a:t>. Para </a:t>
            </a:r>
            <a:r>
              <a:rPr lang="en-US" dirty="0" err="1"/>
              <a:t>ahli</a:t>
            </a:r>
            <a:r>
              <a:rPr lang="en-US" dirty="0"/>
              <a:t>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kompensasi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timbal</a:t>
            </a:r>
            <a:r>
              <a:rPr lang="en-US" dirty="0"/>
              <a:t> </a:t>
            </a:r>
            <a:r>
              <a:rPr lang="en-US" dirty="0" err="1"/>
              <a:t>balik</a:t>
            </a:r>
            <a:r>
              <a:rPr lang="en-US" dirty="0"/>
              <a:t> yang </a:t>
            </a:r>
            <a:r>
              <a:rPr lang="en-US" dirty="0" err="1"/>
              <a:t>diberikan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mau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segenap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dan </a:t>
            </a:r>
            <a:r>
              <a:rPr lang="en-US" dirty="0" err="1"/>
              <a:t>pengetahuan</a:t>
            </a:r>
            <a:r>
              <a:rPr lang="en-US" dirty="0"/>
              <a:t> yang </a:t>
            </a:r>
            <a:r>
              <a:rPr lang="en-US" dirty="0" err="1"/>
              <a:t>dimiliki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menjalankan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, demi </a:t>
            </a:r>
            <a:r>
              <a:rPr lang="en-US" dirty="0" err="1"/>
              <a:t>tercapainya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. </a:t>
            </a:r>
            <a:r>
              <a:rPr lang="en-US" dirty="0" err="1"/>
              <a:t>Kompensasi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penting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,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kompensasi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hidupnya</a:t>
            </a:r>
            <a:r>
              <a:rPr lang="en-US" dirty="0"/>
              <a:t>. </a:t>
            </a:r>
            <a:endParaRPr lang="en-ID" dirty="0"/>
          </a:p>
          <a:p>
            <a:r>
              <a:rPr lang="en-US" dirty="0"/>
              <a:t> </a:t>
            </a:r>
            <a:endParaRPr lang="en-ID" dirty="0"/>
          </a:p>
          <a:p>
            <a:pPr algn="just"/>
            <a:r>
              <a:rPr lang="en-US" b="1" dirty="0" err="1"/>
              <a:t>Pemeliharaan</a:t>
            </a:r>
            <a:r>
              <a:rPr lang="en-US" b="1" dirty="0"/>
              <a:t> </a:t>
            </a:r>
            <a:r>
              <a:rPr lang="en-US" b="1" dirty="0" err="1"/>
              <a:t>Sumber</a:t>
            </a:r>
            <a:r>
              <a:rPr lang="en-US" b="1" dirty="0"/>
              <a:t> </a:t>
            </a:r>
            <a:r>
              <a:rPr lang="en-US" b="1" dirty="0" err="1"/>
              <a:t>Daya</a:t>
            </a:r>
            <a:r>
              <a:rPr lang="en-US" b="1" dirty="0"/>
              <a:t> </a:t>
            </a:r>
            <a:r>
              <a:rPr lang="en-US" b="1" dirty="0" err="1"/>
              <a:t>Manusia</a:t>
            </a:r>
            <a:endParaRPr lang="en-US" b="1" dirty="0"/>
          </a:p>
          <a:p>
            <a:pPr algn="just"/>
            <a:r>
              <a:rPr lang="en-US" dirty="0" err="1"/>
              <a:t>Sebelum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,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pengelolaan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mengenal</a:t>
            </a:r>
            <a:r>
              <a:rPr lang="en-US" dirty="0"/>
              <a:t> </a:t>
            </a:r>
            <a:r>
              <a:rPr lang="en-US" dirty="0" err="1"/>
              <a:t>istilah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personalia. </a:t>
            </a:r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anatara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personalia dan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,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berbicara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personalia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dipandang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personalia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mengatur</a:t>
            </a:r>
            <a:r>
              <a:rPr lang="en-US" dirty="0"/>
              <a:t> </a:t>
            </a:r>
            <a:r>
              <a:rPr lang="en-US" dirty="0" err="1"/>
              <a:t>administratif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. </a:t>
            </a:r>
            <a:r>
              <a:rPr lang="en-US" dirty="0" err="1"/>
              <a:t>Sedangkan</a:t>
            </a:r>
            <a:r>
              <a:rPr lang="en-US" dirty="0"/>
              <a:t>,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memandang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asset </a:t>
            </a:r>
            <a:r>
              <a:rPr lang="en-US" dirty="0" err="1"/>
              <a:t>penting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dijaga</a:t>
            </a:r>
            <a:r>
              <a:rPr lang="en-US" dirty="0"/>
              <a:t> dan </a:t>
            </a:r>
            <a:r>
              <a:rPr lang="en-US" dirty="0" err="1"/>
              <a:t>dikembangkan</a:t>
            </a:r>
            <a:r>
              <a:rPr lang="en-US" dirty="0"/>
              <a:t>. Oleh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, pada zaman </a:t>
            </a:r>
            <a:r>
              <a:rPr lang="en-US" dirty="0" err="1"/>
              <a:t>sekarang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memfokuskan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strategi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mempertahankan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yang </a:t>
            </a:r>
            <a:r>
              <a:rPr lang="en-US" dirty="0" err="1"/>
              <a:t>berkualitas</a:t>
            </a:r>
            <a:r>
              <a:rPr lang="en-US" dirty="0"/>
              <a:t>.</a:t>
            </a:r>
            <a:endParaRPr lang="en-ID" dirty="0"/>
          </a:p>
          <a:p>
            <a:pPr algn="just"/>
            <a:endParaRPr lang="en-ID" b="1" dirty="0"/>
          </a:p>
          <a:p>
            <a:pPr algn="just"/>
            <a:endParaRPr lang="en-ID" b="1" dirty="0"/>
          </a:p>
          <a:p>
            <a:pPr algn="just"/>
            <a:endParaRPr lang="en-ID" b="1" dirty="0"/>
          </a:p>
          <a:p>
            <a:pPr algn="just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735853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" presetClass="entr" presetSubtype="9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0" t="16860" r="3738" b="66433"/>
          <a:stretch/>
        </p:blipFill>
        <p:spPr>
          <a:xfrm>
            <a:off x="0" y="-1"/>
            <a:ext cx="12240000" cy="12425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9203" y="195368"/>
            <a:ext cx="116058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Ubuntu" panose="020B0504030602030204" pitchFamily="34" charset="0"/>
              </a:rPr>
              <a:t>THE QUESTION IS???</a:t>
            </a:r>
            <a:endParaRPr lang="id-ID" sz="48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874" y="1224814"/>
            <a:ext cx="12192002" cy="486000"/>
          </a:xfrm>
          <a:prstGeom prst="rect">
            <a:avLst/>
          </a:prstGeom>
          <a:solidFill>
            <a:srgbClr val="F9C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9" name="Picture 18" descr="DJ NEW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853" y="5551053"/>
            <a:ext cx="1654144" cy="130694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tangle 32"/>
          <p:cNvSpPr/>
          <p:nvPr/>
        </p:nvSpPr>
        <p:spPr>
          <a:xfrm>
            <a:off x="7485987" y="1508928"/>
            <a:ext cx="2362200" cy="1447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310597" y="6246085"/>
            <a:ext cx="1675116" cy="513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526334" y="1859340"/>
            <a:ext cx="105798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FB477A-BFAC-4D6A-B6E1-B958DF91221C}"/>
              </a:ext>
            </a:extLst>
          </p:cNvPr>
          <p:cNvSpPr txBox="1"/>
          <p:nvPr/>
        </p:nvSpPr>
        <p:spPr>
          <a:xfrm>
            <a:off x="1469985" y="2592729"/>
            <a:ext cx="86925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PENTINGKAH MANAJEMEN SUMBER DAYA MANUSIA DI PERUSAHAAN????</a:t>
            </a:r>
            <a:endParaRPr lang="en-ID" sz="4000" dirty="0"/>
          </a:p>
        </p:txBody>
      </p:sp>
      <p:sp>
        <p:nvSpPr>
          <p:cNvPr id="7" name="Arrow: Bent 6">
            <a:extLst>
              <a:ext uri="{FF2B5EF4-FFF2-40B4-BE49-F238E27FC236}">
                <a16:creationId xmlns:a16="http://schemas.microsoft.com/office/drawing/2014/main" id="{AF1E4468-9BFF-47FA-B3A3-4CB05D910BEC}"/>
              </a:ext>
            </a:extLst>
          </p:cNvPr>
          <p:cNvSpPr/>
          <p:nvPr/>
        </p:nvSpPr>
        <p:spPr>
          <a:xfrm rot="7993856">
            <a:off x="6241338" y="3774997"/>
            <a:ext cx="590309" cy="188274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42E8CA-D667-4C20-8017-FE60C741FD9B}"/>
              </a:ext>
            </a:extLst>
          </p:cNvPr>
          <p:cNvSpPr txBox="1"/>
          <p:nvPr/>
        </p:nvSpPr>
        <p:spPr>
          <a:xfrm>
            <a:off x="1828800" y="5639717"/>
            <a:ext cx="76392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/>
              <a:t>Kalau</a:t>
            </a:r>
            <a:r>
              <a:rPr lang="en-US" sz="2000" dirty="0"/>
              <a:t> </a:t>
            </a:r>
            <a:r>
              <a:rPr lang="en-US" sz="2000" dirty="0" err="1"/>
              <a:t>penting</a:t>
            </a:r>
            <a:r>
              <a:rPr lang="en-US" sz="2000" dirty="0"/>
              <a:t> </a:t>
            </a:r>
            <a:r>
              <a:rPr lang="en-US" sz="2000" dirty="0" err="1"/>
              <a:t>hayo</a:t>
            </a:r>
            <a:r>
              <a:rPr lang="en-US" sz="2000" dirty="0"/>
              <a:t> </a:t>
            </a:r>
            <a:r>
              <a:rPr lang="en-US" sz="2000" b="1" dirty="0" err="1"/>
              <a:t>masuk</a:t>
            </a:r>
            <a:r>
              <a:rPr lang="en-US" sz="2000" b="1" dirty="0"/>
              <a:t> </a:t>
            </a:r>
            <a:r>
              <a:rPr lang="en-US" sz="2000" b="1" dirty="0" err="1"/>
              <a:t>konsentrasi</a:t>
            </a:r>
            <a:r>
              <a:rPr lang="en-US" sz="2000" b="1" dirty="0"/>
              <a:t> </a:t>
            </a:r>
            <a:r>
              <a:rPr lang="en-US" sz="2000" dirty="0" err="1"/>
              <a:t>manajemen</a:t>
            </a:r>
            <a:r>
              <a:rPr lang="en-US" sz="2000" dirty="0"/>
              <a:t> </a:t>
            </a:r>
            <a:r>
              <a:rPr lang="en-US" sz="2000" dirty="0" err="1"/>
              <a:t>sumber</a:t>
            </a:r>
            <a:r>
              <a:rPr lang="en-US" sz="2000" dirty="0"/>
              <a:t> </a:t>
            </a:r>
            <a:r>
              <a:rPr lang="en-US" sz="2000" dirty="0" err="1"/>
              <a:t>daya</a:t>
            </a:r>
            <a:r>
              <a:rPr lang="en-US" sz="2000" dirty="0"/>
              <a:t> </a:t>
            </a:r>
            <a:r>
              <a:rPr lang="en-US" sz="2000" dirty="0" err="1"/>
              <a:t>manusia,hehehehehehehe</a:t>
            </a:r>
            <a:endParaRPr lang="en-ID" sz="20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7E80BD7-EA18-48FE-9DFF-958FA4D29D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5770" y="4906328"/>
            <a:ext cx="2602229" cy="1951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264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" presetClass="entr" presetSubtype="9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0" t="16860" r="3738" b="66433"/>
          <a:stretch/>
        </p:blipFill>
        <p:spPr>
          <a:xfrm>
            <a:off x="0" y="-1"/>
            <a:ext cx="12240000" cy="12425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9203" y="195368"/>
            <a:ext cx="116058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Ubuntu" panose="020B0504030602030204" pitchFamily="34" charset="0"/>
              </a:rPr>
              <a:t>LECTURER HUMAN RESOURCES MANAGEMENT</a:t>
            </a:r>
            <a:endParaRPr lang="id-ID" sz="48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874" y="1224814"/>
            <a:ext cx="12192002" cy="486000"/>
          </a:xfrm>
          <a:prstGeom prst="rect">
            <a:avLst/>
          </a:prstGeom>
          <a:solidFill>
            <a:srgbClr val="F9C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9" name="Picture 18" descr="DJ NEW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853" y="5551053"/>
            <a:ext cx="1654144" cy="130694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tangle 32"/>
          <p:cNvSpPr/>
          <p:nvPr/>
        </p:nvSpPr>
        <p:spPr>
          <a:xfrm>
            <a:off x="7485987" y="1508928"/>
            <a:ext cx="2362200" cy="1447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310597" y="6246085"/>
            <a:ext cx="1675116" cy="513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526334" y="1859340"/>
            <a:ext cx="105798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7E80BD7-EA18-48FE-9DFF-958FA4D29D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7" y="1980891"/>
            <a:ext cx="2602229" cy="195167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4A3A026-0180-43C9-AE38-1CEB41FDDC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885" y="1984346"/>
            <a:ext cx="2602229" cy="195167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54626CC-DF61-4A01-894D-06B0ADE92D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825" y="1949602"/>
            <a:ext cx="2602229" cy="195167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C00552-1824-4117-A740-C7624D6199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6954" y="1949602"/>
            <a:ext cx="2602229" cy="195167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34A1C67-67E3-4384-B1B7-DCCAEFA7E0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287" y="4532132"/>
            <a:ext cx="2602229" cy="195167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9F87A9D-2245-4423-B0DE-0F4DA34515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940" y="4532132"/>
            <a:ext cx="2602229" cy="1951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847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" presetClass="entr" presetSubtype="9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0" t="16860" r="3738" b="66433"/>
          <a:stretch/>
        </p:blipFill>
        <p:spPr>
          <a:xfrm>
            <a:off x="0" y="-1"/>
            <a:ext cx="12240000" cy="12425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9203" y="195368"/>
            <a:ext cx="116058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Ubuntu" panose="020B0504030602030204" pitchFamily="34" charset="0"/>
              </a:rPr>
              <a:t>FAKTOR MANAJEMEN SUMBER DAYA MANUSIA</a:t>
            </a:r>
            <a:endParaRPr lang="id-ID" sz="48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874" y="1224814"/>
            <a:ext cx="12192002" cy="486000"/>
          </a:xfrm>
          <a:prstGeom prst="rect">
            <a:avLst/>
          </a:prstGeom>
          <a:solidFill>
            <a:srgbClr val="F9C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9" name="Picture 18" descr="DJ NEW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853" y="5551053"/>
            <a:ext cx="1654144" cy="130694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tangle 32"/>
          <p:cNvSpPr/>
          <p:nvPr/>
        </p:nvSpPr>
        <p:spPr>
          <a:xfrm>
            <a:off x="7485987" y="1508928"/>
            <a:ext cx="2362200" cy="1447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310597" y="6246085"/>
            <a:ext cx="1675116" cy="513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526334" y="1859340"/>
            <a:ext cx="105798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DB8CCE-31D4-4B90-A36B-48B56C524B9D}"/>
              </a:ext>
            </a:extLst>
          </p:cNvPr>
          <p:cNvSpPr txBox="1"/>
          <p:nvPr/>
        </p:nvSpPr>
        <p:spPr>
          <a:xfrm>
            <a:off x="127322" y="2152891"/>
            <a:ext cx="1097882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err="1"/>
              <a:t>Faktor</a:t>
            </a:r>
            <a:r>
              <a:rPr lang="en-US" b="1" dirty="0"/>
              <a:t> </a:t>
            </a:r>
            <a:r>
              <a:rPr lang="en-US" b="1" dirty="0" err="1"/>
              <a:t>Hukum</a:t>
            </a:r>
            <a:r>
              <a:rPr lang="en-US" b="1" dirty="0"/>
              <a:t> dan </a:t>
            </a:r>
            <a:r>
              <a:rPr lang="en-US" b="1" dirty="0" err="1"/>
              <a:t>Politik</a:t>
            </a:r>
            <a:endParaRPr lang="en-US" b="1" dirty="0"/>
          </a:p>
          <a:p>
            <a:pPr algn="just"/>
            <a:r>
              <a:rPr lang="en-US" dirty="0" err="1"/>
              <a:t>Kejelasan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dan </a:t>
            </a:r>
            <a:r>
              <a:rPr lang="en-US" dirty="0" err="1"/>
              <a:t>stabilitas</a:t>
            </a:r>
            <a:r>
              <a:rPr lang="en-US" dirty="0"/>
              <a:t> </a:t>
            </a:r>
            <a:r>
              <a:rPr lang="en-US" dirty="0" err="1"/>
              <a:t>politik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mempengaruhi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. Hal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dikarenakan</a:t>
            </a:r>
            <a:r>
              <a:rPr lang="en-US" dirty="0"/>
              <a:t>, </a:t>
            </a:r>
            <a:r>
              <a:rPr lang="en-US" dirty="0" err="1"/>
              <a:t>hukum</a:t>
            </a:r>
            <a:r>
              <a:rPr lang="en-US" dirty="0"/>
              <a:t> dan </a:t>
            </a:r>
            <a:r>
              <a:rPr lang="en-US" dirty="0" err="1"/>
              <a:t>politik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mempengaruhi</a:t>
            </a:r>
            <a:r>
              <a:rPr lang="en-US" dirty="0"/>
              <a:t> </a:t>
            </a:r>
            <a:r>
              <a:rPr lang="en-US" dirty="0" err="1"/>
              <a:t>kebijakan</a:t>
            </a:r>
            <a:r>
              <a:rPr lang="en-US" dirty="0"/>
              <a:t> </a:t>
            </a:r>
            <a:r>
              <a:rPr lang="en-US" dirty="0" err="1"/>
              <a:t>pengelolaan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.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contohnya</a:t>
            </a:r>
            <a:r>
              <a:rPr lang="en-US" dirty="0"/>
              <a:t>: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upah</a:t>
            </a:r>
            <a:r>
              <a:rPr lang="en-US" dirty="0"/>
              <a:t> minimum regional (UMR)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berganti</a:t>
            </a:r>
            <a:r>
              <a:rPr lang="en-US" dirty="0"/>
              <a:t> </a:t>
            </a:r>
            <a:r>
              <a:rPr lang="en-US" dirty="0" err="1"/>
              <a:t>kekuasaan</a:t>
            </a:r>
            <a:r>
              <a:rPr lang="en-US" dirty="0"/>
              <a:t>. Oleh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, </a:t>
            </a:r>
            <a:r>
              <a:rPr lang="en-US" dirty="0" err="1"/>
              <a:t>perusahaan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bisnis</a:t>
            </a:r>
            <a:r>
              <a:rPr lang="en-US" dirty="0"/>
              <a:t> </a:t>
            </a:r>
            <a:r>
              <a:rPr lang="en-US" dirty="0" err="1"/>
              <a:t>internasional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mempertimbangkan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dan </a:t>
            </a:r>
            <a:r>
              <a:rPr lang="en-US" dirty="0" err="1"/>
              <a:t>politik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pengelolaan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.</a:t>
            </a:r>
            <a:endParaRPr lang="en-ID" dirty="0"/>
          </a:p>
          <a:p>
            <a:pPr algn="just"/>
            <a:endParaRPr lang="en-ID" b="1" dirty="0"/>
          </a:p>
          <a:p>
            <a:pPr algn="just"/>
            <a:r>
              <a:rPr lang="en-US" b="1" dirty="0" err="1"/>
              <a:t>Faktor</a:t>
            </a:r>
            <a:r>
              <a:rPr lang="en-US" b="1" dirty="0"/>
              <a:t> </a:t>
            </a:r>
            <a:r>
              <a:rPr lang="en-US" b="1" dirty="0" err="1"/>
              <a:t>Ekonomi</a:t>
            </a:r>
            <a:endParaRPr lang="en-ID" b="1" dirty="0"/>
          </a:p>
          <a:p>
            <a:pPr algn="just"/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ekspansi</a:t>
            </a:r>
            <a:r>
              <a:rPr lang="en-US" dirty="0"/>
              <a:t> pasar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luar</a:t>
            </a:r>
            <a:r>
              <a:rPr lang="en-US" dirty="0"/>
              <a:t> </a:t>
            </a:r>
            <a:r>
              <a:rPr lang="en-US" dirty="0" err="1"/>
              <a:t>negri</a:t>
            </a:r>
            <a:r>
              <a:rPr lang="en-US" dirty="0"/>
              <a:t>,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memikirkan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dipekerjakan</a:t>
            </a:r>
            <a:r>
              <a:rPr lang="en-US" dirty="0"/>
              <a:t>.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di </a:t>
            </a:r>
            <a:r>
              <a:rPr lang="en-US" dirty="0" err="1"/>
              <a:t>suatu</a:t>
            </a:r>
            <a:r>
              <a:rPr lang="en-US" dirty="0"/>
              <a:t> negara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gaji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tinggi,maka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pekerjaannya</a:t>
            </a:r>
            <a:r>
              <a:rPr lang="en-US" dirty="0"/>
              <a:t>. </a:t>
            </a:r>
            <a:r>
              <a:rPr lang="en-US" dirty="0" err="1"/>
              <a:t>Sebaliknya</a:t>
            </a:r>
            <a:r>
              <a:rPr lang="en-US" dirty="0"/>
              <a:t>,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menggaji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upah</a:t>
            </a:r>
            <a:r>
              <a:rPr lang="en-US" dirty="0"/>
              <a:t> yang </a:t>
            </a:r>
            <a:r>
              <a:rPr lang="en-US" dirty="0" err="1"/>
              <a:t>tinggi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memilih</a:t>
            </a:r>
            <a:r>
              <a:rPr lang="en-US" dirty="0"/>
              <a:t> negara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tingkah</a:t>
            </a:r>
            <a:r>
              <a:rPr lang="en-US" dirty="0"/>
              <a:t> </a:t>
            </a:r>
            <a:r>
              <a:rPr lang="en-US" dirty="0" err="1"/>
              <a:t>gaji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rendah</a:t>
            </a:r>
            <a:r>
              <a:rPr lang="en-US" dirty="0"/>
              <a:t>.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contohnya</a:t>
            </a:r>
            <a:r>
              <a:rPr lang="en-US" dirty="0"/>
              <a:t>: Negara-negara </a:t>
            </a:r>
            <a:r>
              <a:rPr lang="en-US" dirty="0" err="1"/>
              <a:t>Eropa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yang </a:t>
            </a:r>
            <a:r>
              <a:rPr lang="en-US" dirty="0" err="1"/>
              <a:t>memindahkan</a:t>
            </a:r>
            <a:r>
              <a:rPr lang="en-US" dirty="0"/>
              <a:t> </a:t>
            </a:r>
            <a:r>
              <a:rPr lang="en-US" dirty="0" err="1"/>
              <a:t>fasilitas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negara-negara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gaji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rendah</a:t>
            </a:r>
            <a:r>
              <a:rPr lang="en-US" dirty="0"/>
              <a:t>, </a:t>
            </a:r>
            <a:r>
              <a:rPr lang="en-US" dirty="0" err="1"/>
              <a:t>seperti</a:t>
            </a:r>
            <a:r>
              <a:rPr lang="en-US" dirty="0"/>
              <a:t>: Rumania, China, Thailand, dan lain-lain. </a:t>
            </a:r>
            <a:endParaRPr lang="en-ID" dirty="0"/>
          </a:p>
          <a:p>
            <a:pPr algn="just"/>
            <a:endParaRPr lang="en-ID" b="1" dirty="0"/>
          </a:p>
          <a:p>
            <a:pPr algn="just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41846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" presetClass="entr" presetSubtype="9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0" t="16860" r="3738" b="66433"/>
          <a:stretch/>
        </p:blipFill>
        <p:spPr>
          <a:xfrm>
            <a:off x="0" y="-1"/>
            <a:ext cx="12240000" cy="12425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9203" y="195368"/>
            <a:ext cx="116058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Ubuntu" panose="020B0504030602030204" pitchFamily="34" charset="0"/>
              </a:rPr>
              <a:t>FAKTOR MANAJEMEN SUMBER DAYA MANUSIA</a:t>
            </a:r>
            <a:endParaRPr lang="id-ID" sz="48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874" y="1224814"/>
            <a:ext cx="12192002" cy="486000"/>
          </a:xfrm>
          <a:prstGeom prst="rect">
            <a:avLst/>
          </a:prstGeom>
          <a:solidFill>
            <a:srgbClr val="F9C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9" name="Picture 18" descr="DJ NEW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853" y="5551053"/>
            <a:ext cx="1654144" cy="130694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tangle 32"/>
          <p:cNvSpPr/>
          <p:nvPr/>
        </p:nvSpPr>
        <p:spPr>
          <a:xfrm>
            <a:off x="7485987" y="1508928"/>
            <a:ext cx="2362200" cy="1447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310597" y="6246085"/>
            <a:ext cx="1675116" cy="513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526334" y="1859340"/>
            <a:ext cx="105798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DB8CCE-31D4-4B90-A36B-48B56C524B9D}"/>
              </a:ext>
            </a:extLst>
          </p:cNvPr>
          <p:cNvSpPr txBox="1"/>
          <p:nvPr/>
        </p:nvSpPr>
        <p:spPr>
          <a:xfrm>
            <a:off x="127322" y="2152891"/>
            <a:ext cx="109788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err="1"/>
              <a:t>Faktor</a:t>
            </a:r>
            <a:r>
              <a:rPr lang="en-US" b="1" dirty="0"/>
              <a:t> </a:t>
            </a:r>
            <a:r>
              <a:rPr lang="en-US" b="1" dirty="0" err="1"/>
              <a:t>Budaya</a:t>
            </a:r>
            <a:endParaRPr lang="en-US" b="1" dirty="0"/>
          </a:p>
          <a:p>
            <a:pPr algn="just"/>
            <a:r>
              <a:rPr lang="en-US" dirty="0" err="1"/>
              <a:t>Budaya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kekuatan</a:t>
            </a:r>
            <a:r>
              <a:rPr lang="en-US" dirty="0"/>
              <a:t> </a:t>
            </a:r>
            <a:r>
              <a:rPr lang="en-US" dirty="0" err="1"/>
              <a:t>sosial</a:t>
            </a:r>
            <a:r>
              <a:rPr lang="en-US" dirty="0"/>
              <a:t> yang </a:t>
            </a:r>
            <a:r>
              <a:rPr lang="en-US" dirty="0" err="1"/>
              <a:t>mempengaruhi</a:t>
            </a:r>
            <a:r>
              <a:rPr lang="en-US" dirty="0"/>
              <a:t> </a:t>
            </a:r>
            <a:r>
              <a:rPr lang="en-US" dirty="0" err="1"/>
              <a:t>nilai-nilai</a:t>
            </a:r>
            <a:r>
              <a:rPr lang="en-US" dirty="0"/>
              <a:t>, </a:t>
            </a:r>
            <a:r>
              <a:rPr lang="en-US" dirty="0" err="1"/>
              <a:t>keyakinan</a:t>
            </a:r>
            <a:r>
              <a:rPr lang="en-US" dirty="0"/>
              <a:t>, dan </a:t>
            </a:r>
            <a:r>
              <a:rPr lang="en-US" dirty="0" err="1"/>
              <a:t>tindakan</a:t>
            </a:r>
            <a:r>
              <a:rPr lang="en-US" dirty="0"/>
              <a:t> </a:t>
            </a:r>
            <a:r>
              <a:rPr lang="en-US" dirty="0" err="1"/>
              <a:t>sekelompok</a:t>
            </a:r>
            <a:r>
              <a:rPr lang="en-US" dirty="0"/>
              <a:t> orang yang </a:t>
            </a:r>
            <a:r>
              <a:rPr lang="en-US" dirty="0" err="1"/>
              <a:t>berbeda</a:t>
            </a:r>
            <a:r>
              <a:rPr lang="en-US" dirty="0"/>
              <a:t>. </a:t>
            </a:r>
            <a:r>
              <a:rPr lang="en-US" dirty="0" err="1"/>
              <a:t>Budaya</a:t>
            </a:r>
            <a:r>
              <a:rPr lang="en-US" dirty="0"/>
              <a:t> juga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mempengaruhi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,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dikarenakan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negara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, </a:t>
            </a:r>
            <a:r>
              <a:rPr lang="en-US" dirty="0" err="1"/>
              <a:t>budaya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, </a:t>
            </a:r>
            <a:r>
              <a:rPr lang="en-US" dirty="0" err="1"/>
              <a:t>suku</a:t>
            </a:r>
            <a:r>
              <a:rPr lang="en-US" dirty="0"/>
              <a:t> </a:t>
            </a:r>
            <a:r>
              <a:rPr lang="en-US" dirty="0" err="1"/>
              <a:t>bangsa</a:t>
            </a:r>
            <a:r>
              <a:rPr lang="en-US" dirty="0"/>
              <a:t>, dan agama yang </a:t>
            </a:r>
            <a:r>
              <a:rPr lang="en-US" dirty="0" err="1"/>
              <a:t>berbeda</a:t>
            </a:r>
            <a:r>
              <a:rPr lang="en-US" dirty="0"/>
              <a:t>. </a:t>
            </a:r>
            <a:r>
              <a:rPr lang="en-US" dirty="0" err="1"/>
              <a:t>Sehingga</a:t>
            </a:r>
            <a:r>
              <a:rPr lang="en-US" dirty="0"/>
              <a:t>, </a:t>
            </a:r>
            <a:r>
              <a:rPr lang="en-US" dirty="0" err="1"/>
              <a:t>perbedaan-perbedaan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tantangan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internasional</a:t>
            </a:r>
            <a:r>
              <a:rPr lang="en-US" dirty="0"/>
              <a:t>.</a:t>
            </a:r>
            <a:endParaRPr lang="en-ID" dirty="0"/>
          </a:p>
          <a:p>
            <a:pPr algn="just"/>
            <a:endParaRPr lang="en-ID" b="1" dirty="0"/>
          </a:p>
          <a:p>
            <a:pPr algn="just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728840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" presetClass="entr" presetSubtype="9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004" t="13102" r="14726" b="5684"/>
          <a:stretch/>
        </p:blipFill>
        <p:spPr>
          <a:xfrm>
            <a:off x="-45632" y="-333216"/>
            <a:ext cx="12237632" cy="72109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7983" y="3556001"/>
            <a:ext cx="5226135" cy="1260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004457" y="2104571"/>
            <a:ext cx="6676572" cy="178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5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TERIMAKASIH</a:t>
            </a:r>
          </a:p>
        </p:txBody>
      </p:sp>
    </p:spTree>
    <p:extLst>
      <p:ext uri="{BB962C8B-B14F-4D97-AF65-F5344CB8AC3E}">
        <p14:creationId xmlns:p14="http://schemas.microsoft.com/office/powerpoint/2010/main" val="2495030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2731</TotalTime>
  <Words>1223</Words>
  <Application>Microsoft Office PowerPoint</Application>
  <PresentationFormat>Widescreen</PresentationFormat>
  <Paragraphs>156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Calibri</vt:lpstr>
      <vt:lpstr>Segoe Script</vt:lpstr>
      <vt:lpstr>Calibri Light</vt:lpstr>
      <vt:lpstr>Aharoni</vt:lpstr>
      <vt:lpstr>Times New Roman</vt:lpstr>
      <vt:lpstr>Arial</vt:lpstr>
      <vt:lpstr>Ubuntu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Natasha Levina</dc:creator>
  <cp:lastModifiedBy>Anonim</cp:lastModifiedBy>
  <cp:revision>217</cp:revision>
  <dcterms:created xsi:type="dcterms:W3CDTF">2016-03-28T04:39:38Z</dcterms:created>
  <dcterms:modified xsi:type="dcterms:W3CDTF">2020-07-21T00:51:37Z</dcterms:modified>
</cp:coreProperties>
</file>