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1"/>
  </p:sldMasterIdLst>
  <p:notesMasterIdLst>
    <p:notesMasterId r:id="rId42"/>
  </p:notesMasterIdLst>
  <p:sldIdLst>
    <p:sldId id="267" r:id="rId2"/>
    <p:sldId id="323" r:id="rId3"/>
    <p:sldId id="306" r:id="rId4"/>
    <p:sldId id="304" r:id="rId5"/>
    <p:sldId id="305" r:id="rId6"/>
    <p:sldId id="334" r:id="rId7"/>
    <p:sldId id="335" r:id="rId8"/>
    <p:sldId id="274" r:id="rId9"/>
    <p:sldId id="310" r:id="rId10"/>
    <p:sldId id="311" r:id="rId11"/>
    <p:sldId id="319" r:id="rId12"/>
    <p:sldId id="322" r:id="rId13"/>
    <p:sldId id="313" r:id="rId14"/>
    <p:sldId id="314" r:id="rId15"/>
    <p:sldId id="315" r:id="rId16"/>
    <p:sldId id="336" r:id="rId17"/>
    <p:sldId id="317" r:id="rId18"/>
    <p:sldId id="316" r:id="rId19"/>
    <p:sldId id="282" r:id="rId20"/>
    <p:sldId id="320" r:id="rId21"/>
    <p:sldId id="330" r:id="rId22"/>
    <p:sldId id="339" r:id="rId23"/>
    <p:sldId id="332" r:id="rId24"/>
    <p:sldId id="340" r:id="rId25"/>
    <p:sldId id="333" r:id="rId26"/>
    <p:sldId id="663" r:id="rId27"/>
    <p:sldId id="664" r:id="rId28"/>
    <p:sldId id="665" r:id="rId29"/>
    <p:sldId id="666" r:id="rId30"/>
    <p:sldId id="667" r:id="rId31"/>
    <p:sldId id="668" r:id="rId32"/>
    <p:sldId id="669" r:id="rId33"/>
    <p:sldId id="670" r:id="rId34"/>
    <p:sldId id="671" r:id="rId35"/>
    <p:sldId id="672" r:id="rId36"/>
    <p:sldId id="673" r:id="rId37"/>
    <p:sldId id="674" r:id="rId38"/>
    <p:sldId id="675" r:id="rId39"/>
    <p:sldId id="676" r:id="rId40"/>
    <p:sldId id="677" r:id="rId4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B53"/>
    <a:srgbClr val="CA8888"/>
    <a:srgbClr val="58FA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63" autoAdjust="0"/>
    <p:restoredTop sz="96825" autoAdjust="0"/>
  </p:normalViewPr>
  <p:slideViewPr>
    <p:cSldViewPr>
      <p:cViewPr varScale="1">
        <p:scale>
          <a:sx n="60" d="100"/>
          <a:sy n="60" d="100"/>
        </p:scale>
        <p:origin x="732"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E3C4896-B5EB-421E-B589-108031518038}"/>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8AC0FDB2-A4BE-428A-B5CE-119F426028D4}"/>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3009C8A-647D-4E45-AC57-B5F2B80F8E24}" type="datetimeFigureOut">
              <a:rPr lang="en-US"/>
              <a:pPr>
                <a:defRPr/>
              </a:pPr>
              <a:t>5/11/2019</a:t>
            </a:fld>
            <a:endParaRPr lang="en-US"/>
          </a:p>
        </p:txBody>
      </p:sp>
      <p:sp>
        <p:nvSpPr>
          <p:cNvPr id="4" name="Slide Image Placeholder 3">
            <a:extLst>
              <a:ext uri="{FF2B5EF4-FFF2-40B4-BE49-F238E27FC236}">
                <a16:creationId xmlns:a16="http://schemas.microsoft.com/office/drawing/2014/main" id="{A8B9A861-00EA-42EF-8BA2-B88E7FE3B9E7}"/>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521292B-8517-4552-A080-F54AF1F9A6E8}"/>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21E27368-2073-4AA8-AB9E-7098ED42B69A}"/>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6DBDDC38-6C90-4DE6-AC14-02DAEA85B2D0}"/>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D248E2A1-FFB2-4504-9FB2-D50EB3C607DD}"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9022D6B2-FE0F-4445-9A2F-2CA3B15B11E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11E98D8-6762-453B-850E-DF779DD6FAD6}" type="slidenum">
              <a:rPr lang="en-US" altLang="en-US" sz="1200"/>
              <a:pPr eaLnBrk="1" hangingPunct="1"/>
              <a:t>9</a:t>
            </a:fld>
            <a:endParaRPr lang="en-US" altLang="en-US" sz="1200"/>
          </a:p>
        </p:txBody>
      </p:sp>
      <p:sp>
        <p:nvSpPr>
          <p:cNvPr id="35843" name="Rectangle 2">
            <a:extLst>
              <a:ext uri="{FF2B5EF4-FFF2-40B4-BE49-F238E27FC236}">
                <a16:creationId xmlns:a16="http://schemas.microsoft.com/office/drawing/2014/main" id="{1F2CBA1D-DE22-4924-B056-66E93A55A631}"/>
              </a:ext>
            </a:extLst>
          </p:cNvPr>
          <p:cNvSpPr>
            <a:spLocks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a:extLst>
              <a:ext uri="{FF2B5EF4-FFF2-40B4-BE49-F238E27FC236}">
                <a16:creationId xmlns:a16="http://schemas.microsoft.com/office/drawing/2014/main" id="{FA30BFB4-481A-4B36-A750-61878CDAE7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d-ID"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E2D32ADE-87C6-485C-A3D5-94180DB2B0C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B7D3363-1581-4296-A810-9C043A19B913}" type="slidenum">
              <a:rPr lang="en-US" altLang="en-US" sz="1200"/>
              <a:pPr eaLnBrk="1" hangingPunct="1"/>
              <a:t>10</a:t>
            </a:fld>
            <a:endParaRPr lang="en-US" altLang="en-US" sz="1200"/>
          </a:p>
        </p:txBody>
      </p:sp>
      <p:sp>
        <p:nvSpPr>
          <p:cNvPr id="36867" name="Rectangle 2">
            <a:extLst>
              <a:ext uri="{FF2B5EF4-FFF2-40B4-BE49-F238E27FC236}">
                <a16:creationId xmlns:a16="http://schemas.microsoft.com/office/drawing/2014/main" id="{8964F650-CA5C-4828-A558-1DE61413DF03}"/>
              </a:ext>
            </a:extLst>
          </p:cNvPr>
          <p:cNvSpPr>
            <a:spLocks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8" name="Rectangle 3">
            <a:extLst>
              <a:ext uri="{FF2B5EF4-FFF2-40B4-BE49-F238E27FC236}">
                <a16:creationId xmlns:a16="http://schemas.microsoft.com/office/drawing/2014/main" id="{8176FD1A-C8DB-44DE-B868-C6E004FFAAC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d-ID"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E196A709-A3AA-4F41-AA55-B82B85A1906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6CD7D592-9F2F-47E3-95BA-396A9A527B77}" type="slidenum">
              <a:rPr lang="en-US" altLang="en-US" sz="1200"/>
              <a:pPr eaLnBrk="1" hangingPunct="1"/>
              <a:t>11</a:t>
            </a:fld>
            <a:endParaRPr lang="en-US" altLang="en-US" sz="1200"/>
          </a:p>
        </p:txBody>
      </p:sp>
      <p:sp>
        <p:nvSpPr>
          <p:cNvPr id="37891" name="Rectangle 2">
            <a:extLst>
              <a:ext uri="{FF2B5EF4-FFF2-40B4-BE49-F238E27FC236}">
                <a16:creationId xmlns:a16="http://schemas.microsoft.com/office/drawing/2014/main" id="{5D3CFDAE-8EFD-42F0-9B4C-91D110BC0707}"/>
              </a:ext>
            </a:extLst>
          </p:cNvPr>
          <p:cNvSpPr>
            <a:spLocks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2" name="Rectangle 3">
            <a:extLst>
              <a:ext uri="{FF2B5EF4-FFF2-40B4-BE49-F238E27FC236}">
                <a16:creationId xmlns:a16="http://schemas.microsoft.com/office/drawing/2014/main" id="{93AAA6B3-70D7-4894-985F-6AA9FFF4799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d-ID"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7206E108-9525-4A5A-912A-96B57A25A7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B94E9C9-736A-40C0-B4C3-5F2D0ECF83F7}" type="slidenum">
              <a:rPr lang="en-US" altLang="en-US" sz="1200"/>
              <a:pPr eaLnBrk="1" hangingPunct="1"/>
              <a:t>12</a:t>
            </a:fld>
            <a:endParaRPr lang="en-US" altLang="en-US" sz="1200"/>
          </a:p>
        </p:txBody>
      </p:sp>
      <p:sp>
        <p:nvSpPr>
          <p:cNvPr id="38915" name="Rectangle 2">
            <a:extLst>
              <a:ext uri="{FF2B5EF4-FFF2-40B4-BE49-F238E27FC236}">
                <a16:creationId xmlns:a16="http://schemas.microsoft.com/office/drawing/2014/main" id="{CF30EBB6-8DE2-45A6-A285-9C46454D79AC}"/>
              </a:ext>
            </a:extLst>
          </p:cNvPr>
          <p:cNvSpPr>
            <a:spLocks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6" name="Rectangle 3">
            <a:extLst>
              <a:ext uri="{FF2B5EF4-FFF2-40B4-BE49-F238E27FC236}">
                <a16:creationId xmlns:a16="http://schemas.microsoft.com/office/drawing/2014/main" id="{E051A056-F99F-43CC-BC16-C671F5EE389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d-ID"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6C814B5C-25C4-4785-B1A9-A582F5AD334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5BB64A7-B364-4B7E-9926-5E283C6C7055}" type="slidenum">
              <a:rPr lang="en-US" altLang="en-US" sz="1200"/>
              <a:pPr eaLnBrk="1" hangingPunct="1"/>
              <a:t>13</a:t>
            </a:fld>
            <a:endParaRPr lang="en-US" altLang="en-US" sz="1200"/>
          </a:p>
        </p:txBody>
      </p:sp>
      <p:sp>
        <p:nvSpPr>
          <p:cNvPr id="39939" name="Rectangle 2">
            <a:extLst>
              <a:ext uri="{FF2B5EF4-FFF2-40B4-BE49-F238E27FC236}">
                <a16:creationId xmlns:a16="http://schemas.microsoft.com/office/drawing/2014/main" id="{DDD6041F-EB07-42E3-BE86-9625FA7C341A}"/>
              </a:ext>
            </a:extLst>
          </p:cNvPr>
          <p:cNvSpPr>
            <a:spLocks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a:extLst>
              <a:ext uri="{FF2B5EF4-FFF2-40B4-BE49-F238E27FC236}">
                <a16:creationId xmlns:a16="http://schemas.microsoft.com/office/drawing/2014/main" id="{AACA52C0-DA55-48CA-8E0F-C6EB3BC8A54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d-ID"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10233B04-2CC3-4260-B415-FF372E35CE1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E2B04B8-D08A-44C1-92FC-63ED61684590}" type="slidenum">
              <a:rPr lang="en-US" altLang="en-US" sz="1200"/>
              <a:pPr eaLnBrk="1" hangingPunct="1"/>
              <a:t>14</a:t>
            </a:fld>
            <a:endParaRPr lang="en-US" altLang="en-US" sz="1200"/>
          </a:p>
        </p:txBody>
      </p:sp>
      <p:sp>
        <p:nvSpPr>
          <p:cNvPr id="40963" name="Rectangle 2">
            <a:extLst>
              <a:ext uri="{FF2B5EF4-FFF2-40B4-BE49-F238E27FC236}">
                <a16:creationId xmlns:a16="http://schemas.microsoft.com/office/drawing/2014/main" id="{B781B874-62C5-47EF-986D-99689BEEBDC3}"/>
              </a:ext>
            </a:extLst>
          </p:cNvPr>
          <p:cNvSpPr>
            <a:spLocks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a:extLst>
              <a:ext uri="{FF2B5EF4-FFF2-40B4-BE49-F238E27FC236}">
                <a16:creationId xmlns:a16="http://schemas.microsoft.com/office/drawing/2014/main" id="{5C53D362-EC14-4FEA-9FAA-09898DE3583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d-ID"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C5B8EB63-79F8-45C7-8202-05ED814B92C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7467604-EDE7-4F5A-BFF4-3144F3016A7A}" type="slidenum">
              <a:rPr lang="en-US" altLang="en-US" sz="1200"/>
              <a:pPr eaLnBrk="1" hangingPunct="1"/>
              <a:t>15</a:t>
            </a:fld>
            <a:endParaRPr lang="en-US" altLang="en-US" sz="1200"/>
          </a:p>
        </p:txBody>
      </p:sp>
      <p:sp>
        <p:nvSpPr>
          <p:cNvPr id="41987" name="Rectangle 2">
            <a:extLst>
              <a:ext uri="{FF2B5EF4-FFF2-40B4-BE49-F238E27FC236}">
                <a16:creationId xmlns:a16="http://schemas.microsoft.com/office/drawing/2014/main" id="{1BE6A8C7-A2F5-4C25-8A94-2C68101FEA41}"/>
              </a:ext>
            </a:extLst>
          </p:cNvPr>
          <p:cNvSpPr>
            <a:spLocks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2E879294-3AAB-4D6F-998A-FF537FC5549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d-ID"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089C5967-C1DB-462A-B84E-C72BDEEC19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E7E1000-96CD-404B-8417-01DCD8A46322}" type="slidenum">
              <a:rPr lang="en-US" altLang="en-US" sz="1200"/>
              <a:pPr eaLnBrk="1" hangingPunct="1"/>
              <a:t>16</a:t>
            </a:fld>
            <a:endParaRPr lang="en-US" altLang="en-US" sz="1200"/>
          </a:p>
        </p:txBody>
      </p:sp>
      <p:sp>
        <p:nvSpPr>
          <p:cNvPr id="43011" name="Rectangle 2">
            <a:extLst>
              <a:ext uri="{FF2B5EF4-FFF2-40B4-BE49-F238E27FC236}">
                <a16:creationId xmlns:a16="http://schemas.microsoft.com/office/drawing/2014/main" id="{13C8596F-C555-44E7-BD51-F78CF6D0F9E3}"/>
              </a:ext>
            </a:extLst>
          </p:cNvPr>
          <p:cNvSpPr>
            <a:spLocks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a:extLst>
              <a:ext uri="{FF2B5EF4-FFF2-40B4-BE49-F238E27FC236}">
                <a16:creationId xmlns:a16="http://schemas.microsoft.com/office/drawing/2014/main" id="{4994B071-994C-409B-94AA-DB581155056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d-ID"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9DF1A5DB-DC14-46FD-B847-B4A0117193A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AA809FF0-E185-4597-A0BD-F4C6B6054D1E}" type="slidenum">
              <a:rPr lang="en-US" altLang="en-US" sz="1200"/>
              <a:pPr eaLnBrk="1" hangingPunct="1"/>
              <a:t>18</a:t>
            </a:fld>
            <a:endParaRPr lang="en-US" altLang="en-US" sz="1200"/>
          </a:p>
        </p:txBody>
      </p:sp>
      <p:sp>
        <p:nvSpPr>
          <p:cNvPr id="44035" name="Rectangle 2">
            <a:extLst>
              <a:ext uri="{FF2B5EF4-FFF2-40B4-BE49-F238E27FC236}">
                <a16:creationId xmlns:a16="http://schemas.microsoft.com/office/drawing/2014/main" id="{F65D6CD7-A697-4637-B842-14CEA0971189}"/>
              </a:ext>
            </a:extLst>
          </p:cNvPr>
          <p:cNvSpPr>
            <a:spLocks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6" name="Rectangle 3">
            <a:extLst>
              <a:ext uri="{FF2B5EF4-FFF2-40B4-BE49-F238E27FC236}">
                <a16:creationId xmlns:a16="http://schemas.microsoft.com/office/drawing/2014/main" id="{305F6886-E333-45A4-B906-89F20A8A21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d-ID"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2B89B612-D4B1-453A-9BA5-6AD0A24B6B7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DCF24CE-28E0-4D2B-867A-F2DD23D08A1F}" type="slidenum">
              <a:rPr lang="en-US" altLang="en-US" sz="1200"/>
              <a:pPr eaLnBrk="1" hangingPunct="1"/>
              <a:t>20</a:t>
            </a:fld>
            <a:endParaRPr lang="en-US" altLang="en-US" sz="1200"/>
          </a:p>
        </p:txBody>
      </p:sp>
      <p:sp>
        <p:nvSpPr>
          <p:cNvPr id="45059" name="Rectangle 2">
            <a:extLst>
              <a:ext uri="{FF2B5EF4-FFF2-40B4-BE49-F238E27FC236}">
                <a16:creationId xmlns:a16="http://schemas.microsoft.com/office/drawing/2014/main" id="{BE3D454A-E616-4CF2-8CD2-D500785A0E35}"/>
              </a:ext>
            </a:extLst>
          </p:cNvPr>
          <p:cNvSpPr>
            <a:spLocks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0" name="Rectangle 3">
            <a:extLst>
              <a:ext uri="{FF2B5EF4-FFF2-40B4-BE49-F238E27FC236}">
                <a16:creationId xmlns:a16="http://schemas.microsoft.com/office/drawing/2014/main" id="{B73F9F0B-2D0A-42AC-8AD2-49564AFE5FF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d-ID"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E291C8-C2F9-48CF-98FC-0D59B3203658}"/>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286D4155-EDED-4394-A264-C97F1962AFF6}"/>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1F4B88A8-34F2-4E73-8E3E-EB6F2B67A8D6}"/>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7" name="Date Placeholder 27">
            <a:extLst>
              <a:ext uri="{FF2B5EF4-FFF2-40B4-BE49-F238E27FC236}">
                <a16:creationId xmlns:a16="http://schemas.microsoft.com/office/drawing/2014/main" id="{43A3D0B7-67CA-4719-AE2A-E2B12358221F}"/>
              </a:ext>
            </a:extLst>
          </p:cNvPr>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a:p>
        </p:txBody>
      </p:sp>
      <p:sp>
        <p:nvSpPr>
          <p:cNvPr id="10" name="Footer Placeholder 16">
            <a:extLst>
              <a:ext uri="{FF2B5EF4-FFF2-40B4-BE49-F238E27FC236}">
                <a16:creationId xmlns:a16="http://schemas.microsoft.com/office/drawing/2014/main" id="{5AF49D45-B2A2-4948-AD74-C5EE955EA472}"/>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a:extLst>
              <a:ext uri="{FF2B5EF4-FFF2-40B4-BE49-F238E27FC236}">
                <a16:creationId xmlns:a16="http://schemas.microsoft.com/office/drawing/2014/main" id="{A3BDAB19-7ADF-4551-9D4B-EC2433B43EB1}"/>
              </a:ext>
            </a:extLst>
          </p:cNvPr>
          <p:cNvSpPr>
            <a:spLocks noGrp="1"/>
          </p:cNvSpPr>
          <p:nvPr>
            <p:ph type="sldNum" sz="quarter" idx="12"/>
          </p:nvPr>
        </p:nvSpPr>
        <p:spPr>
          <a:xfrm>
            <a:off x="8001000" y="228600"/>
            <a:ext cx="838200" cy="381000"/>
          </a:xfrm>
        </p:spPr>
        <p:txBody>
          <a:bodyPr/>
          <a:lstStyle>
            <a:lvl1pPr>
              <a:defRPr>
                <a:solidFill>
                  <a:schemeClr val="tx2"/>
                </a:solidFill>
              </a:defRPr>
            </a:lvl1pPr>
          </a:lstStyle>
          <a:p>
            <a:fld id="{2057915E-8129-4B73-9B49-195068877D0A}" type="slidenum">
              <a:rPr lang="en-US" altLang="en-US"/>
              <a:pPr/>
              <a:t>‹#›</a:t>
            </a:fld>
            <a:endParaRPr lang="en-US" altLang="en-US"/>
          </a:p>
        </p:txBody>
      </p:sp>
    </p:spTree>
    <p:extLst>
      <p:ext uri="{BB962C8B-B14F-4D97-AF65-F5344CB8AC3E}">
        <p14:creationId xmlns:p14="http://schemas.microsoft.com/office/powerpoint/2010/main" val="13360227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a:t>Click to edit Master title style</a:t>
            </a:r>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78C774E7-6B7D-4094-8AD8-2375AF2D0EB2}"/>
              </a:ext>
            </a:extLst>
          </p:cNvPr>
          <p:cNvSpPr>
            <a:spLocks noGrp="1"/>
          </p:cNvSpPr>
          <p:nvPr>
            <p:ph type="dt" sz="half" idx="10"/>
          </p:nvPr>
        </p:nvSpPr>
        <p:spPr/>
        <p:txBody>
          <a:bodyPr/>
          <a:lstStyle>
            <a:lvl1pPr>
              <a:defRPr/>
            </a:lvl1pPr>
          </a:lstStyle>
          <a:p>
            <a:pPr>
              <a:defRPr/>
            </a:pPr>
            <a:endParaRPr lang="en-US"/>
          </a:p>
        </p:txBody>
      </p:sp>
      <p:sp>
        <p:nvSpPr>
          <p:cNvPr id="5" name="Footer Placeholder 2">
            <a:extLst>
              <a:ext uri="{FF2B5EF4-FFF2-40B4-BE49-F238E27FC236}">
                <a16:creationId xmlns:a16="http://schemas.microsoft.com/office/drawing/2014/main" id="{3B704547-9330-42FC-BF4A-A432894AC85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0869F9FE-3039-46AC-A621-23BC355083EF}"/>
              </a:ext>
            </a:extLst>
          </p:cNvPr>
          <p:cNvSpPr>
            <a:spLocks noGrp="1"/>
          </p:cNvSpPr>
          <p:nvPr>
            <p:ph type="sldNum" sz="quarter" idx="12"/>
          </p:nvPr>
        </p:nvSpPr>
        <p:spPr/>
        <p:txBody>
          <a:bodyPr/>
          <a:lstStyle>
            <a:lvl1pPr>
              <a:defRPr/>
            </a:lvl1pPr>
          </a:lstStyle>
          <a:p>
            <a:fld id="{CFD53F1D-36D4-4ADD-AF42-A371A5FC636B}" type="slidenum">
              <a:rPr lang="en-US" altLang="en-US"/>
              <a:pPr/>
              <a:t>‹#›</a:t>
            </a:fld>
            <a:endParaRPr lang="en-US" altLang="en-US"/>
          </a:p>
        </p:txBody>
      </p:sp>
    </p:spTree>
    <p:extLst>
      <p:ext uri="{BB962C8B-B14F-4D97-AF65-F5344CB8AC3E}">
        <p14:creationId xmlns:p14="http://schemas.microsoft.com/office/powerpoint/2010/main" val="2472455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450D47-DEE1-4024-8C3D-057FF2603AB7}"/>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C6DBF54C-0827-4BAD-AF8F-F3750133B145}"/>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04DBD097-3B7C-4B9B-B038-E05C664F229F}"/>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p>
        </p:txBody>
      </p:sp>
      <p:sp>
        <p:nvSpPr>
          <p:cNvPr id="7" name="Date Placeholder 11">
            <a:extLst>
              <a:ext uri="{FF2B5EF4-FFF2-40B4-BE49-F238E27FC236}">
                <a16:creationId xmlns:a16="http://schemas.microsoft.com/office/drawing/2014/main" id="{1D0C1D60-B849-4555-BC65-50D65A63FF49}"/>
              </a:ext>
            </a:extLst>
          </p:cNvPr>
          <p:cNvSpPr>
            <a:spLocks noGrp="1"/>
          </p:cNvSpPr>
          <p:nvPr>
            <p:ph type="dt" sz="half" idx="10"/>
          </p:nvPr>
        </p:nvSpPr>
        <p:spPr/>
        <p:txBody>
          <a:bodyPr/>
          <a:lstStyle>
            <a:lvl1pPr>
              <a:defRPr/>
            </a:lvl1pPr>
          </a:lstStyle>
          <a:p>
            <a:pPr>
              <a:defRPr/>
            </a:pPr>
            <a:endParaRPr lang="en-US"/>
          </a:p>
        </p:txBody>
      </p:sp>
      <p:sp>
        <p:nvSpPr>
          <p:cNvPr id="8" name="Slide Number Placeholder 12">
            <a:extLst>
              <a:ext uri="{FF2B5EF4-FFF2-40B4-BE49-F238E27FC236}">
                <a16:creationId xmlns:a16="http://schemas.microsoft.com/office/drawing/2014/main" id="{9B338561-C017-4246-8A7F-3B76DC8EEB84}"/>
              </a:ext>
            </a:extLst>
          </p:cNvPr>
          <p:cNvSpPr>
            <a:spLocks noGrp="1"/>
          </p:cNvSpPr>
          <p:nvPr>
            <p:ph type="sldNum" sz="quarter" idx="11"/>
          </p:nvPr>
        </p:nvSpPr>
        <p:spPr>
          <a:xfrm>
            <a:off x="0" y="1752600"/>
            <a:ext cx="1295400" cy="701675"/>
          </a:xfrm>
        </p:spPr>
        <p:txBody>
          <a:bodyPr>
            <a:noAutofit/>
          </a:bodyPr>
          <a:lstStyle>
            <a:lvl1pPr>
              <a:defRPr sz="2400"/>
            </a:lvl1pPr>
          </a:lstStyle>
          <a:p>
            <a:fld id="{BC37211D-8305-4B24-BAFA-48CA10005B66}" type="slidenum">
              <a:rPr lang="en-US" altLang="en-US"/>
              <a:pPr/>
              <a:t>‹#›</a:t>
            </a:fld>
            <a:endParaRPr lang="en-US" altLang="en-US"/>
          </a:p>
        </p:txBody>
      </p:sp>
      <p:sp>
        <p:nvSpPr>
          <p:cNvPr id="9" name="Footer Placeholder 13">
            <a:extLst>
              <a:ext uri="{FF2B5EF4-FFF2-40B4-BE49-F238E27FC236}">
                <a16:creationId xmlns:a16="http://schemas.microsoft.com/office/drawing/2014/main" id="{8562D3BF-7849-4BE0-A7DB-22F251B0AE75}"/>
              </a:ext>
            </a:extLst>
          </p:cNvPr>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86238634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7">
            <a:extLst>
              <a:ext uri="{FF2B5EF4-FFF2-40B4-BE49-F238E27FC236}">
                <a16:creationId xmlns:a16="http://schemas.microsoft.com/office/drawing/2014/main" id="{176F5272-CDBE-47B8-9557-9B1FFF483BF6}"/>
              </a:ext>
            </a:extLst>
          </p:cNvPr>
          <p:cNvSpPr>
            <a:spLocks noGrp="1"/>
          </p:cNvSpPr>
          <p:nvPr>
            <p:ph type="dt" sz="half" idx="10"/>
          </p:nvPr>
        </p:nvSpPr>
        <p:spPr/>
        <p:txBody>
          <a:bodyPr rtlCol="0"/>
          <a:lstStyle>
            <a:lvl1pPr>
              <a:defRPr/>
            </a:lvl1pPr>
          </a:lstStyle>
          <a:p>
            <a:pPr>
              <a:defRPr/>
            </a:pPr>
            <a:endParaRPr lang="en-US"/>
          </a:p>
        </p:txBody>
      </p:sp>
      <p:sp>
        <p:nvSpPr>
          <p:cNvPr id="6" name="Slide Number Placeholder 9">
            <a:extLst>
              <a:ext uri="{FF2B5EF4-FFF2-40B4-BE49-F238E27FC236}">
                <a16:creationId xmlns:a16="http://schemas.microsoft.com/office/drawing/2014/main" id="{F86AF06D-F9E9-4D1E-90FF-610413795015}"/>
              </a:ext>
            </a:extLst>
          </p:cNvPr>
          <p:cNvSpPr>
            <a:spLocks noGrp="1"/>
          </p:cNvSpPr>
          <p:nvPr>
            <p:ph type="sldNum" sz="quarter" idx="11"/>
          </p:nvPr>
        </p:nvSpPr>
        <p:spPr/>
        <p:txBody>
          <a:bodyPr/>
          <a:lstStyle>
            <a:lvl1pPr>
              <a:defRPr/>
            </a:lvl1pPr>
          </a:lstStyle>
          <a:p>
            <a:fld id="{A76CDAC8-054F-404C-A54A-695E39B9B976}" type="slidenum">
              <a:rPr lang="en-US" altLang="en-US"/>
              <a:pPr/>
              <a:t>‹#›</a:t>
            </a:fld>
            <a:endParaRPr lang="en-US" altLang="en-US"/>
          </a:p>
        </p:txBody>
      </p:sp>
      <p:sp>
        <p:nvSpPr>
          <p:cNvPr id="7" name="Footer Placeholder 11">
            <a:extLst>
              <a:ext uri="{FF2B5EF4-FFF2-40B4-BE49-F238E27FC236}">
                <a16:creationId xmlns:a16="http://schemas.microsoft.com/office/drawing/2014/main" id="{882C4D00-D6A6-4A99-878A-50C1A1DF7BFA}"/>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1950341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7" name="Date Placeholder 9">
            <a:extLst>
              <a:ext uri="{FF2B5EF4-FFF2-40B4-BE49-F238E27FC236}">
                <a16:creationId xmlns:a16="http://schemas.microsoft.com/office/drawing/2014/main" id="{638BCA8B-CC6A-42C5-8654-227006EBA36A}"/>
              </a:ext>
            </a:extLst>
          </p:cNvPr>
          <p:cNvSpPr>
            <a:spLocks noGrp="1"/>
          </p:cNvSpPr>
          <p:nvPr>
            <p:ph type="dt" sz="half" idx="10"/>
          </p:nvPr>
        </p:nvSpPr>
        <p:spPr/>
        <p:txBody>
          <a:bodyPr rtlCol="0"/>
          <a:lstStyle>
            <a:lvl1pPr>
              <a:defRPr/>
            </a:lvl1pPr>
          </a:lstStyle>
          <a:p>
            <a:pPr>
              <a:defRPr/>
            </a:pPr>
            <a:endParaRPr lang="en-US"/>
          </a:p>
        </p:txBody>
      </p:sp>
      <p:sp>
        <p:nvSpPr>
          <p:cNvPr id="8" name="Slide Number Placeholder 11">
            <a:extLst>
              <a:ext uri="{FF2B5EF4-FFF2-40B4-BE49-F238E27FC236}">
                <a16:creationId xmlns:a16="http://schemas.microsoft.com/office/drawing/2014/main" id="{D7D6A79F-38A0-4209-AFD2-473F0C32959D}"/>
              </a:ext>
            </a:extLst>
          </p:cNvPr>
          <p:cNvSpPr>
            <a:spLocks noGrp="1"/>
          </p:cNvSpPr>
          <p:nvPr>
            <p:ph type="sldNum" sz="quarter" idx="11"/>
          </p:nvPr>
        </p:nvSpPr>
        <p:spPr/>
        <p:txBody>
          <a:bodyPr/>
          <a:lstStyle>
            <a:lvl1pPr>
              <a:defRPr/>
            </a:lvl1pPr>
          </a:lstStyle>
          <a:p>
            <a:fld id="{093FAC13-9C2C-400D-8803-38219094D090}" type="slidenum">
              <a:rPr lang="en-US" altLang="en-US"/>
              <a:pPr/>
              <a:t>‹#›</a:t>
            </a:fld>
            <a:endParaRPr lang="en-US" altLang="en-US"/>
          </a:p>
        </p:txBody>
      </p:sp>
      <p:sp>
        <p:nvSpPr>
          <p:cNvPr id="9" name="Footer Placeholder 13">
            <a:extLst>
              <a:ext uri="{FF2B5EF4-FFF2-40B4-BE49-F238E27FC236}">
                <a16:creationId xmlns:a16="http://schemas.microsoft.com/office/drawing/2014/main" id="{C92FF40E-70DD-4121-9607-86F80293F996}"/>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val="3433887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9E4459BA-4C0C-49FD-937F-E2DB95FB060F}"/>
              </a:ext>
            </a:extLst>
          </p:cNvPr>
          <p:cNvSpPr>
            <a:spLocks noGrp="1"/>
          </p:cNvSpPr>
          <p:nvPr>
            <p:ph type="dt" sz="half" idx="10"/>
          </p:nvPr>
        </p:nvSpPr>
        <p:spPr/>
        <p:txBody>
          <a:bodyPr/>
          <a:lstStyle>
            <a:lvl1pPr>
              <a:defRPr/>
            </a:lvl1pPr>
          </a:lstStyle>
          <a:p>
            <a:pPr>
              <a:defRPr/>
            </a:pPr>
            <a:endParaRPr lang="en-US"/>
          </a:p>
        </p:txBody>
      </p:sp>
      <p:sp>
        <p:nvSpPr>
          <p:cNvPr id="4" name="Footer Placeholder 2">
            <a:extLst>
              <a:ext uri="{FF2B5EF4-FFF2-40B4-BE49-F238E27FC236}">
                <a16:creationId xmlns:a16="http://schemas.microsoft.com/office/drawing/2014/main" id="{F34CD4C0-20CF-4152-B14C-98D91A30D29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22">
            <a:extLst>
              <a:ext uri="{FF2B5EF4-FFF2-40B4-BE49-F238E27FC236}">
                <a16:creationId xmlns:a16="http://schemas.microsoft.com/office/drawing/2014/main" id="{3A39ADE4-69DA-40AB-9EC6-6F37412B0552}"/>
              </a:ext>
            </a:extLst>
          </p:cNvPr>
          <p:cNvSpPr>
            <a:spLocks noGrp="1"/>
          </p:cNvSpPr>
          <p:nvPr>
            <p:ph type="sldNum" sz="quarter" idx="12"/>
          </p:nvPr>
        </p:nvSpPr>
        <p:spPr/>
        <p:txBody>
          <a:bodyPr/>
          <a:lstStyle>
            <a:lvl1pPr>
              <a:defRPr/>
            </a:lvl1pPr>
          </a:lstStyle>
          <a:p>
            <a:fld id="{B6265AD5-2E9F-4601-ADA9-671226580B17}" type="slidenum">
              <a:rPr lang="en-US" altLang="en-US"/>
              <a:pPr/>
              <a:t>‹#›</a:t>
            </a:fld>
            <a:endParaRPr lang="en-US" altLang="en-US"/>
          </a:p>
        </p:txBody>
      </p:sp>
    </p:spTree>
    <p:extLst>
      <p:ext uri="{BB962C8B-B14F-4D97-AF65-F5344CB8AC3E}">
        <p14:creationId xmlns:p14="http://schemas.microsoft.com/office/powerpoint/2010/main" val="372650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A97630-CCFA-449F-97F8-6D4A3A3391DF}"/>
              </a:ext>
            </a:extLst>
          </p:cNvPr>
          <p:cNvSpPr>
            <a:spLocks noGrp="1"/>
          </p:cNvSpPr>
          <p:nvPr>
            <p:ph type="dt" sz="half" idx="10"/>
          </p:nvPr>
        </p:nvSpPr>
        <p:spPr/>
        <p:txBody>
          <a:bodyPr/>
          <a:lstStyle>
            <a:lvl1pPr>
              <a:defRPr/>
            </a:lvl1pPr>
          </a:lstStyle>
          <a:p>
            <a:pPr>
              <a:defRPr/>
            </a:pPr>
            <a:endParaRPr lang="en-US"/>
          </a:p>
        </p:txBody>
      </p:sp>
      <p:sp>
        <p:nvSpPr>
          <p:cNvPr id="3" name="Footer Placeholder 2">
            <a:extLst>
              <a:ext uri="{FF2B5EF4-FFF2-40B4-BE49-F238E27FC236}">
                <a16:creationId xmlns:a16="http://schemas.microsoft.com/office/drawing/2014/main" id="{871216F3-F410-4DDA-BC07-F3D1C1A0E658}"/>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6B62B416-A4D6-457A-AD05-7F67DA2ED4BB}"/>
              </a:ext>
            </a:extLst>
          </p:cNvPr>
          <p:cNvSpPr>
            <a:spLocks noGrp="1"/>
          </p:cNvSpPr>
          <p:nvPr>
            <p:ph type="sldNum" sz="quarter" idx="12"/>
          </p:nvPr>
        </p:nvSpPr>
        <p:spPr>
          <a:xfrm>
            <a:off x="0" y="6248400"/>
            <a:ext cx="533400" cy="381000"/>
          </a:xfrm>
        </p:spPr>
        <p:txBody>
          <a:bodyPr/>
          <a:lstStyle>
            <a:lvl1pPr>
              <a:defRPr>
                <a:solidFill>
                  <a:schemeClr val="tx2"/>
                </a:solidFill>
              </a:defRPr>
            </a:lvl1pPr>
          </a:lstStyle>
          <a:p>
            <a:fld id="{96FF6E86-6C82-409F-90D0-45E847FEDA8D}" type="slidenum">
              <a:rPr lang="en-US" altLang="en-US"/>
              <a:pPr/>
              <a:t>‹#›</a:t>
            </a:fld>
            <a:endParaRPr lang="en-US" altLang="en-US"/>
          </a:p>
        </p:txBody>
      </p:sp>
    </p:spTree>
    <p:extLst>
      <p:ext uri="{BB962C8B-B14F-4D97-AF65-F5344CB8AC3E}">
        <p14:creationId xmlns:p14="http://schemas.microsoft.com/office/powerpoint/2010/main" val="1769780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FC25AED3-C81B-4C78-93C9-FEFE9B89035D}"/>
              </a:ext>
            </a:extLst>
          </p:cNvPr>
          <p:cNvSpPr>
            <a:spLocks noGrp="1"/>
          </p:cNvSpPr>
          <p:nvPr>
            <p:ph type="dt" sz="half" idx="10"/>
          </p:nvPr>
        </p:nvSpPr>
        <p:spPr/>
        <p:txBody>
          <a:bodyPr/>
          <a:lstStyle>
            <a:lvl1pPr>
              <a:defRPr/>
            </a:lvl1pPr>
          </a:lstStyle>
          <a:p>
            <a:pPr>
              <a:defRPr/>
            </a:pPr>
            <a:endParaRPr lang="en-US"/>
          </a:p>
        </p:txBody>
      </p:sp>
      <p:sp>
        <p:nvSpPr>
          <p:cNvPr id="6" name="Footer Placeholder 2">
            <a:extLst>
              <a:ext uri="{FF2B5EF4-FFF2-40B4-BE49-F238E27FC236}">
                <a16:creationId xmlns:a16="http://schemas.microsoft.com/office/drawing/2014/main" id="{D7747171-9078-4521-951D-4E4E23C1554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22">
            <a:extLst>
              <a:ext uri="{FF2B5EF4-FFF2-40B4-BE49-F238E27FC236}">
                <a16:creationId xmlns:a16="http://schemas.microsoft.com/office/drawing/2014/main" id="{37460BF7-ACD2-42EB-A65C-CACAC12D0628}"/>
              </a:ext>
            </a:extLst>
          </p:cNvPr>
          <p:cNvSpPr>
            <a:spLocks noGrp="1"/>
          </p:cNvSpPr>
          <p:nvPr>
            <p:ph type="sldNum" sz="quarter" idx="12"/>
          </p:nvPr>
        </p:nvSpPr>
        <p:spPr/>
        <p:txBody>
          <a:bodyPr/>
          <a:lstStyle>
            <a:lvl1pPr>
              <a:defRPr/>
            </a:lvl1pPr>
          </a:lstStyle>
          <a:p>
            <a:fld id="{DA0980D5-CCC3-461D-B1A2-95DF39E21E24}" type="slidenum">
              <a:rPr lang="en-US" altLang="en-US"/>
              <a:pPr/>
              <a:t>‹#›</a:t>
            </a:fld>
            <a:endParaRPr lang="en-US" altLang="en-US"/>
          </a:p>
        </p:txBody>
      </p:sp>
    </p:spTree>
    <p:extLst>
      <p:ext uri="{BB962C8B-B14F-4D97-AF65-F5344CB8AC3E}">
        <p14:creationId xmlns:p14="http://schemas.microsoft.com/office/powerpoint/2010/main" val="3599063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6F71759-0CAE-4995-84C9-1FFD0866B6C0}"/>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BDEB5715-5D61-42BD-98A1-60665879B5F9}"/>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a:extLst>
              <a:ext uri="{FF2B5EF4-FFF2-40B4-BE49-F238E27FC236}">
                <a16:creationId xmlns:a16="http://schemas.microsoft.com/office/drawing/2014/main" id="{9E236889-0556-40EE-A2E6-05F5C4703D78}"/>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7458A6FF-5EC6-4B13-BBA2-8918223A7E57}"/>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6E79CC86-D8FC-4BE8-9A04-EA45497BC075}"/>
              </a:ext>
            </a:extLst>
          </p:cNvPr>
          <p:cNvSpPr>
            <a:spLocks noGrp="1"/>
          </p:cNvSpPr>
          <p:nvPr>
            <p:ph type="dt" sz="half" idx="10"/>
          </p:nvPr>
        </p:nvSpPr>
        <p:spPr>
          <a:xfrm>
            <a:off x="6248400" y="6248400"/>
            <a:ext cx="2667000" cy="365125"/>
          </a:xfrm>
        </p:spPr>
        <p:txBody>
          <a:bodyPr rtlCol="0"/>
          <a:lstStyle>
            <a:lvl1pPr>
              <a:defRPr/>
            </a:lvl1pPr>
          </a:lstStyle>
          <a:p>
            <a:pPr>
              <a:defRPr/>
            </a:pPr>
            <a:endParaRPr lang="en-US"/>
          </a:p>
        </p:txBody>
      </p:sp>
      <p:sp>
        <p:nvSpPr>
          <p:cNvPr id="10" name="Slide Number Placeholder 12">
            <a:extLst>
              <a:ext uri="{FF2B5EF4-FFF2-40B4-BE49-F238E27FC236}">
                <a16:creationId xmlns:a16="http://schemas.microsoft.com/office/drawing/2014/main" id="{0B2EDC1A-9D84-40C3-87C5-BDAB948890FC}"/>
              </a:ext>
            </a:extLst>
          </p:cNvPr>
          <p:cNvSpPr>
            <a:spLocks noGrp="1"/>
          </p:cNvSpPr>
          <p:nvPr>
            <p:ph type="sldNum" sz="quarter" idx="11"/>
          </p:nvPr>
        </p:nvSpPr>
        <p:spPr>
          <a:xfrm>
            <a:off x="0" y="4667250"/>
            <a:ext cx="1447800" cy="663575"/>
          </a:xfrm>
        </p:spPr>
        <p:txBody>
          <a:bodyPr/>
          <a:lstStyle>
            <a:lvl1pPr>
              <a:defRPr sz="2800"/>
            </a:lvl1pPr>
          </a:lstStyle>
          <a:p>
            <a:fld id="{5401A386-D670-441E-90E6-CFE53CACF09E}" type="slidenum">
              <a:rPr lang="en-US" altLang="en-US"/>
              <a:pPr/>
              <a:t>‹#›</a:t>
            </a:fld>
            <a:endParaRPr lang="en-US" altLang="en-US"/>
          </a:p>
        </p:txBody>
      </p:sp>
      <p:sp>
        <p:nvSpPr>
          <p:cNvPr id="11" name="Footer Placeholder 13">
            <a:extLst>
              <a:ext uri="{FF2B5EF4-FFF2-40B4-BE49-F238E27FC236}">
                <a16:creationId xmlns:a16="http://schemas.microsoft.com/office/drawing/2014/main" id="{D9E10A55-B455-4BA0-BEBB-1571AB42A4AE}"/>
              </a:ext>
            </a:extLst>
          </p:cNvPr>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extLst>
      <p:ext uri="{BB962C8B-B14F-4D97-AF65-F5344CB8AC3E}">
        <p14:creationId xmlns:p14="http://schemas.microsoft.com/office/powerpoint/2010/main" val="1415987837"/>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7C01AE3C-CF36-42A3-AE7A-A90A3D2913FC}"/>
              </a:ext>
            </a:extLst>
          </p:cNvPr>
          <p:cNvSpPr>
            <a:spLocks noGrp="1"/>
          </p:cNvSpPr>
          <p:nvPr>
            <p:ph type="dt" sz="half" idx="10"/>
          </p:nvPr>
        </p:nvSpPr>
        <p:spPr/>
        <p:txBody>
          <a:bodyPr/>
          <a:lstStyle>
            <a:lvl1pPr>
              <a:defRPr/>
            </a:lvl1pPr>
          </a:lstStyle>
          <a:p>
            <a:pPr>
              <a:defRPr/>
            </a:pPr>
            <a:endParaRPr lang="en-US"/>
          </a:p>
        </p:txBody>
      </p:sp>
      <p:sp>
        <p:nvSpPr>
          <p:cNvPr id="5" name="Footer Placeholder 2">
            <a:extLst>
              <a:ext uri="{FF2B5EF4-FFF2-40B4-BE49-F238E27FC236}">
                <a16:creationId xmlns:a16="http://schemas.microsoft.com/office/drawing/2014/main" id="{A032D83F-1B7D-4468-9C0D-15E43AB7DAD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id="{7B9E4DA7-EDF1-4D95-9621-9DAD31AC2FDC}"/>
              </a:ext>
            </a:extLst>
          </p:cNvPr>
          <p:cNvSpPr>
            <a:spLocks noGrp="1"/>
          </p:cNvSpPr>
          <p:nvPr>
            <p:ph type="sldNum" sz="quarter" idx="12"/>
          </p:nvPr>
        </p:nvSpPr>
        <p:spPr/>
        <p:txBody>
          <a:bodyPr/>
          <a:lstStyle>
            <a:lvl1pPr>
              <a:defRPr/>
            </a:lvl1pPr>
          </a:lstStyle>
          <a:p>
            <a:fld id="{DC7F42A1-9377-49F8-A22A-31F7057743E7}" type="slidenum">
              <a:rPr lang="en-US" altLang="en-US"/>
              <a:pPr/>
              <a:t>‹#›</a:t>
            </a:fld>
            <a:endParaRPr lang="en-US" altLang="en-US"/>
          </a:p>
        </p:txBody>
      </p:sp>
    </p:spTree>
    <p:extLst>
      <p:ext uri="{BB962C8B-B14F-4D97-AF65-F5344CB8AC3E}">
        <p14:creationId xmlns:p14="http://schemas.microsoft.com/office/powerpoint/2010/main" val="757701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AFBF8B-2BAE-424B-8303-83813AFF6EBA}"/>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a:extLst>
              <a:ext uri="{FF2B5EF4-FFF2-40B4-BE49-F238E27FC236}">
                <a16:creationId xmlns:a16="http://schemas.microsoft.com/office/drawing/2014/main" id="{B3D0276D-C9D1-4E7E-AAA2-667F8334F901}"/>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a:extLst>
              <a:ext uri="{FF2B5EF4-FFF2-40B4-BE49-F238E27FC236}">
                <a16:creationId xmlns:a16="http://schemas.microsoft.com/office/drawing/2014/main" id="{08668D90-6E56-45B7-A36D-4E26285DEC37}"/>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736048C-53FE-407C-85EE-85D388EABDAF}"/>
              </a:ext>
            </a:extLst>
          </p:cNvPr>
          <p:cNvSpPr>
            <a:spLocks noGrp="1"/>
          </p:cNvSpPr>
          <p:nvPr>
            <p:ph type="dt" sz="half" idx="10"/>
          </p:nvPr>
        </p:nvSpPr>
        <p:spPr>
          <a:xfrm>
            <a:off x="6553200" y="6248400"/>
            <a:ext cx="2209800" cy="365125"/>
          </a:xfrm>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03610606-4C15-4954-A742-DF264456126A}"/>
              </a:ext>
            </a:extLst>
          </p:cNvPr>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9BFB9C8-4E2B-4D37-A3E1-3D7DC5B7BAC6}"/>
              </a:ext>
            </a:extLst>
          </p:cNvPr>
          <p:cNvSpPr>
            <a:spLocks noGrp="1"/>
          </p:cNvSpPr>
          <p:nvPr>
            <p:ph type="sldNum" sz="quarter" idx="12"/>
          </p:nvPr>
        </p:nvSpPr>
        <p:spPr>
          <a:xfrm rot="5400000">
            <a:off x="5989638" y="144462"/>
            <a:ext cx="533400" cy="244475"/>
          </a:xfrm>
        </p:spPr>
        <p:txBody>
          <a:bodyPr/>
          <a:lstStyle>
            <a:lvl1pPr>
              <a:defRPr/>
            </a:lvl1pPr>
          </a:lstStyle>
          <a:p>
            <a:fld id="{7B31FAAF-AB35-4B77-99E1-03344E3CEA61}" type="slidenum">
              <a:rPr lang="en-US" altLang="en-US"/>
              <a:pPr/>
              <a:t>‹#›</a:t>
            </a:fld>
            <a:endParaRPr lang="en-US" altLang="en-US"/>
          </a:p>
        </p:txBody>
      </p:sp>
    </p:spTree>
    <p:extLst>
      <p:ext uri="{BB962C8B-B14F-4D97-AF65-F5344CB8AC3E}">
        <p14:creationId xmlns:p14="http://schemas.microsoft.com/office/powerpoint/2010/main" val="130886054"/>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FB38086E-9600-4847-97C2-C67147C610B1}"/>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CB27EE61-5F04-4AF1-9BF1-6EDA61479999}"/>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DC5BABBD-21F9-4F5C-A17F-02517682B12A}"/>
              </a:ext>
            </a:extLst>
          </p:cNvPr>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endParaRPr lang="en-US"/>
          </a:p>
        </p:txBody>
      </p:sp>
      <p:sp>
        <p:nvSpPr>
          <p:cNvPr id="3" name="Footer Placeholder 2">
            <a:extLst>
              <a:ext uri="{FF2B5EF4-FFF2-40B4-BE49-F238E27FC236}">
                <a16:creationId xmlns:a16="http://schemas.microsoft.com/office/drawing/2014/main" id="{BA0B1AF8-E86B-40E7-B1D1-A5D452E7F731}"/>
              </a:ext>
            </a:extLst>
          </p:cNvPr>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en-US"/>
          </a:p>
        </p:txBody>
      </p:sp>
      <p:sp>
        <p:nvSpPr>
          <p:cNvPr id="7" name="Rectangle 6">
            <a:extLst>
              <a:ext uri="{FF2B5EF4-FFF2-40B4-BE49-F238E27FC236}">
                <a16:creationId xmlns:a16="http://schemas.microsoft.com/office/drawing/2014/main" id="{1AFC3955-D7B3-44CF-9FA4-F6825DD630A5}"/>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a:extLst>
              <a:ext uri="{FF2B5EF4-FFF2-40B4-BE49-F238E27FC236}">
                <a16:creationId xmlns:a16="http://schemas.microsoft.com/office/drawing/2014/main" id="{BF60D4DB-C5AC-4401-9F01-9613881C2CD0}"/>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Rectangle 8">
            <a:extLst>
              <a:ext uri="{FF2B5EF4-FFF2-40B4-BE49-F238E27FC236}">
                <a16:creationId xmlns:a16="http://schemas.microsoft.com/office/drawing/2014/main" id="{7B39244B-01E6-4617-A310-A512B4D54640}"/>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Slide Number Placeholder 22">
            <a:extLst>
              <a:ext uri="{FF2B5EF4-FFF2-40B4-BE49-F238E27FC236}">
                <a16:creationId xmlns:a16="http://schemas.microsoft.com/office/drawing/2014/main" id="{2461A14A-68E8-4B53-B74A-29901A7F5592}"/>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a:defRPr sz="1400" b="1">
                <a:solidFill>
                  <a:srgbClr val="FFFFFF"/>
                </a:solidFill>
              </a:defRPr>
            </a:lvl1pPr>
          </a:lstStyle>
          <a:p>
            <a:fld id="{8EEAF83E-91EF-4773-8ACD-12340CCEED8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79" r:id="rId1"/>
    <p:sldLayoutId id="2147483975" r:id="rId2"/>
    <p:sldLayoutId id="2147483980" r:id="rId3"/>
    <p:sldLayoutId id="2147483981" r:id="rId4"/>
    <p:sldLayoutId id="2147483982" r:id="rId5"/>
    <p:sldLayoutId id="2147483976" r:id="rId6"/>
    <p:sldLayoutId id="2147483983" r:id="rId7"/>
    <p:sldLayoutId id="2147483977" r:id="rId8"/>
    <p:sldLayoutId id="2147483984" r:id="rId9"/>
    <p:sldLayoutId id="2147483978" r:id="rId10"/>
    <p:sldLayoutId id="2147483985" r:id="rId11"/>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anose="05000000000000000000"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A5AB81"/>
        </a:buClr>
        <a:buSzPct val="75000"/>
        <a:buFont typeface="Wingdings" panose="05000000000000000000"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D8B25C"/>
        </a:buClr>
        <a:buSzPct val="65000"/>
        <a:buFont typeface="Wingdings" panose="05000000000000000000"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7E1CB-4D39-40D8-A138-B90020758706}"/>
              </a:ext>
            </a:extLst>
          </p:cNvPr>
          <p:cNvSpPr>
            <a:spLocks noGrp="1"/>
          </p:cNvSpPr>
          <p:nvPr>
            <p:ph type="ctrTitle"/>
          </p:nvPr>
        </p:nvSpPr>
        <p:spPr>
          <a:xfrm>
            <a:off x="685800" y="2362200"/>
            <a:ext cx="7315200" cy="1676400"/>
          </a:xfrm>
        </p:spPr>
        <p:txBody>
          <a:bodyPr>
            <a:normAutofit fontScale="90000"/>
          </a:bodyPr>
          <a:lstStyle/>
          <a:p>
            <a:pPr eaLnBrk="1" fontAlgn="auto" hangingPunct="1">
              <a:spcAft>
                <a:spcPts val="0"/>
              </a:spcAft>
              <a:defRPr/>
            </a:pPr>
            <a:br>
              <a:rPr lang="id-ID" b="1" dirty="0">
                <a:solidFill>
                  <a:schemeClr val="tx1"/>
                </a:solidFill>
                <a:latin typeface="Trebuchet MS" pitchFamily="34" charset="0"/>
              </a:rPr>
            </a:br>
            <a:r>
              <a:rPr lang="en-US" b="1" dirty="0">
                <a:solidFill>
                  <a:schemeClr val="tx1"/>
                </a:solidFill>
                <a:latin typeface="Trebuchet MS" pitchFamily="34" charset="0"/>
              </a:rPr>
              <a:t>SEWA GUNA USAHA</a:t>
            </a:r>
            <a:r>
              <a:rPr lang="id-ID" b="1" dirty="0">
                <a:solidFill>
                  <a:schemeClr val="tx1"/>
                </a:solidFill>
                <a:latin typeface="Trebuchet MS" pitchFamily="34" charset="0"/>
              </a:rPr>
              <a:t> (leasing)</a:t>
            </a:r>
            <a:br>
              <a:rPr lang="en-US" b="1" dirty="0">
                <a:solidFill>
                  <a:schemeClr val="tx1"/>
                </a:solidFill>
                <a:latin typeface="Trebuchet MS" pitchFamily="34" charset="0"/>
              </a:rPr>
            </a:br>
            <a:endParaRPr lang="en-US" b="1" i="1" dirty="0">
              <a:solidFill>
                <a:schemeClr val="tx1"/>
              </a:solidFill>
              <a:latin typeface="Trebuchet MS" pitchFamily="34" charset="0"/>
            </a:endParaRPr>
          </a:p>
        </p:txBody>
      </p:sp>
      <p:sp>
        <p:nvSpPr>
          <p:cNvPr id="9219" name="Subtitle 3">
            <a:extLst>
              <a:ext uri="{FF2B5EF4-FFF2-40B4-BE49-F238E27FC236}">
                <a16:creationId xmlns:a16="http://schemas.microsoft.com/office/drawing/2014/main" id="{06556ABE-3422-4B05-A7E7-C0B8A5217E08}"/>
              </a:ext>
            </a:extLst>
          </p:cNvPr>
          <p:cNvSpPr>
            <a:spLocks noGrp="1"/>
          </p:cNvSpPr>
          <p:nvPr>
            <p:ph type="subTitle" idx="1"/>
          </p:nvPr>
        </p:nvSpPr>
        <p:spPr>
          <a:xfrm>
            <a:off x="2362200" y="6049963"/>
            <a:ext cx="6705600" cy="685800"/>
          </a:xfrm>
        </p:spPr>
        <p:txBody>
          <a:bodyPr/>
          <a:lstStyle/>
          <a:p>
            <a:pPr eaLnBrk="1" hangingPunct="1"/>
            <a:r>
              <a:rPr lang="id-ID" altLang="en-US"/>
              <a:t>Manajemen Keuangan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E447E860-05AF-4B5A-8CBD-4736E7D2AEB8}"/>
              </a:ext>
            </a:extLst>
          </p:cNvPr>
          <p:cNvSpPr>
            <a:spLocks noGrp="1" noChangeArrowheads="1"/>
          </p:cNvSpPr>
          <p:nvPr>
            <p:ph type="title"/>
          </p:nvPr>
        </p:nvSpPr>
        <p:spPr>
          <a:xfrm>
            <a:off x="612775" y="228600"/>
            <a:ext cx="8153400" cy="990600"/>
          </a:xfrm>
        </p:spPr>
        <p:txBody>
          <a:bodyPr/>
          <a:lstStyle/>
          <a:p>
            <a:pPr eaLnBrk="1" hangingPunct="1"/>
            <a:r>
              <a:rPr lang="id-ID" altLang="en-US" sz="3600"/>
              <a:t>Gambaran Sewa Guna Usaha (Leasing)</a:t>
            </a:r>
          </a:p>
        </p:txBody>
      </p:sp>
      <p:sp>
        <p:nvSpPr>
          <p:cNvPr id="10243" name="Rectangle 3">
            <a:extLst>
              <a:ext uri="{FF2B5EF4-FFF2-40B4-BE49-F238E27FC236}">
                <a16:creationId xmlns:a16="http://schemas.microsoft.com/office/drawing/2014/main" id="{14557A41-9680-4160-8F0B-BF07BF19F043}"/>
              </a:ext>
            </a:extLst>
          </p:cNvPr>
          <p:cNvSpPr>
            <a:spLocks noGrp="1" noChangeArrowheads="1"/>
          </p:cNvSpPr>
          <p:nvPr>
            <p:ph type="body" idx="1"/>
          </p:nvPr>
        </p:nvSpPr>
        <p:spPr>
          <a:xfrm>
            <a:off x="612775" y="1600200"/>
            <a:ext cx="8153400" cy="4495800"/>
          </a:xfrm>
        </p:spPr>
        <p:txBody>
          <a:bodyPr/>
          <a:lstStyle/>
          <a:p>
            <a:pPr algn="just" eaLnBrk="1" hangingPunct="1">
              <a:lnSpc>
                <a:spcPct val="90000"/>
              </a:lnSpc>
              <a:buFont typeface="Wingdings" panose="05000000000000000000" pitchFamily="2" charset="2"/>
              <a:buNone/>
            </a:pPr>
            <a:r>
              <a:rPr lang="en-US" altLang="en-US"/>
              <a:t>	Leasing digunakan perusahaan untuk membiayai perolehan aktiva modal (barang modal) yang telah dimiliki atau yang akan dimilikinya melalui  proses leasing, dimana perusahaan memperoleh sumber pembiayaan dari pihak lain melalui suatu kontrak dengan perusahaan leasing (leasing company)</a:t>
            </a:r>
            <a:r>
              <a:rPr lang="id-ID" altLang="en-US"/>
              <a:t>.</a:t>
            </a:r>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0FAD6801-4EA7-4015-8F11-25C21B2FC966}"/>
              </a:ext>
            </a:extLst>
          </p:cNvPr>
          <p:cNvSpPr>
            <a:spLocks noGrp="1"/>
          </p:cNvSpPr>
          <p:nvPr>
            <p:ph type="title"/>
          </p:nvPr>
        </p:nvSpPr>
        <p:spPr>
          <a:xfrm>
            <a:off x="612775" y="228600"/>
            <a:ext cx="8153400" cy="990600"/>
          </a:xfrm>
        </p:spPr>
        <p:txBody>
          <a:bodyPr/>
          <a:lstStyle/>
          <a:p>
            <a:pPr eaLnBrk="1" hangingPunct="1"/>
            <a:r>
              <a:rPr lang="id-ID" altLang="en-US" sz="3600"/>
              <a:t>PENGERTIAN SEWA GUNA USAHA</a:t>
            </a:r>
          </a:p>
        </p:txBody>
      </p:sp>
      <p:sp>
        <p:nvSpPr>
          <p:cNvPr id="11267" name="Content Placeholder 2">
            <a:extLst>
              <a:ext uri="{FF2B5EF4-FFF2-40B4-BE49-F238E27FC236}">
                <a16:creationId xmlns:a16="http://schemas.microsoft.com/office/drawing/2014/main" id="{AC904AB0-AA3D-4D2D-B7C2-5B8CAFBB166D}"/>
              </a:ext>
            </a:extLst>
          </p:cNvPr>
          <p:cNvSpPr>
            <a:spLocks noGrp="1"/>
          </p:cNvSpPr>
          <p:nvPr>
            <p:ph sz="quarter" idx="1"/>
          </p:nvPr>
        </p:nvSpPr>
        <p:spPr>
          <a:xfrm>
            <a:off x="612775" y="1600200"/>
            <a:ext cx="8153400" cy="4495800"/>
          </a:xfrm>
        </p:spPr>
        <p:txBody>
          <a:bodyPr/>
          <a:lstStyle/>
          <a:p>
            <a:pPr algn="just" eaLnBrk="1" hangingPunct="1"/>
            <a:r>
              <a:rPr lang="id-ID" altLang="en-US"/>
              <a:t>Perpres No. 9 Tahun 2009 tentang Lembaga Pembiayaan</a:t>
            </a:r>
          </a:p>
          <a:p>
            <a:pPr algn="just" eaLnBrk="1" hangingPunct="1">
              <a:buFont typeface="Wingdings" panose="05000000000000000000" pitchFamily="2" charset="2"/>
              <a:buNone/>
            </a:pPr>
            <a:r>
              <a:rPr lang="id-ID" altLang="en-US"/>
              <a:t>	Sewa guna usaha (leasing) adalah kegiatan pembiayaan dalam bentuk penyediaan barang modal baik secara sewa guna usaha tanpa hak opsi (</a:t>
            </a:r>
            <a:r>
              <a:rPr lang="id-ID" altLang="en-US" i="1"/>
              <a:t>operating lease</a:t>
            </a:r>
            <a:r>
              <a:rPr lang="id-ID" altLang="en-US"/>
              <a:t>) maupun dengan hak opsi (</a:t>
            </a:r>
            <a:r>
              <a:rPr lang="id-ID" altLang="en-US" i="1"/>
              <a:t>finance lease</a:t>
            </a:r>
            <a:r>
              <a:rPr lang="id-ID" altLang="en-US"/>
              <a:t>) untuk digunakan oleh penyewa guna usaha (</a:t>
            </a:r>
            <a:r>
              <a:rPr lang="id-ID" altLang="en-US" i="1"/>
              <a:t>lessee</a:t>
            </a:r>
            <a:r>
              <a:rPr lang="id-ID" altLang="en-US"/>
              <a:t>) selama jangka waktu tertentu berdasarkan pembayaran secara angsuran.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419BB910-A0C2-4479-883E-1FA5AD9183C7}"/>
              </a:ext>
            </a:extLst>
          </p:cNvPr>
          <p:cNvSpPr>
            <a:spLocks noGrp="1"/>
          </p:cNvSpPr>
          <p:nvPr>
            <p:ph type="title"/>
          </p:nvPr>
        </p:nvSpPr>
        <p:spPr>
          <a:xfrm>
            <a:off x="612775" y="228600"/>
            <a:ext cx="8153400" cy="990600"/>
          </a:xfrm>
        </p:spPr>
        <p:txBody>
          <a:bodyPr/>
          <a:lstStyle/>
          <a:p>
            <a:pPr eaLnBrk="1" hangingPunct="1"/>
            <a:r>
              <a:rPr lang="id-ID" altLang="en-US"/>
              <a:t>PENGERTIAN SEWA GUNA USAHA</a:t>
            </a:r>
          </a:p>
        </p:txBody>
      </p:sp>
      <p:sp>
        <p:nvSpPr>
          <p:cNvPr id="3" name="Content Placeholder 2">
            <a:extLst>
              <a:ext uri="{FF2B5EF4-FFF2-40B4-BE49-F238E27FC236}">
                <a16:creationId xmlns:a16="http://schemas.microsoft.com/office/drawing/2014/main" id="{321C613F-074B-4E21-A280-D3147890F34E}"/>
              </a:ext>
            </a:extLst>
          </p:cNvPr>
          <p:cNvSpPr>
            <a:spLocks noGrp="1"/>
          </p:cNvSpPr>
          <p:nvPr>
            <p:ph sz="quarter" idx="1"/>
          </p:nvPr>
        </p:nvSpPr>
        <p:spPr>
          <a:xfrm>
            <a:off x="612775" y="1600200"/>
            <a:ext cx="8153400" cy="4495800"/>
          </a:xfrm>
        </p:spPr>
        <p:txBody>
          <a:bodyPr/>
          <a:lstStyle/>
          <a:p>
            <a:pPr algn="just" eaLnBrk="1" hangingPunct="1">
              <a:spcBef>
                <a:spcPct val="50000"/>
              </a:spcBef>
              <a:tabLst>
                <a:tab pos="285750" algn="l"/>
              </a:tabLst>
              <a:defRPr/>
            </a:pPr>
            <a:r>
              <a:rPr lang="en-US" sz="2400" dirty="0">
                <a:latin typeface="+mj-lt"/>
              </a:rPr>
              <a:t>FASB</a:t>
            </a:r>
            <a:r>
              <a:rPr lang="id-ID" sz="2400" dirty="0">
                <a:latin typeface="+mj-lt"/>
              </a:rPr>
              <a:t> No. </a:t>
            </a:r>
            <a:r>
              <a:rPr lang="en-US" sz="2400" dirty="0">
                <a:latin typeface="+mj-lt"/>
              </a:rPr>
              <a:t>13 </a:t>
            </a:r>
            <a:r>
              <a:rPr lang="en-US" sz="2400" i="1" dirty="0">
                <a:latin typeface="+mj-lt"/>
              </a:rPr>
              <a:t>(Financial Accounting Standard Board)</a:t>
            </a:r>
            <a:endParaRPr lang="id-ID" sz="2400" i="1" dirty="0">
              <a:latin typeface="+mj-lt"/>
            </a:endParaRPr>
          </a:p>
          <a:p>
            <a:pPr algn="just" eaLnBrk="1" hangingPunct="1">
              <a:spcBef>
                <a:spcPct val="50000"/>
              </a:spcBef>
              <a:buFont typeface="Wingdings" panose="05000000000000000000" pitchFamily="2" charset="2"/>
              <a:buNone/>
              <a:tabLst>
                <a:tab pos="285750" algn="l"/>
              </a:tabLst>
              <a:defRPr/>
            </a:pPr>
            <a:r>
              <a:rPr lang="id-ID" sz="2400" i="1" dirty="0">
                <a:latin typeface="+mj-lt"/>
              </a:rPr>
              <a:t>	</a:t>
            </a:r>
            <a:r>
              <a:rPr lang="en-US" sz="2400" dirty="0" err="1">
                <a:latin typeface="+mj-lt"/>
              </a:rPr>
              <a:t>Sewa</a:t>
            </a:r>
            <a:r>
              <a:rPr lang="en-US" sz="2400" dirty="0">
                <a:latin typeface="+mj-lt"/>
              </a:rPr>
              <a:t> </a:t>
            </a:r>
            <a:r>
              <a:rPr lang="en-US" sz="2400" dirty="0" err="1">
                <a:latin typeface="+mj-lt"/>
              </a:rPr>
              <a:t>guna</a:t>
            </a:r>
            <a:r>
              <a:rPr lang="id-ID" sz="2400" dirty="0">
                <a:latin typeface="+mj-lt"/>
              </a:rPr>
              <a:t> </a:t>
            </a:r>
            <a:r>
              <a:rPr lang="en-US" sz="2400" dirty="0" err="1">
                <a:latin typeface="+mj-lt"/>
              </a:rPr>
              <a:t>usaha</a:t>
            </a:r>
            <a:r>
              <a:rPr lang="en-US" sz="2400" dirty="0">
                <a:latin typeface="+mj-lt"/>
              </a:rPr>
              <a:t> </a:t>
            </a:r>
            <a:r>
              <a:rPr lang="en-US" sz="2400" dirty="0" err="1">
                <a:latin typeface="+mj-lt"/>
              </a:rPr>
              <a:t>adalah</a:t>
            </a:r>
            <a:r>
              <a:rPr lang="en-US" sz="2400" dirty="0">
                <a:latin typeface="+mj-lt"/>
              </a:rPr>
              <a:t> </a:t>
            </a:r>
            <a:r>
              <a:rPr lang="en-US" sz="2400" dirty="0" err="1">
                <a:latin typeface="+mj-lt"/>
              </a:rPr>
              <a:t>suatu</a:t>
            </a:r>
            <a:r>
              <a:rPr lang="en-US" sz="2400" dirty="0">
                <a:latin typeface="+mj-lt"/>
              </a:rPr>
              <a:t> </a:t>
            </a:r>
            <a:r>
              <a:rPr lang="en-US" sz="2400" dirty="0" err="1">
                <a:latin typeface="+mj-lt"/>
              </a:rPr>
              <a:t>perjanjian</a:t>
            </a:r>
            <a:r>
              <a:rPr lang="en-US" sz="2400" dirty="0">
                <a:latin typeface="+mj-lt"/>
              </a:rPr>
              <a:t> </a:t>
            </a:r>
            <a:r>
              <a:rPr lang="en-US" sz="2400" dirty="0" err="1">
                <a:latin typeface="+mj-lt"/>
              </a:rPr>
              <a:t>penyediaan</a:t>
            </a:r>
            <a:r>
              <a:rPr lang="id-ID" sz="2400" dirty="0">
                <a:latin typeface="+mj-lt"/>
              </a:rPr>
              <a:t> </a:t>
            </a:r>
            <a:r>
              <a:rPr lang="en-US" sz="2400" dirty="0" err="1">
                <a:latin typeface="+mj-lt"/>
              </a:rPr>
              <a:t>barang-barang</a:t>
            </a:r>
            <a:r>
              <a:rPr lang="en-US" sz="2400" dirty="0">
                <a:latin typeface="+mj-lt"/>
              </a:rPr>
              <a:t> modal</a:t>
            </a:r>
            <a:r>
              <a:rPr lang="id-ID" sz="2400" dirty="0">
                <a:latin typeface="+mj-lt"/>
              </a:rPr>
              <a:t> </a:t>
            </a:r>
            <a:r>
              <a:rPr lang="en-US" sz="2400" dirty="0">
                <a:latin typeface="+mj-lt"/>
              </a:rPr>
              <a:t>yang </a:t>
            </a:r>
            <a:r>
              <a:rPr lang="en-US" sz="2400" dirty="0" err="1">
                <a:latin typeface="+mj-lt"/>
              </a:rPr>
              <a:t>digunakan</a:t>
            </a:r>
            <a:r>
              <a:rPr lang="en-US" sz="2400" dirty="0">
                <a:latin typeface="+mj-lt"/>
              </a:rPr>
              <a:t> </a:t>
            </a:r>
            <a:r>
              <a:rPr lang="en-US" sz="2400" dirty="0" err="1">
                <a:latin typeface="+mj-lt"/>
              </a:rPr>
              <a:t>untuk</a:t>
            </a:r>
            <a:r>
              <a:rPr lang="en-US" sz="2400" dirty="0">
                <a:latin typeface="+mj-lt"/>
              </a:rPr>
              <a:t> </a:t>
            </a:r>
            <a:r>
              <a:rPr lang="en-US" sz="2400" dirty="0" err="1">
                <a:latin typeface="+mj-lt"/>
              </a:rPr>
              <a:t>suatu</a:t>
            </a:r>
            <a:r>
              <a:rPr lang="en-US" sz="2400" dirty="0">
                <a:latin typeface="+mj-lt"/>
              </a:rPr>
              <a:t> </a:t>
            </a:r>
            <a:r>
              <a:rPr lang="en-US" sz="2400" dirty="0" err="1">
                <a:latin typeface="+mj-lt"/>
              </a:rPr>
              <a:t>jangka</a:t>
            </a:r>
            <a:r>
              <a:rPr lang="en-US" sz="2400" dirty="0">
                <a:latin typeface="+mj-lt"/>
              </a:rPr>
              <a:t> </a:t>
            </a:r>
            <a:r>
              <a:rPr lang="en-US" sz="2400" dirty="0" err="1">
                <a:latin typeface="+mj-lt"/>
              </a:rPr>
              <a:t>waktu</a:t>
            </a:r>
            <a:r>
              <a:rPr lang="en-US" sz="2400" dirty="0">
                <a:latin typeface="+mj-lt"/>
              </a:rPr>
              <a:t> </a:t>
            </a:r>
            <a:r>
              <a:rPr lang="en-US" sz="2400" dirty="0" err="1">
                <a:latin typeface="+mj-lt"/>
              </a:rPr>
              <a:t>tertentu</a:t>
            </a:r>
            <a:r>
              <a:rPr lang="en-US" sz="2400" dirty="0">
                <a:latin typeface="+mj-lt"/>
              </a:rPr>
              <a:t>.</a:t>
            </a:r>
            <a:endParaRPr lang="id-ID" sz="2400" dirty="0">
              <a:latin typeface="+mj-lt"/>
            </a:endParaRPr>
          </a:p>
          <a:p>
            <a:pPr algn="just" eaLnBrk="1" hangingPunct="1">
              <a:spcBef>
                <a:spcPct val="50000"/>
              </a:spcBef>
              <a:tabLst>
                <a:tab pos="285750" algn="l"/>
              </a:tabLst>
              <a:defRPr/>
            </a:pPr>
            <a:r>
              <a:rPr lang="en-US" sz="2400" dirty="0">
                <a:latin typeface="+mj-lt"/>
              </a:rPr>
              <a:t>IAS</a:t>
            </a:r>
            <a:r>
              <a:rPr lang="id-ID" sz="2400" dirty="0">
                <a:latin typeface="+mj-lt"/>
              </a:rPr>
              <a:t>  No. </a:t>
            </a:r>
            <a:r>
              <a:rPr lang="en-US" sz="2400" dirty="0">
                <a:latin typeface="+mj-lt"/>
              </a:rPr>
              <a:t>17</a:t>
            </a:r>
            <a:r>
              <a:rPr lang="id-ID" sz="2400" dirty="0">
                <a:latin typeface="+mj-lt"/>
              </a:rPr>
              <a:t> </a:t>
            </a:r>
            <a:r>
              <a:rPr lang="en-US" sz="2400" dirty="0">
                <a:latin typeface="+mj-lt"/>
              </a:rPr>
              <a:t>(</a:t>
            </a:r>
            <a:r>
              <a:rPr lang="en-US" sz="2400" i="1" dirty="0">
                <a:latin typeface="+mj-lt"/>
              </a:rPr>
              <a:t>International Accounting Standard)</a:t>
            </a:r>
          </a:p>
          <a:p>
            <a:pPr algn="just" eaLnBrk="1" hangingPunct="1">
              <a:spcBef>
                <a:spcPct val="50000"/>
              </a:spcBef>
              <a:buFont typeface="Wingdings" panose="05000000000000000000" pitchFamily="2" charset="2"/>
              <a:buNone/>
              <a:tabLst>
                <a:tab pos="285750" algn="l"/>
              </a:tabLst>
              <a:defRPr/>
            </a:pPr>
            <a:r>
              <a:rPr lang="id-ID" sz="2400" dirty="0">
                <a:latin typeface="+mj-lt"/>
              </a:rPr>
              <a:t>	</a:t>
            </a:r>
            <a:r>
              <a:rPr lang="en-US" sz="2400" dirty="0" err="1">
                <a:latin typeface="+mj-lt"/>
              </a:rPr>
              <a:t>Sewa</a:t>
            </a:r>
            <a:r>
              <a:rPr lang="en-US" sz="2400" dirty="0">
                <a:latin typeface="+mj-lt"/>
              </a:rPr>
              <a:t> </a:t>
            </a:r>
            <a:r>
              <a:rPr lang="en-US" sz="2400" dirty="0" err="1">
                <a:latin typeface="+mj-lt"/>
              </a:rPr>
              <a:t>guna</a:t>
            </a:r>
            <a:r>
              <a:rPr lang="en-US" sz="2400" dirty="0">
                <a:latin typeface="+mj-lt"/>
              </a:rPr>
              <a:t> </a:t>
            </a:r>
            <a:r>
              <a:rPr lang="en-US" sz="2400" dirty="0" err="1">
                <a:latin typeface="+mj-lt"/>
              </a:rPr>
              <a:t>usaha</a:t>
            </a:r>
            <a:r>
              <a:rPr lang="en-US" sz="2400" dirty="0">
                <a:latin typeface="+mj-lt"/>
              </a:rPr>
              <a:t> </a:t>
            </a:r>
            <a:r>
              <a:rPr lang="en-US" sz="2400" dirty="0" err="1">
                <a:latin typeface="+mj-lt"/>
              </a:rPr>
              <a:t>adalah</a:t>
            </a:r>
            <a:r>
              <a:rPr lang="en-US" sz="2400" dirty="0">
                <a:latin typeface="+mj-lt"/>
              </a:rPr>
              <a:t> </a:t>
            </a:r>
            <a:r>
              <a:rPr lang="en-US" sz="2400" dirty="0" err="1">
                <a:latin typeface="+mj-lt"/>
              </a:rPr>
              <a:t>suatu</a:t>
            </a:r>
            <a:r>
              <a:rPr lang="en-US" sz="2400" dirty="0">
                <a:latin typeface="+mj-lt"/>
              </a:rPr>
              <a:t> </a:t>
            </a:r>
            <a:r>
              <a:rPr lang="en-US" sz="2400" dirty="0" err="1">
                <a:latin typeface="+mj-lt"/>
              </a:rPr>
              <a:t>perjanjian</a:t>
            </a:r>
            <a:r>
              <a:rPr lang="en-US" sz="2400" dirty="0">
                <a:latin typeface="+mj-lt"/>
              </a:rPr>
              <a:t> </a:t>
            </a:r>
            <a:r>
              <a:rPr lang="en-US" sz="2400" dirty="0" err="1">
                <a:latin typeface="+mj-lt"/>
              </a:rPr>
              <a:t>dimana</a:t>
            </a:r>
            <a:r>
              <a:rPr lang="en-US" sz="2400" dirty="0">
                <a:latin typeface="+mj-lt"/>
              </a:rPr>
              <a:t> </a:t>
            </a:r>
            <a:r>
              <a:rPr lang="en-US" sz="2400" i="1" dirty="0" err="1">
                <a:latin typeface="+mj-lt"/>
              </a:rPr>
              <a:t>lessor</a:t>
            </a:r>
            <a:r>
              <a:rPr lang="en-US" sz="2400" i="1" dirty="0">
                <a:latin typeface="+mj-lt"/>
              </a:rPr>
              <a:t> </a:t>
            </a:r>
            <a:r>
              <a:rPr lang="en-US" sz="2400" dirty="0" err="1">
                <a:latin typeface="+mj-lt"/>
              </a:rPr>
              <a:t>menyediakan</a:t>
            </a:r>
            <a:r>
              <a:rPr lang="en-US" sz="2400" dirty="0">
                <a:latin typeface="+mj-lt"/>
              </a:rPr>
              <a:t> </a:t>
            </a:r>
            <a:r>
              <a:rPr lang="en-US" sz="2400" dirty="0" err="1">
                <a:latin typeface="+mj-lt"/>
              </a:rPr>
              <a:t>barang</a:t>
            </a:r>
            <a:r>
              <a:rPr lang="en-US" sz="2400" dirty="0">
                <a:latin typeface="+mj-lt"/>
              </a:rPr>
              <a:t> (</a:t>
            </a:r>
            <a:r>
              <a:rPr lang="en-US" sz="2400" i="1" dirty="0">
                <a:latin typeface="+mj-lt"/>
              </a:rPr>
              <a:t>asset)</a:t>
            </a:r>
            <a:r>
              <a:rPr lang="en-US" sz="2400" dirty="0">
                <a:latin typeface="+mj-lt"/>
              </a:rPr>
              <a:t> </a:t>
            </a:r>
            <a:r>
              <a:rPr lang="en-US" sz="2400" dirty="0" err="1">
                <a:latin typeface="+mj-lt"/>
              </a:rPr>
              <a:t>dengan</a:t>
            </a:r>
            <a:r>
              <a:rPr lang="en-US" sz="2400" dirty="0">
                <a:latin typeface="+mj-lt"/>
              </a:rPr>
              <a:t> </a:t>
            </a:r>
            <a:r>
              <a:rPr lang="en-US" sz="2400" dirty="0" err="1">
                <a:latin typeface="+mj-lt"/>
              </a:rPr>
              <a:t>hak</a:t>
            </a:r>
            <a:r>
              <a:rPr lang="en-US" sz="2400" dirty="0">
                <a:latin typeface="+mj-lt"/>
              </a:rPr>
              <a:t> </a:t>
            </a:r>
            <a:r>
              <a:rPr lang="en-US" sz="2400" dirty="0" err="1">
                <a:latin typeface="+mj-lt"/>
              </a:rPr>
              <a:t>penggunaan</a:t>
            </a:r>
            <a:r>
              <a:rPr lang="en-US" sz="2400" dirty="0">
                <a:latin typeface="+mj-lt"/>
              </a:rPr>
              <a:t> </a:t>
            </a:r>
            <a:r>
              <a:rPr lang="en-US" sz="2400" dirty="0" err="1">
                <a:latin typeface="+mj-lt"/>
              </a:rPr>
              <a:t>oleh</a:t>
            </a:r>
            <a:r>
              <a:rPr lang="en-US" sz="2400" dirty="0">
                <a:latin typeface="+mj-lt"/>
              </a:rPr>
              <a:t> </a:t>
            </a:r>
            <a:r>
              <a:rPr lang="en-US" sz="2400" i="1" dirty="0">
                <a:latin typeface="+mj-lt"/>
              </a:rPr>
              <a:t>lessee</a:t>
            </a:r>
            <a:r>
              <a:rPr lang="en-US" sz="2400" dirty="0">
                <a:latin typeface="+mj-lt"/>
              </a:rPr>
              <a:t> </a:t>
            </a:r>
            <a:r>
              <a:rPr lang="en-US" sz="2400" dirty="0" err="1">
                <a:latin typeface="+mj-lt"/>
              </a:rPr>
              <a:t>dengan</a:t>
            </a:r>
            <a:r>
              <a:rPr lang="en-US" sz="2400" dirty="0">
                <a:latin typeface="+mj-lt"/>
              </a:rPr>
              <a:t> </a:t>
            </a:r>
            <a:r>
              <a:rPr lang="en-US" sz="2400" dirty="0" err="1">
                <a:latin typeface="+mj-lt"/>
              </a:rPr>
              <a:t>imbalan</a:t>
            </a:r>
            <a:r>
              <a:rPr lang="en-US" sz="2400" dirty="0">
                <a:latin typeface="+mj-lt"/>
              </a:rPr>
              <a:t> </a:t>
            </a:r>
            <a:r>
              <a:rPr lang="en-US" sz="2400" dirty="0" err="1">
                <a:latin typeface="+mj-lt"/>
              </a:rPr>
              <a:t>pembayaran</a:t>
            </a:r>
            <a:r>
              <a:rPr lang="en-US" sz="2400" dirty="0">
                <a:latin typeface="+mj-lt"/>
              </a:rPr>
              <a:t> </a:t>
            </a:r>
            <a:r>
              <a:rPr lang="en-US" sz="2400" dirty="0" err="1">
                <a:latin typeface="+mj-lt"/>
              </a:rPr>
              <a:t>sewa</a:t>
            </a:r>
            <a:r>
              <a:rPr lang="en-US" sz="2400" dirty="0">
                <a:latin typeface="+mj-lt"/>
              </a:rPr>
              <a:t> </a:t>
            </a:r>
            <a:r>
              <a:rPr lang="en-US" sz="2400" dirty="0" err="1">
                <a:latin typeface="+mj-lt"/>
              </a:rPr>
              <a:t>untuk</a:t>
            </a:r>
            <a:r>
              <a:rPr lang="en-US" sz="2400" dirty="0">
                <a:latin typeface="+mj-lt"/>
              </a:rPr>
              <a:t> </a:t>
            </a:r>
            <a:r>
              <a:rPr lang="en-US" sz="2400" dirty="0" err="1">
                <a:latin typeface="+mj-lt"/>
              </a:rPr>
              <a:t>suatu</a:t>
            </a:r>
            <a:r>
              <a:rPr lang="en-US" sz="2400" dirty="0">
                <a:latin typeface="+mj-lt"/>
              </a:rPr>
              <a:t> </a:t>
            </a:r>
            <a:r>
              <a:rPr lang="en-US" sz="2400" dirty="0" err="1">
                <a:latin typeface="+mj-lt"/>
              </a:rPr>
              <a:t>jangka</a:t>
            </a:r>
            <a:r>
              <a:rPr lang="en-US" sz="2400" dirty="0">
                <a:latin typeface="+mj-lt"/>
              </a:rPr>
              <a:t> </a:t>
            </a:r>
            <a:r>
              <a:rPr lang="en-US" sz="2400" dirty="0" err="1">
                <a:latin typeface="+mj-lt"/>
              </a:rPr>
              <a:t>waktu</a:t>
            </a:r>
            <a:r>
              <a:rPr lang="en-US" sz="2400" dirty="0">
                <a:latin typeface="+mj-lt"/>
              </a:rPr>
              <a:t> </a:t>
            </a:r>
            <a:r>
              <a:rPr lang="en-US" sz="2400" dirty="0" err="1">
                <a:latin typeface="+mj-lt"/>
              </a:rPr>
              <a:t>tertentu</a:t>
            </a:r>
            <a:r>
              <a:rPr lang="en-US" sz="2400" dirty="0">
                <a:latin typeface="+mj-lt"/>
              </a:rPr>
              <a:t>.</a:t>
            </a:r>
          </a:p>
          <a:p>
            <a:pPr algn="just" eaLnBrk="1" hangingPunct="1">
              <a:spcBef>
                <a:spcPct val="50000"/>
              </a:spcBef>
              <a:buFont typeface="Wingdings" panose="05000000000000000000" pitchFamily="2" charset="2"/>
              <a:buNone/>
              <a:tabLst>
                <a:tab pos="285750" algn="l"/>
              </a:tabLst>
              <a:defRPr/>
            </a:pPr>
            <a:endParaRPr lang="en-US" sz="2400" dirty="0">
              <a:latin typeface="+mj-lt"/>
            </a:endParaRPr>
          </a:p>
          <a:p>
            <a:pPr algn="just" eaLnBrk="1" hangingPunct="1">
              <a:buFont typeface="Wingdings" panose="05000000000000000000" pitchFamily="2" charset="2"/>
              <a:buNone/>
              <a:defRPr/>
            </a:pPr>
            <a:endParaRPr lang="id-ID"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F27B8C36-4151-4116-858A-36C644C09747}"/>
              </a:ext>
            </a:extLst>
          </p:cNvPr>
          <p:cNvSpPr>
            <a:spLocks noGrp="1"/>
          </p:cNvSpPr>
          <p:nvPr>
            <p:ph type="title"/>
          </p:nvPr>
        </p:nvSpPr>
        <p:spPr>
          <a:xfrm>
            <a:off x="612775" y="228600"/>
            <a:ext cx="8153400" cy="990600"/>
          </a:xfrm>
        </p:spPr>
        <p:txBody>
          <a:bodyPr/>
          <a:lstStyle/>
          <a:p>
            <a:pPr eaLnBrk="1" hangingPunct="1"/>
            <a:r>
              <a:rPr lang="id-ID" altLang="en-US"/>
              <a:t>Ciri-ciri Sewa Guna Usaha </a:t>
            </a:r>
          </a:p>
        </p:txBody>
      </p:sp>
      <p:sp>
        <p:nvSpPr>
          <p:cNvPr id="3" name="Content Placeholder 2">
            <a:extLst>
              <a:ext uri="{FF2B5EF4-FFF2-40B4-BE49-F238E27FC236}">
                <a16:creationId xmlns:a16="http://schemas.microsoft.com/office/drawing/2014/main" id="{53605092-2A75-49CE-8EEF-3446EAB20B44}"/>
              </a:ext>
            </a:extLst>
          </p:cNvPr>
          <p:cNvSpPr>
            <a:spLocks noGrp="1"/>
          </p:cNvSpPr>
          <p:nvPr>
            <p:ph sz="quarter" idx="1"/>
          </p:nvPr>
        </p:nvSpPr>
        <p:spPr>
          <a:xfrm>
            <a:off x="612775" y="1600200"/>
            <a:ext cx="8153400" cy="4495800"/>
          </a:xfrm>
        </p:spPr>
        <p:txBody>
          <a:bodyPr/>
          <a:lstStyle/>
          <a:p>
            <a:pPr marL="341313" indent="-341313" algn="just" eaLnBrk="1" hangingPunct="1">
              <a:spcBef>
                <a:spcPct val="50000"/>
              </a:spcBef>
              <a:buFontTx/>
              <a:buAutoNum type="arabicPeriod"/>
              <a:tabLst>
                <a:tab pos="341313" algn="l"/>
              </a:tabLst>
              <a:defRPr/>
            </a:pPr>
            <a:r>
              <a:rPr lang="en-US" sz="2400" dirty="0" err="1">
                <a:latin typeface="+mj-lt"/>
              </a:rPr>
              <a:t>Perjanjian</a:t>
            </a:r>
            <a:r>
              <a:rPr lang="en-US" sz="2400" dirty="0">
                <a:latin typeface="+mj-lt"/>
              </a:rPr>
              <a:t> </a:t>
            </a:r>
            <a:r>
              <a:rPr lang="en-US" sz="2400" dirty="0" err="1">
                <a:latin typeface="+mj-lt"/>
              </a:rPr>
              <a:t>antara</a:t>
            </a:r>
            <a:r>
              <a:rPr lang="en-US" sz="2400" i="1" dirty="0">
                <a:latin typeface="+mj-lt"/>
              </a:rPr>
              <a:t> </a:t>
            </a:r>
            <a:r>
              <a:rPr lang="en-US" sz="2400" i="1" dirty="0" err="1">
                <a:latin typeface="+mj-lt"/>
              </a:rPr>
              <a:t>Lessor</a:t>
            </a:r>
            <a:r>
              <a:rPr lang="en-US" sz="2400" dirty="0">
                <a:latin typeface="+mj-lt"/>
              </a:rPr>
              <a:t> </a:t>
            </a:r>
            <a:r>
              <a:rPr lang="en-US" sz="2400" dirty="0" err="1">
                <a:latin typeface="+mj-lt"/>
              </a:rPr>
              <a:t>dengan</a:t>
            </a:r>
            <a:r>
              <a:rPr lang="en-US" sz="2400" dirty="0">
                <a:latin typeface="+mj-lt"/>
              </a:rPr>
              <a:t> </a:t>
            </a:r>
            <a:r>
              <a:rPr lang="en-US" sz="2400" i="1" dirty="0">
                <a:latin typeface="+mj-lt"/>
              </a:rPr>
              <a:t>Lessee</a:t>
            </a:r>
            <a:r>
              <a:rPr lang="id-ID" sz="2400" i="1" dirty="0">
                <a:latin typeface="+mj-lt"/>
              </a:rPr>
              <a:t>.</a:t>
            </a:r>
            <a:endParaRPr lang="en-US" sz="2400" i="1" dirty="0">
              <a:latin typeface="+mj-lt"/>
            </a:endParaRPr>
          </a:p>
          <a:p>
            <a:pPr marL="341313" indent="-341313" algn="just" eaLnBrk="1" hangingPunct="1">
              <a:spcBef>
                <a:spcPct val="50000"/>
              </a:spcBef>
              <a:buFontTx/>
              <a:buAutoNum type="arabicPeriod"/>
              <a:tabLst>
                <a:tab pos="341313" algn="l"/>
              </a:tabLst>
              <a:defRPr/>
            </a:pPr>
            <a:r>
              <a:rPr lang="en-US" sz="2400" dirty="0" err="1">
                <a:latin typeface="+mj-lt"/>
              </a:rPr>
              <a:t>Berdasarkan</a:t>
            </a:r>
            <a:r>
              <a:rPr lang="en-US" sz="2400" dirty="0">
                <a:latin typeface="+mj-lt"/>
              </a:rPr>
              <a:t> </a:t>
            </a:r>
            <a:r>
              <a:rPr lang="en-US" sz="2400" dirty="0" err="1">
                <a:latin typeface="+mj-lt"/>
              </a:rPr>
              <a:t>perjanjian</a:t>
            </a:r>
            <a:r>
              <a:rPr lang="en-US" sz="2400" dirty="0">
                <a:latin typeface="+mj-lt"/>
              </a:rPr>
              <a:t> </a:t>
            </a:r>
            <a:r>
              <a:rPr lang="en-US" sz="2400" dirty="0" err="1">
                <a:latin typeface="+mj-lt"/>
              </a:rPr>
              <a:t>sewa</a:t>
            </a:r>
            <a:r>
              <a:rPr lang="en-US" sz="2400" dirty="0">
                <a:latin typeface="+mj-lt"/>
              </a:rPr>
              <a:t> </a:t>
            </a:r>
            <a:r>
              <a:rPr lang="en-US" sz="2400" dirty="0" err="1">
                <a:latin typeface="+mj-lt"/>
              </a:rPr>
              <a:t>guna</a:t>
            </a:r>
            <a:r>
              <a:rPr lang="en-US" sz="2400" dirty="0">
                <a:latin typeface="+mj-lt"/>
              </a:rPr>
              <a:t> </a:t>
            </a:r>
            <a:r>
              <a:rPr lang="en-US" sz="2400" dirty="0" err="1">
                <a:latin typeface="+mj-lt"/>
              </a:rPr>
              <a:t>usaha</a:t>
            </a:r>
            <a:r>
              <a:rPr lang="en-US" sz="2400" dirty="0">
                <a:latin typeface="+mj-lt"/>
              </a:rPr>
              <a:t>, </a:t>
            </a:r>
            <a:r>
              <a:rPr lang="en-US" sz="2400" i="1" dirty="0" err="1">
                <a:latin typeface="+mj-lt"/>
              </a:rPr>
              <a:t>lessor</a:t>
            </a:r>
            <a:r>
              <a:rPr lang="en-US" sz="2400" dirty="0">
                <a:latin typeface="+mj-lt"/>
              </a:rPr>
              <a:t> </a:t>
            </a:r>
            <a:r>
              <a:rPr lang="en-US" sz="2400" dirty="0" err="1">
                <a:latin typeface="+mj-lt"/>
              </a:rPr>
              <a:t>mengalihkan</a:t>
            </a:r>
            <a:r>
              <a:rPr lang="en-US" sz="2400" dirty="0">
                <a:latin typeface="+mj-lt"/>
              </a:rPr>
              <a:t> </a:t>
            </a:r>
            <a:r>
              <a:rPr lang="en-US" sz="2400" dirty="0" err="1">
                <a:latin typeface="+mj-lt"/>
              </a:rPr>
              <a:t>hak</a:t>
            </a:r>
            <a:r>
              <a:rPr lang="en-US" sz="2400" dirty="0">
                <a:latin typeface="+mj-lt"/>
              </a:rPr>
              <a:t> </a:t>
            </a:r>
            <a:r>
              <a:rPr lang="en-US" sz="2400" dirty="0" err="1">
                <a:latin typeface="+mj-lt"/>
              </a:rPr>
              <a:t>penggunaan</a:t>
            </a:r>
            <a:r>
              <a:rPr lang="en-US" sz="2400" dirty="0">
                <a:latin typeface="+mj-lt"/>
              </a:rPr>
              <a:t> </a:t>
            </a:r>
            <a:r>
              <a:rPr lang="en-US" sz="2400" dirty="0" err="1">
                <a:latin typeface="+mj-lt"/>
              </a:rPr>
              <a:t>barang</a:t>
            </a:r>
            <a:r>
              <a:rPr lang="en-US" sz="2400" dirty="0">
                <a:latin typeface="+mj-lt"/>
              </a:rPr>
              <a:t> </a:t>
            </a:r>
            <a:r>
              <a:rPr lang="en-US" sz="2400" dirty="0" err="1">
                <a:latin typeface="+mj-lt"/>
              </a:rPr>
              <a:t>kepada</a:t>
            </a:r>
            <a:r>
              <a:rPr lang="en-US" sz="2400" dirty="0">
                <a:latin typeface="+mj-lt"/>
              </a:rPr>
              <a:t> </a:t>
            </a:r>
            <a:r>
              <a:rPr lang="en-US" sz="2400" dirty="0" err="1">
                <a:latin typeface="+mj-lt"/>
              </a:rPr>
              <a:t>pihak</a:t>
            </a:r>
            <a:r>
              <a:rPr lang="en-US" sz="2400" dirty="0">
                <a:latin typeface="+mj-lt"/>
              </a:rPr>
              <a:t> </a:t>
            </a:r>
            <a:r>
              <a:rPr lang="en-US" sz="2400" i="1" dirty="0">
                <a:latin typeface="+mj-lt"/>
              </a:rPr>
              <a:t>lessee</a:t>
            </a:r>
            <a:r>
              <a:rPr lang="id-ID" sz="2400" i="1" dirty="0">
                <a:latin typeface="+mj-lt"/>
              </a:rPr>
              <a:t>.</a:t>
            </a:r>
            <a:endParaRPr lang="en-US" sz="2400" i="1" dirty="0">
              <a:latin typeface="+mj-lt"/>
            </a:endParaRPr>
          </a:p>
          <a:p>
            <a:pPr marL="341313" indent="-341313" algn="just" eaLnBrk="1" hangingPunct="1">
              <a:spcBef>
                <a:spcPct val="50000"/>
              </a:spcBef>
              <a:buFontTx/>
              <a:buAutoNum type="arabicPeriod"/>
              <a:tabLst>
                <a:tab pos="341313" algn="l"/>
              </a:tabLst>
              <a:defRPr/>
            </a:pPr>
            <a:r>
              <a:rPr lang="en-US" sz="2400" dirty="0">
                <a:latin typeface="+mj-lt"/>
              </a:rPr>
              <a:t>Lessee </a:t>
            </a:r>
            <a:r>
              <a:rPr lang="en-US" sz="2400" dirty="0" err="1">
                <a:latin typeface="+mj-lt"/>
              </a:rPr>
              <a:t>membayar</a:t>
            </a:r>
            <a:r>
              <a:rPr lang="en-US" sz="2400" dirty="0">
                <a:latin typeface="+mj-lt"/>
              </a:rPr>
              <a:t> </a:t>
            </a:r>
            <a:r>
              <a:rPr lang="en-US" sz="2400" dirty="0" err="1">
                <a:latin typeface="+mj-lt"/>
              </a:rPr>
              <a:t>kepada</a:t>
            </a:r>
            <a:r>
              <a:rPr lang="en-US" sz="2400" dirty="0">
                <a:latin typeface="+mj-lt"/>
              </a:rPr>
              <a:t> </a:t>
            </a:r>
            <a:r>
              <a:rPr lang="en-US" sz="2400" i="1" dirty="0" err="1">
                <a:latin typeface="+mj-lt"/>
              </a:rPr>
              <a:t>lessor</a:t>
            </a:r>
            <a:r>
              <a:rPr lang="en-US" sz="2400" i="1" dirty="0">
                <a:latin typeface="+mj-lt"/>
              </a:rPr>
              <a:t> </a:t>
            </a:r>
            <a:r>
              <a:rPr lang="en-US" sz="2400" dirty="0">
                <a:latin typeface="+mj-lt"/>
              </a:rPr>
              <a:t> </a:t>
            </a:r>
            <a:r>
              <a:rPr lang="en-US" sz="2400" dirty="0" err="1">
                <a:latin typeface="+mj-lt"/>
              </a:rPr>
              <a:t>uang</a:t>
            </a:r>
            <a:r>
              <a:rPr lang="en-US" sz="2400" dirty="0">
                <a:latin typeface="+mj-lt"/>
              </a:rPr>
              <a:t> </a:t>
            </a:r>
            <a:r>
              <a:rPr lang="en-US" sz="2400" dirty="0" err="1">
                <a:latin typeface="+mj-lt"/>
              </a:rPr>
              <a:t>sewa</a:t>
            </a:r>
            <a:r>
              <a:rPr lang="en-US" sz="2400" dirty="0">
                <a:latin typeface="+mj-lt"/>
              </a:rPr>
              <a:t> </a:t>
            </a:r>
            <a:r>
              <a:rPr lang="en-US" sz="2400" dirty="0" err="1">
                <a:latin typeface="+mj-lt"/>
              </a:rPr>
              <a:t>atas</a:t>
            </a:r>
            <a:r>
              <a:rPr lang="en-US" sz="2400" dirty="0">
                <a:latin typeface="+mj-lt"/>
              </a:rPr>
              <a:t> </a:t>
            </a:r>
            <a:r>
              <a:rPr lang="en-US" sz="2400" dirty="0" err="1">
                <a:latin typeface="+mj-lt"/>
              </a:rPr>
              <a:t>penggunaan</a:t>
            </a:r>
            <a:r>
              <a:rPr lang="en-US" sz="2400" dirty="0">
                <a:latin typeface="+mj-lt"/>
              </a:rPr>
              <a:t> </a:t>
            </a:r>
            <a:r>
              <a:rPr lang="en-US" sz="2400" dirty="0" err="1">
                <a:latin typeface="+mj-lt"/>
              </a:rPr>
              <a:t>barang</a:t>
            </a:r>
            <a:r>
              <a:rPr lang="en-US" sz="2400" dirty="0">
                <a:latin typeface="+mj-lt"/>
              </a:rPr>
              <a:t> (asset)</a:t>
            </a:r>
            <a:r>
              <a:rPr lang="id-ID" sz="2400" dirty="0">
                <a:latin typeface="+mj-lt"/>
              </a:rPr>
              <a:t>.</a:t>
            </a:r>
            <a:endParaRPr lang="en-US" sz="2400" dirty="0">
              <a:latin typeface="+mj-lt"/>
            </a:endParaRPr>
          </a:p>
          <a:p>
            <a:pPr marL="341313" indent="-341313" algn="just" eaLnBrk="1" hangingPunct="1">
              <a:spcBef>
                <a:spcPct val="50000"/>
              </a:spcBef>
              <a:buFontTx/>
              <a:buAutoNum type="arabicPeriod"/>
              <a:tabLst>
                <a:tab pos="341313" algn="l"/>
              </a:tabLst>
              <a:defRPr/>
            </a:pPr>
            <a:r>
              <a:rPr lang="en-US" sz="2400" i="1" dirty="0">
                <a:latin typeface="+mj-lt"/>
              </a:rPr>
              <a:t>Lessee</a:t>
            </a:r>
            <a:r>
              <a:rPr lang="en-US" sz="2400" dirty="0">
                <a:latin typeface="+mj-lt"/>
              </a:rPr>
              <a:t> </a:t>
            </a:r>
            <a:r>
              <a:rPr lang="en-US" sz="2400" dirty="0" err="1">
                <a:latin typeface="+mj-lt"/>
              </a:rPr>
              <a:t>mengembalikan</a:t>
            </a:r>
            <a:r>
              <a:rPr lang="en-US" sz="2400" dirty="0">
                <a:latin typeface="+mj-lt"/>
              </a:rPr>
              <a:t> </a:t>
            </a:r>
            <a:r>
              <a:rPr lang="en-US" sz="2400" dirty="0" err="1">
                <a:latin typeface="+mj-lt"/>
              </a:rPr>
              <a:t>barang</a:t>
            </a:r>
            <a:r>
              <a:rPr lang="en-US" sz="2400" dirty="0">
                <a:latin typeface="+mj-lt"/>
              </a:rPr>
              <a:t> </a:t>
            </a:r>
            <a:r>
              <a:rPr lang="en-US" sz="2400" dirty="0" err="1">
                <a:latin typeface="+mj-lt"/>
              </a:rPr>
              <a:t>tersebut</a:t>
            </a:r>
            <a:r>
              <a:rPr lang="en-US" sz="2400" dirty="0">
                <a:latin typeface="+mj-lt"/>
              </a:rPr>
              <a:t> </a:t>
            </a:r>
            <a:r>
              <a:rPr lang="en-US" sz="2400" dirty="0" err="1">
                <a:latin typeface="+mj-lt"/>
              </a:rPr>
              <a:t>kepada</a:t>
            </a:r>
            <a:r>
              <a:rPr lang="en-US" sz="2400" dirty="0">
                <a:latin typeface="+mj-lt"/>
              </a:rPr>
              <a:t> </a:t>
            </a:r>
            <a:r>
              <a:rPr lang="en-US" sz="2400" i="1" dirty="0" err="1">
                <a:latin typeface="+mj-lt"/>
              </a:rPr>
              <a:t>lessor</a:t>
            </a:r>
            <a:r>
              <a:rPr lang="en-US" sz="2400" dirty="0">
                <a:latin typeface="+mj-lt"/>
              </a:rPr>
              <a:t> </a:t>
            </a:r>
            <a:r>
              <a:rPr lang="en-US" sz="2400" dirty="0" err="1">
                <a:latin typeface="+mj-lt"/>
              </a:rPr>
              <a:t>pada</a:t>
            </a:r>
            <a:r>
              <a:rPr lang="en-US" sz="2400" dirty="0">
                <a:latin typeface="+mj-lt"/>
              </a:rPr>
              <a:t> </a:t>
            </a:r>
            <a:r>
              <a:rPr lang="en-US" sz="2400" dirty="0" err="1">
                <a:latin typeface="+mj-lt"/>
              </a:rPr>
              <a:t>akhir</a:t>
            </a:r>
            <a:r>
              <a:rPr lang="en-US" sz="2400" dirty="0">
                <a:latin typeface="+mj-lt"/>
              </a:rPr>
              <a:t> </a:t>
            </a:r>
            <a:r>
              <a:rPr lang="en-US" sz="2400" dirty="0" err="1">
                <a:latin typeface="+mj-lt"/>
              </a:rPr>
              <a:t>periode</a:t>
            </a:r>
            <a:r>
              <a:rPr lang="en-US" sz="2400" dirty="0">
                <a:latin typeface="+mj-lt"/>
              </a:rPr>
              <a:t> yang </a:t>
            </a:r>
            <a:r>
              <a:rPr lang="en-US" sz="2400" dirty="0" err="1">
                <a:latin typeface="+mj-lt"/>
              </a:rPr>
              <a:t>ditetapkan</a:t>
            </a:r>
            <a:r>
              <a:rPr lang="en-US" sz="2400" dirty="0">
                <a:latin typeface="+mj-lt"/>
              </a:rPr>
              <a:t> </a:t>
            </a:r>
            <a:r>
              <a:rPr lang="en-US" sz="2400" dirty="0" err="1">
                <a:latin typeface="+mj-lt"/>
              </a:rPr>
              <a:t>lebih</a:t>
            </a:r>
            <a:r>
              <a:rPr lang="en-US" sz="2400" dirty="0">
                <a:latin typeface="+mj-lt"/>
              </a:rPr>
              <a:t> </a:t>
            </a:r>
            <a:r>
              <a:rPr lang="en-US" sz="2400" dirty="0" err="1">
                <a:latin typeface="+mj-lt"/>
              </a:rPr>
              <a:t>dahulu</a:t>
            </a:r>
            <a:r>
              <a:rPr lang="en-US" sz="2400" dirty="0">
                <a:latin typeface="+mj-lt"/>
              </a:rPr>
              <a:t> </a:t>
            </a:r>
            <a:r>
              <a:rPr lang="en-US" sz="2400" dirty="0" err="1">
                <a:latin typeface="+mj-lt"/>
              </a:rPr>
              <a:t>dan</a:t>
            </a:r>
            <a:r>
              <a:rPr lang="en-US" sz="2400" dirty="0">
                <a:latin typeface="+mj-lt"/>
              </a:rPr>
              <a:t> </a:t>
            </a:r>
            <a:r>
              <a:rPr lang="en-US" sz="2400" dirty="0" err="1">
                <a:latin typeface="+mj-lt"/>
              </a:rPr>
              <a:t>jangka</a:t>
            </a:r>
            <a:r>
              <a:rPr lang="en-US" sz="2400" dirty="0">
                <a:latin typeface="+mj-lt"/>
              </a:rPr>
              <a:t> </a:t>
            </a:r>
            <a:r>
              <a:rPr lang="en-US" sz="2400" dirty="0" err="1">
                <a:latin typeface="+mj-lt"/>
              </a:rPr>
              <a:t>waktunya</a:t>
            </a:r>
            <a:r>
              <a:rPr lang="en-US" sz="2400" dirty="0">
                <a:latin typeface="+mj-lt"/>
              </a:rPr>
              <a:t> </a:t>
            </a:r>
            <a:r>
              <a:rPr lang="en-US" sz="2400" dirty="0" err="1">
                <a:latin typeface="+mj-lt"/>
              </a:rPr>
              <a:t>kurang</a:t>
            </a:r>
            <a:r>
              <a:rPr lang="en-US" sz="2400" dirty="0">
                <a:latin typeface="+mj-lt"/>
              </a:rPr>
              <a:t> </a:t>
            </a:r>
            <a:r>
              <a:rPr lang="en-US" sz="2400" dirty="0" err="1">
                <a:latin typeface="+mj-lt"/>
              </a:rPr>
              <a:t>dari</a:t>
            </a:r>
            <a:r>
              <a:rPr lang="en-US" sz="2400" dirty="0">
                <a:latin typeface="+mj-lt"/>
              </a:rPr>
              <a:t> </a:t>
            </a:r>
            <a:r>
              <a:rPr lang="en-US" sz="2400" dirty="0" err="1">
                <a:latin typeface="+mj-lt"/>
              </a:rPr>
              <a:t>umur</a:t>
            </a:r>
            <a:r>
              <a:rPr lang="en-US" sz="2400" dirty="0">
                <a:latin typeface="+mj-lt"/>
              </a:rPr>
              <a:t> </a:t>
            </a:r>
            <a:r>
              <a:rPr lang="en-US" sz="2400" dirty="0" err="1">
                <a:latin typeface="+mj-lt"/>
              </a:rPr>
              <a:t>ekonomis</a:t>
            </a:r>
            <a:r>
              <a:rPr lang="id-ID" sz="2400" dirty="0">
                <a:latin typeface="+mj-lt"/>
              </a:rPr>
              <a:t> </a:t>
            </a:r>
            <a:r>
              <a:rPr lang="en-US" sz="2400" dirty="0" err="1">
                <a:latin typeface="+mj-lt"/>
              </a:rPr>
              <a:t>barang</a:t>
            </a:r>
            <a:r>
              <a:rPr lang="en-US" sz="2400" dirty="0">
                <a:latin typeface="+mj-lt"/>
              </a:rPr>
              <a:t> </a:t>
            </a:r>
            <a:r>
              <a:rPr lang="en-US" sz="2400" dirty="0" err="1">
                <a:latin typeface="+mj-lt"/>
              </a:rPr>
              <a:t>tersebut</a:t>
            </a:r>
            <a:r>
              <a:rPr lang="id-ID" sz="2400" dirty="0">
                <a:latin typeface="+mj-lt"/>
              </a:rPr>
              <a:t>.</a:t>
            </a:r>
            <a:endParaRPr lang="en-US" sz="2400" dirty="0">
              <a:latin typeface="+mj-lt"/>
            </a:endParaRPr>
          </a:p>
          <a:p>
            <a:pPr algn="just" eaLnBrk="1" hangingPunct="1">
              <a:spcBef>
                <a:spcPct val="50000"/>
              </a:spcBef>
              <a:buFont typeface="Wingdings" panose="05000000000000000000" pitchFamily="2" charset="2"/>
              <a:buNone/>
              <a:tabLst>
                <a:tab pos="285750" algn="l"/>
              </a:tabLst>
              <a:defRPr/>
            </a:pPr>
            <a:endParaRPr lang="en-US" sz="2400" dirty="0">
              <a:latin typeface="+mj-lt"/>
            </a:endParaRPr>
          </a:p>
          <a:p>
            <a:pPr algn="just" eaLnBrk="1" hangingPunct="1">
              <a:buFont typeface="Wingdings" panose="05000000000000000000" pitchFamily="2" charset="2"/>
              <a:buNone/>
              <a:defRPr/>
            </a:pPr>
            <a:endParaRPr lang="id-ID"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09C53408-8F66-4DB9-A1BA-DFBAD639663C}"/>
              </a:ext>
            </a:extLst>
          </p:cNvPr>
          <p:cNvSpPr>
            <a:spLocks noGrp="1" noChangeArrowheads="1"/>
          </p:cNvSpPr>
          <p:nvPr>
            <p:ph type="title"/>
          </p:nvPr>
        </p:nvSpPr>
        <p:spPr>
          <a:xfrm>
            <a:off x="612775" y="228600"/>
            <a:ext cx="8153400" cy="990600"/>
          </a:xfrm>
        </p:spPr>
        <p:txBody>
          <a:bodyPr/>
          <a:lstStyle/>
          <a:p>
            <a:r>
              <a:rPr lang="en-US" altLang="en-US"/>
              <a:t>Unsur</a:t>
            </a:r>
            <a:r>
              <a:rPr lang="id-ID" altLang="en-US"/>
              <a:t>-Unsur</a:t>
            </a:r>
            <a:r>
              <a:rPr lang="en-US" altLang="en-US"/>
              <a:t> </a:t>
            </a:r>
            <a:r>
              <a:rPr lang="id-ID" altLang="en-US"/>
              <a:t>Sewa Guna Usaha</a:t>
            </a:r>
            <a:endParaRPr lang="en-US" altLang="en-US"/>
          </a:p>
        </p:txBody>
      </p:sp>
      <p:sp>
        <p:nvSpPr>
          <p:cNvPr id="14339" name="AutoShape 3">
            <a:extLst>
              <a:ext uri="{FF2B5EF4-FFF2-40B4-BE49-F238E27FC236}">
                <a16:creationId xmlns:a16="http://schemas.microsoft.com/office/drawing/2014/main" id="{B9A6973B-A72E-4BD7-9585-D40C5C8DF81D}"/>
              </a:ext>
            </a:extLst>
          </p:cNvPr>
          <p:cNvSpPr>
            <a:spLocks noChangeArrowheads="1"/>
          </p:cNvSpPr>
          <p:nvPr/>
        </p:nvSpPr>
        <p:spPr bwMode="auto">
          <a:xfrm>
            <a:off x="3140075" y="1930400"/>
            <a:ext cx="2160588" cy="649288"/>
          </a:xfrm>
          <a:prstGeom prst="flowChartOffpageConnector">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id-ID" altLang="en-US" sz="2000" b="1"/>
              <a:t>Unsur-unsur SGU</a:t>
            </a:r>
            <a:endParaRPr lang="en-US" altLang="en-US" sz="2000" b="1"/>
          </a:p>
        </p:txBody>
      </p:sp>
      <p:sp>
        <p:nvSpPr>
          <p:cNvPr id="14340" name="AutoShape 4">
            <a:extLst>
              <a:ext uri="{FF2B5EF4-FFF2-40B4-BE49-F238E27FC236}">
                <a16:creationId xmlns:a16="http://schemas.microsoft.com/office/drawing/2014/main" id="{0BF8A280-8276-49D0-BFD1-E890EE95AB4B}"/>
              </a:ext>
            </a:extLst>
          </p:cNvPr>
          <p:cNvSpPr>
            <a:spLocks noChangeArrowheads="1"/>
          </p:cNvSpPr>
          <p:nvPr/>
        </p:nvSpPr>
        <p:spPr bwMode="auto">
          <a:xfrm>
            <a:off x="1989138" y="2940050"/>
            <a:ext cx="1582737" cy="431800"/>
          </a:xfrm>
          <a:prstGeom prst="flowChartTerminator">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id-ID" altLang="en-US"/>
              <a:t>Lessor</a:t>
            </a:r>
            <a:endParaRPr lang="en-US" altLang="en-US"/>
          </a:p>
        </p:txBody>
      </p:sp>
      <p:sp>
        <p:nvSpPr>
          <p:cNvPr id="14341" name="AutoShape 5">
            <a:extLst>
              <a:ext uri="{FF2B5EF4-FFF2-40B4-BE49-F238E27FC236}">
                <a16:creationId xmlns:a16="http://schemas.microsoft.com/office/drawing/2014/main" id="{8DDD63E4-D3ED-4987-8602-DB33BF6CF580}"/>
              </a:ext>
            </a:extLst>
          </p:cNvPr>
          <p:cNvSpPr>
            <a:spLocks noChangeArrowheads="1"/>
          </p:cNvSpPr>
          <p:nvPr/>
        </p:nvSpPr>
        <p:spPr bwMode="auto">
          <a:xfrm>
            <a:off x="1989138" y="3587750"/>
            <a:ext cx="1582737" cy="431800"/>
          </a:xfrm>
          <a:prstGeom prst="flowChartTerminator">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id-ID" altLang="en-US"/>
              <a:t>Lessee</a:t>
            </a:r>
            <a:endParaRPr lang="en-US" altLang="en-US"/>
          </a:p>
        </p:txBody>
      </p:sp>
      <p:sp>
        <p:nvSpPr>
          <p:cNvPr id="14342" name="AutoShape 6">
            <a:extLst>
              <a:ext uri="{FF2B5EF4-FFF2-40B4-BE49-F238E27FC236}">
                <a16:creationId xmlns:a16="http://schemas.microsoft.com/office/drawing/2014/main" id="{EFF385D6-65AA-434D-916F-9D039BA26446}"/>
              </a:ext>
            </a:extLst>
          </p:cNvPr>
          <p:cNvSpPr>
            <a:spLocks noChangeArrowheads="1"/>
          </p:cNvSpPr>
          <p:nvPr/>
        </p:nvSpPr>
        <p:spPr bwMode="auto">
          <a:xfrm>
            <a:off x="1989138" y="4237038"/>
            <a:ext cx="1582737" cy="431800"/>
          </a:xfrm>
          <a:prstGeom prst="flowChartTerminator">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id-ID" altLang="en-US" sz="2000"/>
              <a:t>Barang Modal</a:t>
            </a:r>
            <a:endParaRPr lang="en-US" altLang="en-US" sz="2000"/>
          </a:p>
        </p:txBody>
      </p:sp>
      <p:sp>
        <p:nvSpPr>
          <p:cNvPr id="14343" name="AutoShape 7">
            <a:extLst>
              <a:ext uri="{FF2B5EF4-FFF2-40B4-BE49-F238E27FC236}">
                <a16:creationId xmlns:a16="http://schemas.microsoft.com/office/drawing/2014/main" id="{2211AB6A-4223-4AA2-AE91-8FCF53FFBB5E}"/>
              </a:ext>
            </a:extLst>
          </p:cNvPr>
          <p:cNvSpPr>
            <a:spLocks noChangeArrowheads="1"/>
          </p:cNvSpPr>
          <p:nvPr/>
        </p:nvSpPr>
        <p:spPr bwMode="auto">
          <a:xfrm>
            <a:off x="1989138" y="4884738"/>
            <a:ext cx="1582737" cy="431800"/>
          </a:xfrm>
          <a:prstGeom prst="flowChartTerminator">
            <a:avLst/>
          </a:prstGeom>
          <a:solidFill>
            <a:schemeClr val="bg1"/>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id-ID" altLang="en-US" sz="1800"/>
              <a:t>Perjanjian SGU</a:t>
            </a:r>
            <a:endParaRPr lang="en-US" altLang="en-US" sz="1800"/>
          </a:p>
        </p:txBody>
      </p:sp>
      <p:cxnSp>
        <p:nvCxnSpPr>
          <p:cNvPr id="14344" name="AutoShape 8">
            <a:extLst>
              <a:ext uri="{FF2B5EF4-FFF2-40B4-BE49-F238E27FC236}">
                <a16:creationId xmlns:a16="http://schemas.microsoft.com/office/drawing/2014/main" id="{A65915E9-0007-46AE-A519-6E1105A3E918}"/>
              </a:ext>
            </a:extLst>
          </p:cNvPr>
          <p:cNvCxnSpPr>
            <a:cxnSpLocks noChangeShapeType="1"/>
            <a:stCxn id="14339" idx="2"/>
            <a:endCxn id="14340" idx="1"/>
          </p:cNvCxnSpPr>
          <p:nvPr/>
        </p:nvCxnSpPr>
        <p:spPr bwMode="auto">
          <a:xfrm rot="5400000">
            <a:off x="2817020" y="1751806"/>
            <a:ext cx="576262" cy="2232025"/>
          </a:xfrm>
          <a:prstGeom prst="bentConnector4">
            <a:avLst>
              <a:gd name="adj1" fmla="val 31130"/>
              <a:gd name="adj2" fmla="val 11024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4345" name="AutoShape 9">
            <a:extLst>
              <a:ext uri="{FF2B5EF4-FFF2-40B4-BE49-F238E27FC236}">
                <a16:creationId xmlns:a16="http://schemas.microsoft.com/office/drawing/2014/main" id="{BFF1E26E-DC92-4DC6-9024-6CD2C21B247F}"/>
              </a:ext>
            </a:extLst>
          </p:cNvPr>
          <p:cNvCxnSpPr>
            <a:cxnSpLocks noChangeShapeType="1"/>
            <a:stCxn id="14339" idx="2"/>
            <a:endCxn id="14341" idx="1"/>
          </p:cNvCxnSpPr>
          <p:nvPr/>
        </p:nvCxnSpPr>
        <p:spPr bwMode="auto">
          <a:xfrm rot="5400000">
            <a:off x="2493170" y="2075656"/>
            <a:ext cx="1223962" cy="2232025"/>
          </a:xfrm>
          <a:prstGeom prst="bentConnector4">
            <a:avLst>
              <a:gd name="adj1" fmla="val 14912"/>
              <a:gd name="adj2" fmla="val 11024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4346" name="AutoShape 10">
            <a:extLst>
              <a:ext uri="{FF2B5EF4-FFF2-40B4-BE49-F238E27FC236}">
                <a16:creationId xmlns:a16="http://schemas.microsoft.com/office/drawing/2014/main" id="{03108BC1-4916-4103-8721-103AAC8F9C25}"/>
              </a:ext>
            </a:extLst>
          </p:cNvPr>
          <p:cNvCxnSpPr>
            <a:cxnSpLocks noChangeShapeType="1"/>
            <a:stCxn id="14339" idx="2"/>
            <a:endCxn id="14342" idx="1"/>
          </p:cNvCxnSpPr>
          <p:nvPr/>
        </p:nvCxnSpPr>
        <p:spPr bwMode="auto">
          <a:xfrm rot="5400000">
            <a:off x="2168526" y="2400300"/>
            <a:ext cx="1873250" cy="2232025"/>
          </a:xfrm>
          <a:prstGeom prst="bentConnector4">
            <a:avLst>
              <a:gd name="adj1" fmla="val 9574"/>
              <a:gd name="adj2" fmla="val 11024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4347" name="AutoShape 11">
            <a:extLst>
              <a:ext uri="{FF2B5EF4-FFF2-40B4-BE49-F238E27FC236}">
                <a16:creationId xmlns:a16="http://schemas.microsoft.com/office/drawing/2014/main" id="{5502D71F-E115-43D4-AA39-50D4A61FB6BA}"/>
              </a:ext>
            </a:extLst>
          </p:cNvPr>
          <p:cNvCxnSpPr>
            <a:cxnSpLocks noChangeShapeType="1"/>
            <a:stCxn id="14339" idx="2"/>
            <a:endCxn id="14343" idx="1"/>
          </p:cNvCxnSpPr>
          <p:nvPr/>
        </p:nvCxnSpPr>
        <p:spPr bwMode="auto">
          <a:xfrm rot="5400000">
            <a:off x="1844676" y="2724150"/>
            <a:ext cx="2520950" cy="2232025"/>
          </a:xfrm>
          <a:prstGeom prst="bentConnector4">
            <a:avLst>
              <a:gd name="adj1" fmla="val 7176"/>
              <a:gd name="adj2" fmla="val 11024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14348" name="AutoShape 12">
            <a:extLst>
              <a:ext uri="{FF2B5EF4-FFF2-40B4-BE49-F238E27FC236}">
                <a16:creationId xmlns:a16="http://schemas.microsoft.com/office/drawing/2014/main" id="{0C1C2DFB-C10B-4006-ADDF-4E92195447B1}"/>
              </a:ext>
            </a:extLst>
          </p:cNvPr>
          <p:cNvSpPr>
            <a:spLocks noChangeArrowheads="1"/>
          </p:cNvSpPr>
          <p:nvPr/>
        </p:nvSpPr>
        <p:spPr bwMode="auto">
          <a:xfrm rot="10800000">
            <a:off x="4724400" y="2971800"/>
            <a:ext cx="1944688" cy="360363"/>
          </a:xfrm>
          <a:prstGeom prst="flowChartAlternateProcess">
            <a:avLst/>
          </a:prstGeom>
          <a:solidFill>
            <a:schemeClr val="bg1"/>
          </a:solidFill>
          <a:ln w="9525">
            <a:solidFill>
              <a:schemeClr val="tx1"/>
            </a:solidFill>
            <a:miter lim="800000"/>
            <a:headEnd/>
            <a:tailEnd/>
          </a:ln>
        </p:spPr>
        <p:txBody>
          <a:bodyPr rot="10800000"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id-ID" altLang="en-US" sz="2000"/>
              <a:t>Badan</a:t>
            </a:r>
            <a:endParaRPr lang="en-US" altLang="en-US" sz="2000"/>
          </a:p>
        </p:txBody>
      </p:sp>
      <p:sp>
        <p:nvSpPr>
          <p:cNvPr id="14349" name="AutoShape 13">
            <a:extLst>
              <a:ext uri="{FF2B5EF4-FFF2-40B4-BE49-F238E27FC236}">
                <a16:creationId xmlns:a16="http://schemas.microsoft.com/office/drawing/2014/main" id="{0F0C7582-FB3F-40CB-9A55-EF41E2A6B0B3}"/>
              </a:ext>
            </a:extLst>
          </p:cNvPr>
          <p:cNvSpPr>
            <a:spLocks noChangeArrowheads="1"/>
          </p:cNvSpPr>
          <p:nvPr/>
        </p:nvSpPr>
        <p:spPr bwMode="auto">
          <a:xfrm rot="10800000">
            <a:off x="4724400" y="3619500"/>
            <a:ext cx="1944688" cy="360363"/>
          </a:xfrm>
          <a:prstGeom prst="flowChartAlternateProcess">
            <a:avLst/>
          </a:prstGeom>
          <a:solidFill>
            <a:schemeClr val="bg1"/>
          </a:solidFill>
          <a:ln w="9525">
            <a:solidFill>
              <a:schemeClr val="tx1"/>
            </a:solidFill>
            <a:miter lim="800000"/>
            <a:headEnd/>
            <a:tailEnd/>
          </a:ln>
        </p:spPr>
        <p:txBody>
          <a:bodyPr rot="10800000"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id-ID" altLang="en-US" sz="2000"/>
              <a:t>Badan/Individu</a:t>
            </a:r>
            <a:endParaRPr lang="en-US" altLang="en-US" sz="2000"/>
          </a:p>
        </p:txBody>
      </p:sp>
      <p:sp>
        <p:nvSpPr>
          <p:cNvPr id="14350" name="AutoShape 14">
            <a:extLst>
              <a:ext uri="{FF2B5EF4-FFF2-40B4-BE49-F238E27FC236}">
                <a16:creationId xmlns:a16="http://schemas.microsoft.com/office/drawing/2014/main" id="{DEB9C46C-6141-4491-90C3-CF8B89CFDC79}"/>
              </a:ext>
            </a:extLst>
          </p:cNvPr>
          <p:cNvSpPr>
            <a:spLocks noChangeArrowheads="1"/>
          </p:cNvSpPr>
          <p:nvPr/>
        </p:nvSpPr>
        <p:spPr bwMode="auto">
          <a:xfrm rot="10800000">
            <a:off x="4724400" y="4268788"/>
            <a:ext cx="1944688" cy="360362"/>
          </a:xfrm>
          <a:prstGeom prst="flowChartAlternateProcess">
            <a:avLst/>
          </a:prstGeom>
          <a:solidFill>
            <a:schemeClr val="bg1"/>
          </a:solidFill>
          <a:ln w="9525">
            <a:solidFill>
              <a:schemeClr val="tx1"/>
            </a:solidFill>
            <a:miter lim="800000"/>
            <a:headEnd/>
            <a:tailEnd/>
          </a:ln>
        </p:spPr>
        <p:txBody>
          <a:bodyPr rot="10800000"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id-ID" altLang="en-US" sz="1800"/>
              <a:t>Aset tetap Berwujud</a:t>
            </a:r>
            <a:endParaRPr lang="en-US" altLang="en-US" sz="1800"/>
          </a:p>
        </p:txBody>
      </p:sp>
      <p:sp>
        <p:nvSpPr>
          <p:cNvPr id="14351" name="AutoShape 15">
            <a:extLst>
              <a:ext uri="{FF2B5EF4-FFF2-40B4-BE49-F238E27FC236}">
                <a16:creationId xmlns:a16="http://schemas.microsoft.com/office/drawing/2014/main" id="{1A213FFB-EB45-4E22-9BDC-F20C02779484}"/>
              </a:ext>
            </a:extLst>
          </p:cNvPr>
          <p:cNvSpPr>
            <a:spLocks noChangeArrowheads="1"/>
          </p:cNvSpPr>
          <p:nvPr/>
        </p:nvSpPr>
        <p:spPr bwMode="auto">
          <a:xfrm rot="10800000">
            <a:off x="4724400" y="4916488"/>
            <a:ext cx="1944688" cy="360362"/>
          </a:xfrm>
          <a:prstGeom prst="flowChartAlternateProcess">
            <a:avLst/>
          </a:prstGeom>
          <a:solidFill>
            <a:schemeClr val="bg1"/>
          </a:solidFill>
          <a:ln w="9525">
            <a:solidFill>
              <a:schemeClr val="tx1"/>
            </a:solidFill>
            <a:miter lim="800000"/>
            <a:headEnd/>
            <a:tailEnd/>
          </a:ln>
        </p:spPr>
        <p:txBody>
          <a:bodyPr rot="10800000"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id-ID" altLang="en-US" sz="1800"/>
              <a:t>Dgn syarat tertentu</a:t>
            </a:r>
            <a:endParaRPr lang="en-US" altLang="en-US" sz="1800"/>
          </a:p>
        </p:txBody>
      </p:sp>
      <p:cxnSp>
        <p:nvCxnSpPr>
          <p:cNvPr id="14352" name="AutoShape 16">
            <a:extLst>
              <a:ext uri="{FF2B5EF4-FFF2-40B4-BE49-F238E27FC236}">
                <a16:creationId xmlns:a16="http://schemas.microsoft.com/office/drawing/2014/main" id="{94AB001C-DEFE-4C49-8566-68684D595F97}"/>
              </a:ext>
            </a:extLst>
          </p:cNvPr>
          <p:cNvCxnSpPr>
            <a:cxnSpLocks noChangeShapeType="1"/>
            <a:stCxn id="14340" idx="3"/>
            <a:endCxn id="14348" idx="3"/>
          </p:cNvCxnSpPr>
          <p:nvPr/>
        </p:nvCxnSpPr>
        <p:spPr bwMode="auto">
          <a:xfrm flipV="1">
            <a:off x="3571875" y="3152775"/>
            <a:ext cx="1154113" cy="317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53" name="AutoShape 17">
            <a:extLst>
              <a:ext uri="{FF2B5EF4-FFF2-40B4-BE49-F238E27FC236}">
                <a16:creationId xmlns:a16="http://schemas.microsoft.com/office/drawing/2014/main" id="{0CA2F97A-9254-47DD-BECC-678A7DAC1F60}"/>
              </a:ext>
            </a:extLst>
          </p:cNvPr>
          <p:cNvCxnSpPr>
            <a:cxnSpLocks noChangeShapeType="1"/>
            <a:stCxn id="14341" idx="3"/>
            <a:endCxn id="14349" idx="3"/>
          </p:cNvCxnSpPr>
          <p:nvPr/>
        </p:nvCxnSpPr>
        <p:spPr bwMode="auto">
          <a:xfrm flipV="1">
            <a:off x="3571875" y="3800475"/>
            <a:ext cx="1154113" cy="317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54" name="AutoShape 18">
            <a:extLst>
              <a:ext uri="{FF2B5EF4-FFF2-40B4-BE49-F238E27FC236}">
                <a16:creationId xmlns:a16="http://schemas.microsoft.com/office/drawing/2014/main" id="{60763C24-B46E-4204-98A0-D5C052C45054}"/>
              </a:ext>
            </a:extLst>
          </p:cNvPr>
          <p:cNvCxnSpPr>
            <a:cxnSpLocks noChangeShapeType="1"/>
            <a:stCxn id="14342" idx="3"/>
            <a:endCxn id="14350" idx="3"/>
          </p:cNvCxnSpPr>
          <p:nvPr/>
        </p:nvCxnSpPr>
        <p:spPr bwMode="auto">
          <a:xfrm flipV="1">
            <a:off x="3571875" y="4449763"/>
            <a:ext cx="1154113" cy="317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55" name="AutoShape 19">
            <a:extLst>
              <a:ext uri="{FF2B5EF4-FFF2-40B4-BE49-F238E27FC236}">
                <a16:creationId xmlns:a16="http://schemas.microsoft.com/office/drawing/2014/main" id="{9B7BF5E9-979D-4B66-AFED-CF2E2D6FD27E}"/>
              </a:ext>
            </a:extLst>
          </p:cNvPr>
          <p:cNvCxnSpPr>
            <a:cxnSpLocks noChangeShapeType="1"/>
            <a:stCxn id="14343" idx="3"/>
            <a:endCxn id="14351" idx="3"/>
          </p:cNvCxnSpPr>
          <p:nvPr/>
        </p:nvCxnSpPr>
        <p:spPr bwMode="auto">
          <a:xfrm flipV="1">
            <a:off x="3571875" y="5097463"/>
            <a:ext cx="1154113" cy="3175"/>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E39DBA0A-3400-4B50-B6A6-6AC6DEA8191F}"/>
              </a:ext>
            </a:extLst>
          </p:cNvPr>
          <p:cNvSpPr>
            <a:spLocks noGrp="1" noChangeArrowheads="1"/>
          </p:cNvSpPr>
          <p:nvPr>
            <p:ph type="title"/>
          </p:nvPr>
        </p:nvSpPr>
        <p:spPr>
          <a:xfrm>
            <a:off x="685800" y="304800"/>
            <a:ext cx="7772400" cy="1143000"/>
          </a:xfrm>
        </p:spPr>
        <p:txBody>
          <a:bodyPr/>
          <a:lstStyle/>
          <a:p>
            <a:r>
              <a:rPr lang="en-US" altLang="en-US"/>
              <a:t>Perjanjian </a:t>
            </a:r>
            <a:r>
              <a:rPr lang="id-ID" altLang="en-US"/>
              <a:t>Sewa Guna Usaha</a:t>
            </a:r>
            <a:endParaRPr lang="en-US" altLang="en-US"/>
          </a:p>
        </p:txBody>
      </p:sp>
      <p:sp>
        <p:nvSpPr>
          <p:cNvPr id="15363" name="AutoShape 3">
            <a:extLst>
              <a:ext uri="{FF2B5EF4-FFF2-40B4-BE49-F238E27FC236}">
                <a16:creationId xmlns:a16="http://schemas.microsoft.com/office/drawing/2014/main" id="{F656E032-3692-4B6D-99BD-93B120D0FC7A}"/>
              </a:ext>
            </a:extLst>
          </p:cNvPr>
          <p:cNvSpPr>
            <a:spLocks noChangeArrowheads="1"/>
          </p:cNvSpPr>
          <p:nvPr/>
        </p:nvSpPr>
        <p:spPr bwMode="auto">
          <a:xfrm>
            <a:off x="3124200" y="1524000"/>
            <a:ext cx="2592388" cy="1147763"/>
          </a:xfrm>
          <a:prstGeom prst="downArrow">
            <a:avLst>
              <a:gd name="adj1" fmla="val 53065"/>
              <a:gd name="adj2" fmla="val 51023"/>
            </a:avLst>
          </a:prstGeom>
          <a:gradFill rotWithShape="1">
            <a:gsLst>
              <a:gs pos="0">
                <a:schemeClr val="bg1"/>
              </a:gs>
              <a:gs pos="100000">
                <a:srgbClr val="FF0066"/>
              </a:gs>
            </a:gsLst>
            <a:lin ang="5400000" scaled="1"/>
          </a:gra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80000"/>
              </a:lnSpc>
            </a:pPr>
            <a:r>
              <a:rPr lang="id-ID" altLang="en-US" sz="2000" b="1"/>
              <a:t>Minimal</a:t>
            </a:r>
          </a:p>
          <a:p>
            <a:pPr algn="ctr" eaLnBrk="1" hangingPunct="1">
              <a:lnSpc>
                <a:spcPct val="80000"/>
              </a:lnSpc>
            </a:pPr>
            <a:r>
              <a:rPr lang="id-ID" altLang="en-US" sz="2000" b="1"/>
              <a:t>harus</a:t>
            </a:r>
          </a:p>
          <a:p>
            <a:pPr algn="ctr" eaLnBrk="1" hangingPunct="1">
              <a:lnSpc>
                <a:spcPct val="80000"/>
              </a:lnSpc>
            </a:pPr>
            <a:r>
              <a:rPr lang="id-ID" altLang="en-US" sz="2000" b="1"/>
              <a:t>memuat</a:t>
            </a:r>
            <a:endParaRPr lang="en-US" altLang="en-US" sz="2000" b="1"/>
          </a:p>
        </p:txBody>
      </p:sp>
      <p:sp>
        <p:nvSpPr>
          <p:cNvPr id="15364" name="AutoShape 4">
            <a:extLst>
              <a:ext uri="{FF2B5EF4-FFF2-40B4-BE49-F238E27FC236}">
                <a16:creationId xmlns:a16="http://schemas.microsoft.com/office/drawing/2014/main" id="{55BF96C4-693C-4E98-AE15-F3C01EAF9396}"/>
              </a:ext>
            </a:extLst>
          </p:cNvPr>
          <p:cNvSpPr>
            <a:spLocks noChangeArrowheads="1"/>
          </p:cNvSpPr>
          <p:nvPr/>
        </p:nvSpPr>
        <p:spPr bwMode="auto">
          <a:xfrm>
            <a:off x="533400" y="2667000"/>
            <a:ext cx="7543800" cy="3962400"/>
          </a:xfrm>
          <a:prstGeom prst="foldedCorner">
            <a:avLst>
              <a:gd name="adj" fmla="val 12500"/>
            </a:avLst>
          </a:prstGeom>
          <a:solidFill>
            <a:schemeClr val="hlink"/>
          </a:solidFill>
          <a:ln w="9525">
            <a:solidFill>
              <a:schemeClr val="tx1"/>
            </a:solidFill>
            <a:round/>
            <a:headEnd/>
            <a:tailEnd/>
          </a:ln>
        </p:spPr>
        <p:txBody>
          <a:bodyPr wrap="none" anchor="ctr"/>
          <a:lstStyle>
            <a:lvl1pPr marL="177800" indent="-177800"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buFontTx/>
              <a:buAutoNum type="alphaLcPeriod"/>
            </a:pPr>
            <a:endParaRPr lang="id-ID" altLang="en-US" sz="2000" b="1"/>
          </a:p>
          <a:p>
            <a:pPr eaLnBrk="1" hangingPunct="1"/>
            <a:r>
              <a:rPr lang="id-ID" altLang="en-US" sz="2000" b="1"/>
              <a:t>1.Jenis transaksi SGU;</a:t>
            </a:r>
          </a:p>
          <a:p>
            <a:pPr eaLnBrk="1" hangingPunct="1"/>
            <a:r>
              <a:rPr lang="id-ID" altLang="en-US" sz="2000" b="1"/>
              <a:t>2.Identitas masing-masing pihak;</a:t>
            </a:r>
          </a:p>
          <a:p>
            <a:pPr eaLnBrk="1" hangingPunct="1"/>
            <a:r>
              <a:rPr lang="id-ID" altLang="en-US" sz="2000" b="1"/>
              <a:t>3.Nama, jenis, tipe dan lokasi penggunaan barang;</a:t>
            </a:r>
          </a:p>
          <a:p>
            <a:pPr eaLnBrk="1" hangingPunct="1"/>
            <a:r>
              <a:rPr lang="id-ID" altLang="en-US" sz="2000" b="1"/>
              <a:t>4.Harga perolehan, nilai pembayaran, pembayaran SGU,</a:t>
            </a:r>
          </a:p>
          <a:p>
            <a:pPr eaLnBrk="1" hangingPunct="1"/>
            <a:r>
              <a:rPr lang="id-ID" altLang="en-US" sz="2000" b="1"/>
              <a:t>   angsuran pokok, imbalan jasa, nilai sisa,</a:t>
            </a:r>
          </a:p>
          <a:p>
            <a:pPr eaLnBrk="1" hangingPunct="1"/>
            <a:r>
              <a:rPr lang="id-ID" altLang="en-US" sz="2000" b="1"/>
              <a:t>   simpanan jaminan, dan ketentuan asuransi atas brg modal;</a:t>
            </a:r>
          </a:p>
          <a:p>
            <a:pPr eaLnBrk="1" hangingPunct="1"/>
            <a:r>
              <a:rPr lang="id-ID" altLang="en-US" sz="2000" b="1"/>
              <a:t>5.Masa SGU;</a:t>
            </a:r>
          </a:p>
          <a:p>
            <a:pPr eaLnBrk="1" hangingPunct="1"/>
            <a:r>
              <a:rPr lang="id-ID" altLang="en-US" sz="2000" b="1"/>
              <a:t>6.Ketentuan masa SGU yg dipercepat dan  kerugian yg harus </a:t>
            </a:r>
          </a:p>
          <a:p>
            <a:pPr eaLnBrk="1" hangingPunct="1"/>
            <a:r>
              <a:rPr lang="id-ID" altLang="en-US" sz="2000" b="1"/>
              <a:t>   ditanggung Lessee atas  risiko brg modal;</a:t>
            </a:r>
          </a:p>
          <a:p>
            <a:pPr eaLnBrk="1" hangingPunct="1"/>
            <a:r>
              <a:rPr lang="id-ID" altLang="en-US" sz="2000" b="1"/>
              <a:t>7.Opsi bagi Lessee (utk finance lease);</a:t>
            </a:r>
          </a:p>
          <a:p>
            <a:pPr eaLnBrk="1" hangingPunct="1"/>
            <a:r>
              <a:rPr lang="id-ID" altLang="en-US" sz="2000" b="1"/>
              <a:t>8.Tanggungjawab atas brg modal.</a:t>
            </a:r>
            <a:endParaRPr lang="en-US" altLang="en-US" sz="20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3">
            <a:extLst>
              <a:ext uri="{FF2B5EF4-FFF2-40B4-BE49-F238E27FC236}">
                <a16:creationId xmlns:a16="http://schemas.microsoft.com/office/drawing/2014/main" id="{8EA728D7-879B-4ADD-9FE6-2820D3649578}"/>
              </a:ext>
            </a:extLst>
          </p:cNvPr>
          <p:cNvSpPr txBox="1">
            <a:spLocks noChangeArrowheads="1"/>
          </p:cNvSpPr>
          <p:nvPr/>
        </p:nvSpPr>
        <p:spPr bwMode="auto">
          <a:xfrm>
            <a:off x="1295400" y="1371600"/>
            <a:ext cx="7848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endParaRPr lang="id-ID" altLang="en-US" sz="1600" b="1">
              <a:latin typeface="Comic Sans MS" panose="030F0702030302020204" pitchFamily="66" charset="0"/>
            </a:endParaRPr>
          </a:p>
        </p:txBody>
      </p:sp>
      <p:sp>
        <p:nvSpPr>
          <p:cNvPr id="16387" name="Title 4">
            <a:extLst>
              <a:ext uri="{FF2B5EF4-FFF2-40B4-BE49-F238E27FC236}">
                <a16:creationId xmlns:a16="http://schemas.microsoft.com/office/drawing/2014/main" id="{BBE7AF60-0295-4E1B-A445-C9D4F99BEEB6}"/>
              </a:ext>
            </a:extLst>
          </p:cNvPr>
          <p:cNvSpPr>
            <a:spLocks noGrp="1"/>
          </p:cNvSpPr>
          <p:nvPr>
            <p:ph type="title"/>
          </p:nvPr>
        </p:nvSpPr>
        <p:spPr>
          <a:xfrm>
            <a:off x="304800" y="228600"/>
            <a:ext cx="8610600" cy="1143000"/>
          </a:xfrm>
        </p:spPr>
        <p:txBody>
          <a:bodyPr/>
          <a:lstStyle/>
          <a:p>
            <a:pPr eaLnBrk="1" hangingPunct="1">
              <a:defRPr/>
            </a:pPr>
            <a:r>
              <a:rPr lang="en-US" sz="2800" dirty="0">
                <a:latin typeface="+mn-lt"/>
              </a:rPr>
              <a:t>PIHAK-PIHAK YANG TERLIBAT</a:t>
            </a:r>
            <a:r>
              <a:rPr lang="id-ID" sz="2800" dirty="0">
                <a:latin typeface="+mn-lt"/>
              </a:rPr>
              <a:t> </a:t>
            </a:r>
            <a:r>
              <a:rPr lang="en-US" sz="2800" dirty="0">
                <a:latin typeface="+mn-lt"/>
              </a:rPr>
              <a:t>DALAM </a:t>
            </a:r>
            <a:br>
              <a:rPr lang="id-ID" sz="2800" dirty="0">
                <a:latin typeface="+mn-lt"/>
              </a:rPr>
            </a:br>
            <a:r>
              <a:rPr lang="id-ID" sz="2800" dirty="0">
                <a:latin typeface="+mn-lt"/>
              </a:rPr>
              <a:t>SEWA GUNA USAHA</a:t>
            </a:r>
            <a:endParaRPr lang="en-US" sz="2800" dirty="0">
              <a:latin typeface="+mn-lt"/>
            </a:endParaRPr>
          </a:p>
        </p:txBody>
      </p:sp>
      <p:sp>
        <p:nvSpPr>
          <p:cNvPr id="6" name="Content Placeholder 5">
            <a:extLst>
              <a:ext uri="{FF2B5EF4-FFF2-40B4-BE49-F238E27FC236}">
                <a16:creationId xmlns:a16="http://schemas.microsoft.com/office/drawing/2014/main" id="{39F53B27-7E7D-41C4-A768-FE9AA396673F}"/>
              </a:ext>
            </a:extLst>
          </p:cNvPr>
          <p:cNvSpPr>
            <a:spLocks noGrp="1"/>
          </p:cNvSpPr>
          <p:nvPr>
            <p:ph sz="quarter" idx="1"/>
          </p:nvPr>
        </p:nvSpPr>
        <p:spPr>
          <a:xfrm>
            <a:off x="381000" y="1524000"/>
            <a:ext cx="3733800" cy="5029200"/>
          </a:xfrm>
        </p:spPr>
        <p:txBody>
          <a:bodyPr>
            <a:normAutofit lnSpcReduction="10000"/>
          </a:bodyPr>
          <a:lstStyle/>
          <a:p>
            <a:pPr marL="320040" indent="-320040" eaLnBrk="1" fontAlgn="auto" hangingPunct="1">
              <a:spcAft>
                <a:spcPts val="0"/>
              </a:spcAft>
              <a:buFont typeface="Wingdings"/>
              <a:buChar char=""/>
              <a:defRPr/>
            </a:pPr>
            <a:r>
              <a:rPr lang="en-US" sz="2400" i="1" dirty="0">
                <a:latin typeface="Baskerville Old Face" pitchFamily="18" charset="0"/>
              </a:rPr>
              <a:t>LESSOR</a:t>
            </a:r>
          </a:p>
          <a:p>
            <a:pPr marL="0" indent="0" algn="just" eaLnBrk="1" fontAlgn="auto" hangingPunct="1">
              <a:spcAft>
                <a:spcPts val="0"/>
              </a:spcAft>
              <a:buFont typeface="Wingdings" panose="05000000000000000000" pitchFamily="2" charset="2"/>
              <a:buNone/>
              <a:defRPr/>
            </a:pPr>
            <a:r>
              <a:rPr lang="en-US" sz="2400" dirty="0">
                <a:latin typeface="Baskerville Old Face" pitchFamily="18" charset="0"/>
              </a:rPr>
              <a:t>Perusahaan </a:t>
            </a:r>
            <a:r>
              <a:rPr lang="en-US" sz="2400" i="1" dirty="0">
                <a:latin typeface="Baskerville Old Face" pitchFamily="18" charset="0"/>
              </a:rPr>
              <a:t>leasing</a:t>
            </a:r>
            <a:r>
              <a:rPr lang="en-US" sz="2400" dirty="0">
                <a:latin typeface="Baskerville Old Face" pitchFamily="18" charset="0"/>
              </a:rPr>
              <a:t> </a:t>
            </a:r>
            <a:r>
              <a:rPr lang="en-US" sz="2400" dirty="0" err="1">
                <a:latin typeface="Baskerville Old Face" pitchFamily="18" charset="0"/>
              </a:rPr>
              <a:t>atau</a:t>
            </a:r>
            <a:r>
              <a:rPr lang="en-US" sz="2400" dirty="0">
                <a:latin typeface="Baskerville Old Face" pitchFamily="18" charset="0"/>
              </a:rPr>
              <a:t> </a:t>
            </a:r>
            <a:r>
              <a:rPr lang="en-US" sz="2400" dirty="0" err="1">
                <a:latin typeface="Baskerville Old Face" pitchFamily="18" charset="0"/>
              </a:rPr>
              <a:t>pihak</a:t>
            </a:r>
            <a:r>
              <a:rPr lang="en-US" sz="2400" dirty="0">
                <a:latin typeface="Baskerville Old Face" pitchFamily="18" charset="0"/>
              </a:rPr>
              <a:t> yang </a:t>
            </a:r>
            <a:r>
              <a:rPr lang="en-US" sz="2400" dirty="0" err="1">
                <a:latin typeface="Baskerville Old Face" pitchFamily="18" charset="0"/>
              </a:rPr>
              <a:t>memberikan</a:t>
            </a:r>
            <a:r>
              <a:rPr lang="en-US" sz="2400" dirty="0">
                <a:latin typeface="Baskerville Old Face" pitchFamily="18" charset="0"/>
              </a:rPr>
              <a:t> </a:t>
            </a:r>
            <a:r>
              <a:rPr lang="en-US" sz="2400" dirty="0" err="1">
                <a:latin typeface="Baskerville Old Face" pitchFamily="18" charset="0"/>
              </a:rPr>
              <a:t>jasa</a:t>
            </a:r>
            <a:r>
              <a:rPr lang="en-US" sz="2400" dirty="0">
                <a:latin typeface="Baskerville Old Face" pitchFamily="18" charset="0"/>
              </a:rPr>
              <a:t> </a:t>
            </a:r>
            <a:r>
              <a:rPr lang="en-US" sz="2400" dirty="0" err="1">
                <a:latin typeface="Baskerville Old Face" pitchFamily="18" charset="0"/>
              </a:rPr>
              <a:t>pembiayaan</a:t>
            </a:r>
            <a:r>
              <a:rPr lang="en-US" sz="2400" dirty="0">
                <a:latin typeface="Baskerville Old Face" pitchFamily="18" charset="0"/>
              </a:rPr>
              <a:t> </a:t>
            </a:r>
            <a:r>
              <a:rPr lang="en-US" sz="2400" dirty="0" err="1">
                <a:latin typeface="Baskerville Old Face" pitchFamily="18" charset="0"/>
              </a:rPr>
              <a:t>kepada</a:t>
            </a:r>
            <a:r>
              <a:rPr lang="en-US" sz="2400" dirty="0">
                <a:latin typeface="Baskerville Old Face" pitchFamily="18" charset="0"/>
              </a:rPr>
              <a:t> </a:t>
            </a:r>
            <a:r>
              <a:rPr lang="en-US" sz="2400" dirty="0" err="1">
                <a:latin typeface="Baskerville Old Face" pitchFamily="18" charset="0"/>
              </a:rPr>
              <a:t>pihak</a:t>
            </a:r>
            <a:r>
              <a:rPr lang="en-US" sz="2400" dirty="0">
                <a:latin typeface="Baskerville Old Face" pitchFamily="18" charset="0"/>
              </a:rPr>
              <a:t> </a:t>
            </a:r>
            <a:r>
              <a:rPr lang="en-US" sz="2400" i="1" dirty="0">
                <a:latin typeface="Baskerville Old Face" pitchFamily="18" charset="0"/>
              </a:rPr>
              <a:t>lessee</a:t>
            </a:r>
            <a:r>
              <a:rPr lang="en-US" sz="2400" dirty="0">
                <a:latin typeface="Baskerville Old Face" pitchFamily="18" charset="0"/>
              </a:rPr>
              <a:t> </a:t>
            </a:r>
            <a:r>
              <a:rPr lang="en-US" sz="2400" dirty="0" err="1">
                <a:latin typeface="Baskerville Old Face" pitchFamily="18" charset="0"/>
              </a:rPr>
              <a:t>dalam</a:t>
            </a:r>
            <a:r>
              <a:rPr lang="en-US" sz="2400" dirty="0">
                <a:latin typeface="Baskerville Old Face" pitchFamily="18" charset="0"/>
              </a:rPr>
              <a:t> </a:t>
            </a:r>
            <a:r>
              <a:rPr lang="en-US" sz="2400" dirty="0" err="1">
                <a:latin typeface="Baskerville Old Face" pitchFamily="18" charset="0"/>
              </a:rPr>
              <a:t>bentuk</a:t>
            </a:r>
            <a:r>
              <a:rPr lang="en-US" sz="2400" dirty="0">
                <a:latin typeface="Baskerville Old Face" pitchFamily="18" charset="0"/>
              </a:rPr>
              <a:t> </a:t>
            </a:r>
            <a:r>
              <a:rPr lang="en-US" sz="2400" dirty="0" err="1">
                <a:latin typeface="Baskerville Old Face" pitchFamily="18" charset="0"/>
              </a:rPr>
              <a:t>barang</a:t>
            </a:r>
            <a:r>
              <a:rPr lang="en-US" sz="2400" dirty="0">
                <a:latin typeface="Baskerville Old Face" pitchFamily="18" charset="0"/>
              </a:rPr>
              <a:t> modal</a:t>
            </a:r>
            <a:r>
              <a:rPr lang="id-ID" sz="2400" dirty="0">
                <a:latin typeface="Baskerville Old Face" pitchFamily="18" charset="0"/>
              </a:rPr>
              <a:t>.</a:t>
            </a:r>
            <a:endParaRPr lang="en-US" sz="2400" dirty="0">
              <a:latin typeface="Baskerville Old Face" pitchFamily="18" charset="0"/>
            </a:endParaRPr>
          </a:p>
          <a:p>
            <a:pPr marL="0" indent="0" eaLnBrk="1" fontAlgn="auto" hangingPunct="1">
              <a:spcAft>
                <a:spcPts val="0"/>
              </a:spcAft>
              <a:buFont typeface="Wingdings" panose="05000000000000000000" pitchFamily="2" charset="2"/>
              <a:buNone/>
              <a:defRPr/>
            </a:pPr>
            <a:endParaRPr lang="en-US" sz="2400" dirty="0">
              <a:latin typeface="Baskerville Old Face" pitchFamily="18" charset="0"/>
            </a:endParaRPr>
          </a:p>
          <a:p>
            <a:pPr marL="320040" indent="-320040" eaLnBrk="1" fontAlgn="auto" hangingPunct="1">
              <a:spcAft>
                <a:spcPts val="0"/>
              </a:spcAft>
              <a:buFont typeface="Wingdings"/>
              <a:buChar char=""/>
              <a:defRPr/>
            </a:pPr>
            <a:r>
              <a:rPr lang="en-US" sz="2400" i="1" dirty="0">
                <a:latin typeface="Baskerville Old Face" pitchFamily="18" charset="0"/>
              </a:rPr>
              <a:t>LESSEE</a:t>
            </a:r>
          </a:p>
          <a:p>
            <a:pPr marL="0" indent="0" algn="just" eaLnBrk="1" fontAlgn="auto" hangingPunct="1">
              <a:spcAft>
                <a:spcPts val="0"/>
              </a:spcAft>
              <a:buFont typeface="Wingdings" panose="05000000000000000000" pitchFamily="2" charset="2"/>
              <a:buNone/>
              <a:defRPr/>
            </a:pPr>
            <a:r>
              <a:rPr lang="en-US" sz="2400" dirty="0">
                <a:latin typeface="Baskerville Old Face" pitchFamily="18" charset="0"/>
              </a:rPr>
              <a:t>Perusahaan </a:t>
            </a:r>
            <a:r>
              <a:rPr lang="en-US" sz="2400" dirty="0" err="1">
                <a:latin typeface="Baskerville Old Face" pitchFamily="18" charset="0"/>
              </a:rPr>
              <a:t>atau</a:t>
            </a:r>
            <a:r>
              <a:rPr lang="en-US" sz="2400" dirty="0">
                <a:latin typeface="Baskerville Old Face" pitchFamily="18" charset="0"/>
              </a:rPr>
              <a:t> </a:t>
            </a:r>
            <a:r>
              <a:rPr lang="en-US" sz="2400" dirty="0" err="1">
                <a:latin typeface="Baskerville Old Face" pitchFamily="18" charset="0"/>
              </a:rPr>
              <a:t>pihak</a:t>
            </a:r>
            <a:r>
              <a:rPr lang="en-US" sz="2400" dirty="0">
                <a:latin typeface="Baskerville Old Face" pitchFamily="18" charset="0"/>
              </a:rPr>
              <a:t> yang </a:t>
            </a:r>
            <a:r>
              <a:rPr lang="en-US" sz="2400" dirty="0" err="1">
                <a:latin typeface="Baskerville Old Face" pitchFamily="18" charset="0"/>
              </a:rPr>
              <a:t>memperoleh</a:t>
            </a:r>
            <a:r>
              <a:rPr lang="en-US" sz="2400" dirty="0">
                <a:latin typeface="Baskerville Old Face" pitchFamily="18" charset="0"/>
              </a:rPr>
              <a:t> </a:t>
            </a:r>
            <a:r>
              <a:rPr lang="en-US" sz="2400" dirty="0" err="1">
                <a:latin typeface="Baskerville Old Face" pitchFamily="18" charset="0"/>
              </a:rPr>
              <a:t>pembiayaan</a:t>
            </a:r>
            <a:r>
              <a:rPr lang="en-US" sz="2400" dirty="0">
                <a:latin typeface="Baskerville Old Face" pitchFamily="18" charset="0"/>
              </a:rPr>
              <a:t> </a:t>
            </a:r>
            <a:r>
              <a:rPr lang="en-US" sz="2400" dirty="0" err="1">
                <a:latin typeface="Baskerville Old Face" pitchFamily="18" charset="0"/>
              </a:rPr>
              <a:t>dalam</a:t>
            </a:r>
            <a:r>
              <a:rPr lang="en-US" sz="2400" dirty="0">
                <a:latin typeface="Baskerville Old Face" pitchFamily="18" charset="0"/>
              </a:rPr>
              <a:t> </a:t>
            </a:r>
            <a:r>
              <a:rPr lang="en-US" sz="2400" dirty="0" err="1">
                <a:latin typeface="Baskerville Old Face" pitchFamily="18" charset="0"/>
              </a:rPr>
              <a:t>bentuk</a:t>
            </a:r>
            <a:r>
              <a:rPr lang="en-US" sz="2400" dirty="0">
                <a:latin typeface="Baskerville Old Face" pitchFamily="18" charset="0"/>
              </a:rPr>
              <a:t> </a:t>
            </a:r>
            <a:r>
              <a:rPr lang="en-US" sz="2400" dirty="0" err="1">
                <a:latin typeface="Baskerville Old Face" pitchFamily="18" charset="0"/>
              </a:rPr>
              <a:t>barang</a:t>
            </a:r>
            <a:r>
              <a:rPr lang="en-US" sz="2400" dirty="0">
                <a:latin typeface="Baskerville Old Face" pitchFamily="18" charset="0"/>
              </a:rPr>
              <a:t> modal </a:t>
            </a:r>
            <a:r>
              <a:rPr lang="en-US" sz="2400" dirty="0" err="1">
                <a:latin typeface="Baskerville Old Face" pitchFamily="18" charset="0"/>
              </a:rPr>
              <a:t>dari</a:t>
            </a:r>
            <a:r>
              <a:rPr lang="en-US" sz="2400" i="1" dirty="0">
                <a:latin typeface="Baskerville Old Face" pitchFamily="18" charset="0"/>
              </a:rPr>
              <a:t> </a:t>
            </a:r>
            <a:r>
              <a:rPr lang="en-US" sz="2400" i="1" dirty="0" err="1">
                <a:latin typeface="Baskerville Old Face" pitchFamily="18" charset="0"/>
              </a:rPr>
              <a:t>lessor</a:t>
            </a:r>
            <a:r>
              <a:rPr lang="id-ID" sz="2400" i="1" dirty="0">
                <a:latin typeface="Baskerville Old Face" pitchFamily="18" charset="0"/>
              </a:rPr>
              <a:t>.</a:t>
            </a:r>
            <a:endParaRPr lang="en-US" sz="2400" i="1" dirty="0">
              <a:latin typeface="Baskerville Old Face" pitchFamily="18" charset="0"/>
            </a:endParaRPr>
          </a:p>
        </p:txBody>
      </p:sp>
      <p:sp>
        <p:nvSpPr>
          <p:cNvPr id="7" name="Content Placeholder 6">
            <a:extLst>
              <a:ext uri="{FF2B5EF4-FFF2-40B4-BE49-F238E27FC236}">
                <a16:creationId xmlns:a16="http://schemas.microsoft.com/office/drawing/2014/main" id="{057EDDC5-60E8-40E6-B5DE-CE35E53D3A0D}"/>
              </a:ext>
            </a:extLst>
          </p:cNvPr>
          <p:cNvSpPr>
            <a:spLocks noGrp="1"/>
          </p:cNvSpPr>
          <p:nvPr>
            <p:ph sz="quarter" idx="2"/>
          </p:nvPr>
        </p:nvSpPr>
        <p:spPr>
          <a:xfrm>
            <a:off x="4724400" y="1524000"/>
            <a:ext cx="4114800" cy="4724400"/>
          </a:xfrm>
        </p:spPr>
        <p:txBody>
          <a:bodyPr>
            <a:normAutofit lnSpcReduction="10000"/>
          </a:bodyPr>
          <a:lstStyle/>
          <a:p>
            <a:pPr marL="320040" indent="-320040" eaLnBrk="1" fontAlgn="auto" hangingPunct="1">
              <a:spcAft>
                <a:spcPts val="0"/>
              </a:spcAft>
              <a:buFont typeface="Wingdings"/>
              <a:buChar char=""/>
              <a:defRPr/>
            </a:pPr>
            <a:r>
              <a:rPr lang="en-US" sz="2400" i="1" dirty="0">
                <a:latin typeface="Baskerville Old Face" pitchFamily="18" charset="0"/>
              </a:rPr>
              <a:t>SUPPLIER</a:t>
            </a:r>
          </a:p>
          <a:p>
            <a:pPr marL="0" indent="0" algn="just" eaLnBrk="1" fontAlgn="auto" hangingPunct="1">
              <a:spcAft>
                <a:spcPts val="0"/>
              </a:spcAft>
              <a:buFont typeface="Wingdings" panose="05000000000000000000" pitchFamily="2" charset="2"/>
              <a:buNone/>
              <a:defRPr/>
            </a:pPr>
            <a:r>
              <a:rPr lang="en-US" sz="2400" dirty="0">
                <a:latin typeface="Baskerville Old Face" pitchFamily="18" charset="0"/>
              </a:rPr>
              <a:t>Perusahaan  </a:t>
            </a:r>
            <a:r>
              <a:rPr lang="en-US" sz="2400" dirty="0" err="1">
                <a:latin typeface="Baskerville Old Face" pitchFamily="18" charset="0"/>
              </a:rPr>
              <a:t>atau</a:t>
            </a:r>
            <a:r>
              <a:rPr lang="en-US" sz="2400" dirty="0">
                <a:latin typeface="Baskerville Old Face" pitchFamily="18" charset="0"/>
              </a:rPr>
              <a:t> </a:t>
            </a:r>
            <a:r>
              <a:rPr lang="en-US" sz="2400" dirty="0" err="1">
                <a:latin typeface="Baskerville Old Face" pitchFamily="18" charset="0"/>
              </a:rPr>
              <a:t>pihak</a:t>
            </a:r>
            <a:r>
              <a:rPr lang="en-US" sz="2400" dirty="0">
                <a:latin typeface="Baskerville Old Face" pitchFamily="18" charset="0"/>
              </a:rPr>
              <a:t> yang </a:t>
            </a:r>
            <a:r>
              <a:rPr lang="en-US" sz="2400" dirty="0" err="1">
                <a:latin typeface="Baskerville Old Face" pitchFamily="18" charset="0"/>
              </a:rPr>
              <a:t>mengadakan</a:t>
            </a:r>
            <a:r>
              <a:rPr lang="en-US" sz="2400" dirty="0">
                <a:latin typeface="Baskerville Old Face" pitchFamily="18" charset="0"/>
              </a:rPr>
              <a:t> </a:t>
            </a:r>
            <a:r>
              <a:rPr lang="en-US" sz="2400" dirty="0" err="1">
                <a:latin typeface="Baskerville Old Face" pitchFamily="18" charset="0"/>
              </a:rPr>
              <a:t>atau</a:t>
            </a:r>
            <a:r>
              <a:rPr lang="en-US" sz="2400" dirty="0">
                <a:latin typeface="Baskerville Old Face" pitchFamily="18" charset="0"/>
              </a:rPr>
              <a:t> </a:t>
            </a:r>
            <a:r>
              <a:rPr lang="en-US" sz="2400" dirty="0" err="1">
                <a:latin typeface="Baskerville Old Face" pitchFamily="18" charset="0"/>
              </a:rPr>
              <a:t>menyediakan</a:t>
            </a:r>
            <a:r>
              <a:rPr lang="en-US" sz="2400" dirty="0">
                <a:latin typeface="Baskerville Old Face" pitchFamily="18" charset="0"/>
              </a:rPr>
              <a:t> </a:t>
            </a:r>
            <a:r>
              <a:rPr lang="en-US" sz="2400" dirty="0" err="1">
                <a:latin typeface="Baskerville Old Face" pitchFamily="18" charset="0"/>
              </a:rPr>
              <a:t>barang</a:t>
            </a:r>
            <a:r>
              <a:rPr lang="en-US" sz="2400" dirty="0">
                <a:latin typeface="Baskerville Old Face" pitchFamily="18" charset="0"/>
              </a:rPr>
              <a:t> </a:t>
            </a:r>
            <a:r>
              <a:rPr lang="en-US" sz="2400" dirty="0" err="1">
                <a:latin typeface="Baskerville Old Face" pitchFamily="18" charset="0"/>
              </a:rPr>
              <a:t>untuk</a:t>
            </a:r>
            <a:r>
              <a:rPr lang="en-US" sz="2400" dirty="0">
                <a:latin typeface="Baskerville Old Face" pitchFamily="18" charset="0"/>
              </a:rPr>
              <a:t> </a:t>
            </a:r>
            <a:r>
              <a:rPr lang="en-US" sz="2400" dirty="0" err="1">
                <a:latin typeface="Baskerville Old Face" pitchFamily="18" charset="0"/>
              </a:rPr>
              <a:t>disewakan</a:t>
            </a:r>
            <a:r>
              <a:rPr lang="en-US" sz="2400" dirty="0">
                <a:latin typeface="Baskerville Old Face" pitchFamily="18" charset="0"/>
              </a:rPr>
              <a:t> </a:t>
            </a:r>
            <a:r>
              <a:rPr lang="en-US" sz="2400" dirty="0" err="1">
                <a:latin typeface="Baskerville Old Face" pitchFamily="18" charset="0"/>
              </a:rPr>
              <a:t>kepada</a:t>
            </a:r>
            <a:r>
              <a:rPr lang="en-US" sz="2400" dirty="0">
                <a:latin typeface="Baskerville Old Face" pitchFamily="18" charset="0"/>
              </a:rPr>
              <a:t> </a:t>
            </a:r>
            <a:r>
              <a:rPr lang="en-US" sz="2400" i="1" dirty="0">
                <a:latin typeface="Baskerville Old Face" pitchFamily="18" charset="0"/>
              </a:rPr>
              <a:t>lessee </a:t>
            </a:r>
            <a:r>
              <a:rPr lang="en-US" sz="2400" dirty="0" err="1">
                <a:latin typeface="Baskerville Old Face" pitchFamily="18" charset="0"/>
              </a:rPr>
              <a:t>dengan</a:t>
            </a:r>
            <a:r>
              <a:rPr lang="en-US" sz="2400" dirty="0">
                <a:latin typeface="Baskerville Old Face" pitchFamily="18" charset="0"/>
              </a:rPr>
              <a:t> </a:t>
            </a:r>
            <a:r>
              <a:rPr lang="en-US" sz="2400" dirty="0" err="1">
                <a:latin typeface="Baskerville Old Face" pitchFamily="18" charset="0"/>
              </a:rPr>
              <a:t>pembiayaan</a:t>
            </a:r>
            <a:r>
              <a:rPr lang="en-US" sz="2400" dirty="0">
                <a:latin typeface="Baskerville Old Face" pitchFamily="18" charset="0"/>
              </a:rPr>
              <a:t> </a:t>
            </a:r>
            <a:r>
              <a:rPr lang="en-US" sz="2400" dirty="0" err="1">
                <a:latin typeface="Baskerville Old Face" pitchFamily="18" charset="0"/>
              </a:rPr>
              <a:t>tunai</a:t>
            </a:r>
            <a:r>
              <a:rPr lang="en-US" sz="2400" dirty="0">
                <a:latin typeface="Baskerville Old Face" pitchFamily="18" charset="0"/>
              </a:rPr>
              <a:t> </a:t>
            </a:r>
            <a:r>
              <a:rPr lang="en-US" sz="2400" dirty="0" err="1">
                <a:latin typeface="Baskerville Old Face" pitchFamily="18" charset="0"/>
              </a:rPr>
              <a:t>dari</a:t>
            </a:r>
            <a:r>
              <a:rPr lang="en-US" sz="2400" dirty="0">
                <a:latin typeface="Baskerville Old Face" pitchFamily="18" charset="0"/>
              </a:rPr>
              <a:t> </a:t>
            </a:r>
            <a:r>
              <a:rPr lang="en-US" sz="2400" i="1" dirty="0" err="1">
                <a:latin typeface="Baskerville Old Face" pitchFamily="18" charset="0"/>
              </a:rPr>
              <a:t>lessor</a:t>
            </a:r>
            <a:r>
              <a:rPr lang="id-ID" sz="2400" i="1" dirty="0">
                <a:latin typeface="Baskerville Old Face" pitchFamily="18" charset="0"/>
              </a:rPr>
              <a:t>.</a:t>
            </a:r>
            <a:endParaRPr lang="en-US" sz="2400" i="1" dirty="0">
              <a:latin typeface="Baskerville Old Face" pitchFamily="18" charset="0"/>
            </a:endParaRPr>
          </a:p>
          <a:p>
            <a:pPr marL="0" indent="0" eaLnBrk="1" fontAlgn="auto" hangingPunct="1">
              <a:spcAft>
                <a:spcPts val="0"/>
              </a:spcAft>
              <a:buFont typeface="Wingdings" panose="05000000000000000000" pitchFamily="2" charset="2"/>
              <a:buNone/>
              <a:defRPr/>
            </a:pPr>
            <a:endParaRPr lang="en-US" sz="2400" i="1" dirty="0">
              <a:latin typeface="Baskerville Old Face" pitchFamily="18" charset="0"/>
            </a:endParaRPr>
          </a:p>
          <a:p>
            <a:pPr marL="320040" indent="-320040" eaLnBrk="1" fontAlgn="auto" hangingPunct="1">
              <a:spcAft>
                <a:spcPts val="0"/>
              </a:spcAft>
              <a:buFont typeface="Wingdings"/>
              <a:buChar char=""/>
              <a:defRPr/>
            </a:pPr>
            <a:r>
              <a:rPr lang="en-US" sz="2400" dirty="0">
                <a:latin typeface="Baskerville Old Face" pitchFamily="18" charset="0"/>
              </a:rPr>
              <a:t>BANK</a:t>
            </a:r>
          </a:p>
          <a:p>
            <a:pPr marL="0" indent="0" algn="just" eaLnBrk="1" fontAlgn="auto" hangingPunct="1">
              <a:spcAft>
                <a:spcPts val="0"/>
              </a:spcAft>
              <a:buFont typeface="Wingdings" panose="05000000000000000000" pitchFamily="2" charset="2"/>
              <a:buNone/>
              <a:defRPr/>
            </a:pPr>
            <a:r>
              <a:rPr lang="en-US" sz="2400" dirty="0" err="1">
                <a:latin typeface="Baskerville Old Face" pitchFamily="18" charset="0"/>
              </a:rPr>
              <a:t>Pihak</a:t>
            </a:r>
            <a:r>
              <a:rPr lang="en-US" sz="2400" dirty="0">
                <a:latin typeface="Baskerville Old Face" pitchFamily="18" charset="0"/>
              </a:rPr>
              <a:t> yang </a:t>
            </a:r>
            <a:r>
              <a:rPr lang="en-US" sz="2400" dirty="0" err="1">
                <a:latin typeface="Baskerville Old Face" pitchFamily="18" charset="0"/>
              </a:rPr>
              <a:t>tidak</a:t>
            </a:r>
            <a:r>
              <a:rPr lang="en-US" sz="2400" dirty="0">
                <a:latin typeface="Baskerville Old Face" pitchFamily="18" charset="0"/>
              </a:rPr>
              <a:t> </a:t>
            </a:r>
            <a:r>
              <a:rPr lang="en-US" sz="2400" dirty="0" err="1">
                <a:latin typeface="Baskerville Old Face" pitchFamily="18" charset="0"/>
              </a:rPr>
              <a:t>terlibat</a:t>
            </a:r>
            <a:r>
              <a:rPr lang="en-US" sz="2400" dirty="0">
                <a:latin typeface="Baskerville Old Face" pitchFamily="18" charset="0"/>
              </a:rPr>
              <a:t> </a:t>
            </a:r>
            <a:r>
              <a:rPr lang="en-US" sz="2400" dirty="0" err="1">
                <a:latin typeface="Baskerville Old Face" pitchFamily="18" charset="0"/>
              </a:rPr>
              <a:t>secara</a:t>
            </a:r>
            <a:r>
              <a:rPr lang="en-US" sz="2400" dirty="0">
                <a:latin typeface="Baskerville Old Face" pitchFamily="18" charset="0"/>
              </a:rPr>
              <a:t> </a:t>
            </a:r>
            <a:r>
              <a:rPr lang="en-US" sz="2400" dirty="0" err="1">
                <a:latin typeface="Baskerville Old Face" pitchFamily="18" charset="0"/>
              </a:rPr>
              <a:t>langsung</a:t>
            </a:r>
            <a:r>
              <a:rPr lang="en-US" sz="2400" dirty="0">
                <a:latin typeface="Baskerville Old Face" pitchFamily="18" charset="0"/>
              </a:rPr>
              <a:t> </a:t>
            </a:r>
            <a:r>
              <a:rPr lang="en-US" sz="2400" dirty="0" err="1">
                <a:latin typeface="Baskerville Old Face" pitchFamily="18" charset="0"/>
              </a:rPr>
              <a:t>dalam</a:t>
            </a:r>
            <a:r>
              <a:rPr lang="en-US" sz="2400" dirty="0">
                <a:latin typeface="Baskerville Old Face" pitchFamily="18" charset="0"/>
              </a:rPr>
              <a:t> </a:t>
            </a:r>
            <a:r>
              <a:rPr lang="en-US" sz="2400" i="1" dirty="0">
                <a:latin typeface="Baskerville Old Face" pitchFamily="18" charset="0"/>
              </a:rPr>
              <a:t>leasing, </a:t>
            </a:r>
            <a:r>
              <a:rPr lang="en-US" sz="2400" dirty="0" err="1">
                <a:latin typeface="Baskerville Old Face" pitchFamily="18" charset="0"/>
              </a:rPr>
              <a:t>tetapi</a:t>
            </a:r>
            <a:r>
              <a:rPr lang="en-US" sz="2400" dirty="0">
                <a:latin typeface="Baskerville Old Face" pitchFamily="18" charset="0"/>
              </a:rPr>
              <a:t> </a:t>
            </a:r>
            <a:r>
              <a:rPr lang="en-US" sz="2400" dirty="0" err="1">
                <a:latin typeface="Baskerville Old Face" pitchFamily="18" charset="0"/>
              </a:rPr>
              <a:t>menyediakan</a:t>
            </a:r>
            <a:r>
              <a:rPr lang="en-US" sz="2400" dirty="0">
                <a:latin typeface="Baskerville Old Face" pitchFamily="18" charset="0"/>
              </a:rPr>
              <a:t> </a:t>
            </a:r>
            <a:r>
              <a:rPr lang="en-US" sz="2400" dirty="0" err="1">
                <a:latin typeface="Baskerville Old Face" pitchFamily="18" charset="0"/>
              </a:rPr>
              <a:t>dana</a:t>
            </a:r>
            <a:r>
              <a:rPr lang="en-US" sz="2400" dirty="0">
                <a:latin typeface="Baskerville Old Face" pitchFamily="18" charset="0"/>
              </a:rPr>
              <a:t> </a:t>
            </a:r>
            <a:r>
              <a:rPr lang="en-US" sz="2400" dirty="0" err="1">
                <a:latin typeface="Baskerville Old Face" pitchFamily="18" charset="0"/>
              </a:rPr>
              <a:t>bagi</a:t>
            </a:r>
            <a:r>
              <a:rPr lang="id-ID" sz="2400" dirty="0">
                <a:latin typeface="Baskerville Old Face" pitchFamily="18" charset="0"/>
              </a:rPr>
              <a:t> </a:t>
            </a:r>
            <a:r>
              <a:rPr lang="en-US" sz="2400" i="1" dirty="0" err="1">
                <a:latin typeface="Baskerville Old Face" pitchFamily="18" charset="0"/>
              </a:rPr>
              <a:t>lessor</a:t>
            </a:r>
            <a:r>
              <a:rPr lang="en-US" sz="2400" i="1" dirty="0">
                <a:latin typeface="Baskerville Old Face" pitchFamily="18" charset="0"/>
              </a:rPr>
              <a:t> </a:t>
            </a:r>
            <a:r>
              <a:rPr lang="en-US" sz="2400" dirty="0" err="1">
                <a:latin typeface="Baskerville Old Face" pitchFamily="18" charset="0"/>
              </a:rPr>
              <a:t>atau</a:t>
            </a:r>
            <a:r>
              <a:rPr lang="en-US" sz="2400" dirty="0">
                <a:latin typeface="Baskerville Old Face" pitchFamily="18" charset="0"/>
              </a:rPr>
              <a:t> </a:t>
            </a:r>
            <a:r>
              <a:rPr lang="en-US" sz="2400" i="1" dirty="0">
                <a:latin typeface="Baskerville Old Face" pitchFamily="18" charset="0"/>
              </a:rPr>
              <a:t>supplier</a:t>
            </a:r>
            <a:r>
              <a:rPr lang="id-ID" sz="2400" i="1" dirty="0">
                <a:latin typeface="Baskerville Old Face" pitchFamily="18" charset="0"/>
              </a:rPr>
              <a:t>.</a:t>
            </a:r>
            <a:endParaRPr lang="en-US" sz="2400" i="1" dirty="0">
              <a:latin typeface="Baskerville Old Face"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1C5BAC4F-9495-44CF-9E79-099F9776BD01}"/>
              </a:ext>
            </a:extLst>
          </p:cNvPr>
          <p:cNvSpPr>
            <a:spLocks noGrp="1" noChangeArrowheads="1"/>
          </p:cNvSpPr>
          <p:nvPr>
            <p:ph type="title"/>
          </p:nvPr>
        </p:nvSpPr>
        <p:spPr/>
        <p:txBody>
          <a:bodyPr/>
          <a:lstStyle/>
          <a:p>
            <a:r>
              <a:rPr lang="en-US" altLang="en-US"/>
              <a:t>MEKANISME TRANSAKSI</a:t>
            </a:r>
          </a:p>
        </p:txBody>
      </p:sp>
      <p:sp>
        <p:nvSpPr>
          <p:cNvPr id="17411" name="AutoShape 3">
            <a:extLst>
              <a:ext uri="{FF2B5EF4-FFF2-40B4-BE49-F238E27FC236}">
                <a16:creationId xmlns:a16="http://schemas.microsoft.com/office/drawing/2014/main" id="{B591DF76-657A-472D-9D4D-80041BC53BDC}"/>
              </a:ext>
            </a:extLst>
          </p:cNvPr>
          <p:cNvSpPr>
            <a:spLocks noChangeArrowheads="1"/>
          </p:cNvSpPr>
          <p:nvPr/>
        </p:nvSpPr>
        <p:spPr bwMode="auto">
          <a:xfrm>
            <a:off x="1752600" y="4800600"/>
            <a:ext cx="2057400" cy="990600"/>
          </a:xfrm>
          <a:prstGeom prst="flowChartAlternateProcess">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id-ID" altLang="en-US"/>
          </a:p>
        </p:txBody>
      </p:sp>
      <p:sp>
        <p:nvSpPr>
          <p:cNvPr id="17412" name="AutoShape 5">
            <a:extLst>
              <a:ext uri="{FF2B5EF4-FFF2-40B4-BE49-F238E27FC236}">
                <a16:creationId xmlns:a16="http://schemas.microsoft.com/office/drawing/2014/main" id="{CB175EE7-6A59-4500-9AA8-90D7ECF40344}"/>
              </a:ext>
            </a:extLst>
          </p:cNvPr>
          <p:cNvSpPr>
            <a:spLocks noChangeArrowheads="1"/>
          </p:cNvSpPr>
          <p:nvPr/>
        </p:nvSpPr>
        <p:spPr bwMode="auto">
          <a:xfrm>
            <a:off x="6096000" y="4724400"/>
            <a:ext cx="2057400" cy="990600"/>
          </a:xfrm>
          <a:prstGeom prst="flowChartAlternateProcess">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id-ID" altLang="en-US"/>
          </a:p>
        </p:txBody>
      </p:sp>
      <p:sp>
        <p:nvSpPr>
          <p:cNvPr id="17413" name="AutoShape 6">
            <a:extLst>
              <a:ext uri="{FF2B5EF4-FFF2-40B4-BE49-F238E27FC236}">
                <a16:creationId xmlns:a16="http://schemas.microsoft.com/office/drawing/2014/main" id="{CB09C087-91DE-4101-9F1D-9E61770F70D2}"/>
              </a:ext>
            </a:extLst>
          </p:cNvPr>
          <p:cNvSpPr>
            <a:spLocks noChangeArrowheads="1"/>
          </p:cNvSpPr>
          <p:nvPr/>
        </p:nvSpPr>
        <p:spPr bwMode="auto">
          <a:xfrm>
            <a:off x="3657600" y="3124200"/>
            <a:ext cx="2057400" cy="990600"/>
          </a:xfrm>
          <a:prstGeom prst="flowChartAlternateProcess">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id-ID" altLang="en-US"/>
          </a:p>
        </p:txBody>
      </p:sp>
      <p:sp>
        <p:nvSpPr>
          <p:cNvPr id="17414" name="AutoShape 7">
            <a:extLst>
              <a:ext uri="{FF2B5EF4-FFF2-40B4-BE49-F238E27FC236}">
                <a16:creationId xmlns:a16="http://schemas.microsoft.com/office/drawing/2014/main" id="{3AE2965E-EAEE-4F83-A402-9859D0566AC0}"/>
              </a:ext>
            </a:extLst>
          </p:cNvPr>
          <p:cNvSpPr>
            <a:spLocks noChangeArrowheads="1"/>
          </p:cNvSpPr>
          <p:nvPr/>
        </p:nvSpPr>
        <p:spPr bwMode="auto">
          <a:xfrm>
            <a:off x="3581400" y="1752600"/>
            <a:ext cx="2057400" cy="990600"/>
          </a:xfrm>
          <a:prstGeom prst="flowChartAlternateProcess">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id-ID" altLang="en-US"/>
          </a:p>
        </p:txBody>
      </p:sp>
      <p:sp>
        <p:nvSpPr>
          <p:cNvPr id="17415" name="Line 8">
            <a:extLst>
              <a:ext uri="{FF2B5EF4-FFF2-40B4-BE49-F238E27FC236}">
                <a16:creationId xmlns:a16="http://schemas.microsoft.com/office/drawing/2014/main" id="{5BD888EB-D6B0-4102-9642-7D7DAE5E0319}"/>
              </a:ext>
            </a:extLst>
          </p:cNvPr>
          <p:cNvSpPr>
            <a:spLocks noChangeShapeType="1"/>
          </p:cNvSpPr>
          <p:nvPr/>
        </p:nvSpPr>
        <p:spPr bwMode="auto">
          <a:xfrm>
            <a:off x="3962400" y="5562600"/>
            <a:ext cx="1905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D"/>
          </a:p>
        </p:txBody>
      </p:sp>
      <p:sp>
        <p:nvSpPr>
          <p:cNvPr id="17416" name="Line 9">
            <a:extLst>
              <a:ext uri="{FF2B5EF4-FFF2-40B4-BE49-F238E27FC236}">
                <a16:creationId xmlns:a16="http://schemas.microsoft.com/office/drawing/2014/main" id="{6C2647C4-43EC-4FC4-B1DF-62A9C0696138}"/>
              </a:ext>
            </a:extLst>
          </p:cNvPr>
          <p:cNvSpPr>
            <a:spLocks noChangeShapeType="1"/>
          </p:cNvSpPr>
          <p:nvPr/>
        </p:nvSpPr>
        <p:spPr bwMode="auto">
          <a:xfrm flipH="1">
            <a:off x="3962400" y="5257800"/>
            <a:ext cx="19018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D"/>
          </a:p>
        </p:txBody>
      </p:sp>
      <p:sp>
        <p:nvSpPr>
          <p:cNvPr id="17417" name="Line 10">
            <a:extLst>
              <a:ext uri="{FF2B5EF4-FFF2-40B4-BE49-F238E27FC236}">
                <a16:creationId xmlns:a16="http://schemas.microsoft.com/office/drawing/2014/main" id="{0F6FB1BE-A42A-434F-94F4-9CE8580B1785}"/>
              </a:ext>
            </a:extLst>
          </p:cNvPr>
          <p:cNvSpPr>
            <a:spLocks noChangeShapeType="1"/>
          </p:cNvSpPr>
          <p:nvPr/>
        </p:nvSpPr>
        <p:spPr bwMode="auto">
          <a:xfrm>
            <a:off x="5715000" y="3886200"/>
            <a:ext cx="609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ID"/>
          </a:p>
        </p:txBody>
      </p:sp>
      <p:sp>
        <p:nvSpPr>
          <p:cNvPr id="17418" name="Line 11">
            <a:extLst>
              <a:ext uri="{FF2B5EF4-FFF2-40B4-BE49-F238E27FC236}">
                <a16:creationId xmlns:a16="http://schemas.microsoft.com/office/drawing/2014/main" id="{4315E86F-F49F-4230-B6CB-2D07C0FBA676}"/>
              </a:ext>
            </a:extLst>
          </p:cNvPr>
          <p:cNvSpPr>
            <a:spLocks noChangeShapeType="1"/>
          </p:cNvSpPr>
          <p:nvPr/>
        </p:nvSpPr>
        <p:spPr bwMode="auto">
          <a:xfrm>
            <a:off x="6324600" y="3886200"/>
            <a:ext cx="0" cy="8382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D"/>
          </a:p>
        </p:txBody>
      </p:sp>
      <p:sp>
        <p:nvSpPr>
          <p:cNvPr id="17419" name="Line 12">
            <a:extLst>
              <a:ext uri="{FF2B5EF4-FFF2-40B4-BE49-F238E27FC236}">
                <a16:creationId xmlns:a16="http://schemas.microsoft.com/office/drawing/2014/main" id="{FDA294A5-4D99-46DA-9A20-F58D217DE4B9}"/>
              </a:ext>
            </a:extLst>
          </p:cNvPr>
          <p:cNvSpPr>
            <a:spLocks noChangeShapeType="1"/>
          </p:cNvSpPr>
          <p:nvPr/>
        </p:nvSpPr>
        <p:spPr bwMode="auto">
          <a:xfrm flipV="1">
            <a:off x="7086600" y="3657600"/>
            <a:ext cx="0" cy="1066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ID"/>
          </a:p>
        </p:txBody>
      </p:sp>
      <p:sp>
        <p:nvSpPr>
          <p:cNvPr id="17420" name="Line 13">
            <a:extLst>
              <a:ext uri="{FF2B5EF4-FFF2-40B4-BE49-F238E27FC236}">
                <a16:creationId xmlns:a16="http://schemas.microsoft.com/office/drawing/2014/main" id="{1799A04C-32E5-405F-BC86-17EAB570C955}"/>
              </a:ext>
            </a:extLst>
          </p:cNvPr>
          <p:cNvSpPr>
            <a:spLocks noChangeShapeType="1"/>
          </p:cNvSpPr>
          <p:nvPr/>
        </p:nvSpPr>
        <p:spPr bwMode="auto">
          <a:xfrm flipH="1">
            <a:off x="5715000" y="3657600"/>
            <a:ext cx="1371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D"/>
          </a:p>
        </p:txBody>
      </p:sp>
      <p:sp>
        <p:nvSpPr>
          <p:cNvPr id="17421" name="Line 14">
            <a:extLst>
              <a:ext uri="{FF2B5EF4-FFF2-40B4-BE49-F238E27FC236}">
                <a16:creationId xmlns:a16="http://schemas.microsoft.com/office/drawing/2014/main" id="{C34F5747-BC88-48F7-B1A4-9858C7387C46}"/>
              </a:ext>
            </a:extLst>
          </p:cNvPr>
          <p:cNvSpPr>
            <a:spLocks noChangeShapeType="1"/>
          </p:cNvSpPr>
          <p:nvPr/>
        </p:nvSpPr>
        <p:spPr bwMode="auto">
          <a:xfrm>
            <a:off x="5715000" y="3352800"/>
            <a:ext cx="1905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ID"/>
          </a:p>
        </p:txBody>
      </p:sp>
      <p:sp>
        <p:nvSpPr>
          <p:cNvPr id="17422" name="Line 15">
            <a:extLst>
              <a:ext uri="{FF2B5EF4-FFF2-40B4-BE49-F238E27FC236}">
                <a16:creationId xmlns:a16="http://schemas.microsoft.com/office/drawing/2014/main" id="{6630F575-B58B-432F-BC32-B0AA222CC8E7}"/>
              </a:ext>
            </a:extLst>
          </p:cNvPr>
          <p:cNvSpPr>
            <a:spLocks noChangeShapeType="1"/>
          </p:cNvSpPr>
          <p:nvPr/>
        </p:nvSpPr>
        <p:spPr bwMode="auto">
          <a:xfrm>
            <a:off x="7620000" y="3352800"/>
            <a:ext cx="0" cy="13716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D"/>
          </a:p>
        </p:txBody>
      </p:sp>
      <p:sp>
        <p:nvSpPr>
          <p:cNvPr id="17423" name="Line 16">
            <a:extLst>
              <a:ext uri="{FF2B5EF4-FFF2-40B4-BE49-F238E27FC236}">
                <a16:creationId xmlns:a16="http://schemas.microsoft.com/office/drawing/2014/main" id="{15DDA853-B9B3-46CB-A282-82882E75BE70}"/>
              </a:ext>
            </a:extLst>
          </p:cNvPr>
          <p:cNvSpPr>
            <a:spLocks noChangeShapeType="1"/>
          </p:cNvSpPr>
          <p:nvPr/>
        </p:nvSpPr>
        <p:spPr bwMode="auto">
          <a:xfrm>
            <a:off x="3200400" y="3886200"/>
            <a:ext cx="457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D"/>
          </a:p>
        </p:txBody>
      </p:sp>
      <p:sp>
        <p:nvSpPr>
          <p:cNvPr id="17424" name="Line 17">
            <a:extLst>
              <a:ext uri="{FF2B5EF4-FFF2-40B4-BE49-F238E27FC236}">
                <a16:creationId xmlns:a16="http://schemas.microsoft.com/office/drawing/2014/main" id="{9C9091E2-D4BD-43BE-B718-BF002A61930E}"/>
              </a:ext>
            </a:extLst>
          </p:cNvPr>
          <p:cNvSpPr>
            <a:spLocks noChangeShapeType="1"/>
          </p:cNvSpPr>
          <p:nvPr/>
        </p:nvSpPr>
        <p:spPr bwMode="auto">
          <a:xfrm>
            <a:off x="3200400" y="3886200"/>
            <a:ext cx="0" cy="8382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D"/>
          </a:p>
        </p:txBody>
      </p:sp>
      <p:sp>
        <p:nvSpPr>
          <p:cNvPr id="17425" name="Line 18">
            <a:extLst>
              <a:ext uri="{FF2B5EF4-FFF2-40B4-BE49-F238E27FC236}">
                <a16:creationId xmlns:a16="http://schemas.microsoft.com/office/drawing/2014/main" id="{DE401562-87CE-423A-AE18-A8E1689EF1FE}"/>
              </a:ext>
            </a:extLst>
          </p:cNvPr>
          <p:cNvSpPr>
            <a:spLocks noChangeShapeType="1"/>
          </p:cNvSpPr>
          <p:nvPr/>
        </p:nvSpPr>
        <p:spPr bwMode="auto">
          <a:xfrm>
            <a:off x="3810000" y="4953000"/>
            <a:ext cx="838200"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ID"/>
          </a:p>
        </p:txBody>
      </p:sp>
      <p:sp>
        <p:nvSpPr>
          <p:cNvPr id="17426" name="Line 19">
            <a:extLst>
              <a:ext uri="{FF2B5EF4-FFF2-40B4-BE49-F238E27FC236}">
                <a16:creationId xmlns:a16="http://schemas.microsoft.com/office/drawing/2014/main" id="{99B3164A-CBE9-44C7-938E-E5E72A1B478D}"/>
              </a:ext>
            </a:extLst>
          </p:cNvPr>
          <p:cNvSpPr>
            <a:spLocks noChangeShapeType="1"/>
          </p:cNvSpPr>
          <p:nvPr/>
        </p:nvSpPr>
        <p:spPr bwMode="auto">
          <a:xfrm>
            <a:off x="4648200" y="4114800"/>
            <a:ext cx="0" cy="8382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ID"/>
          </a:p>
        </p:txBody>
      </p:sp>
      <p:sp>
        <p:nvSpPr>
          <p:cNvPr id="17427" name="Line 20">
            <a:extLst>
              <a:ext uri="{FF2B5EF4-FFF2-40B4-BE49-F238E27FC236}">
                <a16:creationId xmlns:a16="http://schemas.microsoft.com/office/drawing/2014/main" id="{E745DE63-6FEB-4FA6-B17B-E9B209AE2137}"/>
              </a:ext>
            </a:extLst>
          </p:cNvPr>
          <p:cNvSpPr>
            <a:spLocks noChangeShapeType="1"/>
          </p:cNvSpPr>
          <p:nvPr/>
        </p:nvSpPr>
        <p:spPr bwMode="auto">
          <a:xfrm flipH="1">
            <a:off x="2667000" y="3657600"/>
            <a:ext cx="990600"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ID"/>
          </a:p>
        </p:txBody>
      </p:sp>
      <p:sp>
        <p:nvSpPr>
          <p:cNvPr id="17428" name="Line 21">
            <a:extLst>
              <a:ext uri="{FF2B5EF4-FFF2-40B4-BE49-F238E27FC236}">
                <a16:creationId xmlns:a16="http://schemas.microsoft.com/office/drawing/2014/main" id="{14E3FD10-5137-40E3-9556-BF0A104946DA}"/>
              </a:ext>
            </a:extLst>
          </p:cNvPr>
          <p:cNvSpPr>
            <a:spLocks noChangeShapeType="1"/>
          </p:cNvSpPr>
          <p:nvPr/>
        </p:nvSpPr>
        <p:spPr bwMode="auto">
          <a:xfrm flipV="1">
            <a:off x="2667000" y="3657600"/>
            <a:ext cx="0" cy="11430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ID"/>
          </a:p>
        </p:txBody>
      </p:sp>
      <p:sp>
        <p:nvSpPr>
          <p:cNvPr id="17429" name="Line 22">
            <a:extLst>
              <a:ext uri="{FF2B5EF4-FFF2-40B4-BE49-F238E27FC236}">
                <a16:creationId xmlns:a16="http://schemas.microsoft.com/office/drawing/2014/main" id="{A5ABF220-4C5D-48BF-8DF7-3BCBFF0DC8AF}"/>
              </a:ext>
            </a:extLst>
          </p:cNvPr>
          <p:cNvSpPr>
            <a:spLocks noChangeShapeType="1"/>
          </p:cNvSpPr>
          <p:nvPr/>
        </p:nvSpPr>
        <p:spPr bwMode="auto">
          <a:xfrm>
            <a:off x="2057400" y="3352800"/>
            <a:ext cx="1600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D"/>
          </a:p>
        </p:txBody>
      </p:sp>
      <p:sp>
        <p:nvSpPr>
          <p:cNvPr id="17430" name="Line 23">
            <a:extLst>
              <a:ext uri="{FF2B5EF4-FFF2-40B4-BE49-F238E27FC236}">
                <a16:creationId xmlns:a16="http://schemas.microsoft.com/office/drawing/2014/main" id="{2B16F8D4-0B7B-4762-BEEA-E0766862DDA3}"/>
              </a:ext>
            </a:extLst>
          </p:cNvPr>
          <p:cNvSpPr>
            <a:spLocks noChangeShapeType="1"/>
          </p:cNvSpPr>
          <p:nvPr/>
        </p:nvSpPr>
        <p:spPr bwMode="auto">
          <a:xfrm>
            <a:off x="2057400" y="3352800"/>
            <a:ext cx="0" cy="1447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ID"/>
          </a:p>
        </p:txBody>
      </p:sp>
      <p:sp>
        <p:nvSpPr>
          <p:cNvPr id="17431" name="Line 24">
            <a:extLst>
              <a:ext uri="{FF2B5EF4-FFF2-40B4-BE49-F238E27FC236}">
                <a16:creationId xmlns:a16="http://schemas.microsoft.com/office/drawing/2014/main" id="{4ACF6F96-F843-48E7-8BD4-90AE55668558}"/>
              </a:ext>
            </a:extLst>
          </p:cNvPr>
          <p:cNvSpPr>
            <a:spLocks noChangeShapeType="1"/>
          </p:cNvSpPr>
          <p:nvPr/>
        </p:nvSpPr>
        <p:spPr bwMode="auto">
          <a:xfrm flipV="1">
            <a:off x="4572000" y="2743200"/>
            <a:ext cx="0" cy="381000"/>
          </a:xfrm>
          <a:prstGeom prst="line">
            <a:avLst/>
          </a:prstGeom>
          <a:noFill/>
          <a:ln w="28575">
            <a:solidFill>
              <a:schemeClr val="tx1"/>
            </a:solidFill>
            <a:prstDash val="sysDot"/>
            <a:round/>
            <a:headEnd type="triangle" w="med" len="med"/>
            <a:tailEnd/>
          </a:ln>
          <a:extLst>
            <a:ext uri="{909E8E84-426E-40DD-AFC4-6F175D3DCCD1}">
              <a14:hiddenFill xmlns:a14="http://schemas.microsoft.com/office/drawing/2010/main">
                <a:noFill/>
              </a14:hiddenFill>
            </a:ext>
          </a:extLst>
        </p:spPr>
        <p:txBody>
          <a:bodyPr/>
          <a:lstStyle/>
          <a:p>
            <a:endParaRPr lang="en-ID"/>
          </a:p>
        </p:txBody>
      </p:sp>
      <p:sp>
        <p:nvSpPr>
          <p:cNvPr id="17432" name="Line 25">
            <a:extLst>
              <a:ext uri="{FF2B5EF4-FFF2-40B4-BE49-F238E27FC236}">
                <a16:creationId xmlns:a16="http://schemas.microsoft.com/office/drawing/2014/main" id="{42590F51-88DB-4755-951E-CADB13CC60E9}"/>
              </a:ext>
            </a:extLst>
          </p:cNvPr>
          <p:cNvSpPr>
            <a:spLocks noChangeShapeType="1"/>
          </p:cNvSpPr>
          <p:nvPr/>
        </p:nvSpPr>
        <p:spPr bwMode="auto">
          <a:xfrm>
            <a:off x="5638800" y="2209800"/>
            <a:ext cx="1676400"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ID"/>
          </a:p>
        </p:txBody>
      </p:sp>
      <p:sp>
        <p:nvSpPr>
          <p:cNvPr id="17433" name="Line 26">
            <a:extLst>
              <a:ext uri="{FF2B5EF4-FFF2-40B4-BE49-F238E27FC236}">
                <a16:creationId xmlns:a16="http://schemas.microsoft.com/office/drawing/2014/main" id="{BA4446D3-BDF8-4DB5-AAA9-5627141DB1B6}"/>
              </a:ext>
            </a:extLst>
          </p:cNvPr>
          <p:cNvSpPr>
            <a:spLocks noChangeShapeType="1"/>
          </p:cNvSpPr>
          <p:nvPr/>
        </p:nvSpPr>
        <p:spPr bwMode="auto">
          <a:xfrm>
            <a:off x="7315200" y="2209800"/>
            <a:ext cx="0" cy="2514600"/>
          </a:xfrm>
          <a:prstGeom prst="line">
            <a:avLst/>
          </a:prstGeom>
          <a:noFill/>
          <a:ln w="2857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ID"/>
          </a:p>
        </p:txBody>
      </p:sp>
      <p:sp>
        <p:nvSpPr>
          <p:cNvPr id="17434" name="Text Box 27">
            <a:extLst>
              <a:ext uri="{FF2B5EF4-FFF2-40B4-BE49-F238E27FC236}">
                <a16:creationId xmlns:a16="http://schemas.microsoft.com/office/drawing/2014/main" id="{B33D5AB4-138D-409A-8DD9-2AA61CACBAD6}"/>
              </a:ext>
            </a:extLst>
          </p:cNvPr>
          <p:cNvSpPr txBox="1">
            <a:spLocks noChangeArrowheads="1"/>
          </p:cNvSpPr>
          <p:nvPr/>
        </p:nvSpPr>
        <p:spPr bwMode="auto">
          <a:xfrm>
            <a:off x="2228850" y="5105400"/>
            <a:ext cx="1047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a:t>LESSEE</a:t>
            </a:r>
          </a:p>
        </p:txBody>
      </p:sp>
      <p:sp>
        <p:nvSpPr>
          <p:cNvPr id="17435" name="Text Box 28">
            <a:extLst>
              <a:ext uri="{FF2B5EF4-FFF2-40B4-BE49-F238E27FC236}">
                <a16:creationId xmlns:a16="http://schemas.microsoft.com/office/drawing/2014/main" id="{5669083D-CA71-4E45-AA59-C85216CFF55D}"/>
              </a:ext>
            </a:extLst>
          </p:cNvPr>
          <p:cNvSpPr txBox="1">
            <a:spLocks noChangeArrowheads="1"/>
          </p:cNvSpPr>
          <p:nvPr/>
        </p:nvSpPr>
        <p:spPr bwMode="auto">
          <a:xfrm>
            <a:off x="4184650" y="2133600"/>
            <a:ext cx="844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a:t>BANK</a:t>
            </a:r>
          </a:p>
        </p:txBody>
      </p:sp>
      <p:sp>
        <p:nvSpPr>
          <p:cNvPr id="17436" name="Text Box 29">
            <a:extLst>
              <a:ext uri="{FF2B5EF4-FFF2-40B4-BE49-F238E27FC236}">
                <a16:creationId xmlns:a16="http://schemas.microsoft.com/office/drawing/2014/main" id="{D06A70A6-C11E-4E7A-9511-5918FF272B2F}"/>
              </a:ext>
            </a:extLst>
          </p:cNvPr>
          <p:cNvSpPr txBox="1">
            <a:spLocks noChangeArrowheads="1"/>
          </p:cNvSpPr>
          <p:nvPr/>
        </p:nvSpPr>
        <p:spPr bwMode="auto">
          <a:xfrm>
            <a:off x="6553200" y="5105400"/>
            <a:ext cx="1314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a:t>SUPPLIER</a:t>
            </a:r>
          </a:p>
        </p:txBody>
      </p:sp>
      <p:sp>
        <p:nvSpPr>
          <p:cNvPr id="17437" name="Text Box 30">
            <a:extLst>
              <a:ext uri="{FF2B5EF4-FFF2-40B4-BE49-F238E27FC236}">
                <a16:creationId xmlns:a16="http://schemas.microsoft.com/office/drawing/2014/main" id="{F51F0E04-684B-4BE8-A2C2-7A1DF9CF1961}"/>
              </a:ext>
            </a:extLst>
          </p:cNvPr>
          <p:cNvSpPr txBox="1">
            <a:spLocks noChangeArrowheads="1"/>
          </p:cNvSpPr>
          <p:nvPr/>
        </p:nvSpPr>
        <p:spPr bwMode="auto">
          <a:xfrm>
            <a:off x="4114800" y="3429000"/>
            <a:ext cx="1085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b="1"/>
              <a:t>LESSOR</a:t>
            </a:r>
          </a:p>
        </p:txBody>
      </p:sp>
      <p:sp>
        <p:nvSpPr>
          <p:cNvPr id="17438" name="Text Box 31">
            <a:extLst>
              <a:ext uri="{FF2B5EF4-FFF2-40B4-BE49-F238E27FC236}">
                <a16:creationId xmlns:a16="http://schemas.microsoft.com/office/drawing/2014/main" id="{52C77F39-0714-4EA3-AC9E-8500A5B09D2D}"/>
              </a:ext>
            </a:extLst>
          </p:cNvPr>
          <p:cNvSpPr txBox="1">
            <a:spLocks noChangeArrowheads="1"/>
          </p:cNvSpPr>
          <p:nvPr/>
        </p:nvSpPr>
        <p:spPr bwMode="auto">
          <a:xfrm>
            <a:off x="4784725" y="5548313"/>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b="1"/>
              <a:t>1</a:t>
            </a:r>
          </a:p>
        </p:txBody>
      </p:sp>
      <p:sp>
        <p:nvSpPr>
          <p:cNvPr id="17439" name="Text Box 32">
            <a:extLst>
              <a:ext uri="{FF2B5EF4-FFF2-40B4-BE49-F238E27FC236}">
                <a16:creationId xmlns:a16="http://schemas.microsoft.com/office/drawing/2014/main" id="{D8FB31E1-52AA-48B0-A6FA-6B8CD5413767}"/>
              </a:ext>
            </a:extLst>
          </p:cNvPr>
          <p:cNvSpPr txBox="1">
            <a:spLocks noChangeArrowheads="1"/>
          </p:cNvSpPr>
          <p:nvPr/>
        </p:nvSpPr>
        <p:spPr bwMode="auto">
          <a:xfrm>
            <a:off x="4953000" y="4953000"/>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b="1"/>
              <a:t>6</a:t>
            </a:r>
          </a:p>
        </p:txBody>
      </p:sp>
      <p:sp>
        <p:nvSpPr>
          <p:cNvPr id="17440" name="Text Box 33">
            <a:extLst>
              <a:ext uri="{FF2B5EF4-FFF2-40B4-BE49-F238E27FC236}">
                <a16:creationId xmlns:a16="http://schemas.microsoft.com/office/drawing/2014/main" id="{C520F012-4148-4F94-B136-184F5A442F36}"/>
              </a:ext>
            </a:extLst>
          </p:cNvPr>
          <p:cNvSpPr txBox="1">
            <a:spLocks noChangeArrowheads="1"/>
          </p:cNvSpPr>
          <p:nvPr/>
        </p:nvSpPr>
        <p:spPr bwMode="auto">
          <a:xfrm>
            <a:off x="4724400" y="4419600"/>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b="1"/>
              <a:t>2</a:t>
            </a:r>
          </a:p>
        </p:txBody>
      </p:sp>
      <p:sp>
        <p:nvSpPr>
          <p:cNvPr id="17441" name="Text Box 34">
            <a:extLst>
              <a:ext uri="{FF2B5EF4-FFF2-40B4-BE49-F238E27FC236}">
                <a16:creationId xmlns:a16="http://schemas.microsoft.com/office/drawing/2014/main" id="{F1FD09B5-AB9C-40C7-8B1B-52067CC1C7B9}"/>
              </a:ext>
            </a:extLst>
          </p:cNvPr>
          <p:cNvSpPr txBox="1">
            <a:spLocks noChangeArrowheads="1"/>
          </p:cNvSpPr>
          <p:nvPr/>
        </p:nvSpPr>
        <p:spPr bwMode="auto">
          <a:xfrm>
            <a:off x="3276600" y="4114800"/>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b="1"/>
              <a:t>3</a:t>
            </a:r>
          </a:p>
        </p:txBody>
      </p:sp>
      <p:sp>
        <p:nvSpPr>
          <p:cNvPr id="17442" name="Text Box 35">
            <a:extLst>
              <a:ext uri="{FF2B5EF4-FFF2-40B4-BE49-F238E27FC236}">
                <a16:creationId xmlns:a16="http://schemas.microsoft.com/office/drawing/2014/main" id="{CF4C2137-B68E-4F18-8FFF-F089B0455B0B}"/>
              </a:ext>
            </a:extLst>
          </p:cNvPr>
          <p:cNvSpPr txBox="1">
            <a:spLocks noChangeArrowheads="1"/>
          </p:cNvSpPr>
          <p:nvPr/>
        </p:nvSpPr>
        <p:spPr bwMode="auto">
          <a:xfrm>
            <a:off x="2743200" y="4114800"/>
            <a:ext cx="381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b="1"/>
              <a:t>4</a:t>
            </a:r>
          </a:p>
        </p:txBody>
      </p:sp>
      <p:sp>
        <p:nvSpPr>
          <p:cNvPr id="17443" name="Text Box 36">
            <a:extLst>
              <a:ext uri="{FF2B5EF4-FFF2-40B4-BE49-F238E27FC236}">
                <a16:creationId xmlns:a16="http://schemas.microsoft.com/office/drawing/2014/main" id="{F5EA24C5-1FBF-4558-AD07-8A983DC3AA8D}"/>
              </a:ext>
            </a:extLst>
          </p:cNvPr>
          <p:cNvSpPr txBox="1">
            <a:spLocks noChangeArrowheads="1"/>
          </p:cNvSpPr>
          <p:nvPr/>
        </p:nvSpPr>
        <p:spPr bwMode="auto">
          <a:xfrm>
            <a:off x="2133600" y="4038600"/>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b="1"/>
              <a:t>9</a:t>
            </a:r>
          </a:p>
        </p:txBody>
      </p:sp>
      <p:sp>
        <p:nvSpPr>
          <p:cNvPr id="17444" name="Text Box 37">
            <a:extLst>
              <a:ext uri="{FF2B5EF4-FFF2-40B4-BE49-F238E27FC236}">
                <a16:creationId xmlns:a16="http://schemas.microsoft.com/office/drawing/2014/main" id="{8AC733DF-6EF1-459A-91D5-839DAB88970B}"/>
              </a:ext>
            </a:extLst>
          </p:cNvPr>
          <p:cNvSpPr txBox="1">
            <a:spLocks noChangeArrowheads="1"/>
          </p:cNvSpPr>
          <p:nvPr/>
        </p:nvSpPr>
        <p:spPr bwMode="auto">
          <a:xfrm>
            <a:off x="5867400" y="4114800"/>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b="1"/>
              <a:t>5</a:t>
            </a:r>
          </a:p>
        </p:txBody>
      </p:sp>
      <p:sp>
        <p:nvSpPr>
          <p:cNvPr id="17445" name="Text Box 38">
            <a:extLst>
              <a:ext uri="{FF2B5EF4-FFF2-40B4-BE49-F238E27FC236}">
                <a16:creationId xmlns:a16="http://schemas.microsoft.com/office/drawing/2014/main" id="{A33EBA2C-BF34-4150-A117-0915568AEB4E}"/>
              </a:ext>
            </a:extLst>
          </p:cNvPr>
          <p:cNvSpPr txBox="1">
            <a:spLocks noChangeArrowheads="1"/>
          </p:cNvSpPr>
          <p:nvPr/>
        </p:nvSpPr>
        <p:spPr bwMode="auto">
          <a:xfrm>
            <a:off x="6629400" y="4114800"/>
            <a:ext cx="285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b="1"/>
              <a:t>7</a:t>
            </a:r>
          </a:p>
        </p:txBody>
      </p:sp>
      <p:sp>
        <p:nvSpPr>
          <p:cNvPr id="17446" name="Text Box 39">
            <a:extLst>
              <a:ext uri="{FF2B5EF4-FFF2-40B4-BE49-F238E27FC236}">
                <a16:creationId xmlns:a16="http://schemas.microsoft.com/office/drawing/2014/main" id="{AA7A7C9F-D6F2-4EF4-8FCB-80E2688EB945}"/>
              </a:ext>
            </a:extLst>
          </p:cNvPr>
          <p:cNvSpPr txBox="1">
            <a:spLocks noChangeArrowheads="1"/>
          </p:cNvSpPr>
          <p:nvPr/>
        </p:nvSpPr>
        <p:spPr bwMode="auto">
          <a:xfrm>
            <a:off x="7696200" y="4038600"/>
            <a:ext cx="320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600" b="1"/>
              <a:t>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EC78AF9-5AB8-4C28-B2E9-15A1E7217EFE}"/>
              </a:ext>
            </a:extLst>
          </p:cNvPr>
          <p:cNvSpPr>
            <a:spLocks noGrp="1" noChangeArrowheads="1"/>
          </p:cNvSpPr>
          <p:nvPr>
            <p:ph type="title"/>
          </p:nvPr>
        </p:nvSpPr>
        <p:spPr>
          <a:xfrm>
            <a:off x="612775" y="228600"/>
            <a:ext cx="8153400" cy="990600"/>
          </a:xfrm>
        </p:spPr>
        <p:txBody>
          <a:bodyPr/>
          <a:lstStyle/>
          <a:p>
            <a:r>
              <a:rPr lang="en-US" altLang="en-US"/>
              <a:t>MEKANISME </a:t>
            </a:r>
            <a:r>
              <a:rPr lang="id-ID" altLang="en-US"/>
              <a:t>TRANSAKSI</a:t>
            </a:r>
            <a:endParaRPr lang="en-US" altLang="en-US"/>
          </a:p>
        </p:txBody>
      </p:sp>
      <p:sp>
        <p:nvSpPr>
          <p:cNvPr id="18435" name="Rectangle 3">
            <a:extLst>
              <a:ext uri="{FF2B5EF4-FFF2-40B4-BE49-F238E27FC236}">
                <a16:creationId xmlns:a16="http://schemas.microsoft.com/office/drawing/2014/main" id="{23A19BBD-67D0-4FD0-8EBF-4AA0625E36F3}"/>
              </a:ext>
            </a:extLst>
          </p:cNvPr>
          <p:cNvSpPr>
            <a:spLocks noGrp="1" noChangeArrowheads="1"/>
          </p:cNvSpPr>
          <p:nvPr>
            <p:ph type="body" idx="1"/>
          </p:nvPr>
        </p:nvSpPr>
        <p:spPr>
          <a:xfrm>
            <a:off x="612775" y="1600200"/>
            <a:ext cx="8153400" cy="4495800"/>
          </a:xfrm>
        </p:spPr>
        <p:txBody>
          <a:bodyPr/>
          <a:lstStyle/>
          <a:p>
            <a:pPr marL="0" indent="0">
              <a:buFontTx/>
              <a:buAutoNum type="arabicPeriod"/>
            </a:pPr>
            <a:r>
              <a:rPr lang="id-ID" altLang="en-US" sz="2000"/>
              <a:t> Lessee m</a:t>
            </a:r>
            <a:r>
              <a:rPr lang="en-US" altLang="en-US" sz="2000"/>
              <a:t>emilih barang</a:t>
            </a:r>
          </a:p>
          <a:p>
            <a:pPr marL="0" indent="0">
              <a:buFontTx/>
              <a:buAutoNum type="arabicPeriod"/>
            </a:pPr>
            <a:r>
              <a:rPr lang="id-ID" altLang="en-US" sz="2000"/>
              <a:t> </a:t>
            </a:r>
            <a:r>
              <a:rPr lang="en-US" altLang="en-US" sz="2000"/>
              <a:t>Negosiasi pembiayaan</a:t>
            </a:r>
          </a:p>
          <a:p>
            <a:pPr marL="0" indent="0">
              <a:buFontTx/>
              <a:buAutoNum type="arabicPeriod"/>
            </a:pPr>
            <a:r>
              <a:rPr lang="id-ID" altLang="en-US" sz="2000"/>
              <a:t> </a:t>
            </a:r>
            <a:r>
              <a:rPr lang="en-US" altLang="en-US" sz="2000"/>
              <a:t>Comitment letter</a:t>
            </a:r>
          </a:p>
          <a:p>
            <a:pPr marL="0" indent="0">
              <a:buFontTx/>
              <a:buAutoNum type="arabicPeriod"/>
            </a:pPr>
            <a:r>
              <a:rPr lang="id-ID" altLang="en-US" sz="2000"/>
              <a:t> </a:t>
            </a:r>
            <a:r>
              <a:rPr lang="en-US" altLang="en-US" sz="2000"/>
              <a:t>Penandatanganan kontrak</a:t>
            </a:r>
          </a:p>
          <a:p>
            <a:pPr marL="0" indent="0">
              <a:buFontTx/>
              <a:buAutoNum type="arabicPeriod"/>
            </a:pPr>
            <a:r>
              <a:rPr lang="id-ID" altLang="en-US" sz="2000"/>
              <a:t> </a:t>
            </a:r>
            <a:r>
              <a:rPr lang="en-US" altLang="en-US" sz="2000"/>
              <a:t>L</a:t>
            </a:r>
            <a:r>
              <a:rPr lang="id-ID" altLang="en-US" sz="2000"/>
              <a:t>essor menghubungi supplier bahwa telah terjadi kesepakatan dgn lessee</a:t>
            </a:r>
          </a:p>
          <a:p>
            <a:pPr marL="0" indent="0">
              <a:buFontTx/>
              <a:buAutoNum type="arabicPeriod"/>
            </a:pPr>
            <a:r>
              <a:rPr lang="id-ID" altLang="en-US" sz="2000"/>
              <a:t> Pengiriman barang dari supplier ke lessee</a:t>
            </a:r>
            <a:endParaRPr lang="en-US" altLang="en-US" sz="2000"/>
          </a:p>
          <a:p>
            <a:pPr marL="0" indent="0">
              <a:buFontTx/>
              <a:buAutoNum type="arabicPeriod"/>
            </a:pPr>
            <a:r>
              <a:rPr lang="id-ID" altLang="en-US" sz="2000"/>
              <a:t> </a:t>
            </a:r>
            <a:r>
              <a:rPr lang="en-US" altLang="en-US" sz="2000"/>
              <a:t>Penyerahan dokumen/faktur</a:t>
            </a:r>
          </a:p>
          <a:p>
            <a:pPr marL="0" indent="0">
              <a:buFontTx/>
              <a:buAutoNum type="arabicPeriod"/>
            </a:pPr>
            <a:r>
              <a:rPr lang="id-ID" altLang="en-US" sz="2000"/>
              <a:t> </a:t>
            </a:r>
            <a:r>
              <a:rPr lang="en-US" altLang="en-US" sz="2000"/>
              <a:t>Pembayaran lessor ke suplier</a:t>
            </a:r>
          </a:p>
          <a:p>
            <a:pPr marL="0" indent="0">
              <a:buFontTx/>
              <a:buAutoNum type="arabicPeriod"/>
            </a:pPr>
            <a:r>
              <a:rPr lang="id-ID" altLang="en-US" sz="2000"/>
              <a:t> </a:t>
            </a:r>
            <a:r>
              <a:rPr lang="en-US" altLang="en-US" sz="2000"/>
              <a:t>Pembayaran sewa (lease payment)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555F8E66-8C2D-4F8F-9613-43D0F3BBF713}"/>
              </a:ext>
            </a:extLst>
          </p:cNvPr>
          <p:cNvSpPr>
            <a:spLocks noGrp="1" noChangeArrowheads="1"/>
          </p:cNvSpPr>
          <p:nvPr>
            <p:ph type="title"/>
          </p:nvPr>
        </p:nvSpPr>
        <p:spPr>
          <a:xfrm>
            <a:off x="612775" y="228600"/>
            <a:ext cx="8153400" cy="838200"/>
          </a:xfrm>
        </p:spPr>
        <p:txBody>
          <a:bodyPr/>
          <a:lstStyle/>
          <a:p>
            <a:r>
              <a:rPr lang="en-US" altLang="en-US"/>
              <a:t>P</a:t>
            </a:r>
            <a:r>
              <a:rPr lang="id-ID" altLang="en-US"/>
              <a:t>ENGGOLONGAN PERUSAHAAN LEASING</a:t>
            </a:r>
            <a:endParaRPr lang="en-US" altLang="en-US"/>
          </a:p>
        </p:txBody>
      </p:sp>
      <p:sp>
        <p:nvSpPr>
          <p:cNvPr id="18435" name="Rectangle 3">
            <a:extLst>
              <a:ext uri="{FF2B5EF4-FFF2-40B4-BE49-F238E27FC236}">
                <a16:creationId xmlns:a16="http://schemas.microsoft.com/office/drawing/2014/main" id="{BE052C4A-0ABC-41F4-AB6D-19100278922C}"/>
              </a:ext>
            </a:extLst>
          </p:cNvPr>
          <p:cNvSpPr>
            <a:spLocks noGrp="1" noChangeArrowheads="1"/>
          </p:cNvSpPr>
          <p:nvPr>
            <p:ph type="body" idx="1"/>
          </p:nvPr>
        </p:nvSpPr>
        <p:spPr>
          <a:xfrm>
            <a:off x="612775" y="1600200"/>
            <a:ext cx="8153400" cy="4495800"/>
          </a:xfrm>
        </p:spPr>
        <p:txBody>
          <a:bodyPr/>
          <a:lstStyle/>
          <a:p>
            <a:pPr marL="514350" indent="-514350" algn="just" eaLnBrk="1" fontAlgn="auto" hangingPunct="1">
              <a:spcAft>
                <a:spcPts val="0"/>
              </a:spcAft>
              <a:buFont typeface="Wingdings" panose="05000000000000000000" pitchFamily="2" charset="2"/>
              <a:buNone/>
              <a:defRPr/>
            </a:pPr>
            <a:r>
              <a:rPr lang="en-US" sz="1800" b="1" i="1" dirty="0">
                <a:solidFill>
                  <a:srgbClr val="7030A0"/>
                </a:solidFill>
                <a:latin typeface="Baskerville Old Face" pitchFamily="18" charset="0"/>
              </a:rPr>
              <a:t>INDEPENDENT LEASING COMPANY</a:t>
            </a:r>
          </a:p>
          <a:p>
            <a:pPr marL="0" indent="0" algn="just" eaLnBrk="1" fontAlgn="auto" hangingPunct="1">
              <a:spcAft>
                <a:spcPts val="0"/>
              </a:spcAft>
              <a:buFont typeface="Wingdings" panose="05000000000000000000" pitchFamily="2" charset="2"/>
              <a:buNone/>
              <a:defRPr/>
            </a:pPr>
            <a:r>
              <a:rPr lang="en-US" sz="1800" dirty="0">
                <a:latin typeface="Baskerville Old Face" pitchFamily="18" charset="0"/>
              </a:rPr>
              <a:t>Perusahaan </a:t>
            </a:r>
            <a:r>
              <a:rPr lang="en-US" sz="1800" i="1" dirty="0">
                <a:latin typeface="Baskerville Old Face" pitchFamily="18" charset="0"/>
              </a:rPr>
              <a:t>leasing</a:t>
            </a:r>
            <a:r>
              <a:rPr lang="en-US" sz="1800" dirty="0">
                <a:latin typeface="Baskerville Old Face" pitchFamily="18" charset="0"/>
              </a:rPr>
              <a:t> yang </a:t>
            </a:r>
            <a:r>
              <a:rPr lang="en-US" sz="1800" dirty="0" err="1">
                <a:latin typeface="Baskerville Old Face" pitchFamily="18" charset="0"/>
              </a:rPr>
              <a:t>berdiri</a:t>
            </a:r>
            <a:r>
              <a:rPr lang="en-US" sz="1800" dirty="0">
                <a:latin typeface="Baskerville Old Face" pitchFamily="18" charset="0"/>
              </a:rPr>
              <a:t> </a:t>
            </a:r>
            <a:r>
              <a:rPr lang="en-US" sz="1800" dirty="0" err="1">
                <a:latin typeface="Baskerville Old Face" pitchFamily="18" charset="0"/>
              </a:rPr>
              <a:t>sendiri</a:t>
            </a:r>
            <a:r>
              <a:rPr lang="en-US" sz="1800" dirty="0">
                <a:latin typeface="Baskerville Old Face" pitchFamily="18" charset="0"/>
              </a:rPr>
              <a:t> </a:t>
            </a:r>
            <a:r>
              <a:rPr lang="en-US" sz="1800" dirty="0" err="1">
                <a:latin typeface="Baskerville Old Face" pitchFamily="18" charset="0"/>
              </a:rPr>
              <a:t>atau</a:t>
            </a:r>
            <a:r>
              <a:rPr lang="en-US" sz="1800" dirty="0">
                <a:latin typeface="Baskerville Old Face" pitchFamily="18" charset="0"/>
              </a:rPr>
              <a:t> </a:t>
            </a:r>
            <a:r>
              <a:rPr lang="en-US" sz="1800" i="1" dirty="0">
                <a:latin typeface="Baskerville Old Face" pitchFamily="18" charset="0"/>
              </a:rPr>
              <a:t>independent </a:t>
            </a:r>
            <a:r>
              <a:rPr lang="en-US" sz="1800" dirty="0" err="1">
                <a:latin typeface="Baskerville Old Face" pitchFamily="18" charset="0"/>
              </a:rPr>
              <a:t>dari</a:t>
            </a:r>
            <a:r>
              <a:rPr lang="en-US" sz="1800" dirty="0">
                <a:latin typeface="Baskerville Old Face" pitchFamily="18" charset="0"/>
              </a:rPr>
              <a:t> </a:t>
            </a:r>
            <a:r>
              <a:rPr lang="en-US" sz="1800" i="1" dirty="0">
                <a:latin typeface="Baskerville Old Face" pitchFamily="18" charset="0"/>
              </a:rPr>
              <a:t>supplier</a:t>
            </a:r>
            <a:r>
              <a:rPr lang="en-US" sz="1800" dirty="0">
                <a:latin typeface="Baskerville Old Face" pitchFamily="18" charset="0"/>
              </a:rPr>
              <a:t>/ </a:t>
            </a:r>
            <a:r>
              <a:rPr lang="en-US" sz="1800" dirty="0" err="1">
                <a:latin typeface="Baskerville Old Face" pitchFamily="18" charset="0"/>
              </a:rPr>
              <a:t>produsen</a:t>
            </a:r>
            <a:r>
              <a:rPr lang="en-US" sz="1800" dirty="0">
                <a:latin typeface="Baskerville Old Face" pitchFamily="18" charset="0"/>
              </a:rPr>
              <a:t>. Perusahaan</a:t>
            </a:r>
            <a:r>
              <a:rPr lang="id-ID" sz="1800" dirty="0">
                <a:latin typeface="Baskerville Old Face" pitchFamily="18" charset="0"/>
              </a:rPr>
              <a:t> </a:t>
            </a:r>
            <a:r>
              <a:rPr lang="en-US" sz="1800" dirty="0" err="1">
                <a:latin typeface="Baskerville Old Face" pitchFamily="18" charset="0"/>
              </a:rPr>
              <a:t>dapat</a:t>
            </a:r>
            <a:r>
              <a:rPr lang="en-US" sz="1800" dirty="0">
                <a:latin typeface="Baskerville Old Face" pitchFamily="18" charset="0"/>
              </a:rPr>
              <a:t> </a:t>
            </a:r>
            <a:r>
              <a:rPr lang="en-US" sz="1800" dirty="0" err="1">
                <a:latin typeface="Baskerville Old Face" pitchFamily="18" charset="0"/>
              </a:rPr>
              <a:t>memperoleh</a:t>
            </a:r>
            <a:r>
              <a:rPr lang="en-US" sz="1800" dirty="0">
                <a:latin typeface="Baskerville Old Face" pitchFamily="18" charset="0"/>
              </a:rPr>
              <a:t> </a:t>
            </a:r>
            <a:r>
              <a:rPr lang="en-US" sz="1800" dirty="0" err="1">
                <a:latin typeface="Baskerville Old Face" pitchFamily="18" charset="0"/>
              </a:rPr>
              <a:t>barang</a:t>
            </a:r>
            <a:r>
              <a:rPr lang="en-US" sz="1800" dirty="0">
                <a:latin typeface="Baskerville Old Face" pitchFamily="18" charset="0"/>
              </a:rPr>
              <a:t> </a:t>
            </a:r>
            <a:r>
              <a:rPr lang="en-US" sz="1800" dirty="0" err="1">
                <a:latin typeface="Baskerville Old Face" pitchFamily="18" charset="0"/>
              </a:rPr>
              <a:t>dari</a:t>
            </a:r>
            <a:r>
              <a:rPr lang="en-US" sz="1800" dirty="0">
                <a:latin typeface="Baskerville Old Face" pitchFamily="18" charset="0"/>
              </a:rPr>
              <a:t> </a:t>
            </a:r>
            <a:r>
              <a:rPr lang="en-US" sz="1800" dirty="0" err="1">
                <a:latin typeface="Baskerville Old Face" pitchFamily="18" charset="0"/>
              </a:rPr>
              <a:t>berbagai</a:t>
            </a:r>
            <a:r>
              <a:rPr lang="en-US" sz="1800" dirty="0">
                <a:latin typeface="Baskerville Old Face" pitchFamily="18" charset="0"/>
              </a:rPr>
              <a:t> </a:t>
            </a:r>
            <a:r>
              <a:rPr lang="en-US" sz="1800" i="1" dirty="0">
                <a:latin typeface="Baskerville Old Face" pitchFamily="18" charset="0"/>
              </a:rPr>
              <a:t>supplier</a:t>
            </a:r>
            <a:r>
              <a:rPr lang="en-US" sz="1800" dirty="0">
                <a:latin typeface="Baskerville Old Face" pitchFamily="18" charset="0"/>
              </a:rPr>
              <a:t>/</a:t>
            </a:r>
            <a:r>
              <a:rPr lang="en-US" sz="1800" dirty="0" err="1">
                <a:latin typeface="Baskerville Old Face" pitchFamily="18" charset="0"/>
              </a:rPr>
              <a:t>produsen</a:t>
            </a:r>
            <a:r>
              <a:rPr lang="id-ID" sz="1800" dirty="0">
                <a:latin typeface="Baskerville Old Face" pitchFamily="18" charset="0"/>
              </a:rPr>
              <a:t>.</a:t>
            </a:r>
            <a:endParaRPr lang="en-US" sz="1800" dirty="0">
              <a:latin typeface="Baskerville Old Face" pitchFamily="18" charset="0"/>
            </a:endParaRPr>
          </a:p>
          <a:p>
            <a:pPr marL="0" indent="0" algn="just" eaLnBrk="1" fontAlgn="auto" hangingPunct="1">
              <a:spcAft>
                <a:spcPts val="0"/>
              </a:spcAft>
              <a:buFont typeface="Wingdings" panose="05000000000000000000" pitchFamily="2" charset="2"/>
              <a:buNone/>
              <a:defRPr/>
            </a:pPr>
            <a:r>
              <a:rPr lang="en-US" sz="1800" dirty="0" err="1">
                <a:latin typeface="Baskerville Old Face" pitchFamily="18" charset="0"/>
              </a:rPr>
              <a:t>Contoh</a:t>
            </a:r>
            <a:r>
              <a:rPr lang="en-US" sz="1800" dirty="0">
                <a:latin typeface="Baskerville Old Face" pitchFamily="18" charset="0"/>
              </a:rPr>
              <a:t> : </a:t>
            </a:r>
            <a:r>
              <a:rPr lang="en-US" sz="1800" dirty="0" err="1">
                <a:latin typeface="Baskerville Old Face" pitchFamily="18" charset="0"/>
              </a:rPr>
              <a:t>Adira</a:t>
            </a:r>
            <a:r>
              <a:rPr lang="en-US" sz="1800" dirty="0">
                <a:latin typeface="Baskerville Old Face" pitchFamily="18" charset="0"/>
              </a:rPr>
              <a:t>, WOM, SOF (</a:t>
            </a:r>
            <a:r>
              <a:rPr lang="en-US" sz="1800" i="1" dirty="0">
                <a:latin typeface="Baskerville Old Face" pitchFamily="18" charset="0"/>
              </a:rPr>
              <a:t>Summit </a:t>
            </a:r>
            <a:r>
              <a:rPr lang="en-US" sz="1800" i="1" dirty="0" err="1">
                <a:latin typeface="Baskerville Old Face" pitchFamily="18" charset="0"/>
              </a:rPr>
              <a:t>Oto</a:t>
            </a:r>
            <a:r>
              <a:rPr lang="en-US" sz="1800" i="1" dirty="0">
                <a:latin typeface="Baskerville Old Face" pitchFamily="18" charset="0"/>
              </a:rPr>
              <a:t> Finance</a:t>
            </a:r>
            <a:r>
              <a:rPr lang="en-US" sz="1800" dirty="0">
                <a:latin typeface="Baskerville Old Face" pitchFamily="18" charset="0"/>
              </a:rPr>
              <a:t>)</a:t>
            </a:r>
            <a:endParaRPr lang="id-ID" sz="1800" dirty="0">
              <a:latin typeface="Baskerville Old Face" pitchFamily="18" charset="0"/>
            </a:endParaRPr>
          </a:p>
          <a:p>
            <a:pPr marL="0" indent="0" algn="just" eaLnBrk="1" fontAlgn="auto" hangingPunct="1">
              <a:spcAft>
                <a:spcPts val="0"/>
              </a:spcAft>
              <a:buFont typeface="Wingdings" panose="05000000000000000000" pitchFamily="2" charset="2"/>
              <a:buNone/>
              <a:defRPr/>
            </a:pPr>
            <a:endParaRPr lang="id-ID" sz="1800" dirty="0">
              <a:latin typeface="Baskerville Old Face" pitchFamily="18" charset="0"/>
            </a:endParaRPr>
          </a:p>
          <a:p>
            <a:pPr marL="514350" indent="-514350" algn="just" eaLnBrk="1" fontAlgn="auto" hangingPunct="1">
              <a:spcAft>
                <a:spcPts val="0"/>
              </a:spcAft>
              <a:buFont typeface="Wingdings" panose="05000000000000000000" pitchFamily="2" charset="2"/>
              <a:buNone/>
              <a:defRPr/>
            </a:pPr>
            <a:r>
              <a:rPr lang="en-US" sz="1800" b="1" i="1" dirty="0">
                <a:solidFill>
                  <a:srgbClr val="7030A0"/>
                </a:solidFill>
                <a:latin typeface="Baskerville Old Face" pitchFamily="18" charset="0"/>
              </a:rPr>
              <a:t>CAPTIVE LESSOR</a:t>
            </a:r>
          </a:p>
          <a:p>
            <a:pPr marL="0" indent="0" algn="just" eaLnBrk="1" fontAlgn="auto" hangingPunct="1">
              <a:spcAft>
                <a:spcPts val="0"/>
              </a:spcAft>
              <a:buFont typeface="Wingdings" panose="05000000000000000000" pitchFamily="2" charset="2"/>
              <a:buNone/>
              <a:defRPr/>
            </a:pPr>
            <a:r>
              <a:rPr lang="en-US" sz="1800" dirty="0">
                <a:latin typeface="Baskerville Old Face" pitchFamily="18" charset="0"/>
              </a:rPr>
              <a:t>Perusahaan </a:t>
            </a:r>
            <a:r>
              <a:rPr lang="en-US" sz="1800" i="1" dirty="0">
                <a:latin typeface="Baskerville Old Face" pitchFamily="18" charset="0"/>
              </a:rPr>
              <a:t>leasing</a:t>
            </a:r>
            <a:r>
              <a:rPr lang="en-US" sz="1800" dirty="0">
                <a:latin typeface="Baskerville Old Face" pitchFamily="18" charset="0"/>
              </a:rPr>
              <a:t> yang </a:t>
            </a:r>
            <a:r>
              <a:rPr lang="en-US" sz="1800" dirty="0" err="1">
                <a:latin typeface="Baskerville Old Face" pitchFamily="18" charset="0"/>
              </a:rPr>
              <a:t>didirikan</a:t>
            </a:r>
            <a:r>
              <a:rPr lang="en-US" sz="1800" dirty="0">
                <a:latin typeface="Baskerville Old Face" pitchFamily="18" charset="0"/>
              </a:rPr>
              <a:t> </a:t>
            </a:r>
            <a:r>
              <a:rPr lang="en-US" sz="1800" dirty="0" err="1">
                <a:latin typeface="Baskerville Old Face" pitchFamily="18" charset="0"/>
              </a:rPr>
              <a:t>sendiri</a:t>
            </a:r>
            <a:r>
              <a:rPr lang="en-US" sz="1800" dirty="0">
                <a:latin typeface="Baskerville Old Face" pitchFamily="18" charset="0"/>
              </a:rPr>
              <a:t> </a:t>
            </a:r>
            <a:r>
              <a:rPr lang="en-US" sz="1800" dirty="0" err="1">
                <a:latin typeface="Baskerville Old Face" pitchFamily="18" charset="0"/>
              </a:rPr>
              <a:t>oleh</a:t>
            </a:r>
            <a:r>
              <a:rPr lang="en-US" sz="1800" dirty="0">
                <a:latin typeface="Baskerville Old Face" pitchFamily="18" charset="0"/>
              </a:rPr>
              <a:t> </a:t>
            </a:r>
            <a:r>
              <a:rPr lang="en-US" sz="1800" dirty="0" err="1">
                <a:latin typeface="Baskerville Old Face" pitchFamily="18" charset="0"/>
              </a:rPr>
              <a:t>produsen</a:t>
            </a:r>
            <a:r>
              <a:rPr lang="en-US" sz="1800" dirty="0">
                <a:latin typeface="Baskerville Old Face" pitchFamily="18" charset="0"/>
              </a:rPr>
              <a:t> </a:t>
            </a:r>
            <a:r>
              <a:rPr lang="en-US" sz="1800" dirty="0" err="1">
                <a:latin typeface="Baskerville Old Face" pitchFamily="18" charset="0"/>
              </a:rPr>
              <a:t>untuk</a:t>
            </a:r>
            <a:r>
              <a:rPr lang="en-US" sz="1800" dirty="0">
                <a:latin typeface="Baskerville Old Face" pitchFamily="18" charset="0"/>
              </a:rPr>
              <a:t> </a:t>
            </a:r>
            <a:r>
              <a:rPr lang="en-US" sz="1800" dirty="0" err="1">
                <a:latin typeface="Baskerville Old Face" pitchFamily="18" charset="0"/>
              </a:rPr>
              <a:t>membiayai</a:t>
            </a:r>
            <a:r>
              <a:rPr lang="en-US" sz="1800" dirty="0">
                <a:latin typeface="Baskerville Old Face" pitchFamily="18" charset="0"/>
              </a:rPr>
              <a:t> </a:t>
            </a:r>
            <a:r>
              <a:rPr lang="en-US" sz="1800" dirty="0" err="1">
                <a:latin typeface="Baskerville Old Face" pitchFamily="18" charset="0"/>
              </a:rPr>
              <a:t>penjualan</a:t>
            </a:r>
            <a:r>
              <a:rPr lang="en-US" sz="1800" dirty="0">
                <a:latin typeface="Baskerville Old Face" pitchFamily="18" charset="0"/>
              </a:rPr>
              <a:t> </a:t>
            </a:r>
            <a:r>
              <a:rPr lang="en-US" sz="1800" dirty="0" err="1">
                <a:latin typeface="Baskerville Old Face" pitchFamily="18" charset="0"/>
              </a:rPr>
              <a:t>produk-produknya</a:t>
            </a:r>
            <a:r>
              <a:rPr lang="en-US" sz="1800" i="1" dirty="0">
                <a:latin typeface="Baskerville Old Face" pitchFamily="18" charset="0"/>
              </a:rPr>
              <a:t>.</a:t>
            </a:r>
          </a:p>
          <a:p>
            <a:pPr marL="990600" indent="-990600" algn="just" eaLnBrk="1" fontAlgn="auto" hangingPunct="1">
              <a:spcAft>
                <a:spcPts val="0"/>
              </a:spcAft>
              <a:buFont typeface="Wingdings" panose="05000000000000000000" pitchFamily="2" charset="2"/>
              <a:buNone/>
              <a:defRPr/>
            </a:pPr>
            <a:r>
              <a:rPr lang="en-US" sz="1800" dirty="0" err="1">
                <a:latin typeface="Baskerville Old Face" pitchFamily="18" charset="0"/>
              </a:rPr>
              <a:t>Contoh</a:t>
            </a:r>
            <a:r>
              <a:rPr lang="en-US" sz="1800" dirty="0">
                <a:latin typeface="Baskerville Old Face" pitchFamily="18" charset="0"/>
              </a:rPr>
              <a:t> :</a:t>
            </a:r>
            <a:r>
              <a:rPr lang="id-ID" sz="1800" dirty="0">
                <a:latin typeface="Baskerville Old Face" pitchFamily="18" charset="0"/>
              </a:rPr>
              <a:t>	</a:t>
            </a:r>
            <a:r>
              <a:rPr lang="en-US" sz="1800" dirty="0">
                <a:latin typeface="Baskerville Old Face" pitchFamily="18" charset="0"/>
              </a:rPr>
              <a:t>ACC (</a:t>
            </a:r>
            <a:r>
              <a:rPr lang="en-US" sz="1800" i="1" dirty="0">
                <a:latin typeface="Baskerville Old Face" pitchFamily="18" charset="0"/>
              </a:rPr>
              <a:t>Astra Credit Company</a:t>
            </a:r>
            <a:r>
              <a:rPr lang="id-ID" sz="1800" i="1" dirty="0">
                <a:latin typeface="Baskerville Old Face" pitchFamily="18" charset="0"/>
              </a:rPr>
              <a:t>) – </a:t>
            </a:r>
            <a:r>
              <a:rPr lang="id-ID" sz="1800" dirty="0">
                <a:latin typeface="Baskerville Old Face" pitchFamily="18" charset="0"/>
              </a:rPr>
              <a:t>Astra ; </a:t>
            </a:r>
            <a:r>
              <a:rPr lang="en-US" sz="1800" dirty="0">
                <a:latin typeface="Baskerville Old Face" pitchFamily="18" charset="0"/>
              </a:rPr>
              <a:t>BAF (</a:t>
            </a:r>
            <a:r>
              <a:rPr lang="en-US" sz="1800" i="1" dirty="0" err="1">
                <a:latin typeface="Baskerville Old Face" pitchFamily="18" charset="0"/>
              </a:rPr>
              <a:t>Busan</a:t>
            </a:r>
            <a:r>
              <a:rPr lang="en-US" sz="1800" i="1" dirty="0">
                <a:latin typeface="Baskerville Old Face" pitchFamily="18" charset="0"/>
              </a:rPr>
              <a:t> Auto Finance</a:t>
            </a:r>
            <a:r>
              <a:rPr lang="id-ID" sz="1800" i="1" dirty="0">
                <a:latin typeface="Baskerville Old Face" pitchFamily="18" charset="0"/>
              </a:rPr>
              <a:t>)</a:t>
            </a:r>
            <a:r>
              <a:rPr lang="en-US" sz="1800" i="1" dirty="0">
                <a:latin typeface="Baskerville Old Face" pitchFamily="18" charset="0"/>
              </a:rPr>
              <a:t> – </a:t>
            </a:r>
            <a:r>
              <a:rPr lang="en-US" sz="1800" dirty="0">
                <a:latin typeface="Baskerville Old Face" pitchFamily="18" charset="0"/>
              </a:rPr>
              <a:t>Yamaha</a:t>
            </a:r>
            <a:r>
              <a:rPr lang="id-ID" sz="1800" dirty="0">
                <a:latin typeface="Baskerville Old Face" pitchFamily="18" charset="0"/>
              </a:rPr>
              <a:t> ; </a:t>
            </a:r>
            <a:r>
              <a:rPr lang="en-US" sz="1800" dirty="0">
                <a:latin typeface="Baskerville Old Face" pitchFamily="18" charset="0"/>
              </a:rPr>
              <a:t> </a:t>
            </a:r>
            <a:r>
              <a:rPr lang="en-US" sz="1800" dirty="0" err="1">
                <a:latin typeface="Baskerville Old Face" pitchFamily="18" charset="0"/>
              </a:rPr>
              <a:t>Indomobil</a:t>
            </a:r>
            <a:r>
              <a:rPr lang="en-US" sz="1800" i="1" dirty="0">
                <a:latin typeface="Baskerville Old Face" pitchFamily="18" charset="0"/>
              </a:rPr>
              <a:t> </a:t>
            </a:r>
            <a:r>
              <a:rPr lang="en-US" sz="1800" dirty="0">
                <a:latin typeface="Baskerville Old Face" pitchFamily="18" charset="0"/>
              </a:rPr>
              <a:t>Finance</a:t>
            </a:r>
            <a:r>
              <a:rPr lang="en-US" sz="1800" i="1" dirty="0">
                <a:latin typeface="Baskerville Old Face" pitchFamily="18" charset="0"/>
              </a:rPr>
              <a:t> – </a:t>
            </a:r>
            <a:r>
              <a:rPr lang="en-US" sz="1800" dirty="0">
                <a:latin typeface="Baskerville Old Face" pitchFamily="18" charset="0"/>
              </a:rPr>
              <a:t>Suzuki</a:t>
            </a:r>
            <a:endParaRPr lang="id-ID" sz="1800" dirty="0">
              <a:latin typeface="Baskerville Old Face" pitchFamily="18" charset="0"/>
            </a:endParaRPr>
          </a:p>
          <a:p>
            <a:pPr marL="990600" indent="-990600" algn="just" eaLnBrk="1" fontAlgn="auto" hangingPunct="1">
              <a:spcAft>
                <a:spcPts val="0"/>
              </a:spcAft>
              <a:buFont typeface="Wingdings" panose="05000000000000000000" pitchFamily="2" charset="2"/>
              <a:buNone/>
              <a:defRPr/>
            </a:pPr>
            <a:endParaRPr lang="id-ID" sz="1800" dirty="0">
              <a:latin typeface="Baskerville Old Face" pitchFamily="18" charset="0"/>
            </a:endParaRPr>
          </a:p>
          <a:p>
            <a:pPr marL="514350" indent="-514350" algn="just" eaLnBrk="1" fontAlgn="auto" hangingPunct="1">
              <a:spcAft>
                <a:spcPts val="0"/>
              </a:spcAft>
              <a:buFont typeface="Wingdings" panose="05000000000000000000" pitchFamily="2" charset="2"/>
              <a:buNone/>
              <a:defRPr/>
            </a:pPr>
            <a:r>
              <a:rPr lang="en-US" sz="1800" b="1" i="1" dirty="0">
                <a:solidFill>
                  <a:srgbClr val="7030A0"/>
                </a:solidFill>
                <a:latin typeface="Baskerville Old Face" pitchFamily="18" charset="0"/>
              </a:rPr>
              <a:t>LEASE BROKER/ PACKAGER</a:t>
            </a:r>
          </a:p>
          <a:p>
            <a:pPr marL="0" indent="0" algn="just" eaLnBrk="1" fontAlgn="auto" hangingPunct="1">
              <a:spcAft>
                <a:spcPts val="0"/>
              </a:spcAft>
              <a:buFont typeface="Wingdings" panose="05000000000000000000" pitchFamily="2" charset="2"/>
              <a:buNone/>
              <a:defRPr/>
            </a:pPr>
            <a:r>
              <a:rPr lang="en-US" sz="1800" dirty="0">
                <a:latin typeface="Baskerville Old Face" pitchFamily="18" charset="0"/>
              </a:rPr>
              <a:t>Perusahaan leasing yang </a:t>
            </a:r>
            <a:r>
              <a:rPr lang="en-US" sz="1800" dirty="0" err="1">
                <a:latin typeface="Baskerville Old Face" pitchFamily="18" charset="0"/>
              </a:rPr>
              <a:t>mempertemukan</a:t>
            </a:r>
            <a:r>
              <a:rPr lang="en-US" sz="1800" dirty="0">
                <a:latin typeface="Baskerville Old Face" pitchFamily="18" charset="0"/>
              </a:rPr>
              <a:t> </a:t>
            </a:r>
            <a:r>
              <a:rPr lang="en-US" sz="1800" dirty="0" err="1">
                <a:latin typeface="Baskerville Old Face" pitchFamily="18" charset="0"/>
              </a:rPr>
              <a:t>calon</a:t>
            </a:r>
            <a:r>
              <a:rPr lang="en-US" sz="1800" dirty="0">
                <a:latin typeface="Baskerville Old Face" pitchFamily="18" charset="0"/>
              </a:rPr>
              <a:t> lessee</a:t>
            </a:r>
            <a:r>
              <a:rPr lang="id-ID" sz="1800" dirty="0">
                <a:latin typeface="Baskerville Old Face" pitchFamily="18" charset="0"/>
              </a:rPr>
              <a:t> </a:t>
            </a:r>
            <a:r>
              <a:rPr lang="en-US" sz="1800" dirty="0">
                <a:latin typeface="Baskerville Old Face" pitchFamily="18" charset="0"/>
              </a:rPr>
              <a:t>yang </a:t>
            </a:r>
            <a:r>
              <a:rPr lang="en-US" sz="1800" dirty="0" err="1">
                <a:latin typeface="Baskerville Old Face" pitchFamily="18" charset="0"/>
              </a:rPr>
              <a:t>membutuhkan</a:t>
            </a:r>
            <a:r>
              <a:rPr lang="en-US" sz="1800" dirty="0">
                <a:latin typeface="Baskerville Old Face" pitchFamily="18" charset="0"/>
              </a:rPr>
              <a:t> </a:t>
            </a:r>
            <a:r>
              <a:rPr lang="en-US" sz="1800" dirty="0" err="1">
                <a:latin typeface="Baskerville Old Face" pitchFamily="18" charset="0"/>
              </a:rPr>
              <a:t>barang</a:t>
            </a:r>
            <a:r>
              <a:rPr lang="en-US" sz="1800" dirty="0">
                <a:latin typeface="Baskerville Old Face" pitchFamily="18" charset="0"/>
              </a:rPr>
              <a:t> </a:t>
            </a:r>
            <a:r>
              <a:rPr lang="en-US" sz="1800" dirty="0" err="1">
                <a:latin typeface="Baskerville Old Face" pitchFamily="18" charset="0"/>
              </a:rPr>
              <a:t>dengan</a:t>
            </a:r>
            <a:r>
              <a:rPr lang="en-US" sz="1800" dirty="0">
                <a:latin typeface="Baskerville Old Face" pitchFamily="18" charset="0"/>
              </a:rPr>
              <a:t> </a:t>
            </a:r>
            <a:r>
              <a:rPr lang="en-US" sz="1800" dirty="0" err="1">
                <a:latin typeface="Baskerville Old Face" pitchFamily="18" charset="0"/>
              </a:rPr>
              <a:t>cara</a:t>
            </a:r>
            <a:r>
              <a:rPr lang="en-US" sz="1800" dirty="0">
                <a:latin typeface="Baskerville Old Face" pitchFamily="18" charset="0"/>
              </a:rPr>
              <a:t> leasing </a:t>
            </a:r>
            <a:r>
              <a:rPr lang="en-US" sz="1800" dirty="0" err="1">
                <a:latin typeface="Baskerville Old Face" pitchFamily="18" charset="0"/>
              </a:rPr>
              <a:t>dengan</a:t>
            </a:r>
            <a:r>
              <a:rPr lang="en-US" sz="1800" dirty="0">
                <a:latin typeface="Baskerville Old Face" pitchFamily="18" charset="0"/>
              </a:rPr>
              <a:t> </a:t>
            </a:r>
            <a:r>
              <a:rPr lang="en-US" sz="1800" dirty="0" err="1">
                <a:latin typeface="Baskerville Old Face" pitchFamily="18" charset="0"/>
              </a:rPr>
              <a:t>pihak</a:t>
            </a:r>
            <a:r>
              <a:rPr lang="en-US" sz="1800" dirty="0">
                <a:latin typeface="Baskerville Old Face" pitchFamily="18" charset="0"/>
              </a:rPr>
              <a:t> </a:t>
            </a:r>
            <a:r>
              <a:rPr lang="en-US" sz="1800" dirty="0" err="1">
                <a:latin typeface="Baskerville Old Face" pitchFamily="18" charset="0"/>
              </a:rPr>
              <a:t>lessor</a:t>
            </a:r>
            <a:r>
              <a:rPr lang="en-US" sz="1800" dirty="0">
                <a:latin typeface="Baskerville Old Face" pitchFamily="18" charset="0"/>
              </a:rPr>
              <a:t>. </a:t>
            </a:r>
          </a:p>
          <a:p>
            <a:pPr marL="0" indent="0" algn="just" eaLnBrk="1" fontAlgn="auto" hangingPunct="1">
              <a:spcAft>
                <a:spcPts val="0"/>
              </a:spcAft>
              <a:buFont typeface="Wingdings" panose="05000000000000000000" pitchFamily="2" charset="2"/>
              <a:buNone/>
              <a:defRPr/>
            </a:pPr>
            <a:r>
              <a:rPr lang="en-US" sz="1800" dirty="0" err="1">
                <a:latin typeface="Baskerville Old Face" pitchFamily="18" charset="0"/>
              </a:rPr>
              <a:t>Contoh</a:t>
            </a:r>
            <a:r>
              <a:rPr lang="en-US" sz="1800" dirty="0">
                <a:latin typeface="Baskerville Old Face" pitchFamily="18" charset="0"/>
              </a:rPr>
              <a:t> : Ray White, Columbia, Columbus</a:t>
            </a:r>
          </a:p>
          <a:p>
            <a:pPr marL="990600" indent="-990600" algn="just" eaLnBrk="1" fontAlgn="auto" hangingPunct="1">
              <a:spcAft>
                <a:spcPts val="0"/>
              </a:spcAft>
              <a:buFont typeface="Wingdings" panose="05000000000000000000" pitchFamily="2" charset="2"/>
              <a:buNone/>
              <a:defRPr/>
            </a:pPr>
            <a:endParaRPr lang="en-US" sz="1800" dirty="0">
              <a:latin typeface="Baskerville Old Face" pitchFamily="18" charset="0"/>
            </a:endParaRPr>
          </a:p>
          <a:p>
            <a:pPr marL="0" indent="0" algn="just" eaLnBrk="1" fontAlgn="auto" hangingPunct="1">
              <a:spcAft>
                <a:spcPts val="0"/>
              </a:spcAft>
              <a:buFont typeface="Wingdings" panose="05000000000000000000" pitchFamily="2" charset="2"/>
              <a:buNone/>
              <a:defRPr/>
            </a:pPr>
            <a:endParaRPr lang="id-ID" sz="1800" dirty="0">
              <a:latin typeface="Baskerville Old Face" pitchFamily="18" charset="0"/>
            </a:endParaRPr>
          </a:p>
          <a:p>
            <a:pPr marL="0" indent="0" algn="just" eaLnBrk="1" fontAlgn="auto" hangingPunct="1">
              <a:spcAft>
                <a:spcPts val="0"/>
              </a:spcAft>
              <a:buFont typeface="Wingdings" panose="05000000000000000000" pitchFamily="2" charset="2"/>
              <a:buNone/>
              <a:defRPr/>
            </a:pPr>
            <a:endParaRPr lang="en-US" sz="1800" dirty="0">
              <a:latin typeface="Baskerville Old Face" pitchFamily="18" charset="0"/>
            </a:endParaRPr>
          </a:p>
          <a:p>
            <a:pPr marL="0" indent="0">
              <a:buFont typeface="Wingdings" panose="05000000000000000000" pitchFamily="2" charset="2"/>
              <a:buNone/>
              <a:defRPr/>
            </a:pP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EA22FFD6-79D1-4D34-AE65-B870DFCE6B7F}"/>
              </a:ext>
            </a:extLst>
          </p:cNvPr>
          <p:cNvSpPr>
            <a:spLocks noGrp="1" noChangeArrowheads="1"/>
          </p:cNvSpPr>
          <p:nvPr>
            <p:ph type="title"/>
          </p:nvPr>
        </p:nvSpPr>
        <p:spPr>
          <a:xfrm>
            <a:off x="612775" y="228600"/>
            <a:ext cx="8153400" cy="990600"/>
          </a:xfrm>
        </p:spPr>
        <p:txBody>
          <a:bodyPr/>
          <a:lstStyle/>
          <a:p>
            <a:r>
              <a:rPr lang="id-ID" altLang="en-US" sz="4000"/>
              <a:t>JENIS </a:t>
            </a:r>
            <a:r>
              <a:rPr lang="en-US" altLang="en-US" sz="4000"/>
              <a:t>LEASING</a:t>
            </a:r>
          </a:p>
        </p:txBody>
      </p:sp>
      <p:sp>
        <p:nvSpPr>
          <p:cNvPr id="20483" name="AutoShape 5">
            <a:hlinkClick r:id="" action="ppaction://hlinkshowjump?jump=nextslide"/>
            <a:extLst>
              <a:ext uri="{FF2B5EF4-FFF2-40B4-BE49-F238E27FC236}">
                <a16:creationId xmlns:a16="http://schemas.microsoft.com/office/drawing/2014/main" id="{F65513B9-8467-4F95-9A0E-DAD57246765B}"/>
              </a:ext>
            </a:extLst>
          </p:cNvPr>
          <p:cNvSpPr>
            <a:spLocks noChangeArrowheads="1"/>
          </p:cNvSpPr>
          <p:nvPr/>
        </p:nvSpPr>
        <p:spPr bwMode="auto">
          <a:xfrm>
            <a:off x="1143000" y="2514600"/>
            <a:ext cx="2438400" cy="1981200"/>
          </a:xfrm>
          <a:prstGeom prst="flowChartPunchedTape">
            <a:avLst/>
          </a:prstGeom>
          <a:solidFill>
            <a:srgbClr val="66FF33"/>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id-ID" altLang="en-US"/>
          </a:p>
        </p:txBody>
      </p:sp>
      <p:sp>
        <p:nvSpPr>
          <p:cNvPr id="20484" name="AutoShape 6">
            <a:hlinkClick r:id="rId3" action="ppaction://hlinksldjump"/>
            <a:extLst>
              <a:ext uri="{FF2B5EF4-FFF2-40B4-BE49-F238E27FC236}">
                <a16:creationId xmlns:a16="http://schemas.microsoft.com/office/drawing/2014/main" id="{38EE0F7D-CE50-4DCD-9242-1C7EC6EF8368}"/>
              </a:ext>
            </a:extLst>
          </p:cNvPr>
          <p:cNvSpPr>
            <a:spLocks noChangeArrowheads="1"/>
          </p:cNvSpPr>
          <p:nvPr/>
        </p:nvSpPr>
        <p:spPr bwMode="auto">
          <a:xfrm>
            <a:off x="4648200" y="2514600"/>
            <a:ext cx="2438400" cy="1981200"/>
          </a:xfrm>
          <a:prstGeom prst="flowChartPunchedTape">
            <a:avLst/>
          </a:prstGeom>
          <a:solidFill>
            <a:srgbClr val="FFFF99"/>
          </a:solidFill>
          <a:ln w="9525">
            <a:solidFill>
              <a:schemeClr val="tx1"/>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id-ID" altLang="en-US"/>
          </a:p>
        </p:txBody>
      </p:sp>
      <p:sp>
        <p:nvSpPr>
          <p:cNvPr id="20485" name="Text Box 7">
            <a:extLst>
              <a:ext uri="{FF2B5EF4-FFF2-40B4-BE49-F238E27FC236}">
                <a16:creationId xmlns:a16="http://schemas.microsoft.com/office/drawing/2014/main" id="{F86B8724-FBB7-4161-97F9-6C20DAF4309C}"/>
              </a:ext>
            </a:extLst>
          </p:cNvPr>
          <p:cNvSpPr txBox="1">
            <a:spLocks noChangeArrowheads="1"/>
          </p:cNvSpPr>
          <p:nvPr/>
        </p:nvSpPr>
        <p:spPr bwMode="auto">
          <a:xfrm>
            <a:off x="1524000" y="3124200"/>
            <a:ext cx="15827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a:t>FINANCE </a:t>
            </a:r>
          </a:p>
          <a:p>
            <a:pPr algn="ctr" eaLnBrk="1" hangingPunct="1"/>
            <a:r>
              <a:rPr lang="en-US" altLang="en-US"/>
              <a:t>LEASE</a:t>
            </a:r>
          </a:p>
        </p:txBody>
      </p:sp>
      <p:sp>
        <p:nvSpPr>
          <p:cNvPr id="20486" name="Text Box 8">
            <a:extLst>
              <a:ext uri="{FF2B5EF4-FFF2-40B4-BE49-F238E27FC236}">
                <a16:creationId xmlns:a16="http://schemas.microsoft.com/office/drawing/2014/main" id="{DB0C5DF0-9A5B-41E0-8428-6A5364A177F5}"/>
              </a:ext>
            </a:extLst>
          </p:cNvPr>
          <p:cNvSpPr txBox="1">
            <a:spLocks noChangeArrowheads="1"/>
          </p:cNvSpPr>
          <p:nvPr/>
        </p:nvSpPr>
        <p:spPr bwMode="auto">
          <a:xfrm>
            <a:off x="4829175" y="3048000"/>
            <a:ext cx="1989138"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a:t>OPERATING </a:t>
            </a:r>
          </a:p>
          <a:p>
            <a:pPr algn="ctr" eaLnBrk="1" hangingPunct="1"/>
            <a:r>
              <a:rPr lang="en-US" altLang="en-US"/>
              <a:t>LEASE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8C01CD6-D25D-46FF-9A21-BE900D6D8F85}"/>
              </a:ext>
            </a:extLst>
          </p:cNvPr>
          <p:cNvSpPr>
            <a:spLocks noGrp="1" noChangeArrowheads="1"/>
          </p:cNvSpPr>
          <p:nvPr>
            <p:ph type="title"/>
          </p:nvPr>
        </p:nvSpPr>
        <p:spPr>
          <a:xfrm>
            <a:off x="612775" y="228600"/>
            <a:ext cx="8153400" cy="990600"/>
          </a:xfrm>
        </p:spPr>
        <p:txBody>
          <a:bodyPr/>
          <a:lstStyle/>
          <a:p>
            <a:r>
              <a:rPr lang="en-US" altLang="en-US" sz="4000"/>
              <a:t>FINANCE LEASE</a:t>
            </a:r>
          </a:p>
        </p:txBody>
      </p:sp>
      <p:sp>
        <p:nvSpPr>
          <p:cNvPr id="21507" name="Rectangle 7">
            <a:extLst>
              <a:ext uri="{FF2B5EF4-FFF2-40B4-BE49-F238E27FC236}">
                <a16:creationId xmlns:a16="http://schemas.microsoft.com/office/drawing/2014/main" id="{1A241009-8369-4E8F-B5B0-4A33C548C8C7}"/>
              </a:ext>
            </a:extLst>
          </p:cNvPr>
          <p:cNvSpPr>
            <a:spLocks noGrp="1" noChangeArrowheads="1"/>
          </p:cNvSpPr>
          <p:nvPr>
            <p:ph type="body" idx="1"/>
          </p:nvPr>
        </p:nvSpPr>
        <p:spPr>
          <a:xfrm>
            <a:off x="612775" y="1600200"/>
            <a:ext cx="8153400" cy="4495800"/>
          </a:xfrm>
        </p:spPr>
        <p:txBody>
          <a:bodyPr/>
          <a:lstStyle/>
          <a:p>
            <a:pPr algn="just"/>
            <a:r>
              <a:rPr lang="en-US" altLang="en-US"/>
              <a:t>Lessor membiayai penyediaan barang</a:t>
            </a:r>
          </a:p>
          <a:p>
            <a:pPr algn="just"/>
            <a:r>
              <a:rPr lang="en-US" altLang="en-US"/>
              <a:t>Lessee memilih dan memesan barang yang diinginkan</a:t>
            </a:r>
          </a:p>
          <a:p>
            <a:pPr algn="just"/>
            <a:r>
              <a:rPr lang="en-US" altLang="en-US"/>
              <a:t>Lessee membayar sewa secara berkala selama masa sewa</a:t>
            </a:r>
            <a:endParaRPr lang="id-ID" altLang="en-US"/>
          </a:p>
          <a:p>
            <a:pPr algn="just"/>
            <a:r>
              <a:rPr lang="id-ID" altLang="en-US"/>
              <a:t>Disebut juga full payout lease</a:t>
            </a:r>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9091CA40-1F37-486D-8906-CD0336F3CB69}"/>
              </a:ext>
            </a:extLst>
          </p:cNvPr>
          <p:cNvSpPr>
            <a:spLocks noGrp="1" noChangeArrowheads="1"/>
          </p:cNvSpPr>
          <p:nvPr>
            <p:ph type="title"/>
          </p:nvPr>
        </p:nvSpPr>
        <p:spPr>
          <a:xfrm>
            <a:off x="612775" y="228600"/>
            <a:ext cx="8153400" cy="990600"/>
          </a:xfrm>
        </p:spPr>
        <p:txBody>
          <a:bodyPr/>
          <a:lstStyle/>
          <a:p>
            <a:r>
              <a:rPr lang="en-US" altLang="en-US" sz="4000"/>
              <a:t>BENTUK TRANSAKSI </a:t>
            </a:r>
            <a:br>
              <a:rPr lang="en-US" altLang="en-US" sz="4000"/>
            </a:br>
            <a:r>
              <a:rPr lang="en-US" altLang="en-US" sz="4000"/>
              <a:t>FINANCE LEASE</a:t>
            </a:r>
          </a:p>
        </p:txBody>
      </p:sp>
      <p:sp>
        <p:nvSpPr>
          <p:cNvPr id="22531" name="Rectangle 3">
            <a:extLst>
              <a:ext uri="{FF2B5EF4-FFF2-40B4-BE49-F238E27FC236}">
                <a16:creationId xmlns:a16="http://schemas.microsoft.com/office/drawing/2014/main" id="{B38AEE21-2DAE-4E9B-9F14-4439DC8BF573}"/>
              </a:ext>
            </a:extLst>
          </p:cNvPr>
          <p:cNvSpPr>
            <a:spLocks noGrp="1" noChangeArrowheads="1"/>
          </p:cNvSpPr>
          <p:nvPr>
            <p:ph type="body" idx="1"/>
          </p:nvPr>
        </p:nvSpPr>
        <p:spPr>
          <a:xfrm>
            <a:off x="612775" y="1600200"/>
            <a:ext cx="8153400" cy="4495800"/>
          </a:xfrm>
        </p:spPr>
        <p:txBody>
          <a:bodyPr/>
          <a:lstStyle/>
          <a:p>
            <a:pPr algn="just">
              <a:lnSpc>
                <a:spcPct val="80000"/>
              </a:lnSpc>
            </a:pPr>
            <a:r>
              <a:rPr lang="en-US" altLang="en-US" sz="2800"/>
              <a:t>DIRECT FINANCE LEASE </a:t>
            </a:r>
          </a:p>
          <a:p>
            <a:pPr algn="just">
              <a:lnSpc>
                <a:spcPct val="80000"/>
              </a:lnSpc>
              <a:buFontTx/>
              <a:buNone/>
            </a:pPr>
            <a:r>
              <a:rPr lang="en-US" altLang="en-US" sz="2800"/>
              <a:t>	</a:t>
            </a:r>
            <a:r>
              <a:rPr lang="id-ID" altLang="en-US" sz="2800"/>
              <a:t>L</a:t>
            </a:r>
            <a:r>
              <a:rPr lang="en-US" altLang="en-US" sz="2800"/>
              <a:t>essor membeli barang dan langsung disewakan ke lessee</a:t>
            </a:r>
          </a:p>
          <a:p>
            <a:pPr algn="just">
              <a:lnSpc>
                <a:spcPct val="80000"/>
              </a:lnSpc>
            </a:pPr>
            <a:r>
              <a:rPr lang="en-US" altLang="en-US" sz="2800"/>
              <a:t>SALE AND LEASE BACK</a:t>
            </a:r>
          </a:p>
          <a:p>
            <a:pPr algn="just">
              <a:lnSpc>
                <a:spcPct val="80000"/>
              </a:lnSpc>
              <a:buFontTx/>
              <a:buNone/>
            </a:pPr>
            <a:r>
              <a:rPr lang="en-US" altLang="en-US" sz="2800"/>
              <a:t>	</a:t>
            </a:r>
            <a:r>
              <a:rPr lang="id-ID" altLang="en-US" sz="2800"/>
              <a:t>L</a:t>
            </a:r>
            <a:r>
              <a:rPr lang="en-US" altLang="en-US" sz="2800"/>
              <a:t>esse</a:t>
            </a:r>
            <a:r>
              <a:rPr lang="id-ID" altLang="en-US" sz="2800"/>
              <a:t>e</a:t>
            </a:r>
            <a:r>
              <a:rPr lang="en-US" altLang="en-US" sz="2800"/>
              <a:t> menjual barang modal ke lessor kemudian dilakukan </a:t>
            </a:r>
            <a:r>
              <a:rPr lang="id-ID" altLang="en-US" sz="2800"/>
              <a:t>sewa guna usaha</a:t>
            </a:r>
            <a:r>
              <a:rPr lang="en-US" altLang="en-US" sz="2800"/>
              <a:t> dalam jangka tertentu</a:t>
            </a:r>
          </a:p>
          <a:p>
            <a:pPr algn="just">
              <a:lnSpc>
                <a:spcPct val="80000"/>
              </a:lnSpc>
            </a:pPr>
            <a:r>
              <a:rPr lang="en-US" altLang="en-US" sz="2800"/>
              <a:t>LEVERAGED LEASE</a:t>
            </a:r>
          </a:p>
          <a:p>
            <a:pPr algn="just">
              <a:lnSpc>
                <a:spcPct val="80000"/>
              </a:lnSpc>
              <a:buFontTx/>
              <a:buNone/>
            </a:pPr>
            <a:r>
              <a:rPr lang="en-US" altLang="en-US" sz="2800"/>
              <a:t>	</a:t>
            </a:r>
            <a:r>
              <a:rPr lang="id-ID" altLang="en-US" sz="2800"/>
              <a:t>K</a:t>
            </a:r>
            <a:r>
              <a:rPr lang="en-US" altLang="en-US" sz="2800"/>
              <a:t>reditur menyediakan pembiayaan 60-80% ke lessor. JIka lessee kesulitan, lessor tidak bertanggung jawab ke kreditur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EE548B62-3D68-4B2F-AA8E-F25C4390A86F}"/>
              </a:ext>
            </a:extLst>
          </p:cNvPr>
          <p:cNvSpPr>
            <a:spLocks noGrp="1" noChangeArrowheads="1"/>
          </p:cNvSpPr>
          <p:nvPr>
            <p:ph type="title"/>
          </p:nvPr>
        </p:nvSpPr>
        <p:spPr>
          <a:xfrm>
            <a:off x="612775" y="228600"/>
            <a:ext cx="8153400" cy="990600"/>
          </a:xfrm>
        </p:spPr>
        <p:txBody>
          <a:bodyPr/>
          <a:lstStyle/>
          <a:p>
            <a:r>
              <a:rPr lang="en-US" altLang="en-US" sz="4000"/>
              <a:t>BENTUK TRANSAKSI </a:t>
            </a:r>
            <a:br>
              <a:rPr lang="en-US" altLang="en-US" sz="4000"/>
            </a:br>
            <a:r>
              <a:rPr lang="en-US" altLang="en-US" sz="4000"/>
              <a:t>FINANCE LEASE</a:t>
            </a:r>
            <a:r>
              <a:rPr lang="id-ID" altLang="en-US" sz="4000"/>
              <a:t> (lanjutan)</a:t>
            </a:r>
            <a:endParaRPr lang="en-US" altLang="en-US" sz="4000"/>
          </a:p>
        </p:txBody>
      </p:sp>
      <p:sp>
        <p:nvSpPr>
          <p:cNvPr id="23555" name="Rectangle 3">
            <a:extLst>
              <a:ext uri="{FF2B5EF4-FFF2-40B4-BE49-F238E27FC236}">
                <a16:creationId xmlns:a16="http://schemas.microsoft.com/office/drawing/2014/main" id="{546644A7-7231-4E55-B34E-4E78944E873E}"/>
              </a:ext>
            </a:extLst>
          </p:cNvPr>
          <p:cNvSpPr>
            <a:spLocks noGrp="1" noChangeArrowheads="1"/>
          </p:cNvSpPr>
          <p:nvPr>
            <p:ph type="body" idx="1"/>
          </p:nvPr>
        </p:nvSpPr>
        <p:spPr>
          <a:xfrm>
            <a:off x="612775" y="1600200"/>
            <a:ext cx="8153400" cy="4495800"/>
          </a:xfrm>
        </p:spPr>
        <p:txBody>
          <a:bodyPr/>
          <a:lstStyle/>
          <a:p>
            <a:pPr algn="just"/>
            <a:r>
              <a:rPr lang="en-US" altLang="en-US" sz="2800"/>
              <a:t>SYNDICATED LEASE</a:t>
            </a:r>
          </a:p>
          <a:p>
            <a:pPr algn="just">
              <a:buFontTx/>
              <a:buNone/>
            </a:pPr>
            <a:r>
              <a:rPr lang="en-US" altLang="en-US" sz="2800"/>
              <a:t>	Pembiayaan </a:t>
            </a:r>
            <a:r>
              <a:rPr lang="id-ID" altLang="en-US" sz="2800"/>
              <a:t>sewa guna usaha </a:t>
            </a:r>
            <a:r>
              <a:rPr lang="en-US" altLang="en-US" sz="2800"/>
              <a:t>dilakukan oleh beberapa lessor karena pertimbangan r</a:t>
            </a:r>
            <a:r>
              <a:rPr lang="id-ID" altLang="en-US" sz="2800"/>
              <a:t>i</a:t>
            </a:r>
            <a:r>
              <a:rPr lang="en-US" altLang="en-US" sz="2800"/>
              <a:t>siko dan dana yang besar</a:t>
            </a:r>
            <a:endParaRPr lang="id-ID" altLang="en-US" sz="2800"/>
          </a:p>
          <a:p>
            <a:pPr algn="just"/>
            <a:r>
              <a:rPr lang="en-US" altLang="en-US" sz="2800"/>
              <a:t>VENDOR PROGRAM</a:t>
            </a:r>
          </a:p>
          <a:p>
            <a:pPr algn="just">
              <a:buFontTx/>
              <a:buNone/>
            </a:pPr>
            <a:r>
              <a:rPr lang="en-US" altLang="en-US" sz="2800"/>
              <a:t>	Dealer menjual kepada konsumen dengan fasilitas leasing. Lessor akan membayar ob</a:t>
            </a:r>
            <a:r>
              <a:rPr lang="id-ID" altLang="en-US" sz="2800"/>
              <a:t>j</a:t>
            </a:r>
            <a:r>
              <a:rPr lang="en-US" altLang="en-US" sz="2800"/>
              <a:t>ek leasing ke dealer/vendor, lesssee membayar angsuran ke lessor</a:t>
            </a:r>
            <a:endParaRPr lang="id-ID" altLang="en-US" sz="2800"/>
          </a:p>
          <a:p>
            <a:pPr algn="just">
              <a:buFontTx/>
              <a:buNone/>
            </a:pPr>
            <a:endParaRPr lang="en-US" altLang="en-US" sz="2800"/>
          </a:p>
          <a:p>
            <a:pPr>
              <a:buFontTx/>
              <a:buNone/>
            </a:pPr>
            <a:endParaRPr lang="en-US" altLang="en-US" sz="2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696953B9-3AD9-4F5A-A2BB-DAC4A9EE93BC}"/>
              </a:ext>
            </a:extLst>
          </p:cNvPr>
          <p:cNvSpPr>
            <a:spLocks noGrp="1" noChangeArrowheads="1"/>
          </p:cNvSpPr>
          <p:nvPr>
            <p:ph type="title"/>
          </p:nvPr>
        </p:nvSpPr>
        <p:spPr>
          <a:xfrm>
            <a:off x="612775" y="228600"/>
            <a:ext cx="8153400" cy="990600"/>
          </a:xfrm>
        </p:spPr>
        <p:txBody>
          <a:bodyPr/>
          <a:lstStyle/>
          <a:p>
            <a:r>
              <a:rPr lang="en-US" altLang="en-US" sz="4000"/>
              <a:t>BENTUK TRANSAKSI </a:t>
            </a:r>
            <a:br>
              <a:rPr lang="en-US" altLang="en-US" sz="4000"/>
            </a:br>
            <a:r>
              <a:rPr lang="en-US" altLang="en-US" sz="4000"/>
              <a:t>FINANCE LEASE</a:t>
            </a:r>
            <a:r>
              <a:rPr lang="id-ID" altLang="en-US" sz="4000"/>
              <a:t> (lanjutan)</a:t>
            </a:r>
            <a:endParaRPr lang="en-US" altLang="en-US" sz="4000"/>
          </a:p>
        </p:txBody>
      </p:sp>
      <p:sp>
        <p:nvSpPr>
          <p:cNvPr id="24579" name="Rectangle 3">
            <a:extLst>
              <a:ext uri="{FF2B5EF4-FFF2-40B4-BE49-F238E27FC236}">
                <a16:creationId xmlns:a16="http://schemas.microsoft.com/office/drawing/2014/main" id="{C77C252E-F7FB-4943-B7BC-AF19E4CB4E56}"/>
              </a:ext>
            </a:extLst>
          </p:cNvPr>
          <p:cNvSpPr>
            <a:spLocks noGrp="1" noChangeArrowheads="1"/>
          </p:cNvSpPr>
          <p:nvPr>
            <p:ph type="body" idx="1"/>
          </p:nvPr>
        </p:nvSpPr>
        <p:spPr>
          <a:xfrm>
            <a:off x="612775" y="1600200"/>
            <a:ext cx="8153400" cy="4495800"/>
          </a:xfrm>
        </p:spPr>
        <p:txBody>
          <a:bodyPr/>
          <a:lstStyle/>
          <a:p>
            <a:pPr algn="just"/>
            <a:r>
              <a:rPr lang="id-ID" altLang="en-US" sz="2800"/>
              <a:t>CROSS BORDER</a:t>
            </a:r>
            <a:r>
              <a:rPr lang="en-US" altLang="en-US" sz="2800"/>
              <a:t> LEASE</a:t>
            </a:r>
          </a:p>
          <a:p>
            <a:pPr algn="just">
              <a:buFontTx/>
              <a:buNone/>
            </a:pPr>
            <a:r>
              <a:rPr lang="en-US" altLang="en-US" sz="2800"/>
              <a:t>	L</a:t>
            </a:r>
            <a:r>
              <a:rPr lang="id-ID" altLang="en-US" sz="2800"/>
              <a:t>easing yang melewati batas wilayah suatu negara.</a:t>
            </a:r>
          </a:p>
          <a:p>
            <a:pPr algn="just">
              <a:buFontTx/>
              <a:buNone/>
            </a:pPr>
            <a:r>
              <a:rPr lang="id-ID" altLang="en-US" sz="2800"/>
              <a:t>	Contoh barang : pesawat terbang</a:t>
            </a:r>
          </a:p>
          <a:p>
            <a:pPr algn="just">
              <a:buFontTx/>
              <a:buNone/>
            </a:pPr>
            <a:endParaRPr lang="en-US" altLang="en-US" sz="2800"/>
          </a:p>
          <a:p>
            <a:pPr>
              <a:buFontTx/>
              <a:buNone/>
            </a:pPr>
            <a:endParaRPr lang="en-US" altLang="en-US" sz="2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AC3FB2C1-A543-4E58-BD96-9022DB60BC1E}"/>
              </a:ext>
            </a:extLst>
          </p:cNvPr>
          <p:cNvSpPr>
            <a:spLocks noGrp="1"/>
          </p:cNvSpPr>
          <p:nvPr>
            <p:ph type="title"/>
          </p:nvPr>
        </p:nvSpPr>
        <p:spPr>
          <a:xfrm>
            <a:off x="612775" y="228600"/>
            <a:ext cx="8153400" cy="990600"/>
          </a:xfrm>
        </p:spPr>
        <p:txBody>
          <a:bodyPr/>
          <a:lstStyle/>
          <a:p>
            <a:pPr eaLnBrk="1" hangingPunct="1"/>
            <a:r>
              <a:rPr lang="id-ID" altLang="en-US" sz="2800">
                <a:solidFill>
                  <a:schemeClr val="tx1"/>
                </a:solidFill>
                <a:latin typeface="Arial Rounded MT Bold" panose="020F0704030504030204" pitchFamily="34" charset="0"/>
              </a:rPr>
              <a:t>SALE AND LEASE BACK</a:t>
            </a:r>
          </a:p>
        </p:txBody>
      </p:sp>
      <p:sp>
        <p:nvSpPr>
          <p:cNvPr id="10243" name="Content Placeholder 2">
            <a:extLst>
              <a:ext uri="{FF2B5EF4-FFF2-40B4-BE49-F238E27FC236}">
                <a16:creationId xmlns:a16="http://schemas.microsoft.com/office/drawing/2014/main" id="{C3A3E8AA-61A2-4A47-9A90-C0906A87CA3A}"/>
              </a:ext>
            </a:extLst>
          </p:cNvPr>
          <p:cNvSpPr>
            <a:spLocks noGrp="1"/>
          </p:cNvSpPr>
          <p:nvPr>
            <p:ph sz="quarter" idx="1"/>
          </p:nvPr>
        </p:nvSpPr>
        <p:spPr>
          <a:xfrm>
            <a:off x="612775" y="1600200"/>
            <a:ext cx="8153400" cy="4495800"/>
          </a:xfrm>
        </p:spPr>
        <p:txBody>
          <a:bodyPr>
            <a:normAutofit fontScale="92500" lnSpcReduction="20000"/>
          </a:bodyPr>
          <a:lstStyle/>
          <a:p>
            <a:pPr marL="274320" indent="-274320" algn="just" eaLnBrk="1" fontAlgn="auto" hangingPunct="1">
              <a:spcAft>
                <a:spcPts val="0"/>
              </a:spcAft>
              <a:buClr>
                <a:schemeClr val="accent3"/>
              </a:buClr>
              <a:buFont typeface="Wingdings 2"/>
              <a:buChar char=""/>
              <a:defRPr/>
            </a:pPr>
            <a:r>
              <a:rPr lang="id-ID" dirty="0">
                <a:latin typeface="Arial Rounded MT Bold" pitchFamily="34" charset="0"/>
              </a:rPr>
              <a:t>Pada sale and lease back, lessee sudah mempunyai suatu alat produksi, ingin membeli alat produksi lain, tetapi tidak mempunyai uang dan apabila dipaksakan untuk membeli alat produksi baru akan mengganggu </a:t>
            </a:r>
            <a:r>
              <a:rPr lang="id-ID" i="1" dirty="0">
                <a:latin typeface="Arial Rounded MT Bold" pitchFamily="34" charset="0"/>
              </a:rPr>
              <a:t>cash flow</a:t>
            </a:r>
            <a:r>
              <a:rPr lang="id-ID" dirty="0">
                <a:latin typeface="Arial Rounded MT Bold" pitchFamily="34" charset="0"/>
              </a:rPr>
              <a:t> (keadaan keuangan) perusahaan. </a:t>
            </a:r>
            <a:endParaRPr lang="en-US" dirty="0">
              <a:latin typeface="Arial Rounded MT Bold" pitchFamily="34" charset="0"/>
            </a:endParaRPr>
          </a:p>
          <a:p>
            <a:pPr marL="274320" indent="-274320" algn="just" eaLnBrk="1" fontAlgn="auto" hangingPunct="1">
              <a:spcAft>
                <a:spcPts val="0"/>
              </a:spcAft>
              <a:buClr>
                <a:schemeClr val="accent3"/>
              </a:buClr>
              <a:buFont typeface="Wingdings 2"/>
              <a:buChar char=""/>
              <a:defRPr/>
            </a:pPr>
            <a:r>
              <a:rPr lang="id-ID" dirty="0">
                <a:latin typeface="Arial Rounded MT Bold" pitchFamily="34" charset="0"/>
              </a:rPr>
              <a:t>Cara penyelesaiannya adalah dengan menjual alat produksi yang lama kepada perusahaan leasing, hasilnya untuk membeli alat produksi yang baru dan menyewa kembali alat produksi lama yang telah dijual kepada perusahaan leasing. </a:t>
            </a:r>
            <a:endParaRPr lang="en-US" dirty="0">
              <a:latin typeface="Arial Rounded MT Bold" pitchFamily="34" charset="0"/>
            </a:endParaRPr>
          </a:p>
          <a:p>
            <a:pPr marL="274320" indent="-274320" algn="just" eaLnBrk="1" fontAlgn="auto" hangingPunct="1">
              <a:spcAft>
                <a:spcPts val="0"/>
              </a:spcAft>
              <a:buClr>
                <a:schemeClr val="accent3"/>
              </a:buClr>
              <a:buFont typeface="Wingdings 2"/>
              <a:buChar char=""/>
              <a:defRPr/>
            </a:pPr>
            <a:endParaRPr lang="en-US" dirty="0">
              <a:latin typeface="Arial Rounded MT Bold" pitchFamily="34" charset="0"/>
            </a:endParaRP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14D94340-4D25-4351-9488-BA084D3671FB}"/>
              </a:ext>
            </a:extLst>
          </p:cNvPr>
          <p:cNvSpPr>
            <a:spLocks noGrp="1" noChangeArrowheads="1"/>
          </p:cNvSpPr>
          <p:nvPr>
            <p:ph type="title"/>
          </p:nvPr>
        </p:nvSpPr>
        <p:spPr>
          <a:xfrm>
            <a:off x="612775" y="228600"/>
            <a:ext cx="8153400" cy="990600"/>
          </a:xfrm>
        </p:spPr>
        <p:txBody>
          <a:bodyPr/>
          <a:lstStyle/>
          <a:p>
            <a:r>
              <a:rPr lang="en-US" altLang="en-US"/>
              <a:t>OPERATING LEASE</a:t>
            </a:r>
          </a:p>
        </p:txBody>
      </p:sp>
      <p:sp>
        <p:nvSpPr>
          <p:cNvPr id="26627" name="Rectangle 3">
            <a:extLst>
              <a:ext uri="{FF2B5EF4-FFF2-40B4-BE49-F238E27FC236}">
                <a16:creationId xmlns:a16="http://schemas.microsoft.com/office/drawing/2014/main" id="{14A48189-9B54-4F42-A11C-05052DCB4155}"/>
              </a:ext>
            </a:extLst>
          </p:cNvPr>
          <p:cNvSpPr>
            <a:spLocks noGrp="1" noChangeArrowheads="1"/>
          </p:cNvSpPr>
          <p:nvPr>
            <p:ph type="body" idx="1"/>
          </p:nvPr>
        </p:nvSpPr>
        <p:spPr>
          <a:xfrm>
            <a:off x="612775" y="1600200"/>
            <a:ext cx="8153400" cy="4495800"/>
          </a:xfrm>
        </p:spPr>
        <p:txBody>
          <a:bodyPr/>
          <a:lstStyle/>
          <a:p>
            <a:pPr algn="just">
              <a:lnSpc>
                <a:spcPct val="90000"/>
              </a:lnSpc>
            </a:pPr>
            <a:r>
              <a:rPr lang="en-US" altLang="en-US" sz="2800"/>
              <a:t>Lessor membeli barang modal dan menyewakannya ke lessee</a:t>
            </a:r>
          </a:p>
          <a:p>
            <a:pPr algn="just">
              <a:lnSpc>
                <a:spcPct val="90000"/>
              </a:lnSpc>
            </a:pPr>
            <a:r>
              <a:rPr lang="en-US" altLang="en-US" sz="2800"/>
              <a:t>Pembayaran tidak mencakup harga barang dan bunga</a:t>
            </a:r>
          </a:p>
          <a:p>
            <a:pPr algn="just">
              <a:lnSpc>
                <a:spcPct val="90000"/>
              </a:lnSpc>
            </a:pPr>
            <a:r>
              <a:rPr lang="en-US" altLang="en-US" sz="2800"/>
              <a:t>Keuntungan diharapkan dari penjualan barang modal</a:t>
            </a:r>
            <a:r>
              <a:rPr lang="id-ID" altLang="en-US" sz="2800"/>
              <a:t> dan kontrak leasing lainnya</a:t>
            </a:r>
            <a:endParaRPr lang="en-US" altLang="en-US" sz="2800"/>
          </a:p>
          <a:p>
            <a:pPr algn="just">
              <a:lnSpc>
                <a:spcPct val="90000"/>
              </a:lnSpc>
            </a:pPr>
            <a:r>
              <a:rPr lang="en-US" altLang="en-US" sz="2800"/>
              <a:t>Lessor menanggung biaya pelaksanaan </a:t>
            </a:r>
            <a:r>
              <a:rPr lang="id-ID" altLang="en-US" sz="2800"/>
              <a:t>sewa guna usaha</a:t>
            </a:r>
            <a:r>
              <a:rPr lang="en-US" altLang="en-US" sz="2800"/>
              <a:t> seperti asuransi, pajak dan pemeliharaan</a:t>
            </a:r>
          </a:p>
          <a:p>
            <a:pPr algn="just">
              <a:lnSpc>
                <a:spcPct val="90000"/>
              </a:lnSpc>
            </a:pPr>
            <a:r>
              <a:rPr lang="en-US" altLang="en-US" sz="2800"/>
              <a:t>Bisa terjadi pembatalan kontrak di tengah jalan</a:t>
            </a:r>
            <a:endParaRPr lang="id-ID" altLang="en-US" sz="2800"/>
          </a:p>
          <a:p>
            <a:pPr algn="just">
              <a:lnSpc>
                <a:spcPct val="90000"/>
              </a:lnSpc>
            </a:pPr>
            <a:r>
              <a:rPr lang="id-ID" altLang="en-US" sz="2800"/>
              <a:t>Disebut juga non-payout lease</a:t>
            </a:r>
            <a:endParaRPr lang="en-US" altLang="en-US" sz="2800"/>
          </a:p>
          <a:p>
            <a:pPr algn="just">
              <a:lnSpc>
                <a:spcPct val="90000"/>
              </a:lnSpc>
              <a:buFontTx/>
              <a:buNone/>
            </a:pPr>
            <a:endParaRPr lang="en-US" altLang="en-US" sz="2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ACF4DA9-E12F-40A9-942B-9362BFE7D584}"/>
              </a:ext>
            </a:extLst>
          </p:cNvPr>
          <p:cNvGraphicFramePr>
            <a:graphicFrameLocks noGrp="1"/>
          </p:cNvGraphicFramePr>
          <p:nvPr/>
        </p:nvGraphicFramePr>
        <p:xfrm>
          <a:off x="685800" y="411163"/>
          <a:ext cx="7848600" cy="6324600"/>
        </p:xfrm>
        <a:graphic>
          <a:graphicData uri="http://schemas.openxmlformats.org/drawingml/2006/table">
            <a:tbl>
              <a:tblPr/>
              <a:tblGrid>
                <a:gridCol w="3886271">
                  <a:extLst>
                    <a:ext uri="{9D8B030D-6E8A-4147-A177-3AD203B41FA5}">
                      <a16:colId xmlns:a16="http://schemas.microsoft.com/office/drawing/2014/main" val="20000"/>
                    </a:ext>
                  </a:extLst>
                </a:gridCol>
                <a:gridCol w="3962329">
                  <a:extLst>
                    <a:ext uri="{9D8B030D-6E8A-4147-A177-3AD203B41FA5}">
                      <a16:colId xmlns:a16="http://schemas.microsoft.com/office/drawing/2014/main" val="20001"/>
                    </a:ext>
                  </a:extLst>
                </a:gridCol>
              </a:tblGrid>
              <a:tr h="533400">
                <a:tc>
                  <a:txBody>
                    <a:bodyPr/>
                    <a:lstStyle/>
                    <a:p>
                      <a:pPr algn="ctr">
                        <a:lnSpc>
                          <a:spcPct val="150000"/>
                        </a:lnSpc>
                        <a:spcBef>
                          <a:spcPts val="1200"/>
                        </a:spcBef>
                        <a:spcAft>
                          <a:spcPts val="0"/>
                        </a:spcAft>
                      </a:pPr>
                      <a:r>
                        <a:rPr lang="id-ID" sz="2000" i="1" dirty="0">
                          <a:latin typeface="Times New Roman"/>
                          <a:ea typeface="Times New Roman"/>
                        </a:rPr>
                        <a:t>Finance lease </a:t>
                      </a:r>
                      <a:r>
                        <a:rPr lang="id-ID" sz="2000" dirty="0">
                          <a:latin typeface="Times New Roman"/>
                          <a:ea typeface="Times New Roman"/>
                        </a:rPr>
                        <a:t>(hak opsi)</a:t>
                      </a:r>
                      <a:endParaRPr lang="en-US" sz="2000" dirty="0">
                        <a:latin typeface="Times New Roman"/>
                        <a:ea typeface="Times New Roman"/>
                      </a:endParaRPr>
                    </a:p>
                  </a:txBody>
                  <a:tcPr marL="23091" marR="2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spcAft>
                          <a:spcPts val="0"/>
                        </a:spcAft>
                      </a:pPr>
                      <a:r>
                        <a:rPr lang="id-ID" sz="2000" i="1" dirty="0">
                          <a:latin typeface="Times New Roman"/>
                          <a:ea typeface="Times New Roman"/>
                        </a:rPr>
                        <a:t>Operating Lease </a:t>
                      </a:r>
                      <a:r>
                        <a:rPr lang="id-ID" sz="2000" dirty="0">
                          <a:latin typeface="Times New Roman"/>
                          <a:ea typeface="Times New Roman"/>
                        </a:rPr>
                        <a:t>(tanpa hak opsi)</a:t>
                      </a:r>
                      <a:endParaRPr lang="en-US" sz="2000" dirty="0">
                        <a:latin typeface="Times New Roman"/>
                        <a:ea typeface="Times New Roman"/>
                      </a:endParaRPr>
                    </a:p>
                  </a:txBody>
                  <a:tcPr marL="23091" marR="2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039216">
                <a:tc>
                  <a:txBody>
                    <a:bodyPr/>
                    <a:lstStyle/>
                    <a:p>
                      <a:pPr marL="365125" indent="0" algn="just">
                        <a:spcBef>
                          <a:spcPts val="1200"/>
                        </a:spcBef>
                        <a:spcAft>
                          <a:spcPts val="0"/>
                        </a:spcAft>
                      </a:pPr>
                      <a:r>
                        <a:rPr lang="id-ID" sz="2000" u="none" dirty="0">
                          <a:latin typeface="Times New Roman"/>
                          <a:ea typeface="Times New Roman"/>
                        </a:rPr>
                        <a:t>Risiko ekonomis </a:t>
                      </a:r>
                      <a:r>
                        <a:rPr lang="id-ID" sz="2000" dirty="0">
                          <a:latin typeface="Times New Roman"/>
                          <a:ea typeface="Times New Roman"/>
                        </a:rPr>
                        <a:t> atas obyek lease sepenuhnya ada pada pihak lessee, oleh karena itu kewajiban untuk asuransi benda ditanggung oleh </a:t>
                      </a:r>
                      <a:r>
                        <a:rPr lang="id-ID" sz="2000" u="none" dirty="0">
                          <a:latin typeface="Times New Roman"/>
                          <a:ea typeface="Times New Roman"/>
                        </a:rPr>
                        <a:t>lessee.</a:t>
                      </a:r>
                      <a:endParaRPr lang="en-US" sz="2000" u="none" dirty="0">
                        <a:latin typeface="Times New Roman"/>
                        <a:ea typeface="Times New Roman"/>
                      </a:endParaRPr>
                    </a:p>
                    <a:p>
                      <a:pPr marL="365125" indent="0" algn="just">
                        <a:spcBef>
                          <a:spcPts val="1200"/>
                        </a:spcBef>
                        <a:spcAft>
                          <a:spcPts val="0"/>
                        </a:spcAft>
                      </a:pPr>
                      <a:r>
                        <a:rPr lang="id-ID" sz="2000" dirty="0">
                          <a:latin typeface="Times New Roman"/>
                          <a:ea typeface="Times New Roman"/>
                        </a:rPr>
                        <a:t>Selama jangka waktu perjanjian leasing,</a:t>
                      </a:r>
                      <a:r>
                        <a:rPr lang="id-ID" sz="2000" baseline="0" dirty="0">
                          <a:latin typeface="Times New Roman"/>
                          <a:ea typeface="Times New Roman"/>
                        </a:rPr>
                        <a:t> </a:t>
                      </a:r>
                      <a:r>
                        <a:rPr lang="id-ID" sz="2000" dirty="0">
                          <a:latin typeface="Times New Roman"/>
                          <a:ea typeface="Times New Roman"/>
                        </a:rPr>
                        <a:t>kontrak tidak dapat diputuskan/dihentikan.</a:t>
                      </a:r>
                      <a:r>
                        <a:rPr lang="id-ID" sz="2000" baseline="0" dirty="0">
                          <a:latin typeface="Times New Roman"/>
                          <a:ea typeface="Times New Roman"/>
                        </a:rPr>
                        <a:t> </a:t>
                      </a:r>
                      <a:r>
                        <a:rPr lang="id-ID" sz="2000" dirty="0">
                          <a:latin typeface="Times New Roman"/>
                          <a:ea typeface="Times New Roman"/>
                        </a:rPr>
                        <a:t>Jika karena suatu sebab perjanjian itu akan diputuskan maka </a:t>
                      </a:r>
                      <a:r>
                        <a:rPr lang="id-ID" sz="2000" u="none" dirty="0">
                          <a:latin typeface="Times New Roman"/>
                          <a:ea typeface="Times New Roman"/>
                        </a:rPr>
                        <a:t>lessee harus membayar seluruh jumlah yang masih terutang sekaligus </a:t>
                      </a:r>
                      <a:r>
                        <a:rPr lang="id-ID" sz="2000" dirty="0">
                          <a:latin typeface="Times New Roman"/>
                          <a:ea typeface="Times New Roman"/>
                        </a:rPr>
                        <a:t>(seketika pada saat putusnya perjanjian).</a:t>
                      </a:r>
                    </a:p>
                    <a:p>
                      <a:pPr marL="365125" indent="0" algn="just">
                        <a:spcBef>
                          <a:spcPts val="1200"/>
                        </a:spcBef>
                        <a:spcAft>
                          <a:spcPts val="0"/>
                        </a:spcAft>
                      </a:pPr>
                      <a:r>
                        <a:rPr lang="id-ID" sz="2000" u="none" dirty="0">
                          <a:latin typeface="Times New Roman"/>
                          <a:ea typeface="Times New Roman"/>
                        </a:rPr>
                        <a:t>Lessee harus menanggung biaya pemeliharaan benda tersebut.</a:t>
                      </a:r>
                      <a:endParaRPr lang="en-US" sz="1800" dirty="0">
                        <a:latin typeface="Times New Roman"/>
                        <a:ea typeface="Times New Roman"/>
                      </a:endParaRPr>
                    </a:p>
                  </a:txBody>
                  <a:tcPr marL="23091" marR="2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15875" algn="just">
                        <a:spcBef>
                          <a:spcPts val="1200"/>
                        </a:spcBef>
                        <a:spcAft>
                          <a:spcPts val="0"/>
                        </a:spcAft>
                        <a:buNone/>
                      </a:pPr>
                      <a:r>
                        <a:rPr lang="id-ID" sz="2000" dirty="0">
                          <a:latin typeface="Times New Roman"/>
                          <a:ea typeface="Times New Roman"/>
                        </a:rPr>
                        <a:t>R</a:t>
                      </a:r>
                      <a:r>
                        <a:rPr lang="id-ID" sz="2000" u="none" dirty="0">
                          <a:latin typeface="Times New Roman"/>
                          <a:ea typeface="Times New Roman"/>
                        </a:rPr>
                        <a:t>isiko ekonomis</a:t>
                      </a:r>
                      <a:r>
                        <a:rPr lang="id-ID" sz="2000" dirty="0">
                          <a:latin typeface="Times New Roman"/>
                          <a:ea typeface="Times New Roman"/>
                        </a:rPr>
                        <a:t> sehubungan dengan investasi benda yang merupakan</a:t>
                      </a:r>
                      <a:r>
                        <a:rPr lang="id-ID" sz="2000" baseline="0" dirty="0">
                          <a:latin typeface="Times New Roman"/>
                          <a:ea typeface="Times New Roman"/>
                        </a:rPr>
                        <a:t> </a:t>
                      </a:r>
                      <a:r>
                        <a:rPr lang="id-ID" sz="2000" dirty="0">
                          <a:latin typeface="Times New Roman"/>
                          <a:ea typeface="Times New Roman"/>
                        </a:rPr>
                        <a:t>objek lease sepenuhnya ditanggung oleh </a:t>
                      </a:r>
                      <a:r>
                        <a:rPr lang="id-ID" sz="2000" u="none" dirty="0">
                          <a:latin typeface="Times New Roman"/>
                          <a:ea typeface="Times New Roman"/>
                        </a:rPr>
                        <a:t>lessor.</a:t>
                      </a:r>
                      <a:endParaRPr lang="en-US" sz="2000" u="none" dirty="0">
                        <a:latin typeface="Times New Roman"/>
                        <a:ea typeface="Times New Roman"/>
                      </a:endParaRPr>
                    </a:p>
                    <a:p>
                      <a:pPr marL="457200" indent="-15875" algn="just">
                        <a:spcBef>
                          <a:spcPts val="1200"/>
                        </a:spcBef>
                        <a:spcAft>
                          <a:spcPts val="0"/>
                        </a:spcAft>
                        <a:buNone/>
                      </a:pPr>
                      <a:r>
                        <a:rPr lang="id-ID" sz="2000" baseline="0" dirty="0">
                          <a:latin typeface="Times New Roman"/>
                          <a:ea typeface="Times New Roman"/>
                        </a:rPr>
                        <a:t>Kontrak o</a:t>
                      </a:r>
                      <a:r>
                        <a:rPr lang="id-ID" sz="2000" dirty="0">
                          <a:latin typeface="Times New Roman"/>
                          <a:ea typeface="Times New Roman"/>
                        </a:rPr>
                        <a:t>perational lease</a:t>
                      </a:r>
                      <a:r>
                        <a:rPr lang="id-ID" sz="2000" baseline="0" dirty="0">
                          <a:latin typeface="Times New Roman"/>
                          <a:ea typeface="Times New Roman"/>
                        </a:rPr>
                        <a:t> </a:t>
                      </a:r>
                      <a:r>
                        <a:rPr lang="id-ID" sz="2000" dirty="0">
                          <a:latin typeface="Times New Roman"/>
                          <a:ea typeface="Times New Roman"/>
                        </a:rPr>
                        <a:t>dapat dihentikan sewaktu-waktu dan jangka waktu kontraknya biasanya lebih singkat dari pada umur ekonomis objek lease.</a:t>
                      </a:r>
                    </a:p>
                    <a:p>
                      <a:pPr marL="457200" indent="-457200" algn="just">
                        <a:spcBef>
                          <a:spcPts val="1200"/>
                        </a:spcBef>
                        <a:spcAft>
                          <a:spcPts val="0"/>
                        </a:spcAft>
                        <a:buNone/>
                      </a:pPr>
                      <a:endParaRPr lang="id-ID" sz="2000" dirty="0">
                        <a:latin typeface="Times New Roman"/>
                        <a:ea typeface="Times New Roman"/>
                      </a:endParaRPr>
                    </a:p>
                    <a:p>
                      <a:pPr marL="457200" indent="-457200" algn="just">
                        <a:spcBef>
                          <a:spcPts val="1200"/>
                        </a:spcBef>
                        <a:spcAft>
                          <a:spcPts val="0"/>
                        </a:spcAft>
                        <a:buNone/>
                      </a:pPr>
                      <a:endParaRPr lang="id-ID" sz="2000" dirty="0">
                        <a:latin typeface="Times New Roman"/>
                        <a:ea typeface="Times New Roman"/>
                      </a:endParaRPr>
                    </a:p>
                    <a:p>
                      <a:pPr marL="441325" indent="0" algn="just">
                        <a:spcBef>
                          <a:spcPts val="1200"/>
                        </a:spcBef>
                        <a:spcAft>
                          <a:spcPts val="0"/>
                        </a:spcAft>
                      </a:pPr>
                      <a:r>
                        <a:rPr lang="id-ID" sz="2000" dirty="0">
                          <a:latin typeface="Times New Roman"/>
                          <a:ea typeface="Times New Roman"/>
                        </a:rPr>
                        <a:t>                                                      </a:t>
                      </a:r>
                      <a:r>
                        <a:rPr lang="id-ID" sz="2000" u="none" dirty="0">
                          <a:latin typeface="Times New Roman"/>
                          <a:ea typeface="Times New Roman"/>
                        </a:rPr>
                        <a:t>Lessor </a:t>
                      </a:r>
                      <a:r>
                        <a:rPr lang="id-ID" sz="2000" dirty="0">
                          <a:latin typeface="Times New Roman"/>
                          <a:ea typeface="Times New Roman"/>
                        </a:rPr>
                        <a:t> sendiri yang harus   memelihara dan mengasuransikan barang lease tersebut.</a:t>
                      </a:r>
                      <a:endParaRPr lang="en-US" sz="2000" dirty="0">
                        <a:latin typeface="Times New Roman"/>
                        <a:ea typeface="Times New Roman"/>
                      </a:endParaRPr>
                    </a:p>
                  </a:txBody>
                  <a:tcPr marL="23091" marR="2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just">
                        <a:spcBef>
                          <a:spcPts val="1200"/>
                        </a:spcBef>
                        <a:spcAft>
                          <a:spcPts val="0"/>
                        </a:spcAft>
                      </a:pPr>
                      <a:endParaRPr lang="en-US" sz="1800" dirty="0">
                        <a:latin typeface="Times New Roman"/>
                        <a:ea typeface="Times New Roman"/>
                      </a:endParaRPr>
                    </a:p>
                  </a:txBody>
                  <a:tcPr marL="23091" marR="2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Bef>
                          <a:spcPts val="1200"/>
                        </a:spcBef>
                        <a:spcAft>
                          <a:spcPts val="0"/>
                        </a:spcAft>
                      </a:pPr>
                      <a:endParaRPr lang="en-US" sz="2000" dirty="0">
                        <a:latin typeface="Times New Roman"/>
                        <a:ea typeface="Times New Roman"/>
                      </a:endParaRPr>
                    </a:p>
                  </a:txBody>
                  <a:tcPr marL="23091" marR="230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8CE7E8E2-46A4-4F8B-9EFE-0E2AA314CFC7}"/>
              </a:ext>
            </a:extLst>
          </p:cNvPr>
          <p:cNvSpPr>
            <a:spLocks noGrp="1" noChangeArrowheads="1"/>
          </p:cNvSpPr>
          <p:nvPr>
            <p:ph type="title"/>
          </p:nvPr>
        </p:nvSpPr>
        <p:spPr>
          <a:xfrm>
            <a:off x="612775" y="228600"/>
            <a:ext cx="8153400" cy="990600"/>
          </a:xfrm>
        </p:spPr>
        <p:txBody>
          <a:bodyPr/>
          <a:lstStyle/>
          <a:p>
            <a:r>
              <a:rPr lang="en-US" altLang="en-US"/>
              <a:t>MANFAAT LEASING</a:t>
            </a:r>
          </a:p>
        </p:txBody>
      </p:sp>
      <p:sp>
        <p:nvSpPr>
          <p:cNvPr id="28675" name="Rectangle 3">
            <a:extLst>
              <a:ext uri="{FF2B5EF4-FFF2-40B4-BE49-F238E27FC236}">
                <a16:creationId xmlns:a16="http://schemas.microsoft.com/office/drawing/2014/main" id="{48882FED-A0CE-4FFB-A3AF-57A35BDF77C1}"/>
              </a:ext>
            </a:extLst>
          </p:cNvPr>
          <p:cNvSpPr>
            <a:spLocks noGrp="1" noChangeArrowheads="1"/>
          </p:cNvSpPr>
          <p:nvPr>
            <p:ph type="body" idx="1"/>
          </p:nvPr>
        </p:nvSpPr>
        <p:spPr>
          <a:xfrm>
            <a:off x="612775" y="1600200"/>
            <a:ext cx="8153400" cy="4495800"/>
          </a:xfrm>
        </p:spPr>
        <p:txBody>
          <a:bodyPr/>
          <a:lstStyle/>
          <a:p>
            <a:r>
              <a:rPr lang="id-ID" altLang="en-US"/>
              <a:t>Diversifikasi sumber pembiayaan </a:t>
            </a:r>
          </a:p>
          <a:p>
            <a:r>
              <a:rPr lang="en-US" altLang="en-US"/>
              <a:t>Menghemat modal</a:t>
            </a:r>
          </a:p>
          <a:p>
            <a:r>
              <a:rPr lang="en-US" altLang="en-US"/>
              <a:t>Persyaratan yang fleksibel</a:t>
            </a:r>
          </a:p>
          <a:p>
            <a:r>
              <a:rPr lang="en-US" altLang="en-US"/>
              <a:t>Biaya lebih murah</a:t>
            </a:r>
          </a:p>
          <a:p>
            <a:r>
              <a:rPr lang="en-US" altLang="en-US"/>
              <a:t>Menguntungkan arus kas</a:t>
            </a:r>
            <a:endParaRPr lang="id-ID" altLang="en-US"/>
          </a:p>
          <a:p>
            <a:r>
              <a:rPr lang="id-ID" altLang="en-US"/>
              <a:t>Menghindari risiko keusangan</a:t>
            </a:r>
            <a:endParaRPr lang="en-US" altLang="en-US"/>
          </a:p>
          <a:p>
            <a:r>
              <a:rPr lang="en-US" altLang="en-US"/>
              <a:t>Memperoleh proteksi inflasi, dll.</a:t>
            </a:r>
          </a:p>
          <a:p>
            <a:pPr>
              <a:buFontTx/>
              <a:buNone/>
            </a:pPr>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744BF808-8072-47E8-9D8A-CD0E0FDB04C6}"/>
              </a:ext>
            </a:extLst>
          </p:cNvPr>
          <p:cNvSpPr>
            <a:spLocks noGrp="1" noChangeArrowheads="1"/>
          </p:cNvSpPr>
          <p:nvPr>
            <p:ph type="title"/>
          </p:nvPr>
        </p:nvSpPr>
        <p:spPr>
          <a:xfrm>
            <a:off x="612775" y="228600"/>
            <a:ext cx="8153400" cy="990600"/>
          </a:xfrm>
        </p:spPr>
        <p:txBody>
          <a:bodyPr/>
          <a:lstStyle/>
          <a:p>
            <a:r>
              <a:rPr lang="en-US" altLang="en-US"/>
              <a:t>Contoh</a:t>
            </a:r>
            <a:r>
              <a:rPr lang="id-ID" altLang="en-US"/>
              <a:t> 1</a:t>
            </a:r>
            <a:endParaRPr lang="en-US" altLang="en-US"/>
          </a:p>
        </p:txBody>
      </p:sp>
      <p:sp>
        <p:nvSpPr>
          <p:cNvPr id="29699" name="Rectangle 3">
            <a:extLst>
              <a:ext uri="{FF2B5EF4-FFF2-40B4-BE49-F238E27FC236}">
                <a16:creationId xmlns:a16="http://schemas.microsoft.com/office/drawing/2014/main" id="{0833C18F-8BAE-4C91-8D72-20A78E53F00E}"/>
              </a:ext>
            </a:extLst>
          </p:cNvPr>
          <p:cNvSpPr>
            <a:spLocks noGrp="1" noChangeArrowheads="1"/>
          </p:cNvSpPr>
          <p:nvPr>
            <p:ph type="body" idx="1"/>
          </p:nvPr>
        </p:nvSpPr>
        <p:spPr>
          <a:xfrm>
            <a:off x="612775" y="1600200"/>
            <a:ext cx="8153400" cy="4495800"/>
          </a:xfrm>
        </p:spPr>
        <p:txBody>
          <a:bodyPr/>
          <a:lstStyle/>
          <a:p>
            <a:pPr algn="just"/>
            <a:r>
              <a:rPr lang="en-US" altLang="en-US" sz="2800"/>
              <a:t>PT</a:t>
            </a:r>
            <a:r>
              <a:rPr lang="id-ID" altLang="en-US" sz="2800"/>
              <a:t>.</a:t>
            </a:r>
            <a:r>
              <a:rPr lang="en-US" altLang="en-US" sz="2800"/>
              <a:t> A i</a:t>
            </a:r>
            <a:r>
              <a:rPr lang="id-ID" altLang="en-US" sz="2800"/>
              <a:t>ngin memperoleh mesin seharga $ 148,000 untuk digunakan dalam pabrikasi prosesor mikro. Perusahaan sewa bersedia mendanai peralatan tersebut dengan sewa berjangka 7x dimana pembayaran sewa dilakukan pada awal tahun. Bunga 13% per tahun. Taksiran nilai mesin pada akhir masa sewa sebesar $ 30,000. Berapakah pembayaran angsuran tahunannya?</a:t>
            </a:r>
            <a:endParaRPr lang="en-US" altLang="en-US" sz="2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738BC144-F2B0-4678-9DCF-1DD9433EF3CD}"/>
              </a:ext>
            </a:extLst>
          </p:cNvPr>
          <p:cNvSpPr>
            <a:spLocks noGrp="1" noChangeArrowheads="1"/>
          </p:cNvSpPr>
          <p:nvPr>
            <p:ph type="title"/>
          </p:nvPr>
        </p:nvSpPr>
        <p:spPr>
          <a:xfrm>
            <a:off x="612775" y="228600"/>
            <a:ext cx="8153400" cy="990600"/>
          </a:xfrm>
        </p:spPr>
        <p:txBody>
          <a:bodyPr/>
          <a:lstStyle/>
          <a:p>
            <a:r>
              <a:rPr lang="en-US" altLang="en-US"/>
              <a:t>J</a:t>
            </a:r>
            <a:r>
              <a:rPr lang="id-ID" altLang="en-US"/>
              <a:t>awab:</a:t>
            </a:r>
            <a:endParaRPr lang="en-US" altLang="en-US"/>
          </a:p>
        </p:txBody>
      </p:sp>
      <p:sp>
        <p:nvSpPr>
          <p:cNvPr id="30723" name="Rectangle 3">
            <a:extLst>
              <a:ext uri="{FF2B5EF4-FFF2-40B4-BE49-F238E27FC236}">
                <a16:creationId xmlns:a16="http://schemas.microsoft.com/office/drawing/2014/main" id="{90D0ADB7-6C50-4CF6-9090-80B7D9B92115}"/>
              </a:ext>
            </a:extLst>
          </p:cNvPr>
          <p:cNvSpPr>
            <a:spLocks noGrp="1" noChangeArrowheads="1"/>
          </p:cNvSpPr>
          <p:nvPr>
            <p:ph type="body" idx="1"/>
          </p:nvPr>
        </p:nvSpPr>
        <p:spPr>
          <a:xfrm>
            <a:off x="612775" y="1371600"/>
            <a:ext cx="8153400" cy="4724400"/>
          </a:xfrm>
        </p:spPr>
        <p:txBody>
          <a:bodyPr/>
          <a:lstStyle/>
          <a:p>
            <a:pPr algn="just"/>
            <a:r>
              <a:rPr lang="id-ID" altLang="en-US" sz="2800">
                <a:latin typeface="Andalus" pitchFamily="18" charset="0"/>
                <a:cs typeface="Andalus" pitchFamily="18" charset="0"/>
              </a:rPr>
              <a:t>                     </a:t>
            </a:r>
            <a:endParaRPr lang="id-ID" altLang="en-US" sz="1800">
              <a:latin typeface="Andalus" pitchFamily="18" charset="0"/>
              <a:cs typeface="Andalus" pitchFamily="18" charset="0"/>
            </a:endParaRPr>
          </a:p>
          <a:p>
            <a:pPr>
              <a:buFont typeface="Wingdings" panose="05000000000000000000" pitchFamily="2" charset="2"/>
              <a:buNone/>
            </a:pPr>
            <a:r>
              <a:rPr lang="id-ID" altLang="en-US" sz="2400" baseline="30000">
                <a:latin typeface="Andalus" pitchFamily="18" charset="0"/>
                <a:cs typeface="Andalus" pitchFamily="18" charset="0"/>
              </a:rPr>
              <a:t>	</a:t>
            </a:r>
            <a:r>
              <a:rPr lang="id-ID" altLang="en-US" sz="3200" baseline="30000">
                <a:latin typeface="Andalus" pitchFamily="18" charset="0"/>
                <a:cs typeface="Andalus" pitchFamily="18" charset="0"/>
              </a:rPr>
              <a:t> $ 148,000         =    x + x(PVIFA13%,6) + $ 30,000(PVIF13%,7)</a:t>
            </a:r>
          </a:p>
          <a:p>
            <a:pPr>
              <a:buFont typeface="Wingdings" panose="05000000000000000000" pitchFamily="2" charset="2"/>
              <a:buNone/>
            </a:pPr>
            <a:r>
              <a:rPr lang="id-ID" altLang="en-US" sz="3200" baseline="30000">
                <a:latin typeface="Andalus" pitchFamily="18" charset="0"/>
                <a:cs typeface="Andalus" pitchFamily="18" charset="0"/>
              </a:rPr>
              <a:t>			     =    x + x(3,998) + $ 30,000(0,425) </a:t>
            </a:r>
            <a:r>
              <a:rPr lang="id-ID" altLang="en-US" sz="3200" baseline="30000"/>
              <a:t>	</a:t>
            </a:r>
          </a:p>
          <a:p>
            <a:pPr>
              <a:buFont typeface="Wingdings" panose="05000000000000000000" pitchFamily="2" charset="2"/>
              <a:buNone/>
            </a:pPr>
            <a:r>
              <a:rPr lang="id-ID" altLang="en-US" sz="3200" baseline="30000"/>
              <a:t>	</a:t>
            </a:r>
            <a:r>
              <a:rPr lang="id-ID" altLang="en-US" sz="3200" baseline="30000">
                <a:latin typeface="Andalus" pitchFamily="18" charset="0"/>
                <a:cs typeface="Andalus" pitchFamily="18" charset="0"/>
              </a:rPr>
              <a:t> $ 148,000 </a:t>
            </a:r>
            <a:r>
              <a:rPr lang="id-ID" altLang="en-US" sz="3200" baseline="30000"/>
              <a:t>	    </a:t>
            </a:r>
            <a:r>
              <a:rPr lang="id-ID" altLang="en-US" sz="3200" baseline="30000">
                <a:latin typeface="Andalus" pitchFamily="18" charset="0"/>
                <a:cs typeface="Andalus" pitchFamily="18" charset="0"/>
              </a:rPr>
              <a:t>=</a:t>
            </a:r>
            <a:r>
              <a:rPr lang="id-ID" altLang="en-US" sz="3200" baseline="30000"/>
              <a:t>    </a:t>
            </a:r>
            <a:r>
              <a:rPr lang="id-ID" altLang="en-US" sz="3200" baseline="30000">
                <a:latin typeface="Andalus" pitchFamily="18" charset="0"/>
                <a:cs typeface="Andalus" pitchFamily="18" charset="0"/>
              </a:rPr>
              <a:t>x (4,998) + $12,750</a:t>
            </a:r>
          </a:p>
          <a:p>
            <a:pPr>
              <a:buFont typeface="Wingdings" panose="05000000000000000000" pitchFamily="2" charset="2"/>
              <a:buNone/>
            </a:pPr>
            <a:r>
              <a:rPr lang="id-ID" altLang="en-US" sz="3200" baseline="30000">
                <a:latin typeface="Andalus" pitchFamily="18" charset="0"/>
                <a:cs typeface="Andalus" pitchFamily="18" charset="0"/>
              </a:rPr>
              <a:t>	                x	     =  (($148,000 - $ 12,750))/4,998</a:t>
            </a:r>
          </a:p>
          <a:p>
            <a:pPr>
              <a:buFont typeface="Wingdings" panose="05000000000000000000" pitchFamily="2" charset="2"/>
              <a:buNone/>
            </a:pPr>
            <a:r>
              <a:rPr lang="id-ID" altLang="en-US" sz="3200" baseline="30000">
                <a:latin typeface="Andalus" pitchFamily="18" charset="0"/>
                <a:cs typeface="Andalus" pitchFamily="18" charset="0"/>
              </a:rPr>
              <a:t>		       x          =  $ 27,061</a:t>
            </a:r>
          </a:p>
          <a:p>
            <a:pPr>
              <a:buFont typeface="Wingdings" panose="05000000000000000000" pitchFamily="2" charset="2"/>
              <a:buNone/>
            </a:pPr>
            <a:endParaRPr lang="id-ID" altLang="en-US" sz="3200" baseline="30000">
              <a:latin typeface="Andalus" pitchFamily="18" charset="0"/>
              <a:cs typeface="Andalus" pitchFamily="18" charset="0"/>
            </a:endParaRPr>
          </a:p>
          <a:p>
            <a:pPr>
              <a:buFont typeface="Wingdings" panose="05000000000000000000" pitchFamily="2" charset="2"/>
              <a:buNone/>
            </a:pPr>
            <a:r>
              <a:rPr lang="id-ID" altLang="en-US" sz="3200" baseline="30000">
                <a:latin typeface="Andalus" pitchFamily="18" charset="0"/>
                <a:cs typeface="Andalus" pitchFamily="18" charset="0"/>
              </a:rPr>
              <a:t>Jadi, pembayaran sewa tahunannya adalah $ 27,061</a:t>
            </a:r>
          </a:p>
          <a:p>
            <a:pPr>
              <a:buFont typeface="Wingdings" panose="05000000000000000000" pitchFamily="2" charset="2"/>
              <a:buNone/>
            </a:pPr>
            <a:r>
              <a:rPr lang="id-ID" altLang="en-US" sz="2800" baseline="30000"/>
              <a:t>	</a:t>
            </a:r>
            <a:endParaRPr lang="id-ID" altLang="en-US" sz="2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FFBA81D2-1AC9-4D68-9589-CE90FEF82A69}"/>
              </a:ext>
            </a:extLst>
          </p:cNvPr>
          <p:cNvSpPr>
            <a:spLocks noGrp="1" noChangeArrowheads="1"/>
          </p:cNvSpPr>
          <p:nvPr>
            <p:ph type="title"/>
          </p:nvPr>
        </p:nvSpPr>
        <p:spPr>
          <a:xfrm>
            <a:off x="612775" y="228600"/>
            <a:ext cx="8153400" cy="990600"/>
          </a:xfrm>
        </p:spPr>
        <p:txBody>
          <a:bodyPr/>
          <a:lstStyle/>
          <a:p>
            <a:r>
              <a:rPr lang="id-ID" altLang="en-US"/>
              <a:t>Contoh 2</a:t>
            </a:r>
            <a:endParaRPr lang="en-US" altLang="en-US"/>
          </a:p>
        </p:txBody>
      </p:sp>
      <p:sp>
        <p:nvSpPr>
          <p:cNvPr id="36867" name="Rectangle 3">
            <a:extLst>
              <a:ext uri="{FF2B5EF4-FFF2-40B4-BE49-F238E27FC236}">
                <a16:creationId xmlns:a16="http://schemas.microsoft.com/office/drawing/2014/main" id="{BF32A99C-6A1D-4CC5-AD85-D9F40199AA6F}"/>
              </a:ext>
            </a:extLst>
          </p:cNvPr>
          <p:cNvSpPr>
            <a:spLocks noGrp="1" noChangeArrowheads="1"/>
          </p:cNvSpPr>
          <p:nvPr>
            <p:ph type="body" idx="1"/>
          </p:nvPr>
        </p:nvSpPr>
        <p:spPr>
          <a:xfrm>
            <a:off x="612775" y="1600200"/>
            <a:ext cx="8153400" cy="4495800"/>
          </a:xfrm>
        </p:spPr>
        <p:txBody>
          <a:bodyPr/>
          <a:lstStyle/>
          <a:p>
            <a:pPr algn="just">
              <a:lnSpc>
                <a:spcPct val="90000"/>
              </a:lnSpc>
              <a:defRPr/>
            </a:pPr>
            <a:r>
              <a:rPr lang="en-US" sz="2400" dirty="0"/>
              <a:t>CV</a:t>
            </a:r>
            <a:r>
              <a:rPr lang="id-ID" sz="2400" dirty="0"/>
              <a:t>.</a:t>
            </a:r>
            <a:r>
              <a:rPr lang="en-US" sz="2400" dirty="0"/>
              <a:t> LESSEE me</a:t>
            </a:r>
            <a:r>
              <a:rPr lang="id-ID" sz="2400" dirty="0"/>
              <a:t>mperoleh</a:t>
            </a:r>
            <a:r>
              <a:rPr lang="en-US" sz="2400" dirty="0"/>
              <a:t> </a:t>
            </a:r>
            <a:r>
              <a:rPr lang="en-US" sz="2400" dirty="0" err="1"/>
              <a:t>sebuah</a:t>
            </a:r>
            <a:r>
              <a:rPr lang="en-US" sz="2400" dirty="0"/>
              <a:t> </a:t>
            </a:r>
            <a:r>
              <a:rPr lang="en-US" sz="2400" dirty="0" err="1"/>
              <a:t>truk</a:t>
            </a:r>
            <a:r>
              <a:rPr lang="en-US" sz="2400" dirty="0"/>
              <a:t> </a:t>
            </a:r>
            <a:r>
              <a:rPr lang="en-US" sz="2400" dirty="0" err="1"/>
              <a:t>dengan</a:t>
            </a:r>
            <a:r>
              <a:rPr lang="en-US" sz="2400" dirty="0"/>
              <a:t> </a:t>
            </a:r>
            <a:r>
              <a:rPr lang="en-US" sz="2400" dirty="0" err="1"/>
              <a:t>memperoleh</a:t>
            </a:r>
            <a:r>
              <a:rPr lang="en-US" sz="2400" dirty="0"/>
              <a:t> </a:t>
            </a:r>
            <a:r>
              <a:rPr lang="en-US" sz="2400" dirty="0" err="1"/>
              <a:t>pembiayaan</a:t>
            </a:r>
            <a:r>
              <a:rPr lang="en-US" sz="2400" dirty="0"/>
              <a:t> </a:t>
            </a:r>
            <a:r>
              <a:rPr lang="en-US" sz="2400" i="1" dirty="0"/>
              <a:t>financial lease</a:t>
            </a:r>
            <a:r>
              <a:rPr lang="en-US" sz="2400" dirty="0"/>
              <a:t> </a:t>
            </a:r>
            <a:r>
              <a:rPr lang="en-US" sz="2400" dirty="0" err="1"/>
              <a:t>dari</a:t>
            </a:r>
            <a:r>
              <a:rPr lang="en-US" sz="2400" dirty="0"/>
              <a:t> PT</a:t>
            </a:r>
            <a:r>
              <a:rPr lang="id-ID" sz="2400" dirty="0"/>
              <a:t>.</a:t>
            </a:r>
            <a:r>
              <a:rPr lang="en-US" sz="2400" dirty="0"/>
              <a:t> LESSOR. </a:t>
            </a:r>
            <a:r>
              <a:rPr lang="en-US" sz="2400" dirty="0" err="1"/>
              <a:t>Dalam</a:t>
            </a:r>
            <a:r>
              <a:rPr lang="en-US" sz="2400" dirty="0"/>
              <a:t> </a:t>
            </a:r>
            <a:r>
              <a:rPr lang="en-US" sz="2400" dirty="0" err="1"/>
              <a:t>kontrak</a:t>
            </a:r>
            <a:r>
              <a:rPr lang="en-US" sz="2400" dirty="0"/>
              <a:t> </a:t>
            </a:r>
            <a:r>
              <a:rPr lang="en-US" sz="2400" dirty="0" err="1"/>
              <a:t>dimuat</a:t>
            </a:r>
            <a:r>
              <a:rPr lang="en-US" sz="2400" dirty="0"/>
              <a:t> </a:t>
            </a:r>
            <a:r>
              <a:rPr lang="en-US" sz="2400" dirty="0" err="1"/>
              <a:t>ketentuan</a:t>
            </a:r>
            <a:r>
              <a:rPr lang="en-US" sz="2400" dirty="0"/>
              <a:t> </a:t>
            </a:r>
            <a:r>
              <a:rPr lang="en-US" sz="2400" dirty="0" err="1"/>
              <a:t>sebagai</a:t>
            </a:r>
            <a:r>
              <a:rPr lang="en-US" sz="2400" dirty="0"/>
              <a:t> </a:t>
            </a:r>
            <a:r>
              <a:rPr lang="en-US" sz="2400" dirty="0" err="1"/>
              <a:t>berikut</a:t>
            </a:r>
            <a:r>
              <a:rPr lang="en-US" sz="2400" dirty="0"/>
              <a:t> :</a:t>
            </a:r>
          </a:p>
          <a:p>
            <a:pPr lvl="1" algn="just">
              <a:lnSpc>
                <a:spcPct val="90000"/>
              </a:lnSpc>
              <a:defRPr/>
            </a:pPr>
            <a:r>
              <a:rPr lang="id-ID" sz="2400" dirty="0"/>
              <a:t>Harga truk $15,000</a:t>
            </a:r>
            <a:endParaRPr lang="en-US" sz="2400" dirty="0"/>
          </a:p>
          <a:p>
            <a:pPr lvl="1" algn="just">
              <a:lnSpc>
                <a:spcPct val="90000"/>
              </a:lnSpc>
              <a:defRPr/>
            </a:pPr>
            <a:r>
              <a:rPr lang="en-US" sz="2400" dirty="0" err="1"/>
              <a:t>Masa</a:t>
            </a:r>
            <a:r>
              <a:rPr lang="en-US" sz="2400" dirty="0"/>
              <a:t> leasing </a:t>
            </a:r>
            <a:r>
              <a:rPr lang="en-US" sz="2400" dirty="0" err="1"/>
              <a:t>selama</a:t>
            </a:r>
            <a:r>
              <a:rPr lang="en-US" sz="2400" dirty="0"/>
              <a:t> 5 </a:t>
            </a:r>
            <a:r>
              <a:rPr lang="en-US" sz="2400" dirty="0" err="1"/>
              <a:t>tahun</a:t>
            </a:r>
            <a:endParaRPr lang="en-US" sz="2400" dirty="0"/>
          </a:p>
          <a:p>
            <a:pPr lvl="1" algn="just">
              <a:lnSpc>
                <a:spcPct val="90000"/>
              </a:lnSpc>
              <a:defRPr/>
            </a:pPr>
            <a:r>
              <a:rPr lang="en-US" sz="2400" dirty="0"/>
              <a:t>Tingkat </a:t>
            </a:r>
            <a:r>
              <a:rPr lang="en-US" sz="2400" dirty="0" err="1"/>
              <a:t>bunga</a:t>
            </a:r>
            <a:r>
              <a:rPr lang="en-US" sz="2400" dirty="0"/>
              <a:t> </a:t>
            </a:r>
            <a:r>
              <a:rPr lang="id-ID" sz="2400" dirty="0"/>
              <a:t>8</a:t>
            </a:r>
            <a:r>
              <a:rPr lang="en-US" sz="2400" dirty="0"/>
              <a:t>%</a:t>
            </a:r>
            <a:r>
              <a:rPr lang="id-ID" sz="2400" dirty="0"/>
              <a:t> per tahun</a:t>
            </a:r>
          </a:p>
          <a:p>
            <a:pPr marL="357188" lvl="1" indent="9525" algn="just">
              <a:lnSpc>
                <a:spcPct val="90000"/>
              </a:lnSpc>
              <a:buFont typeface="Wingdings 2" panose="05020102010507070707" pitchFamily="18" charset="2"/>
              <a:buNone/>
              <a:defRPr/>
            </a:pPr>
            <a:r>
              <a:rPr lang="id-ID" sz="2400" dirty="0"/>
              <a:t>Hitung pembayaran angsuran tahunannya dan buat tabel pembayaran lease!</a:t>
            </a:r>
            <a:endParaRPr lang="en-US" sz="2400" dirty="0"/>
          </a:p>
          <a:p>
            <a:pPr>
              <a:lnSpc>
                <a:spcPct val="90000"/>
              </a:lnSpc>
              <a:defRPr/>
            </a:pPr>
            <a:endParaRPr lang="en-US" sz="2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AE35B67F-C50D-41A8-883A-7F11337EEDA0}"/>
              </a:ext>
            </a:extLst>
          </p:cNvPr>
          <p:cNvSpPr>
            <a:spLocks noGrp="1" noChangeArrowheads="1"/>
          </p:cNvSpPr>
          <p:nvPr>
            <p:ph type="title"/>
          </p:nvPr>
        </p:nvSpPr>
        <p:spPr>
          <a:xfrm>
            <a:off x="612775" y="228600"/>
            <a:ext cx="8153400" cy="990600"/>
          </a:xfrm>
        </p:spPr>
        <p:txBody>
          <a:bodyPr/>
          <a:lstStyle/>
          <a:p>
            <a:r>
              <a:rPr lang="en-US" altLang="en-US"/>
              <a:t>J</a:t>
            </a:r>
            <a:r>
              <a:rPr lang="id-ID" altLang="en-US"/>
              <a:t>awab:</a:t>
            </a:r>
            <a:endParaRPr lang="en-US" altLang="en-US"/>
          </a:p>
        </p:txBody>
      </p:sp>
      <p:sp>
        <p:nvSpPr>
          <p:cNvPr id="32771" name="Rectangle 3">
            <a:extLst>
              <a:ext uri="{FF2B5EF4-FFF2-40B4-BE49-F238E27FC236}">
                <a16:creationId xmlns:a16="http://schemas.microsoft.com/office/drawing/2014/main" id="{23E61F71-EF38-4041-91EB-5CBCFEE1EDEC}"/>
              </a:ext>
            </a:extLst>
          </p:cNvPr>
          <p:cNvSpPr>
            <a:spLocks noGrp="1" noChangeArrowheads="1"/>
          </p:cNvSpPr>
          <p:nvPr>
            <p:ph type="body" idx="1"/>
          </p:nvPr>
        </p:nvSpPr>
        <p:spPr>
          <a:xfrm>
            <a:off x="612775" y="1371600"/>
            <a:ext cx="8153400" cy="4724400"/>
          </a:xfrm>
        </p:spPr>
        <p:txBody>
          <a:bodyPr/>
          <a:lstStyle/>
          <a:p>
            <a:pPr algn="just"/>
            <a:r>
              <a:rPr lang="id-ID" altLang="en-US" sz="2800">
                <a:latin typeface="Andalus" pitchFamily="18" charset="0"/>
                <a:cs typeface="Andalus" pitchFamily="18" charset="0"/>
              </a:rPr>
              <a:t> </a:t>
            </a:r>
            <a:r>
              <a:rPr lang="id-ID" altLang="en-US" sz="3200">
                <a:cs typeface="Andalus" pitchFamily="18" charset="0"/>
              </a:rPr>
              <a:t>Pembayaran angsuran tahunan</a:t>
            </a:r>
          </a:p>
          <a:p>
            <a:pPr algn="just">
              <a:buFont typeface="Wingdings" panose="05000000000000000000" pitchFamily="2" charset="2"/>
              <a:buNone/>
            </a:pPr>
            <a:r>
              <a:rPr lang="id-ID" altLang="en-US" sz="3200">
                <a:cs typeface="Andalus" pitchFamily="18" charset="0"/>
              </a:rPr>
              <a:t>                  </a:t>
            </a:r>
          </a:p>
          <a:p>
            <a:pPr>
              <a:buFont typeface="Wingdings" panose="05000000000000000000" pitchFamily="2" charset="2"/>
              <a:buNone/>
            </a:pPr>
            <a:r>
              <a:rPr lang="id-ID" altLang="en-US" sz="3200" baseline="30000">
                <a:cs typeface="Andalus" pitchFamily="18" charset="0"/>
              </a:rPr>
              <a:t>	 $ 15,000       =    x(PVIFA8%, 5tahun)</a:t>
            </a:r>
          </a:p>
          <a:p>
            <a:pPr>
              <a:buFont typeface="Wingdings" panose="05000000000000000000" pitchFamily="2" charset="2"/>
              <a:buNone/>
            </a:pPr>
            <a:r>
              <a:rPr lang="id-ID" altLang="en-US" sz="3200" baseline="30000">
                <a:cs typeface="Andalus" pitchFamily="18" charset="0"/>
              </a:rPr>
              <a:t>			  =    x(3,993) </a:t>
            </a:r>
            <a:r>
              <a:rPr lang="id-ID" altLang="en-US" sz="3200" baseline="30000"/>
              <a:t>	</a:t>
            </a:r>
          </a:p>
          <a:p>
            <a:pPr>
              <a:buFont typeface="Wingdings" panose="05000000000000000000" pitchFamily="2" charset="2"/>
              <a:buNone/>
            </a:pPr>
            <a:r>
              <a:rPr lang="id-ID" altLang="en-US" sz="3200" baseline="30000"/>
              <a:t>	</a:t>
            </a:r>
            <a:r>
              <a:rPr lang="id-ID" altLang="en-US" sz="3200" baseline="30000">
                <a:cs typeface="Andalus" pitchFamily="18" charset="0"/>
              </a:rPr>
              <a:t> $ 15,000 </a:t>
            </a:r>
            <a:r>
              <a:rPr lang="id-ID" altLang="en-US" sz="3200" baseline="30000"/>
              <a:t>	  </a:t>
            </a:r>
            <a:r>
              <a:rPr lang="id-ID" altLang="en-US" sz="3200" baseline="30000">
                <a:cs typeface="Andalus" pitchFamily="18" charset="0"/>
              </a:rPr>
              <a:t>=</a:t>
            </a:r>
            <a:r>
              <a:rPr lang="id-ID" altLang="en-US" sz="3200" baseline="30000"/>
              <a:t>    </a:t>
            </a:r>
            <a:r>
              <a:rPr lang="id-ID" altLang="en-US" sz="3200" baseline="30000">
                <a:cs typeface="Andalus" pitchFamily="18" charset="0"/>
              </a:rPr>
              <a:t>3,993x</a:t>
            </a:r>
          </a:p>
          <a:p>
            <a:pPr>
              <a:buFont typeface="Wingdings" panose="05000000000000000000" pitchFamily="2" charset="2"/>
              <a:buNone/>
            </a:pPr>
            <a:r>
              <a:rPr lang="id-ID" altLang="en-US" sz="3200" baseline="30000">
                <a:cs typeface="Andalus" pitchFamily="18" charset="0"/>
              </a:rPr>
              <a:t>	                x	  =   $ 3,756.57</a:t>
            </a:r>
          </a:p>
          <a:p>
            <a:pPr>
              <a:buFont typeface="Wingdings" panose="05000000000000000000" pitchFamily="2" charset="2"/>
              <a:buNone/>
            </a:pPr>
            <a:r>
              <a:rPr lang="id-ID" altLang="en-US" sz="3200" baseline="30000">
                <a:cs typeface="Andalus" pitchFamily="18" charset="0"/>
              </a:rPr>
              <a:t>	</a:t>
            </a:r>
            <a:r>
              <a:rPr lang="id-ID" altLang="en-US" sz="3200" b="1" baseline="30000">
                <a:cs typeface="Andalus" pitchFamily="18" charset="0"/>
              </a:rPr>
              <a:t>jadi, angsuran tahunannya sebesar $ 3,756.57</a:t>
            </a:r>
          </a:p>
          <a:p>
            <a:pPr>
              <a:buFont typeface="Wingdings" panose="05000000000000000000" pitchFamily="2" charset="2"/>
              <a:buNone/>
            </a:pPr>
            <a:r>
              <a:rPr lang="id-ID" altLang="en-US" sz="3200" baseline="30000">
                <a:cs typeface="Andalus" pitchFamily="18" charset="0"/>
              </a:rPr>
              <a:t>	</a:t>
            </a:r>
            <a:r>
              <a:rPr lang="id-ID" altLang="en-US" sz="3200" baseline="30000">
                <a:latin typeface="Andalus" pitchFamily="18" charset="0"/>
                <a:cs typeface="Andalus" pitchFamily="18" charset="0"/>
              </a:rPr>
              <a:t>	</a:t>
            </a:r>
            <a:r>
              <a:rPr lang="id-ID" altLang="en-US" sz="2800" baseline="30000"/>
              <a:t>	</a:t>
            </a:r>
            <a:endParaRPr lang="id-ID" altLang="en-US" sz="2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BD7A6CB6-2F50-4B94-BD76-BFEF050791AE}"/>
              </a:ext>
            </a:extLst>
          </p:cNvPr>
          <p:cNvSpPr>
            <a:spLocks noGrp="1" noChangeArrowheads="1"/>
          </p:cNvSpPr>
          <p:nvPr>
            <p:ph type="title"/>
          </p:nvPr>
        </p:nvSpPr>
        <p:spPr>
          <a:xfrm>
            <a:off x="612775" y="228600"/>
            <a:ext cx="8153400" cy="990600"/>
          </a:xfrm>
        </p:spPr>
        <p:txBody>
          <a:bodyPr/>
          <a:lstStyle/>
          <a:p>
            <a:r>
              <a:rPr lang="id-ID" altLang="en-US"/>
              <a:t>Jawab:</a:t>
            </a:r>
            <a:endParaRPr lang="en-US" altLang="en-US"/>
          </a:p>
        </p:txBody>
      </p:sp>
      <p:sp>
        <p:nvSpPr>
          <p:cNvPr id="33795" name="Rectangle 3">
            <a:extLst>
              <a:ext uri="{FF2B5EF4-FFF2-40B4-BE49-F238E27FC236}">
                <a16:creationId xmlns:a16="http://schemas.microsoft.com/office/drawing/2014/main" id="{E4847D37-4945-4EE3-B1A9-3A77AF1BD8A6}"/>
              </a:ext>
            </a:extLst>
          </p:cNvPr>
          <p:cNvSpPr>
            <a:spLocks noGrp="1" noChangeArrowheads="1"/>
          </p:cNvSpPr>
          <p:nvPr>
            <p:ph type="body" idx="1"/>
          </p:nvPr>
        </p:nvSpPr>
        <p:spPr>
          <a:xfrm>
            <a:off x="304800" y="1676400"/>
            <a:ext cx="8458200" cy="4495800"/>
          </a:xfrm>
        </p:spPr>
        <p:txBody>
          <a:bodyPr/>
          <a:lstStyle/>
          <a:p>
            <a:pPr>
              <a:lnSpc>
                <a:spcPct val="90000"/>
              </a:lnSpc>
            </a:pPr>
            <a:endParaRPr lang="en-US" altLang="en-US" sz="2000"/>
          </a:p>
          <a:p>
            <a:pPr>
              <a:lnSpc>
                <a:spcPct val="90000"/>
              </a:lnSpc>
            </a:pPr>
            <a:r>
              <a:rPr lang="id-ID" altLang="en-US" sz="2400"/>
              <a:t>**</a:t>
            </a:r>
            <a:endParaRPr lang="en-US" altLang="en-US" sz="2400"/>
          </a:p>
        </p:txBody>
      </p:sp>
      <p:graphicFrame>
        <p:nvGraphicFramePr>
          <p:cNvPr id="4" name="Table 3">
            <a:extLst>
              <a:ext uri="{FF2B5EF4-FFF2-40B4-BE49-F238E27FC236}">
                <a16:creationId xmlns:a16="http://schemas.microsoft.com/office/drawing/2014/main" id="{EC76FFA1-A311-463C-ACFB-4FA5DDD1695C}"/>
              </a:ext>
            </a:extLst>
          </p:cNvPr>
          <p:cNvGraphicFramePr>
            <a:graphicFrameLocks noGrp="1"/>
          </p:cNvGraphicFramePr>
          <p:nvPr/>
        </p:nvGraphicFramePr>
        <p:xfrm>
          <a:off x="381000" y="2133600"/>
          <a:ext cx="8458200" cy="274320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gridCol w="1752600">
                  <a:extLst>
                    <a:ext uri="{9D8B030D-6E8A-4147-A177-3AD203B41FA5}">
                      <a16:colId xmlns:a16="http://schemas.microsoft.com/office/drawing/2014/main" val="20004"/>
                    </a:ext>
                  </a:extLst>
                </a:gridCol>
              </a:tblGrid>
              <a:tr h="370840">
                <a:tc>
                  <a:txBody>
                    <a:bodyPr/>
                    <a:lstStyle/>
                    <a:p>
                      <a:pPr algn="ctr"/>
                      <a:r>
                        <a:rPr lang="id-ID" sz="2400" dirty="0">
                          <a:solidFill>
                            <a:schemeClr val="tx1"/>
                          </a:solidFill>
                        </a:rPr>
                        <a:t>Tahun</a:t>
                      </a:r>
                    </a:p>
                  </a:txBody>
                  <a:tcPr/>
                </a:tc>
                <a:tc>
                  <a:txBody>
                    <a:bodyPr/>
                    <a:lstStyle/>
                    <a:p>
                      <a:pPr algn="ctr"/>
                      <a:r>
                        <a:rPr lang="id-ID" sz="2400" dirty="0">
                          <a:solidFill>
                            <a:schemeClr val="tx1"/>
                          </a:solidFill>
                        </a:rPr>
                        <a:t>Angsuran</a:t>
                      </a:r>
                    </a:p>
                  </a:txBody>
                  <a:tcPr/>
                </a:tc>
                <a:tc>
                  <a:txBody>
                    <a:bodyPr/>
                    <a:lstStyle/>
                    <a:p>
                      <a:pPr algn="ctr"/>
                      <a:r>
                        <a:rPr lang="id-ID" sz="2400" dirty="0">
                          <a:solidFill>
                            <a:schemeClr val="tx1"/>
                          </a:solidFill>
                        </a:rPr>
                        <a:t>Bunga</a:t>
                      </a:r>
                    </a:p>
                  </a:txBody>
                  <a:tcPr/>
                </a:tc>
                <a:tc>
                  <a:txBody>
                    <a:bodyPr/>
                    <a:lstStyle/>
                    <a:p>
                      <a:pPr algn="ctr"/>
                      <a:r>
                        <a:rPr lang="id-ID" sz="2400" dirty="0">
                          <a:solidFill>
                            <a:schemeClr val="tx1"/>
                          </a:solidFill>
                        </a:rPr>
                        <a:t>Pokok</a:t>
                      </a:r>
                    </a:p>
                  </a:txBody>
                  <a:tcPr/>
                </a:tc>
                <a:tc>
                  <a:txBody>
                    <a:bodyPr/>
                    <a:lstStyle/>
                    <a:p>
                      <a:pPr algn="ctr"/>
                      <a:r>
                        <a:rPr lang="id-ID" sz="2400" dirty="0">
                          <a:solidFill>
                            <a:schemeClr val="tx1"/>
                          </a:solidFill>
                        </a:rPr>
                        <a:t>Sisa</a:t>
                      </a:r>
                    </a:p>
                  </a:txBody>
                  <a:tcPr/>
                </a:tc>
                <a:extLst>
                  <a:ext uri="{0D108BD9-81ED-4DB2-BD59-A6C34878D82A}">
                    <a16:rowId xmlns:a16="http://schemas.microsoft.com/office/drawing/2014/main" val="10000"/>
                  </a:ext>
                </a:extLst>
              </a:tr>
              <a:tr h="370840">
                <a:tc>
                  <a:txBody>
                    <a:bodyPr/>
                    <a:lstStyle/>
                    <a:p>
                      <a:pPr algn="ctr"/>
                      <a:r>
                        <a:rPr lang="id-ID" sz="2400" dirty="0">
                          <a:latin typeface="+mn-lt"/>
                        </a:rPr>
                        <a:t>1</a:t>
                      </a:r>
                    </a:p>
                  </a:txBody>
                  <a:tcPr/>
                </a:tc>
                <a:tc>
                  <a:txBody>
                    <a:bodyPr/>
                    <a:lstStyle/>
                    <a:p>
                      <a:pPr algn="r"/>
                      <a:r>
                        <a:rPr lang="id-ID" sz="2400" b="0" dirty="0">
                          <a:latin typeface="+mn-lt"/>
                        </a:rPr>
                        <a:t>$3,756.57</a:t>
                      </a:r>
                    </a:p>
                  </a:txBody>
                  <a:tcPr/>
                </a:tc>
                <a:tc>
                  <a:txBody>
                    <a:bodyPr/>
                    <a:lstStyle/>
                    <a:p>
                      <a:pPr algn="r"/>
                      <a:r>
                        <a:rPr lang="id-ID" sz="2400" dirty="0">
                          <a:latin typeface="+mn-lt"/>
                        </a:rPr>
                        <a:t>$1,200.00</a:t>
                      </a:r>
                    </a:p>
                  </a:txBody>
                  <a:tcPr/>
                </a:tc>
                <a:tc>
                  <a:txBody>
                    <a:bodyPr/>
                    <a:lstStyle/>
                    <a:p>
                      <a:pPr algn="r"/>
                      <a:r>
                        <a:rPr lang="id-ID" sz="2400" dirty="0">
                          <a:latin typeface="+mn-lt"/>
                        </a:rPr>
                        <a:t>$2,556.57</a:t>
                      </a:r>
                    </a:p>
                  </a:txBody>
                  <a:tcPr/>
                </a:tc>
                <a:tc>
                  <a:txBody>
                    <a:bodyPr/>
                    <a:lstStyle/>
                    <a:p>
                      <a:pPr algn="r"/>
                      <a:r>
                        <a:rPr lang="id-ID" sz="2400" dirty="0">
                          <a:latin typeface="+mn-lt"/>
                        </a:rPr>
                        <a:t>$12,443.43</a:t>
                      </a:r>
                    </a:p>
                  </a:txBody>
                  <a:tcPr/>
                </a:tc>
                <a:extLst>
                  <a:ext uri="{0D108BD9-81ED-4DB2-BD59-A6C34878D82A}">
                    <a16:rowId xmlns:a16="http://schemas.microsoft.com/office/drawing/2014/main" val="10001"/>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2400" dirty="0">
                          <a:latin typeface="+mn-lt"/>
                        </a:rPr>
                        <a:t>2</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d-ID" sz="2400" b="0" dirty="0">
                          <a:latin typeface="+mn-lt"/>
                        </a:rPr>
                        <a:t>$3,756.57</a:t>
                      </a:r>
                      <a:endParaRPr lang="id-ID" sz="2400" b="1" dirty="0">
                        <a:latin typeface="+mn-lt"/>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d-ID" sz="2400" dirty="0">
                          <a:latin typeface="+mn-lt"/>
                        </a:rPr>
                        <a:t>$995.47</a:t>
                      </a:r>
                    </a:p>
                  </a:txBody>
                  <a:tcPr/>
                </a:tc>
                <a:tc>
                  <a:txBody>
                    <a:bodyPr/>
                    <a:lstStyle/>
                    <a:p>
                      <a:pPr algn="r"/>
                      <a:r>
                        <a:rPr lang="id-ID" sz="2400" dirty="0">
                          <a:latin typeface="+mn-lt"/>
                        </a:rPr>
                        <a:t>$2,761.10</a:t>
                      </a:r>
                    </a:p>
                  </a:txBody>
                  <a:tcPr/>
                </a:tc>
                <a:tc>
                  <a:txBody>
                    <a:bodyPr/>
                    <a:lstStyle/>
                    <a:p>
                      <a:pPr algn="r"/>
                      <a:r>
                        <a:rPr lang="id-ID" sz="2400" dirty="0">
                          <a:latin typeface="+mn-lt"/>
                        </a:rPr>
                        <a:t>$9,682.33</a:t>
                      </a:r>
                    </a:p>
                  </a:txBody>
                  <a:tcPr/>
                </a:tc>
                <a:extLst>
                  <a:ext uri="{0D108BD9-81ED-4DB2-BD59-A6C34878D82A}">
                    <a16:rowId xmlns:a16="http://schemas.microsoft.com/office/drawing/2014/main" val="10002"/>
                  </a:ext>
                </a:extLst>
              </a:tr>
              <a:tr h="370840">
                <a:tc>
                  <a:txBody>
                    <a:bodyPr/>
                    <a:lstStyle/>
                    <a:p>
                      <a:pPr algn="ctr"/>
                      <a:r>
                        <a:rPr lang="id-ID" sz="2400" dirty="0">
                          <a:latin typeface="+mn-lt"/>
                        </a:rPr>
                        <a:t>3</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d-ID" sz="2400" b="0" dirty="0">
                          <a:latin typeface="+mn-lt"/>
                        </a:rPr>
                        <a:t>$3,756.57</a:t>
                      </a:r>
                      <a:endParaRPr lang="id-ID" sz="2400" b="1" dirty="0">
                        <a:latin typeface="+mn-lt"/>
                      </a:endParaRPr>
                    </a:p>
                  </a:txBody>
                  <a:tcPr/>
                </a:tc>
                <a:tc>
                  <a:txBody>
                    <a:bodyPr/>
                    <a:lstStyle/>
                    <a:p>
                      <a:pPr algn="r"/>
                      <a:r>
                        <a:rPr lang="id-ID" sz="2400" dirty="0">
                          <a:latin typeface="+mn-lt"/>
                        </a:rPr>
                        <a:t>$774.59</a:t>
                      </a:r>
                    </a:p>
                  </a:txBody>
                  <a:tcPr/>
                </a:tc>
                <a:tc>
                  <a:txBody>
                    <a:bodyPr/>
                    <a:lstStyle/>
                    <a:p>
                      <a:pPr algn="r"/>
                      <a:r>
                        <a:rPr lang="id-ID" sz="2400" dirty="0">
                          <a:latin typeface="+mn-lt"/>
                        </a:rPr>
                        <a:t>$2,981.98</a:t>
                      </a:r>
                    </a:p>
                  </a:txBody>
                  <a:tcPr/>
                </a:tc>
                <a:tc>
                  <a:txBody>
                    <a:bodyPr/>
                    <a:lstStyle/>
                    <a:p>
                      <a:pPr algn="r"/>
                      <a:r>
                        <a:rPr lang="id-ID" sz="2400" dirty="0">
                          <a:latin typeface="+mn-lt"/>
                        </a:rPr>
                        <a:t>$6,700.35</a:t>
                      </a:r>
                    </a:p>
                  </a:txBody>
                  <a:tcPr/>
                </a:tc>
                <a:extLst>
                  <a:ext uri="{0D108BD9-81ED-4DB2-BD59-A6C34878D82A}">
                    <a16:rowId xmlns:a16="http://schemas.microsoft.com/office/drawing/2014/main" val="10003"/>
                  </a:ext>
                </a:extLst>
              </a:tr>
              <a:tr h="370840">
                <a:tc>
                  <a:txBody>
                    <a:bodyPr/>
                    <a:lstStyle/>
                    <a:p>
                      <a:pPr algn="ctr"/>
                      <a:r>
                        <a:rPr lang="id-ID" sz="2400" dirty="0">
                          <a:latin typeface="+mn-lt"/>
                        </a:rPr>
                        <a:t>4</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d-ID" sz="2400" b="0" dirty="0">
                          <a:latin typeface="+mn-lt"/>
                        </a:rPr>
                        <a:t>$3,756.57</a:t>
                      </a:r>
                      <a:endParaRPr lang="id-ID" sz="2400" b="1" dirty="0">
                        <a:latin typeface="+mn-lt"/>
                      </a:endParaRPr>
                    </a:p>
                  </a:txBody>
                  <a:tcPr/>
                </a:tc>
                <a:tc>
                  <a:txBody>
                    <a:bodyPr/>
                    <a:lstStyle/>
                    <a:p>
                      <a:pPr algn="r"/>
                      <a:r>
                        <a:rPr lang="id-ID" sz="2400" dirty="0">
                          <a:latin typeface="+mn-lt"/>
                        </a:rPr>
                        <a:t>$536.03</a:t>
                      </a:r>
                    </a:p>
                  </a:txBody>
                  <a:tcPr/>
                </a:tc>
                <a:tc>
                  <a:txBody>
                    <a:bodyPr/>
                    <a:lstStyle/>
                    <a:p>
                      <a:pPr algn="r"/>
                      <a:r>
                        <a:rPr lang="id-ID" sz="2400" dirty="0">
                          <a:latin typeface="+mn-lt"/>
                        </a:rPr>
                        <a:t>$3,220.54</a:t>
                      </a:r>
                    </a:p>
                  </a:txBody>
                  <a:tcPr/>
                </a:tc>
                <a:tc>
                  <a:txBody>
                    <a:bodyPr/>
                    <a:lstStyle/>
                    <a:p>
                      <a:pPr algn="r"/>
                      <a:r>
                        <a:rPr lang="id-ID" sz="2400" dirty="0">
                          <a:latin typeface="+mn-lt"/>
                        </a:rPr>
                        <a:t>$3,479.81</a:t>
                      </a:r>
                    </a:p>
                  </a:txBody>
                  <a:tcPr/>
                </a:tc>
                <a:extLst>
                  <a:ext uri="{0D108BD9-81ED-4DB2-BD59-A6C34878D82A}">
                    <a16:rowId xmlns:a16="http://schemas.microsoft.com/office/drawing/2014/main" val="10004"/>
                  </a:ext>
                </a:extLst>
              </a:tr>
              <a:tr h="370840">
                <a:tc>
                  <a:txBody>
                    <a:bodyPr/>
                    <a:lstStyle/>
                    <a:p>
                      <a:pPr algn="ctr"/>
                      <a:r>
                        <a:rPr lang="id-ID" sz="2400" dirty="0">
                          <a:latin typeface="+mn-lt"/>
                        </a:rPr>
                        <a:t>5</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id-ID" sz="2400" b="0" dirty="0">
                          <a:latin typeface="+mn-lt"/>
                        </a:rPr>
                        <a:t>$3,756.57</a:t>
                      </a:r>
                      <a:endParaRPr lang="id-ID" sz="2400" b="1" dirty="0">
                        <a:latin typeface="+mn-lt"/>
                      </a:endParaRPr>
                    </a:p>
                  </a:txBody>
                  <a:tcPr/>
                </a:tc>
                <a:tc>
                  <a:txBody>
                    <a:bodyPr/>
                    <a:lstStyle/>
                    <a:p>
                      <a:pPr algn="r"/>
                      <a:r>
                        <a:rPr lang="id-ID" sz="2400" dirty="0">
                          <a:latin typeface="+mn-lt"/>
                        </a:rPr>
                        <a:t>$278.38</a:t>
                      </a:r>
                    </a:p>
                  </a:txBody>
                  <a:tcPr/>
                </a:tc>
                <a:tc>
                  <a:txBody>
                    <a:bodyPr/>
                    <a:lstStyle/>
                    <a:p>
                      <a:pPr algn="r"/>
                      <a:r>
                        <a:rPr lang="id-ID" sz="2400" dirty="0">
                          <a:latin typeface="+mn-lt"/>
                        </a:rPr>
                        <a:t>$3,478.19</a:t>
                      </a:r>
                    </a:p>
                  </a:txBody>
                  <a:tcPr/>
                </a:tc>
                <a:tc>
                  <a:txBody>
                    <a:bodyPr/>
                    <a:lstStyle/>
                    <a:p>
                      <a:pPr algn="r"/>
                      <a:r>
                        <a:rPr lang="id-ID" sz="2400" dirty="0">
                          <a:latin typeface="+mn-lt"/>
                        </a:rPr>
                        <a:t>$1,62*</a:t>
                      </a:r>
                    </a:p>
                  </a:txBody>
                  <a:tcPr/>
                </a:tc>
                <a:extLst>
                  <a:ext uri="{0D108BD9-81ED-4DB2-BD59-A6C34878D82A}">
                    <a16:rowId xmlns:a16="http://schemas.microsoft.com/office/drawing/2014/main" val="10005"/>
                  </a:ext>
                </a:extLst>
              </a:tr>
            </a:tbl>
          </a:graphicData>
        </a:graphic>
      </p:graphicFrame>
      <p:sp>
        <p:nvSpPr>
          <p:cNvPr id="5" name="TextBox 4">
            <a:extLst>
              <a:ext uri="{FF2B5EF4-FFF2-40B4-BE49-F238E27FC236}">
                <a16:creationId xmlns:a16="http://schemas.microsoft.com/office/drawing/2014/main" id="{7A3948F7-7B49-416E-8144-C9B0859059D1}"/>
              </a:ext>
            </a:extLst>
          </p:cNvPr>
          <p:cNvSpPr txBox="1"/>
          <p:nvPr/>
        </p:nvSpPr>
        <p:spPr>
          <a:xfrm>
            <a:off x="381000" y="4953000"/>
            <a:ext cx="8458200" cy="830263"/>
          </a:xfrm>
          <a:prstGeom prst="rect">
            <a:avLst/>
          </a:prstGeom>
          <a:noFill/>
        </p:spPr>
        <p:txBody>
          <a:bodyPr>
            <a:spAutoFit/>
          </a:bodyPr>
          <a:lstStyle/>
          <a:p>
            <a:pPr>
              <a:defRPr/>
            </a:pPr>
            <a:r>
              <a:rPr lang="id-ID" b="1" i="1" dirty="0">
                <a:latin typeface="+mn-lt"/>
              </a:rPr>
              <a:t>* Selisih $1,62 disebabkan faktor pembulatan, bisa diabaikan dan dianggap nol</a:t>
            </a:r>
          </a:p>
        </p:txBody>
      </p:sp>
      <p:sp>
        <p:nvSpPr>
          <p:cNvPr id="6" name="TextBox 5">
            <a:extLst>
              <a:ext uri="{FF2B5EF4-FFF2-40B4-BE49-F238E27FC236}">
                <a16:creationId xmlns:a16="http://schemas.microsoft.com/office/drawing/2014/main" id="{4F549C86-FEE9-4302-BD51-6799320BD930}"/>
              </a:ext>
            </a:extLst>
          </p:cNvPr>
          <p:cNvSpPr txBox="1"/>
          <p:nvPr/>
        </p:nvSpPr>
        <p:spPr>
          <a:xfrm>
            <a:off x="381000" y="1600200"/>
            <a:ext cx="4953000" cy="461963"/>
          </a:xfrm>
          <a:prstGeom prst="rect">
            <a:avLst/>
          </a:prstGeom>
          <a:noFill/>
        </p:spPr>
        <p:txBody>
          <a:bodyPr>
            <a:spAutoFit/>
          </a:bodyPr>
          <a:lstStyle/>
          <a:p>
            <a:pPr>
              <a:defRPr/>
            </a:pPr>
            <a:r>
              <a:rPr lang="id-ID" b="1" dirty="0">
                <a:latin typeface="+mn-lt"/>
              </a:rPr>
              <a:t>Tabel pembayaran angsuran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1490" name="Rectangle 2">
            <a:extLst>
              <a:ext uri="{FF2B5EF4-FFF2-40B4-BE49-F238E27FC236}">
                <a16:creationId xmlns:a16="http://schemas.microsoft.com/office/drawing/2014/main" id="{D6BDF59C-7D19-4B59-B048-AF0EC5842FD1}"/>
              </a:ext>
            </a:extLst>
          </p:cNvPr>
          <p:cNvSpPr>
            <a:spLocks noChangeArrowheads="1"/>
          </p:cNvSpPr>
          <p:nvPr/>
        </p:nvSpPr>
        <p:spPr bwMode="auto">
          <a:xfrm>
            <a:off x="0" y="1371600"/>
            <a:ext cx="91440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30000"/>
              </a:lnSpc>
            </a:pPr>
            <a:r>
              <a:rPr lang="en-US" altLang="en-US" sz="2800" u="none"/>
              <a:t>The </a:t>
            </a:r>
            <a:r>
              <a:rPr lang="en-US" altLang="en-US" sz="2800" i="1"/>
              <a:t>lease-versus-purchase</a:t>
            </a:r>
            <a:r>
              <a:rPr lang="en-US" altLang="en-US" sz="2800" u="none"/>
              <a:t> decision is a common decision faced by firms considering the acquisition of a new asset.</a:t>
            </a:r>
          </a:p>
          <a:p>
            <a:pPr>
              <a:lnSpc>
                <a:spcPct val="130000"/>
              </a:lnSpc>
            </a:pPr>
            <a:r>
              <a:rPr lang="en-US" altLang="en-US" sz="2800" u="none"/>
              <a:t>This decision involves the application of capital budgeting techniques as does any other asset investment acquisition decision.</a:t>
            </a:r>
          </a:p>
          <a:p>
            <a:pPr>
              <a:lnSpc>
                <a:spcPct val="130000"/>
              </a:lnSpc>
            </a:pPr>
            <a:r>
              <a:rPr lang="en-US" altLang="en-US" sz="2800" u="none"/>
              <a:t>The preferred method is the calculation of NPV based on the incremental cash flows (lease versus purchase) using the following steps:</a:t>
            </a:r>
          </a:p>
        </p:txBody>
      </p:sp>
      <p:sp>
        <p:nvSpPr>
          <p:cNvPr id="1471491" name="Text Box 3">
            <a:extLst>
              <a:ext uri="{FF2B5EF4-FFF2-40B4-BE49-F238E27FC236}">
                <a16:creationId xmlns:a16="http://schemas.microsoft.com/office/drawing/2014/main" id="{1C4A0B23-AE87-417F-B91D-D95DD109A468}"/>
              </a:ext>
            </a:extLst>
          </p:cNvPr>
          <p:cNvSpPr txBox="1">
            <a:spLocks noChangeArrowheads="1"/>
          </p:cNvSpPr>
          <p:nvPr/>
        </p:nvSpPr>
        <p:spPr bwMode="auto">
          <a:xfrm>
            <a:off x="914400" y="838200"/>
            <a:ext cx="7162800" cy="592138"/>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The Lease-Versus-Purchase Decision</a:t>
            </a:r>
          </a:p>
        </p:txBody>
      </p:sp>
      <p:sp>
        <p:nvSpPr>
          <p:cNvPr id="1471492" name="Rectangle 4">
            <a:extLst>
              <a:ext uri="{FF2B5EF4-FFF2-40B4-BE49-F238E27FC236}">
                <a16:creationId xmlns:a16="http://schemas.microsoft.com/office/drawing/2014/main" id="{BDE4EE1B-9548-47E2-A923-874DB147FFB6}"/>
              </a:ext>
            </a:extLst>
          </p:cNvPr>
          <p:cNvSpPr>
            <a:spLocks noChangeArrowheads="1"/>
          </p:cNvSpPr>
          <p:nvPr/>
        </p:nvSpPr>
        <p:spPr bwMode="auto">
          <a:xfrm>
            <a:off x="0" y="762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71491"/>
                                        </p:tgtEl>
                                        <p:attrNameLst>
                                          <p:attrName>style.visibility</p:attrName>
                                        </p:attrNameLst>
                                      </p:cBhvr>
                                      <p:to>
                                        <p:strVal val="visible"/>
                                      </p:to>
                                    </p:set>
                                    <p:animEffect transition="in" filter="box(in)">
                                      <p:cBhvr>
                                        <p:cTn id="7" dur="500"/>
                                        <p:tgtEl>
                                          <p:spTgt spid="14714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471490">
                                            <p:txEl>
                                              <p:pRg st="0" end="0"/>
                                            </p:txEl>
                                          </p:spTgt>
                                        </p:tgtEl>
                                        <p:attrNameLst>
                                          <p:attrName>style.visibility</p:attrName>
                                        </p:attrNameLst>
                                      </p:cBhvr>
                                      <p:to>
                                        <p:strVal val="visible"/>
                                      </p:to>
                                    </p:set>
                                    <p:animEffect transition="in" filter="box(out)">
                                      <p:cBhvr>
                                        <p:cTn id="12" dur="500"/>
                                        <p:tgtEl>
                                          <p:spTgt spid="147149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471490">
                                            <p:txEl>
                                              <p:pRg st="1" end="1"/>
                                            </p:txEl>
                                          </p:spTgt>
                                        </p:tgtEl>
                                        <p:attrNameLst>
                                          <p:attrName>style.visibility</p:attrName>
                                        </p:attrNameLst>
                                      </p:cBhvr>
                                      <p:to>
                                        <p:strVal val="visible"/>
                                      </p:to>
                                    </p:set>
                                    <p:animEffect transition="in" filter="box(out)">
                                      <p:cBhvr>
                                        <p:cTn id="17" dur="500"/>
                                        <p:tgtEl>
                                          <p:spTgt spid="1471490">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471490">
                                            <p:txEl>
                                              <p:pRg st="2" end="2"/>
                                            </p:txEl>
                                          </p:spTgt>
                                        </p:tgtEl>
                                        <p:attrNameLst>
                                          <p:attrName>style.visibility</p:attrName>
                                        </p:attrNameLst>
                                      </p:cBhvr>
                                      <p:to>
                                        <p:strVal val="visible"/>
                                      </p:to>
                                    </p:set>
                                    <p:animEffect transition="in" filter="box(out)">
                                      <p:cBhvr>
                                        <p:cTn id="22" dur="500"/>
                                        <p:tgtEl>
                                          <p:spTgt spid="147149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1490" grpId="0" build="p" autoUpdateAnimBg="0"/>
      <p:bldP spid="1471491"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2514" name="Rectangle 2">
            <a:extLst>
              <a:ext uri="{FF2B5EF4-FFF2-40B4-BE49-F238E27FC236}">
                <a16:creationId xmlns:a16="http://schemas.microsoft.com/office/drawing/2014/main" id="{B086A7F0-7F3D-40C0-B656-C34AD53436C5}"/>
              </a:ext>
            </a:extLst>
          </p:cNvPr>
          <p:cNvSpPr>
            <a:spLocks noChangeArrowheads="1"/>
          </p:cNvSpPr>
          <p:nvPr/>
        </p:nvSpPr>
        <p:spPr bwMode="auto">
          <a:xfrm>
            <a:off x="0" y="1371600"/>
            <a:ext cx="91440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30000"/>
              </a:lnSpc>
            </a:pPr>
            <a:r>
              <a:rPr lang="en-US" altLang="en-US" sz="2800" i="1"/>
              <a:t>STEP 1</a:t>
            </a:r>
            <a:r>
              <a:rPr lang="en-US" altLang="en-US" sz="2800" u="none"/>
              <a:t>: Find the after-tax cash outflows for each year under the lease alternative.</a:t>
            </a:r>
          </a:p>
          <a:p>
            <a:pPr>
              <a:lnSpc>
                <a:spcPct val="130000"/>
              </a:lnSpc>
            </a:pPr>
            <a:r>
              <a:rPr lang="en-US" altLang="en-US" sz="2800" i="1"/>
              <a:t>STEP 2</a:t>
            </a:r>
            <a:r>
              <a:rPr lang="en-US" altLang="en-US" sz="2800" u="none"/>
              <a:t>: Find the after-tax cash outflows for each year under the purchase alternative</a:t>
            </a:r>
          </a:p>
          <a:p>
            <a:pPr>
              <a:lnSpc>
                <a:spcPct val="130000"/>
              </a:lnSpc>
            </a:pPr>
            <a:r>
              <a:rPr lang="en-US" altLang="en-US" sz="2800" i="1"/>
              <a:t>STEP 3</a:t>
            </a:r>
            <a:r>
              <a:rPr lang="en-US" altLang="en-US" sz="2800" u="none"/>
              <a:t>: Calculate the present value of the cash outflows from Step 1 and Step 2 using the after-tax cost of debt as the discount rate.</a:t>
            </a:r>
          </a:p>
          <a:p>
            <a:pPr>
              <a:lnSpc>
                <a:spcPct val="130000"/>
              </a:lnSpc>
            </a:pPr>
            <a:r>
              <a:rPr lang="en-US" altLang="en-US" sz="2800" i="1"/>
              <a:t>STEP 4</a:t>
            </a:r>
            <a:r>
              <a:rPr lang="en-US" altLang="en-US" sz="2800" u="none"/>
              <a:t>: Choose the alternative with the lower present value of cash outflows.</a:t>
            </a:r>
          </a:p>
        </p:txBody>
      </p:sp>
      <p:sp>
        <p:nvSpPr>
          <p:cNvPr id="1472515" name="Text Box 3">
            <a:extLst>
              <a:ext uri="{FF2B5EF4-FFF2-40B4-BE49-F238E27FC236}">
                <a16:creationId xmlns:a16="http://schemas.microsoft.com/office/drawing/2014/main" id="{0A1F0115-E48E-4732-9341-81499515A1A9}"/>
              </a:ext>
            </a:extLst>
          </p:cNvPr>
          <p:cNvSpPr txBox="1">
            <a:spLocks noChangeArrowheads="1"/>
          </p:cNvSpPr>
          <p:nvPr/>
        </p:nvSpPr>
        <p:spPr bwMode="auto">
          <a:xfrm>
            <a:off x="914400" y="838200"/>
            <a:ext cx="7162800" cy="592138"/>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The Lease-Versus-Purchase Decision</a:t>
            </a:r>
          </a:p>
        </p:txBody>
      </p:sp>
      <p:sp>
        <p:nvSpPr>
          <p:cNvPr id="1472516" name="Rectangle 4">
            <a:extLst>
              <a:ext uri="{FF2B5EF4-FFF2-40B4-BE49-F238E27FC236}">
                <a16:creationId xmlns:a16="http://schemas.microsoft.com/office/drawing/2014/main" id="{D6FF9213-93F5-4B9E-9BA2-49678DC6974B}"/>
              </a:ext>
            </a:extLst>
          </p:cNvPr>
          <p:cNvSpPr>
            <a:spLocks noChangeArrowheads="1"/>
          </p:cNvSpPr>
          <p:nvPr/>
        </p:nvSpPr>
        <p:spPr bwMode="auto">
          <a:xfrm>
            <a:off x="0" y="762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472514">
                                            <p:txEl>
                                              <p:pRg st="0" end="0"/>
                                            </p:txEl>
                                          </p:spTgt>
                                        </p:tgtEl>
                                        <p:attrNameLst>
                                          <p:attrName>style.visibility</p:attrName>
                                        </p:attrNameLst>
                                      </p:cBhvr>
                                      <p:to>
                                        <p:strVal val="visible"/>
                                      </p:to>
                                    </p:set>
                                    <p:animEffect transition="in" filter="box(out)">
                                      <p:cBhvr>
                                        <p:cTn id="7" dur="500"/>
                                        <p:tgtEl>
                                          <p:spTgt spid="147251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472514">
                                            <p:txEl>
                                              <p:pRg st="1" end="1"/>
                                            </p:txEl>
                                          </p:spTgt>
                                        </p:tgtEl>
                                        <p:attrNameLst>
                                          <p:attrName>style.visibility</p:attrName>
                                        </p:attrNameLst>
                                      </p:cBhvr>
                                      <p:to>
                                        <p:strVal val="visible"/>
                                      </p:to>
                                    </p:set>
                                    <p:animEffect transition="in" filter="box(out)">
                                      <p:cBhvr>
                                        <p:cTn id="12" dur="500"/>
                                        <p:tgtEl>
                                          <p:spTgt spid="147251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472514">
                                            <p:txEl>
                                              <p:pRg st="2" end="2"/>
                                            </p:txEl>
                                          </p:spTgt>
                                        </p:tgtEl>
                                        <p:attrNameLst>
                                          <p:attrName>style.visibility</p:attrName>
                                        </p:attrNameLst>
                                      </p:cBhvr>
                                      <p:to>
                                        <p:strVal val="visible"/>
                                      </p:to>
                                    </p:set>
                                    <p:animEffect transition="in" filter="box(out)">
                                      <p:cBhvr>
                                        <p:cTn id="17" dur="500"/>
                                        <p:tgtEl>
                                          <p:spTgt spid="147251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472514">
                                            <p:txEl>
                                              <p:pRg st="3" end="3"/>
                                            </p:txEl>
                                          </p:spTgt>
                                        </p:tgtEl>
                                        <p:attrNameLst>
                                          <p:attrName>style.visibility</p:attrName>
                                        </p:attrNameLst>
                                      </p:cBhvr>
                                      <p:to>
                                        <p:strVal val="visible"/>
                                      </p:to>
                                    </p:set>
                                    <p:animEffect transition="in" filter="box(out)">
                                      <p:cBhvr>
                                        <p:cTn id="22" dur="500"/>
                                        <p:tgtEl>
                                          <p:spTgt spid="14725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2514"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3538" name="Text Box 2">
            <a:extLst>
              <a:ext uri="{FF2B5EF4-FFF2-40B4-BE49-F238E27FC236}">
                <a16:creationId xmlns:a16="http://schemas.microsoft.com/office/drawing/2014/main" id="{823EE3E9-7213-4413-AEC3-5E617BF77E71}"/>
              </a:ext>
            </a:extLst>
          </p:cNvPr>
          <p:cNvSpPr txBox="1">
            <a:spLocks noChangeArrowheads="1"/>
          </p:cNvSpPr>
          <p:nvPr/>
        </p:nvSpPr>
        <p:spPr bwMode="auto">
          <a:xfrm>
            <a:off x="914400" y="838200"/>
            <a:ext cx="7162800" cy="592138"/>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The Lease-Versus-Purchase Decision</a:t>
            </a:r>
          </a:p>
        </p:txBody>
      </p:sp>
      <p:sp>
        <p:nvSpPr>
          <p:cNvPr id="1473539" name="Text Box 3">
            <a:extLst>
              <a:ext uri="{FF2B5EF4-FFF2-40B4-BE49-F238E27FC236}">
                <a16:creationId xmlns:a16="http://schemas.microsoft.com/office/drawing/2014/main" id="{D5EDB64B-3F84-4D5F-A0F8-FD877D3B6EEB}"/>
              </a:ext>
            </a:extLst>
          </p:cNvPr>
          <p:cNvSpPr txBox="1">
            <a:spLocks noChangeArrowheads="1"/>
          </p:cNvSpPr>
          <p:nvPr/>
        </p:nvSpPr>
        <p:spPr bwMode="auto">
          <a:xfrm>
            <a:off x="228600" y="1828800"/>
            <a:ext cx="8686800" cy="1984375"/>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10000"/>
              </a:lnSpc>
              <a:spcBef>
                <a:spcPct val="50000"/>
              </a:spcBef>
            </a:pPr>
            <a:r>
              <a:rPr lang="en-US" altLang="en-US" sz="2800" u="none">
                <a:solidFill>
                  <a:srgbClr val="005200"/>
                </a:solidFill>
              </a:rPr>
              <a:t>Roberts Company, a small machine shop, is contemplating acquiring a new machine tool costing $24,000.  Arrangements can be made to lease or purchase.  The firm is in the 40 percent tax bracket.</a:t>
            </a:r>
          </a:p>
        </p:txBody>
      </p:sp>
      <p:sp>
        <p:nvSpPr>
          <p:cNvPr id="1473540" name="Text Box 4">
            <a:extLst>
              <a:ext uri="{FF2B5EF4-FFF2-40B4-BE49-F238E27FC236}">
                <a16:creationId xmlns:a16="http://schemas.microsoft.com/office/drawing/2014/main" id="{04B59736-761E-4B29-A1A4-42318F8ACEA8}"/>
              </a:ext>
            </a:extLst>
          </p:cNvPr>
          <p:cNvSpPr txBox="1">
            <a:spLocks noChangeArrowheads="1"/>
          </p:cNvSpPr>
          <p:nvPr/>
        </p:nvSpPr>
        <p:spPr bwMode="auto">
          <a:xfrm>
            <a:off x="228600" y="4038600"/>
            <a:ext cx="8686800" cy="2295525"/>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spcBef>
                <a:spcPct val="50000"/>
              </a:spcBef>
            </a:pPr>
            <a:r>
              <a:rPr lang="en-US" altLang="en-US" b="1"/>
              <a:t>Lease</a:t>
            </a:r>
            <a:r>
              <a:rPr lang="en-US" altLang="en-US" b="1" u="none"/>
              <a:t>.  The firm would obtain a 5-year lease requiring annual end-of-year payments of $6,000.  All maintenance costs will be borne by the lessor, and the lessee would exercise the option to purchase the machine for $4,000 at termination of the lease.</a:t>
            </a:r>
          </a:p>
        </p:txBody>
      </p:sp>
      <p:sp>
        <p:nvSpPr>
          <p:cNvPr id="1473541" name="Rectangle 5">
            <a:extLst>
              <a:ext uri="{FF2B5EF4-FFF2-40B4-BE49-F238E27FC236}">
                <a16:creationId xmlns:a16="http://schemas.microsoft.com/office/drawing/2014/main" id="{B6341984-62F5-4A4F-A18A-69112FF4137F}"/>
              </a:ext>
            </a:extLst>
          </p:cNvPr>
          <p:cNvSpPr>
            <a:spLocks noChangeArrowheads="1"/>
          </p:cNvSpPr>
          <p:nvPr/>
        </p:nvSpPr>
        <p:spPr bwMode="auto">
          <a:xfrm>
            <a:off x="0" y="762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73539"/>
                                        </p:tgtEl>
                                        <p:attrNameLst>
                                          <p:attrName>style.visibility</p:attrName>
                                        </p:attrNameLst>
                                      </p:cBhvr>
                                      <p:to>
                                        <p:strVal val="visible"/>
                                      </p:to>
                                    </p:set>
                                    <p:animEffect transition="in" filter="box(in)">
                                      <p:cBhvr>
                                        <p:cTn id="7" dur="500"/>
                                        <p:tgtEl>
                                          <p:spTgt spid="14735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473540"/>
                                        </p:tgtEl>
                                        <p:attrNameLst>
                                          <p:attrName>style.visibility</p:attrName>
                                        </p:attrNameLst>
                                      </p:cBhvr>
                                      <p:to>
                                        <p:strVal val="visible"/>
                                      </p:to>
                                    </p:set>
                                    <p:animEffect transition="in" filter="box(out)">
                                      <p:cBhvr>
                                        <p:cTn id="12" dur="500"/>
                                        <p:tgtEl>
                                          <p:spTgt spid="1473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3539" grpId="0" animBg="1" autoUpdateAnimBg="0"/>
      <p:bldP spid="1473540"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62" name="Text Box 2">
            <a:extLst>
              <a:ext uri="{FF2B5EF4-FFF2-40B4-BE49-F238E27FC236}">
                <a16:creationId xmlns:a16="http://schemas.microsoft.com/office/drawing/2014/main" id="{2B8F353E-1FDE-4855-8542-4A39BB384141}"/>
              </a:ext>
            </a:extLst>
          </p:cNvPr>
          <p:cNvSpPr txBox="1">
            <a:spLocks noChangeArrowheads="1"/>
          </p:cNvSpPr>
          <p:nvPr/>
        </p:nvSpPr>
        <p:spPr bwMode="auto">
          <a:xfrm>
            <a:off x="914400" y="885825"/>
            <a:ext cx="7162800" cy="592138"/>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The Lease-Versus-Purchase Decision</a:t>
            </a:r>
          </a:p>
        </p:txBody>
      </p:sp>
      <p:sp>
        <p:nvSpPr>
          <p:cNvPr id="1474563" name="Text Box 3">
            <a:extLst>
              <a:ext uri="{FF2B5EF4-FFF2-40B4-BE49-F238E27FC236}">
                <a16:creationId xmlns:a16="http://schemas.microsoft.com/office/drawing/2014/main" id="{F530B4C7-17D8-4180-9EA7-BDCF800E2F95}"/>
              </a:ext>
            </a:extLst>
          </p:cNvPr>
          <p:cNvSpPr txBox="1">
            <a:spLocks noChangeArrowheads="1"/>
          </p:cNvSpPr>
          <p:nvPr/>
        </p:nvSpPr>
        <p:spPr bwMode="auto">
          <a:xfrm>
            <a:off x="228600" y="1724025"/>
            <a:ext cx="8686800" cy="3609975"/>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spcBef>
                <a:spcPct val="50000"/>
              </a:spcBef>
            </a:pPr>
            <a:r>
              <a:rPr lang="en-US" altLang="en-US" b="1"/>
              <a:t>Purchase</a:t>
            </a:r>
            <a:r>
              <a:rPr lang="en-US" altLang="en-US" b="1" u="none"/>
              <a:t>.  The firm would finance the purchase of the machine with a 9%, 5-year loan requiring end -of-year installment payments of $6,170.  It would be depreciated under MACRS using a 5-year recovery period.  The firm would pay $1,500 per year for a service contract that covers all maintenance costs; insurance and other costs would be borne by the firm.  The firm plans to keep the machine and use it beyond its 5-year recovery period.</a:t>
            </a:r>
          </a:p>
        </p:txBody>
      </p:sp>
      <p:sp>
        <p:nvSpPr>
          <p:cNvPr id="1474564" name="Rectangle 4">
            <a:extLst>
              <a:ext uri="{FF2B5EF4-FFF2-40B4-BE49-F238E27FC236}">
                <a16:creationId xmlns:a16="http://schemas.microsoft.com/office/drawing/2014/main" id="{94D06483-0DED-4B18-8E8E-305CD2701621}"/>
              </a:ext>
            </a:extLst>
          </p:cNvPr>
          <p:cNvSpPr>
            <a:spLocks noChangeArrowheads="1"/>
          </p:cNvSpPr>
          <p:nvPr/>
        </p:nvSpPr>
        <p:spPr bwMode="auto">
          <a:xfrm>
            <a:off x="0" y="762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474563"/>
                                        </p:tgtEl>
                                        <p:attrNameLst>
                                          <p:attrName>style.visibility</p:attrName>
                                        </p:attrNameLst>
                                      </p:cBhvr>
                                      <p:to>
                                        <p:strVal val="visible"/>
                                      </p:to>
                                    </p:set>
                                    <p:animEffect transition="in" filter="box(out)">
                                      <p:cBhvr>
                                        <p:cTn id="7" dur="500"/>
                                        <p:tgtEl>
                                          <p:spTgt spid="1474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63"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5586" name="Text Box 2">
            <a:extLst>
              <a:ext uri="{FF2B5EF4-FFF2-40B4-BE49-F238E27FC236}">
                <a16:creationId xmlns:a16="http://schemas.microsoft.com/office/drawing/2014/main" id="{F18CA770-E22A-4D18-A5DD-15BAD3564031}"/>
              </a:ext>
            </a:extLst>
          </p:cNvPr>
          <p:cNvSpPr txBox="1">
            <a:spLocks noChangeArrowheads="1"/>
          </p:cNvSpPr>
          <p:nvPr/>
        </p:nvSpPr>
        <p:spPr bwMode="auto">
          <a:xfrm>
            <a:off x="914400" y="855663"/>
            <a:ext cx="7162800" cy="592137"/>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The Lease-Versus-Purchase Decision</a:t>
            </a:r>
          </a:p>
        </p:txBody>
      </p:sp>
      <p:sp>
        <p:nvSpPr>
          <p:cNvPr id="1475587" name="Text Box 3">
            <a:extLst>
              <a:ext uri="{FF2B5EF4-FFF2-40B4-BE49-F238E27FC236}">
                <a16:creationId xmlns:a16="http://schemas.microsoft.com/office/drawing/2014/main" id="{15E16EF4-B23A-4FCE-85DC-CF84FC7BE62E}"/>
              </a:ext>
            </a:extLst>
          </p:cNvPr>
          <p:cNvSpPr txBox="1">
            <a:spLocks noChangeArrowheads="1"/>
          </p:cNvSpPr>
          <p:nvPr/>
        </p:nvSpPr>
        <p:spPr bwMode="auto">
          <a:xfrm>
            <a:off x="228600" y="1676400"/>
            <a:ext cx="8686800" cy="4851400"/>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771900" algn="l"/>
                <a:tab pos="4114800" algn="l"/>
              </a:tabLst>
              <a:defRPr sz="2400">
                <a:solidFill>
                  <a:schemeClr val="tx1"/>
                </a:solidFill>
                <a:latin typeface="Arial" panose="020B0604020202020204" pitchFamily="34" charset="0"/>
              </a:defRPr>
            </a:lvl1pPr>
            <a:lvl2pPr>
              <a:tabLst>
                <a:tab pos="3771900" algn="l"/>
                <a:tab pos="4114800" algn="l"/>
              </a:tabLst>
              <a:defRPr sz="2400">
                <a:solidFill>
                  <a:schemeClr val="tx1"/>
                </a:solidFill>
                <a:latin typeface="Arial" panose="020B0604020202020204" pitchFamily="34" charset="0"/>
              </a:defRPr>
            </a:lvl2pPr>
            <a:lvl3pPr>
              <a:tabLst>
                <a:tab pos="3771900" algn="l"/>
                <a:tab pos="4114800" algn="l"/>
              </a:tabLst>
              <a:defRPr sz="2400">
                <a:solidFill>
                  <a:schemeClr val="tx1"/>
                </a:solidFill>
                <a:latin typeface="Arial" panose="020B0604020202020204" pitchFamily="34" charset="0"/>
              </a:defRPr>
            </a:lvl3pPr>
            <a:lvl4pPr>
              <a:tabLst>
                <a:tab pos="3771900" algn="l"/>
                <a:tab pos="4114800" algn="l"/>
              </a:tabLst>
              <a:defRPr sz="2400">
                <a:solidFill>
                  <a:schemeClr val="tx1"/>
                </a:solidFill>
                <a:latin typeface="Arial" panose="020B0604020202020204" pitchFamily="34" charset="0"/>
              </a:defRPr>
            </a:lvl4pPr>
            <a:lvl5pPr>
              <a:tabLst>
                <a:tab pos="3771900" algn="l"/>
                <a:tab pos="4114800" algn="l"/>
              </a:tabLst>
              <a:defRPr sz="2400">
                <a:solidFill>
                  <a:schemeClr val="tx1"/>
                </a:solidFill>
                <a:latin typeface="Arial" panose="020B0604020202020204" pitchFamily="34" charset="0"/>
              </a:defRPr>
            </a:lvl5pPr>
            <a:lvl6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6pPr>
            <a:lvl7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7pPr>
            <a:lvl8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8pPr>
            <a:lvl9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9pPr>
          </a:lstStyle>
          <a:p>
            <a:pPr>
              <a:lnSpc>
                <a:spcPct val="130000"/>
              </a:lnSpc>
            </a:pPr>
            <a:r>
              <a:rPr lang="en-US" altLang="en-US" b="1" i="1">
                <a:solidFill>
                  <a:srgbClr val="005200"/>
                </a:solidFill>
              </a:rPr>
              <a:t>STEP 1</a:t>
            </a:r>
            <a:r>
              <a:rPr lang="en-US" altLang="en-US" b="1" u="none">
                <a:solidFill>
                  <a:srgbClr val="005200"/>
                </a:solidFill>
              </a:rPr>
              <a:t>: Find the after-tax cash outflows for each year under the lease alternative.</a:t>
            </a:r>
          </a:p>
          <a:p>
            <a:pPr>
              <a:lnSpc>
                <a:spcPct val="130000"/>
              </a:lnSpc>
            </a:pPr>
            <a:r>
              <a:rPr lang="en-US" altLang="en-US" b="1" u="none">
                <a:solidFill>
                  <a:srgbClr val="000000"/>
                </a:solidFill>
              </a:rPr>
              <a:t>The after-tax cash outflow from the lease payments can be found as follows:</a:t>
            </a:r>
          </a:p>
          <a:p>
            <a:pPr>
              <a:lnSpc>
                <a:spcPct val="130000"/>
              </a:lnSpc>
            </a:pPr>
            <a:r>
              <a:rPr lang="en-US" altLang="en-US" b="1" u="none">
                <a:solidFill>
                  <a:srgbClr val="CC0000"/>
                </a:solidFill>
              </a:rPr>
              <a:t>A-T Outflow from Lease 	= 	$6,000 x (1 - t)</a:t>
            </a:r>
          </a:p>
          <a:p>
            <a:pPr>
              <a:lnSpc>
                <a:spcPct val="130000"/>
              </a:lnSpc>
            </a:pPr>
            <a:r>
              <a:rPr lang="en-US" altLang="en-US" b="1" u="none">
                <a:solidFill>
                  <a:srgbClr val="CC0000"/>
                </a:solidFill>
              </a:rPr>
              <a:t>	=	$6,000 x (1 - .40)</a:t>
            </a:r>
          </a:p>
          <a:p>
            <a:pPr>
              <a:lnSpc>
                <a:spcPct val="130000"/>
              </a:lnSpc>
            </a:pPr>
            <a:r>
              <a:rPr lang="en-US" altLang="en-US" b="1" u="none">
                <a:solidFill>
                  <a:srgbClr val="CC0000"/>
                </a:solidFill>
              </a:rPr>
              <a:t>	=	$3,600</a:t>
            </a:r>
          </a:p>
          <a:p>
            <a:pPr>
              <a:lnSpc>
                <a:spcPct val="130000"/>
              </a:lnSpc>
            </a:pPr>
            <a:r>
              <a:rPr lang="en-US" altLang="en-US" b="1" u="none">
                <a:solidFill>
                  <a:srgbClr val="CC0000"/>
                </a:solidFill>
              </a:rPr>
              <a:t>In the final year, the $4,000 cost of the purchase option would be added to the $3,600 lease outflow to get a year 5 outflow of $7,600.			</a:t>
            </a:r>
            <a:endParaRPr lang="en-US" altLang="en-US" b="1" u="none">
              <a:solidFill>
                <a:srgbClr val="000000"/>
              </a:solidFill>
            </a:endParaRPr>
          </a:p>
        </p:txBody>
      </p:sp>
      <p:sp>
        <p:nvSpPr>
          <p:cNvPr id="1475588" name="Rectangle 4">
            <a:extLst>
              <a:ext uri="{FF2B5EF4-FFF2-40B4-BE49-F238E27FC236}">
                <a16:creationId xmlns:a16="http://schemas.microsoft.com/office/drawing/2014/main" id="{E1AD36CD-DC59-41CB-BA10-280736738AD3}"/>
              </a:ext>
            </a:extLst>
          </p:cNvPr>
          <p:cNvSpPr>
            <a:spLocks noChangeArrowheads="1"/>
          </p:cNvSpPr>
          <p:nvPr/>
        </p:nvSpPr>
        <p:spPr bwMode="auto">
          <a:xfrm>
            <a:off x="0" y="762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475587"/>
                                        </p:tgtEl>
                                        <p:attrNameLst>
                                          <p:attrName>style.visibility</p:attrName>
                                        </p:attrNameLst>
                                      </p:cBhvr>
                                      <p:to>
                                        <p:strVal val="visible"/>
                                      </p:to>
                                    </p:set>
                                    <p:animEffect transition="in" filter="box(out)">
                                      <p:cBhvr>
                                        <p:cTn id="7" dur="500"/>
                                        <p:tgtEl>
                                          <p:spTgt spid="1475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5587"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6610" name="Text Box 2">
            <a:extLst>
              <a:ext uri="{FF2B5EF4-FFF2-40B4-BE49-F238E27FC236}">
                <a16:creationId xmlns:a16="http://schemas.microsoft.com/office/drawing/2014/main" id="{47DD16B5-0226-43E6-95F5-8DF4B6673455}"/>
              </a:ext>
            </a:extLst>
          </p:cNvPr>
          <p:cNvSpPr txBox="1">
            <a:spLocks noChangeArrowheads="1"/>
          </p:cNvSpPr>
          <p:nvPr/>
        </p:nvSpPr>
        <p:spPr bwMode="auto">
          <a:xfrm>
            <a:off x="914400" y="838200"/>
            <a:ext cx="7162800" cy="592138"/>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The Lease-Versus-Purchase Decision</a:t>
            </a:r>
          </a:p>
        </p:txBody>
      </p:sp>
      <p:sp>
        <p:nvSpPr>
          <p:cNvPr id="1476611" name="Text Box 3">
            <a:extLst>
              <a:ext uri="{FF2B5EF4-FFF2-40B4-BE49-F238E27FC236}">
                <a16:creationId xmlns:a16="http://schemas.microsoft.com/office/drawing/2014/main" id="{D4D1D669-E551-443C-8ABA-B2525999E837}"/>
              </a:ext>
            </a:extLst>
          </p:cNvPr>
          <p:cNvSpPr txBox="1">
            <a:spLocks noChangeArrowheads="1"/>
          </p:cNvSpPr>
          <p:nvPr/>
        </p:nvSpPr>
        <p:spPr bwMode="auto">
          <a:xfrm>
            <a:off x="228600" y="1752600"/>
            <a:ext cx="8686800" cy="4194175"/>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771900" algn="l"/>
                <a:tab pos="4114800" algn="l"/>
              </a:tabLst>
              <a:defRPr sz="2400">
                <a:solidFill>
                  <a:schemeClr val="tx1"/>
                </a:solidFill>
                <a:latin typeface="Arial" panose="020B0604020202020204" pitchFamily="34" charset="0"/>
              </a:defRPr>
            </a:lvl1pPr>
            <a:lvl2pPr>
              <a:tabLst>
                <a:tab pos="3771900" algn="l"/>
                <a:tab pos="4114800" algn="l"/>
              </a:tabLst>
              <a:defRPr sz="2400">
                <a:solidFill>
                  <a:schemeClr val="tx1"/>
                </a:solidFill>
                <a:latin typeface="Arial" panose="020B0604020202020204" pitchFamily="34" charset="0"/>
              </a:defRPr>
            </a:lvl2pPr>
            <a:lvl3pPr>
              <a:tabLst>
                <a:tab pos="3771900" algn="l"/>
                <a:tab pos="4114800" algn="l"/>
              </a:tabLst>
              <a:defRPr sz="2400">
                <a:solidFill>
                  <a:schemeClr val="tx1"/>
                </a:solidFill>
                <a:latin typeface="Arial" panose="020B0604020202020204" pitchFamily="34" charset="0"/>
              </a:defRPr>
            </a:lvl3pPr>
            <a:lvl4pPr>
              <a:tabLst>
                <a:tab pos="3771900" algn="l"/>
                <a:tab pos="4114800" algn="l"/>
              </a:tabLst>
              <a:defRPr sz="2400">
                <a:solidFill>
                  <a:schemeClr val="tx1"/>
                </a:solidFill>
                <a:latin typeface="Arial" panose="020B0604020202020204" pitchFamily="34" charset="0"/>
              </a:defRPr>
            </a:lvl4pPr>
            <a:lvl5pPr>
              <a:tabLst>
                <a:tab pos="3771900" algn="l"/>
                <a:tab pos="4114800" algn="l"/>
              </a:tabLst>
              <a:defRPr sz="2400">
                <a:solidFill>
                  <a:schemeClr val="tx1"/>
                </a:solidFill>
                <a:latin typeface="Arial" panose="020B0604020202020204" pitchFamily="34" charset="0"/>
              </a:defRPr>
            </a:lvl5pPr>
            <a:lvl6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6pPr>
            <a:lvl7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7pPr>
            <a:lvl8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8pPr>
            <a:lvl9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9pPr>
          </a:lstStyle>
          <a:p>
            <a:pPr>
              <a:lnSpc>
                <a:spcPct val="140000"/>
              </a:lnSpc>
            </a:pPr>
            <a:r>
              <a:rPr lang="en-US" altLang="en-US" b="1" i="1">
                <a:solidFill>
                  <a:srgbClr val="005200"/>
                </a:solidFill>
              </a:rPr>
              <a:t>STEP 2</a:t>
            </a:r>
            <a:r>
              <a:rPr lang="en-US" altLang="en-US" b="1" u="none">
                <a:solidFill>
                  <a:srgbClr val="005200"/>
                </a:solidFill>
              </a:rPr>
              <a:t>: Find the after-tax cash outflows for each year under the purchase alternative.</a:t>
            </a:r>
          </a:p>
          <a:p>
            <a:pPr>
              <a:lnSpc>
                <a:spcPct val="140000"/>
              </a:lnSpc>
            </a:pPr>
            <a:r>
              <a:rPr lang="en-US" altLang="en-US" b="1" u="none">
                <a:solidFill>
                  <a:srgbClr val="000000"/>
                </a:solidFill>
              </a:rPr>
              <a:t>First, the annual interest component of each loan payment must be determined since only interest can be deducted for tax purposes as shown in Table 16.1 on the following slide.  </a:t>
            </a:r>
          </a:p>
          <a:p>
            <a:pPr>
              <a:lnSpc>
                <a:spcPct val="140000"/>
              </a:lnSpc>
            </a:pPr>
            <a:r>
              <a:rPr lang="en-US" altLang="en-US" b="1" u="none">
                <a:solidFill>
                  <a:srgbClr val="000000"/>
                </a:solidFill>
              </a:rPr>
              <a:t>Second, the A-T outflows must be computed as shown in Table 16.2.</a:t>
            </a:r>
          </a:p>
        </p:txBody>
      </p:sp>
      <p:sp>
        <p:nvSpPr>
          <p:cNvPr id="1476612" name="Rectangle 4">
            <a:extLst>
              <a:ext uri="{FF2B5EF4-FFF2-40B4-BE49-F238E27FC236}">
                <a16:creationId xmlns:a16="http://schemas.microsoft.com/office/drawing/2014/main" id="{08797AC2-0C19-4D28-8E21-A8282019CA22}"/>
              </a:ext>
            </a:extLst>
          </p:cNvPr>
          <p:cNvSpPr>
            <a:spLocks noChangeArrowheads="1"/>
          </p:cNvSpPr>
          <p:nvPr/>
        </p:nvSpPr>
        <p:spPr bwMode="auto">
          <a:xfrm>
            <a:off x="0" y="762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476611"/>
                                        </p:tgtEl>
                                        <p:attrNameLst>
                                          <p:attrName>style.visibility</p:attrName>
                                        </p:attrNameLst>
                                      </p:cBhvr>
                                      <p:to>
                                        <p:strVal val="visible"/>
                                      </p:to>
                                    </p:set>
                                    <p:animEffect transition="in" filter="box(out)">
                                      <p:cBhvr>
                                        <p:cTn id="7" dur="500"/>
                                        <p:tgtEl>
                                          <p:spTgt spid="1476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6611"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7634" name="Text Box 2">
            <a:extLst>
              <a:ext uri="{FF2B5EF4-FFF2-40B4-BE49-F238E27FC236}">
                <a16:creationId xmlns:a16="http://schemas.microsoft.com/office/drawing/2014/main" id="{BC6FA1F9-2336-46B9-9080-A6286CB0BA22}"/>
              </a:ext>
            </a:extLst>
          </p:cNvPr>
          <p:cNvSpPr txBox="1">
            <a:spLocks noChangeArrowheads="1"/>
          </p:cNvSpPr>
          <p:nvPr/>
        </p:nvSpPr>
        <p:spPr bwMode="auto">
          <a:xfrm>
            <a:off x="914400" y="931863"/>
            <a:ext cx="7162800" cy="592137"/>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The Lease-Versus-Purchase Decision</a:t>
            </a:r>
          </a:p>
        </p:txBody>
      </p:sp>
      <p:sp>
        <p:nvSpPr>
          <p:cNvPr id="1477635" name="Rectangle 3">
            <a:extLst>
              <a:ext uri="{FF2B5EF4-FFF2-40B4-BE49-F238E27FC236}">
                <a16:creationId xmlns:a16="http://schemas.microsoft.com/office/drawing/2014/main" id="{4A613DE6-9BA1-4ECA-966C-B968A12086BC}"/>
              </a:ext>
            </a:extLst>
          </p:cNvPr>
          <p:cNvSpPr>
            <a:spLocks noChangeArrowheads="1"/>
          </p:cNvSpPr>
          <p:nvPr/>
        </p:nvSpPr>
        <p:spPr bwMode="auto">
          <a:xfrm>
            <a:off x="0" y="93663"/>
            <a:ext cx="9144000"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pic>
        <p:nvPicPr>
          <p:cNvPr id="1477638" name="Picture 6" descr="C:\WINDOWS\Desktop\Gittman\Gittman\gifs\10th_tab_gifs\T16_01.gif">
            <a:extLst>
              <a:ext uri="{FF2B5EF4-FFF2-40B4-BE49-F238E27FC236}">
                <a16:creationId xmlns:a16="http://schemas.microsoft.com/office/drawing/2014/main" id="{229D4A5E-00EC-467E-9022-A98C105C65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73225"/>
            <a:ext cx="8110538" cy="48799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8658" name="Text Box 2">
            <a:extLst>
              <a:ext uri="{FF2B5EF4-FFF2-40B4-BE49-F238E27FC236}">
                <a16:creationId xmlns:a16="http://schemas.microsoft.com/office/drawing/2014/main" id="{38C9376C-B4B9-4B1E-8B5E-322C1D2CF271}"/>
              </a:ext>
            </a:extLst>
          </p:cNvPr>
          <p:cNvSpPr txBox="1">
            <a:spLocks noChangeArrowheads="1"/>
          </p:cNvSpPr>
          <p:nvPr/>
        </p:nvSpPr>
        <p:spPr bwMode="auto">
          <a:xfrm>
            <a:off x="914400" y="931863"/>
            <a:ext cx="7162800" cy="592137"/>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The Lease-Versus-Purchase Decision</a:t>
            </a:r>
          </a:p>
        </p:txBody>
      </p:sp>
      <p:sp>
        <p:nvSpPr>
          <p:cNvPr id="1478659" name="Rectangle 3">
            <a:extLst>
              <a:ext uri="{FF2B5EF4-FFF2-40B4-BE49-F238E27FC236}">
                <a16:creationId xmlns:a16="http://schemas.microsoft.com/office/drawing/2014/main" id="{D1DD11B0-2E69-4B70-97A0-3382111A4266}"/>
              </a:ext>
            </a:extLst>
          </p:cNvPr>
          <p:cNvSpPr>
            <a:spLocks noChangeArrowheads="1"/>
          </p:cNvSpPr>
          <p:nvPr/>
        </p:nvSpPr>
        <p:spPr bwMode="auto">
          <a:xfrm>
            <a:off x="0" y="93663"/>
            <a:ext cx="9144000"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pic>
        <p:nvPicPr>
          <p:cNvPr id="1478662" name="Picture 6" descr="C:\WINDOWS\Desktop\Gittman\Gittman\gifs\10th_tab_gifs\T16_02.gif">
            <a:extLst>
              <a:ext uri="{FF2B5EF4-FFF2-40B4-BE49-F238E27FC236}">
                <a16:creationId xmlns:a16="http://schemas.microsoft.com/office/drawing/2014/main" id="{7B2E8AFE-5432-4AE1-B6CE-E9E71F89CA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433638"/>
            <a:ext cx="8229600" cy="30813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9682" name="Text Box 2">
            <a:extLst>
              <a:ext uri="{FF2B5EF4-FFF2-40B4-BE49-F238E27FC236}">
                <a16:creationId xmlns:a16="http://schemas.microsoft.com/office/drawing/2014/main" id="{47454ACC-AF71-41D4-B343-3C739C6535DE}"/>
              </a:ext>
            </a:extLst>
          </p:cNvPr>
          <p:cNvSpPr txBox="1">
            <a:spLocks noChangeArrowheads="1"/>
          </p:cNvSpPr>
          <p:nvPr/>
        </p:nvSpPr>
        <p:spPr bwMode="auto">
          <a:xfrm>
            <a:off x="914400" y="914400"/>
            <a:ext cx="7162800" cy="592138"/>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The Lease-Versus-Purchase Decision</a:t>
            </a:r>
          </a:p>
        </p:txBody>
      </p:sp>
      <p:sp>
        <p:nvSpPr>
          <p:cNvPr id="1479683" name="Text Box 3">
            <a:extLst>
              <a:ext uri="{FF2B5EF4-FFF2-40B4-BE49-F238E27FC236}">
                <a16:creationId xmlns:a16="http://schemas.microsoft.com/office/drawing/2014/main" id="{56A004B6-029E-49AB-9F4E-6F4AC69B3212}"/>
              </a:ext>
            </a:extLst>
          </p:cNvPr>
          <p:cNvSpPr txBox="1">
            <a:spLocks noChangeArrowheads="1"/>
          </p:cNvSpPr>
          <p:nvPr/>
        </p:nvSpPr>
        <p:spPr bwMode="auto">
          <a:xfrm>
            <a:off x="228600" y="1981200"/>
            <a:ext cx="8686800" cy="1638300"/>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771900" algn="l"/>
                <a:tab pos="4114800" algn="l"/>
              </a:tabLst>
              <a:defRPr sz="2400">
                <a:solidFill>
                  <a:schemeClr val="tx1"/>
                </a:solidFill>
                <a:latin typeface="Arial" panose="020B0604020202020204" pitchFamily="34" charset="0"/>
              </a:defRPr>
            </a:lvl1pPr>
            <a:lvl2pPr>
              <a:tabLst>
                <a:tab pos="3771900" algn="l"/>
                <a:tab pos="4114800" algn="l"/>
              </a:tabLst>
              <a:defRPr sz="2400">
                <a:solidFill>
                  <a:schemeClr val="tx1"/>
                </a:solidFill>
                <a:latin typeface="Arial" panose="020B0604020202020204" pitchFamily="34" charset="0"/>
              </a:defRPr>
            </a:lvl2pPr>
            <a:lvl3pPr>
              <a:tabLst>
                <a:tab pos="3771900" algn="l"/>
                <a:tab pos="4114800" algn="l"/>
              </a:tabLst>
              <a:defRPr sz="2400">
                <a:solidFill>
                  <a:schemeClr val="tx1"/>
                </a:solidFill>
                <a:latin typeface="Arial" panose="020B0604020202020204" pitchFamily="34" charset="0"/>
              </a:defRPr>
            </a:lvl3pPr>
            <a:lvl4pPr>
              <a:tabLst>
                <a:tab pos="3771900" algn="l"/>
                <a:tab pos="4114800" algn="l"/>
              </a:tabLst>
              <a:defRPr sz="2400">
                <a:solidFill>
                  <a:schemeClr val="tx1"/>
                </a:solidFill>
                <a:latin typeface="Arial" panose="020B0604020202020204" pitchFamily="34" charset="0"/>
              </a:defRPr>
            </a:lvl4pPr>
            <a:lvl5pPr>
              <a:tabLst>
                <a:tab pos="3771900" algn="l"/>
                <a:tab pos="4114800" algn="l"/>
              </a:tabLst>
              <a:defRPr sz="2400">
                <a:solidFill>
                  <a:schemeClr val="tx1"/>
                </a:solidFill>
                <a:latin typeface="Arial" panose="020B0604020202020204" pitchFamily="34" charset="0"/>
              </a:defRPr>
            </a:lvl5pPr>
            <a:lvl6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6pPr>
            <a:lvl7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7pPr>
            <a:lvl8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8pPr>
            <a:lvl9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9pPr>
          </a:lstStyle>
          <a:p>
            <a:pPr>
              <a:lnSpc>
                <a:spcPct val="140000"/>
              </a:lnSpc>
            </a:pPr>
            <a:r>
              <a:rPr lang="en-US" altLang="en-US" b="1" i="1">
                <a:solidFill>
                  <a:srgbClr val="005200"/>
                </a:solidFill>
              </a:rPr>
              <a:t>STEP 3</a:t>
            </a:r>
            <a:r>
              <a:rPr lang="en-US" altLang="en-US" b="1" u="none">
                <a:solidFill>
                  <a:srgbClr val="005200"/>
                </a:solidFill>
              </a:rPr>
              <a:t>: Calculate the present value of the cash outflows from Step 1 and Step 2 using the after-tax cost as the discount rate</a:t>
            </a:r>
          </a:p>
        </p:txBody>
      </p:sp>
      <p:sp>
        <p:nvSpPr>
          <p:cNvPr id="1479684" name="Rectangle 4">
            <a:extLst>
              <a:ext uri="{FF2B5EF4-FFF2-40B4-BE49-F238E27FC236}">
                <a16:creationId xmlns:a16="http://schemas.microsoft.com/office/drawing/2014/main" id="{43D41C33-59D5-445C-B74D-F7E1D31B6096}"/>
              </a:ext>
            </a:extLst>
          </p:cNvPr>
          <p:cNvSpPr>
            <a:spLocks noChangeArrowheads="1"/>
          </p:cNvSpPr>
          <p:nvPr/>
        </p:nvSpPr>
        <p:spPr bwMode="auto">
          <a:xfrm>
            <a:off x="0" y="762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479683"/>
                                        </p:tgtEl>
                                        <p:attrNameLst>
                                          <p:attrName>style.visibility</p:attrName>
                                        </p:attrNameLst>
                                      </p:cBhvr>
                                      <p:to>
                                        <p:strVal val="visible"/>
                                      </p:to>
                                    </p:set>
                                    <p:animEffect transition="in" filter="box(out)">
                                      <p:cBhvr>
                                        <p:cTn id="7" dur="500"/>
                                        <p:tgtEl>
                                          <p:spTgt spid="1479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9683"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0706" name="Text Box 2">
            <a:extLst>
              <a:ext uri="{FF2B5EF4-FFF2-40B4-BE49-F238E27FC236}">
                <a16:creationId xmlns:a16="http://schemas.microsoft.com/office/drawing/2014/main" id="{115299A7-710B-467C-95BA-1857DC000419}"/>
              </a:ext>
            </a:extLst>
          </p:cNvPr>
          <p:cNvSpPr txBox="1">
            <a:spLocks noChangeArrowheads="1"/>
          </p:cNvSpPr>
          <p:nvPr/>
        </p:nvSpPr>
        <p:spPr bwMode="auto">
          <a:xfrm>
            <a:off x="914400" y="931863"/>
            <a:ext cx="7162800" cy="592137"/>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The Lease-Versus-Purchase Decision</a:t>
            </a:r>
          </a:p>
        </p:txBody>
      </p:sp>
      <p:sp>
        <p:nvSpPr>
          <p:cNvPr id="1480707" name="Rectangle 3">
            <a:extLst>
              <a:ext uri="{FF2B5EF4-FFF2-40B4-BE49-F238E27FC236}">
                <a16:creationId xmlns:a16="http://schemas.microsoft.com/office/drawing/2014/main" id="{44BBE950-2D44-4733-8D29-FC9ADF53BED0}"/>
              </a:ext>
            </a:extLst>
          </p:cNvPr>
          <p:cNvSpPr>
            <a:spLocks noChangeArrowheads="1"/>
          </p:cNvSpPr>
          <p:nvPr/>
        </p:nvSpPr>
        <p:spPr bwMode="auto">
          <a:xfrm>
            <a:off x="0" y="93663"/>
            <a:ext cx="9144000"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pic>
        <p:nvPicPr>
          <p:cNvPr id="1480710" name="Picture 6" descr="C:\WINDOWS\Desktop\Gittman\Gittman\gifs\10th_tab_gifs\T16_03.gif">
            <a:extLst>
              <a:ext uri="{FF2B5EF4-FFF2-40B4-BE49-F238E27FC236}">
                <a16:creationId xmlns:a16="http://schemas.microsoft.com/office/drawing/2014/main" id="{74015D43-086C-46D6-B3B2-FBE05DC43F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168525"/>
            <a:ext cx="8229600" cy="3908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1730" name="Text Box 2">
            <a:extLst>
              <a:ext uri="{FF2B5EF4-FFF2-40B4-BE49-F238E27FC236}">
                <a16:creationId xmlns:a16="http://schemas.microsoft.com/office/drawing/2014/main" id="{1D01B023-7AA0-4E29-9062-3D49998A1DB8}"/>
              </a:ext>
            </a:extLst>
          </p:cNvPr>
          <p:cNvSpPr txBox="1">
            <a:spLocks noChangeArrowheads="1"/>
          </p:cNvSpPr>
          <p:nvPr/>
        </p:nvSpPr>
        <p:spPr bwMode="auto">
          <a:xfrm>
            <a:off x="914400" y="914400"/>
            <a:ext cx="7162800" cy="592138"/>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The Lease-Versus-Purchase Decision</a:t>
            </a:r>
          </a:p>
        </p:txBody>
      </p:sp>
      <p:sp>
        <p:nvSpPr>
          <p:cNvPr id="1481731" name="Text Box 3">
            <a:extLst>
              <a:ext uri="{FF2B5EF4-FFF2-40B4-BE49-F238E27FC236}">
                <a16:creationId xmlns:a16="http://schemas.microsoft.com/office/drawing/2014/main" id="{9EBE5394-3118-4C15-891C-0D893CD20FDC}"/>
              </a:ext>
            </a:extLst>
          </p:cNvPr>
          <p:cNvSpPr txBox="1">
            <a:spLocks noChangeArrowheads="1"/>
          </p:cNvSpPr>
          <p:nvPr/>
        </p:nvSpPr>
        <p:spPr bwMode="auto">
          <a:xfrm>
            <a:off x="228600" y="1828800"/>
            <a:ext cx="8686800" cy="3171825"/>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3771900" algn="l"/>
                <a:tab pos="4114800" algn="l"/>
              </a:tabLst>
              <a:defRPr sz="2400">
                <a:solidFill>
                  <a:schemeClr val="tx1"/>
                </a:solidFill>
                <a:latin typeface="Arial" panose="020B0604020202020204" pitchFamily="34" charset="0"/>
              </a:defRPr>
            </a:lvl1pPr>
            <a:lvl2pPr>
              <a:tabLst>
                <a:tab pos="3771900" algn="l"/>
                <a:tab pos="4114800" algn="l"/>
              </a:tabLst>
              <a:defRPr sz="2400">
                <a:solidFill>
                  <a:schemeClr val="tx1"/>
                </a:solidFill>
                <a:latin typeface="Arial" panose="020B0604020202020204" pitchFamily="34" charset="0"/>
              </a:defRPr>
            </a:lvl2pPr>
            <a:lvl3pPr>
              <a:tabLst>
                <a:tab pos="3771900" algn="l"/>
                <a:tab pos="4114800" algn="l"/>
              </a:tabLst>
              <a:defRPr sz="2400">
                <a:solidFill>
                  <a:schemeClr val="tx1"/>
                </a:solidFill>
                <a:latin typeface="Arial" panose="020B0604020202020204" pitchFamily="34" charset="0"/>
              </a:defRPr>
            </a:lvl3pPr>
            <a:lvl4pPr>
              <a:tabLst>
                <a:tab pos="3771900" algn="l"/>
                <a:tab pos="4114800" algn="l"/>
              </a:tabLst>
              <a:defRPr sz="2400">
                <a:solidFill>
                  <a:schemeClr val="tx1"/>
                </a:solidFill>
                <a:latin typeface="Arial" panose="020B0604020202020204" pitchFamily="34" charset="0"/>
              </a:defRPr>
            </a:lvl4pPr>
            <a:lvl5pPr>
              <a:tabLst>
                <a:tab pos="3771900" algn="l"/>
                <a:tab pos="4114800" algn="l"/>
              </a:tabLst>
              <a:defRPr sz="2400">
                <a:solidFill>
                  <a:schemeClr val="tx1"/>
                </a:solidFill>
                <a:latin typeface="Arial" panose="020B0604020202020204" pitchFamily="34" charset="0"/>
              </a:defRPr>
            </a:lvl5pPr>
            <a:lvl6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6pPr>
            <a:lvl7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7pPr>
            <a:lvl8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8pPr>
            <a:lvl9pPr eaLnBrk="0" fontAlgn="base" hangingPunct="0">
              <a:spcBef>
                <a:spcPct val="0"/>
              </a:spcBef>
              <a:spcAft>
                <a:spcPct val="0"/>
              </a:spcAft>
              <a:tabLst>
                <a:tab pos="3771900" algn="l"/>
                <a:tab pos="4114800" algn="l"/>
              </a:tabLst>
              <a:defRPr sz="2400">
                <a:solidFill>
                  <a:schemeClr val="tx1"/>
                </a:solidFill>
                <a:latin typeface="Arial" panose="020B0604020202020204" pitchFamily="34" charset="0"/>
              </a:defRPr>
            </a:lvl9pPr>
          </a:lstStyle>
          <a:p>
            <a:pPr>
              <a:lnSpc>
                <a:spcPct val="140000"/>
              </a:lnSpc>
            </a:pPr>
            <a:r>
              <a:rPr lang="en-US" altLang="en-US" b="1" i="1">
                <a:solidFill>
                  <a:srgbClr val="005200"/>
                </a:solidFill>
              </a:rPr>
              <a:t>STEP 4</a:t>
            </a:r>
            <a:r>
              <a:rPr lang="en-US" altLang="en-US" b="1" u="none">
                <a:solidFill>
                  <a:srgbClr val="005200"/>
                </a:solidFill>
              </a:rPr>
              <a:t>: Choose the alternate with the smaller present value of cash outflows.</a:t>
            </a:r>
          </a:p>
          <a:p>
            <a:pPr>
              <a:lnSpc>
                <a:spcPct val="140000"/>
              </a:lnSpc>
            </a:pPr>
            <a:r>
              <a:rPr lang="en-US" altLang="en-US" b="1" u="none">
                <a:solidFill>
                  <a:srgbClr val="000000"/>
                </a:solidFill>
              </a:rPr>
              <a:t>Because the present value of cash outflows for leasing ($18,151) is lower than that for purchasing ($19,539), the leasing alternative is preferred -- resulting in an incremental savings of $1,388.</a:t>
            </a:r>
          </a:p>
        </p:txBody>
      </p:sp>
      <p:sp>
        <p:nvSpPr>
          <p:cNvPr id="1481732" name="Rectangle 4">
            <a:extLst>
              <a:ext uri="{FF2B5EF4-FFF2-40B4-BE49-F238E27FC236}">
                <a16:creationId xmlns:a16="http://schemas.microsoft.com/office/drawing/2014/main" id="{9161C59A-B764-4B70-94F7-1355E32F336D}"/>
              </a:ext>
            </a:extLst>
          </p:cNvPr>
          <p:cNvSpPr>
            <a:spLocks noChangeArrowheads="1"/>
          </p:cNvSpPr>
          <p:nvPr/>
        </p:nvSpPr>
        <p:spPr bwMode="auto">
          <a:xfrm>
            <a:off x="0" y="762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481731"/>
                                        </p:tgtEl>
                                        <p:attrNameLst>
                                          <p:attrName>style.visibility</p:attrName>
                                        </p:attrNameLst>
                                      </p:cBhvr>
                                      <p:to>
                                        <p:strVal val="visible"/>
                                      </p:to>
                                    </p:set>
                                    <p:animEffect transition="in" filter="box(out)">
                                      <p:cBhvr>
                                        <p:cTn id="7" dur="500"/>
                                        <p:tgtEl>
                                          <p:spTgt spid="1481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1731"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2754" name="Rectangle 2">
            <a:extLst>
              <a:ext uri="{FF2B5EF4-FFF2-40B4-BE49-F238E27FC236}">
                <a16:creationId xmlns:a16="http://schemas.microsoft.com/office/drawing/2014/main" id="{F99CC962-ABD5-489F-B64D-1AE3DF00BBF3}"/>
              </a:ext>
            </a:extLst>
          </p:cNvPr>
          <p:cNvSpPr>
            <a:spLocks noChangeArrowheads="1"/>
          </p:cNvSpPr>
          <p:nvPr/>
        </p:nvSpPr>
        <p:spPr bwMode="auto">
          <a:xfrm>
            <a:off x="0" y="1371600"/>
            <a:ext cx="91440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10000"/>
              </a:lnSpc>
            </a:pPr>
            <a:r>
              <a:rPr lang="en-US" altLang="en-US" sz="2800" i="1" dirty="0"/>
              <a:t>FASB No. 13</a:t>
            </a:r>
            <a:r>
              <a:rPr lang="en-US" altLang="en-US" sz="2800" u="none" dirty="0"/>
              <a:t> </a:t>
            </a:r>
            <a:r>
              <a:rPr lang="en-US" altLang="en-US" sz="2800" u="none" dirty="0">
                <a:highlight>
                  <a:srgbClr val="FFFF00"/>
                </a:highlight>
              </a:rPr>
              <a:t>requires explicit disclosure of financial lease obligations on the firm’s balance sheet.</a:t>
            </a:r>
          </a:p>
          <a:p>
            <a:pPr>
              <a:lnSpc>
                <a:spcPct val="110000"/>
              </a:lnSpc>
            </a:pPr>
            <a:r>
              <a:rPr lang="en-US" altLang="en-US" sz="2800" u="none" dirty="0"/>
              <a:t>It must be show as a </a:t>
            </a:r>
            <a:r>
              <a:rPr lang="en-US" altLang="en-US" sz="2800" i="1" dirty="0"/>
              <a:t>capitalized lease</a:t>
            </a:r>
            <a:r>
              <a:rPr lang="en-US" altLang="en-US" sz="2800" u="none" dirty="0"/>
              <a:t>, meaning that the present value of all payments are included as an asset and corresponding liability.</a:t>
            </a:r>
          </a:p>
          <a:p>
            <a:pPr>
              <a:lnSpc>
                <a:spcPct val="110000"/>
              </a:lnSpc>
            </a:pPr>
            <a:r>
              <a:rPr lang="en-US" altLang="en-US" sz="2800" u="none" dirty="0"/>
              <a:t>An </a:t>
            </a:r>
            <a:r>
              <a:rPr lang="en-US" altLang="en-US" sz="2800" i="1" dirty="0"/>
              <a:t>operating lease</a:t>
            </a:r>
            <a:r>
              <a:rPr lang="en-US" altLang="en-US" sz="2800" u="none" dirty="0"/>
              <a:t> on the other hand, need not be capitalized, but must be reported in the footnotes.</a:t>
            </a:r>
          </a:p>
          <a:p>
            <a:r>
              <a:rPr lang="en-US" altLang="en-US" sz="2800" u="none" dirty="0"/>
              <a:t>Because the consequences of missing financial lease payments are the same as that of missing the principal payment on debt, a financial analyst must view the lease as a long-term debt payment.</a:t>
            </a:r>
          </a:p>
        </p:txBody>
      </p:sp>
      <p:sp>
        <p:nvSpPr>
          <p:cNvPr id="1482755" name="Text Box 3">
            <a:extLst>
              <a:ext uri="{FF2B5EF4-FFF2-40B4-BE49-F238E27FC236}">
                <a16:creationId xmlns:a16="http://schemas.microsoft.com/office/drawing/2014/main" id="{7AE32CBC-48AE-4744-B1A6-B57256AFF21E}"/>
              </a:ext>
            </a:extLst>
          </p:cNvPr>
          <p:cNvSpPr txBox="1">
            <a:spLocks noChangeArrowheads="1"/>
          </p:cNvSpPr>
          <p:nvPr/>
        </p:nvSpPr>
        <p:spPr bwMode="auto">
          <a:xfrm>
            <a:off x="914400" y="838200"/>
            <a:ext cx="7162800" cy="592138"/>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Effects of Leasing on Future Financing</a:t>
            </a:r>
          </a:p>
        </p:txBody>
      </p:sp>
      <p:sp>
        <p:nvSpPr>
          <p:cNvPr id="1482756" name="Rectangle 4">
            <a:extLst>
              <a:ext uri="{FF2B5EF4-FFF2-40B4-BE49-F238E27FC236}">
                <a16:creationId xmlns:a16="http://schemas.microsoft.com/office/drawing/2014/main" id="{B144CF71-1D1E-4C6B-9130-108B9E0334CC}"/>
              </a:ext>
            </a:extLst>
          </p:cNvPr>
          <p:cNvSpPr>
            <a:spLocks noChangeArrowheads="1"/>
          </p:cNvSpPr>
          <p:nvPr/>
        </p:nvSpPr>
        <p:spPr bwMode="auto">
          <a:xfrm>
            <a:off x="0" y="762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82755"/>
                                        </p:tgtEl>
                                        <p:attrNameLst>
                                          <p:attrName>style.visibility</p:attrName>
                                        </p:attrNameLst>
                                      </p:cBhvr>
                                      <p:to>
                                        <p:strVal val="visible"/>
                                      </p:to>
                                    </p:set>
                                    <p:animEffect transition="in" filter="box(in)">
                                      <p:cBhvr>
                                        <p:cTn id="7" dur="500"/>
                                        <p:tgtEl>
                                          <p:spTgt spid="14827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482754">
                                            <p:txEl>
                                              <p:pRg st="0" end="0"/>
                                            </p:txEl>
                                          </p:spTgt>
                                        </p:tgtEl>
                                        <p:attrNameLst>
                                          <p:attrName>style.visibility</p:attrName>
                                        </p:attrNameLst>
                                      </p:cBhvr>
                                      <p:to>
                                        <p:strVal val="visible"/>
                                      </p:to>
                                    </p:set>
                                    <p:animEffect transition="in" filter="box(out)">
                                      <p:cBhvr>
                                        <p:cTn id="12" dur="500"/>
                                        <p:tgtEl>
                                          <p:spTgt spid="148275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482754">
                                            <p:txEl>
                                              <p:pRg st="1" end="1"/>
                                            </p:txEl>
                                          </p:spTgt>
                                        </p:tgtEl>
                                        <p:attrNameLst>
                                          <p:attrName>style.visibility</p:attrName>
                                        </p:attrNameLst>
                                      </p:cBhvr>
                                      <p:to>
                                        <p:strVal val="visible"/>
                                      </p:to>
                                    </p:set>
                                    <p:animEffect transition="in" filter="box(out)">
                                      <p:cBhvr>
                                        <p:cTn id="17" dur="500"/>
                                        <p:tgtEl>
                                          <p:spTgt spid="148275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482754">
                                            <p:txEl>
                                              <p:pRg st="2" end="2"/>
                                            </p:txEl>
                                          </p:spTgt>
                                        </p:tgtEl>
                                        <p:attrNameLst>
                                          <p:attrName>style.visibility</p:attrName>
                                        </p:attrNameLst>
                                      </p:cBhvr>
                                      <p:to>
                                        <p:strVal val="visible"/>
                                      </p:to>
                                    </p:set>
                                    <p:animEffect transition="in" filter="box(out)">
                                      <p:cBhvr>
                                        <p:cTn id="22" dur="500"/>
                                        <p:tgtEl>
                                          <p:spTgt spid="148275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482754">
                                            <p:txEl>
                                              <p:pRg st="3" end="3"/>
                                            </p:txEl>
                                          </p:spTgt>
                                        </p:tgtEl>
                                        <p:attrNameLst>
                                          <p:attrName>style.visibility</p:attrName>
                                        </p:attrNameLst>
                                      </p:cBhvr>
                                      <p:to>
                                        <p:strVal val="visible"/>
                                      </p:to>
                                    </p:set>
                                    <p:animEffect transition="in" filter="box(out)">
                                      <p:cBhvr>
                                        <p:cTn id="27" dur="500"/>
                                        <p:tgtEl>
                                          <p:spTgt spid="148275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2754" grpId="0" build="p" autoUpdateAnimBg="0"/>
      <p:bldP spid="1482755"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3778" name="Rectangle 2">
            <a:extLst>
              <a:ext uri="{FF2B5EF4-FFF2-40B4-BE49-F238E27FC236}">
                <a16:creationId xmlns:a16="http://schemas.microsoft.com/office/drawing/2014/main" id="{47BC8A02-4FB6-4FF4-9686-BE9F833EE8CF}"/>
              </a:ext>
            </a:extLst>
          </p:cNvPr>
          <p:cNvSpPr>
            <a:spLocks noChangeArrowheads="1"/>
          </p:cNvSpPr>
          <p:nvPr/>
        </p:nvSpPr>
        <p:spPr bwMode="auto">
          <a:xfrm>
            <a:off x="0" y="1447800"/>
            <a:ext cx="91440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10000"/>
              </a:lnSpc>
            </a:pPr>
            <a:r>
              <a:rPr lang="en-US" altLang="en-US" sz="2800" u="none"/>
              <a:t>The firm may </a:t>
            </a:r>
            <a:r>
              <a:rPr lang="en-US" altLang="en-US" sz="2800" i="1"/>
              <a:t>avoid the cost of obsolescence</a:t>
            </a:r>
            <a:r>
              <a:rPr lang="en-US" altLang="en-US" sz="2800" u="none"/>
              <a:t> if the lessor fails to accurately anticipate the obsolescence of assets and sets the lease payment too low.</a:t>
            </a:r>
          </a:p>
          <a:p>
            <a:pPr>
              <a:lnSpc>
                <a:spcPct val="110000"/>
              </a:lnSpc>
            </a:pPr>
            <a:r>
              <a:rPr lang="en-US" altLang="en-US" sz="2800" u="none"/>
              <a:t>A lessee </a:t>
            </a:r>
            <a:r>
              <a:rPr lang="en-US" altLang="en-US" sz="2800" i="1"/>
              <a:t>avoids many of the restrictive covenants</a:t>
            </a:r>
            <a:r>
              <a:rPr lang="en-US" altLang="en-US" sz="2800" u="none"/>
              <a:t> that are normally included as part of a long-term loan.</a:t>
            </a:r>
          </a:p>
          <a:p>
            <a:pPr>
              <a:lnSpc>
                <a:spcPct val="110000"/>
              </a:lnSpc>
            </a:pPr>
            <a:r>
              <a:rPr lang="en-US" altLang="en-US" sz="2800" u="none"/>
              <a:t>Leasing -- especially operating leases -- may provide the firm with needed </a:t>
            </a:r>
            <a:r>
              <a:rPr lang="en-US" altLang="en-US" sz="2800" i="1"/>
              <a:t>financial flexibility</a:t>
            </a:r>
            <a:r>
              <a:rPr lang="en-US" altLang="en-US" sz="2800" u="none"/>
              <a:t>.</a:t>
            </a:r>
          </a:p>
          <a:p>
            <a:pPr>
              <a:lnSpc>
                <a:spcPct val="110000"/>
              </a:lnSpc>
            </a:pPr>
            <a:r>
              <a:rPr lang="en-US" altLang="en-US" sz="2800" u="none"/>
              <a:t>Sale-leaseback arrangements may permit the firm to increase its liquidity by converting an existing asset into cash, which may then be used as working capital.</a:t>
            </a:r>
          </a:p>
        </p:txBody>
      </p:sp>
      <p:sp>
        <p:nvSpPr>
          <p:cNvPr id="1483779" name="Text Box 3">
            <a:extLst>
              <a:ext uri="{FF2B5EF4-FFF2-40B4-BE49-F238E27FC236}">
                <a16:creationId xmlns:a16="http://schemas.microsoft.com/office/drawing/2014/main" id="{40952119-F62A-4C2E-B2A0-FDDD64D59022}"/>
              </a:ext>
            </a:extLst>
          </p:cNvPr>
          <p:cNvSpPr txBox="1">
            <a:spLocks noChangeArrowheads="1"/>
          </p:cNvSpPr>
          <p:nvPr/>
        </p:nvSpPr>
        <p:spPr bwMode="auto">
          <a:xfrm>
            <a:off x="2209800" y="931863"/>
            <a:ext cx="4648200" cy="592137"/>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Advantages of Leasing</a:t>
            </a:r>
          </a:p>
        </p:txBody>
      </p:sp>
      <p:sp>
        <p:nvSpPr>
          <p:cNvPr id="1483780" name="Rectangle 4">
            <a:extLst>
              <a:ext uri="{FF2B5EF4-FFF2-40B4-BE49-F238E27FC236}">
                <a16:creationId xmlns:a16="http://schemas.microsoft.com/office/drawing/2014/main" id="{83690784-2A6B-4425-A827-4CDE62474151}"/>
              </a:ext>
            </a:extLst>
          </p:cNvPr>
          <p:cNvSpPr>
            <a:spLocks noChangeArrowheads="1"/>
          </p:cNvSpPr>
          <p:nvPr/>
        </p:nvSpPr>
        <p:spPr bwMode="auto">
          <a:xfrm>
            <a:off x="0" y="93663"/>
            <a:ext cx="9144000"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83779"/>
                                        </p:tgtEl>
                                        <p:attrNameLst>
                                          <p:attrName>style.visibility</p:attrName>
                                        </p:attrNameLst>
                                      </p:cBhvr>
                                      <p:to>
                                        <p:strVal val="visible"/>
                                      </p:to>
                                    </p:set>
                                    <p:animEffect transition="in" filter="box(in)">
                                      <p:cBhvr>
                                        <p:cTn id="7" dur="500"/>
                                        <p:tgtEl>
                                          <p:spTgt spid="14837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483778">
                                            <p:txEl>
                                              <p:pRg st="0" end="0"/>
                                            </p:txEl>
                                          </p:spTgt>
                                        </p:tgtEl>
                                        <p:attrNameLst>
                                          <p:attrName>style.visibility</p:attrName>
                                        </p:attrNameLst>
                                      </p:cBhvr>
                                      <p:to>
                                        <p:strVal val="visible"/>
                                      </p:to>
                                    </p:set>
                                    <p:animEffect transition="in" filter="box(out)">
                                      <p:cBhvr>
                                        <p:cTn id="12" dur="500"/>
                                        <p:tgtEl>
                                          <p:spTgt spid="148377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483778">
                                            <p:txEl>
                                              <p:pRg st="1" end="1"/>
                                            </p:txEl>
                                          </p:spTgt>
                                        </p:tgtEl>
                                        <p:attrNameLst>
                                          <p:attrName>style.visibility</p:attrName>
                                        </p:attrNameLst>
                                      </p:cBhvr>
                                      <p:to>
                                        <p:strVal val="visible"/>
                                      </p:to>
                                    </p:set>
                                    <p:animEffect transition="in" filter="box(out)">
                                      <p:cBhvr>
                                        <p:cTn id="17" dur="500"/>
                                        <p:tgtEl>
                                          <p:spTgt spid="148377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483778">
                                            <p:txEl>
                                              <p:pRg st="2" end="2"/>
                                            </p:txEl>
                                          </p:spTgt>
                                        </p:tgtEl>
                                        <p:attrNameLst>
                                          <p:attrName>style.visibility</p:attrName>
                                        </p:attrNameLst>
                                      </p:cBhvr>
                                      <p:to>
                                        <p:strVal val="visible"/>
                                      </p:to>
                                    </p:set>
                                    <p:animEffect transition="in" filter="box(out)">
                                      <p:cBhvr>
                                        <p:cTn id="22" dur="500"/>
                                        <p:tgtEl>
                                          <p:spTgt spid="1483778">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483778">
                                            <p:txEl>
                                              <p:pRg st="3" end="3"/>
                                            </p:txEl>
                                          </p:spTgt>
                                        </p:tgtEl>
                                        <p:attrNameLst>
                                          <p:attrName>style.visibility</p:attrName>
                                        </p:attrNameLst>
                                      </p:cBhvr>
                                      <p:to>
                                        <p:strVal val="visible"/>
                                      </p:to>
                                    </p:set>
                                    <p:animEffect transition="in" filter="box(out)">
                                      <p:cBhvr>
                                        <p:cTn id="27" dur="500"/>
                                        <p:tgtEl>
                                          <p:spTgt spid="148377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3778" grpId="0" build="p" autoUpdateAnimBg="0"/>
      <p:bldP spid="1483779"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02" name="Rectangle 2">
            <a:extLst>
              <a:ext uri="{FF2B5EF4-FFF2-40B4-BE49-F238E27FC236}">
                <a16:creationId xmlns:a16="http://schemas.microsoft.com/office/drawing/2014/main" id="{D32A18AA-E16E-487E-A965-BE76BBD300D1}"/>
              </a:ext>
            </a:extLst>
          </p:cNvPr>
          <p:cNvSpPr>
            <a:spLocks noChangeArrowheads="1"/>
          </p:cNvSpPr>
          <p:nvPr/>
        </p:nvSpPr>
        <p:spPr bwMode="auto">
          <a:xfrm>
            <a:off x="0" y="1320800"/>
            <a:ext cx="91440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10000"/>
              </a:lnSpc>
            </a:pPr>
            <a:r>
              <a:rPr lang="en-US" altLang="en-US" sz="2800" u="none"/>
              <a:t>Leasing allows the lessee, in effect, to </a:t>
            </a:r>
            <a:r>
              <a:rPr lang="en-US" altLang="en-US" sz="2800" i="1"/>
              <a:t>depreciate</a:t>
            </a:r>
            <a:r>
              <a:rPr lang="en-US" altLang="en-US" sz="2800" u="none"/>
              <a:t> land, which is prohibited if the land were purchased.</a:t>
            </a:r>
          </a:p>
          <a:p>
            <a:pPr>
              <a:lnSpc>
                <a:spcPct val="110000"/>
              </a:lnSpc>
            </a:pPr>
            <a:r>
              <a:rPr lang="en-US" altLang="en-US" sz="2800" u="none"/>
              <a:t>Because it results in the receipt of service from an asset possibly without increasing the assets or liabilities on the firm’s balance sheet, leasing may result in misleading financial ratios.</a:t>
            </a:r>
          </a:p>
          <a:p>
            <a:pPr>
              <a:lnSpc>
                <a:spcPct val="110000"/>
              </a:lnSpc>
            </a:pPr>
            <a:r>
              <a:rPr lang="en-US" altLang="en-US" sz="2800" u="none"/>
              <a:t>Leasing provides 100 percent financing.</a:t>
            </a:r>
          </a:p>
          <a:p>
            <a:r>
              <a:rPr lang="en-US" altLang="en-US" sz="2800" u="none"/>
              <a:t>When the firm becomes bankrupt or is reorganized, the maximum claim of lessors against the corporation is 3 years of lease payments, and the lessor gets the asset back.</a:t>
            </a:r>
          </a:p>
        </p:txBody>
      </p:sp>
      <p:sp>
        <p:nvSpPr>
          <p:cNvPr id="1484803" name="Text Box 3">
            <a:extLst>
              <a:ext uri="{FF2B5EF4-FFF2-40B4-BE49-F238E27FC236}">
                <a16:creationId xmlns:a16="http://schemas.microsoft.com/office/drawing/2014/main" id="{7A112A50-5638-4C80-871D-66AA24C7B26F}"/>
              </a:ext>
            </a:extLst>
          </p:cNvPr>
          <p:cNvSpPr txBox="1">
            <a:spLocks noChangeArrowheads="1"/>
          </p:cNvSpPr>
          <p:nvPr/>
        </p:nvSpPr>
        <p:spPr bwMode="auto">
          <a:xfrm>
            <a:off x="2209800" y="838200"/>
            <a:ext cx="4648200" cy="592138"/>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Advantages of Leasing</a:t>
            </a:r>
          </a:p>
        </p:txBody>
      </p:sp>
      <p:sp>
        <p:nvSpPr>
          <p:cNvPr id="1484804" name="Rectangle 4">
            <a:extLst>
              <a:ext uri="{FF2B5EF4-FFF2-40B4-BE49-F238E27FC236}">
                <a16:creationId xmlns:a16="http://schemas.microsoft.com/office/drawing/2014/main" id="{8AB0CC1F-0262-48D9-A366-5849BF7F4973}"/>
              </a:ext>
            </a:extLst>
          </p:cNvPr>
          <p:cNvSpPr>
            <a:spLocks noChangeArrowheads="1"/>
          </p:cNvSpPr>
          <p:nvPr/>
        </p:nvSpPr>
        <p:spPr bwMode="auto">
          <a:xfrm>
            <a:off x="0" y="762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484802">
                                            <p:txEl>
                                              <p:pRg st="0" end="0"/>
                                            </p:txEl>
                                          </p:spTgt>
                                        </p:tgtEl>
                                        <p:attrNameLst>
                                          <p:attrName>style.visibility</p:attrName>
                                        </p:attrNameLst>
                                      </p:cBhvr>
                                      <p:to>
                                        <p:strVal val="visible"/>
                                      </p:to>
                                    </p:set>
                                    <p:animEffect transition="in" filter="box(out)">
                                      <p:cBhvr>
                                        <p:cTn id="7" dur="500"/>
                                        <p:tgtEl>
                                          <p:spTgt spid="14848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484802">
                                            <p:txEl>
                                              <p:pRg st="1" end="1"/>
                                            </p:txEl>
                                          </p:spTgt>
                                        </p:tgtEl>
                                        <p:attrNameLst>
                                          <p:attrName>style.visibility</p:attrName>
                                        </p:attrNameLst>
                                      </p:cBhvr>
                                      <p:to>
                                        <p:strVal val="visible"/>
                                      </p:to>
                                    </p:set>
                                    <p:animEffect transition="in" filter="box(out)">
                                      <p:cBhvr>
                                        <p:cTn id="12" dur="500"/>
                                        <p:tgtEl>
                                          <p:spTgt spid="14848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484802">
                                            <p:txEl>
                                              <p:pRg st="2" end="2"/>
                                            </p:txEl>
                                          </p:spTgt>
                                        </p:tgtEl>
                                        <p:attrNameLst>
                                          <p:attrName>style.visibility</p:attrName>
                                        </p:attrNameLst>
                                      </p:cBhvr>
                                      <p:to>
                                        <p:strVal val="visible"/>
                                      </p:to>
                                    </p:set>
                                    <p:animEffect transition="in" filter="box(out)">
                                      <p:cBhvr>
                                        <p:cTn id="17" dur="500"/>
                                        <p:tgtEl>
                                          <p:spTgt spid="148480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484802">
                                            <p:txEl>
                                              <p:pRg st="3" end="3"/>
                                            </p:txEl>
                                          </p:spTgt>
                                        </p:tgtEl>
                                        <p:attrNameLst>
                                          <p:attrName>style.visibility</p:attrName>
                                        </p:attrNameLst>
                                      </p:cBhvr>
                                      <p:to>
                                        <p:strVal val="visible"/>
                                      </p:to>
                                    </p:set>
                                    <p:animEffect transition="in" filter="box(out)">
                                      <p:cBhvr>
                                        <p:cTn id="22" dur="500"/>
                                        <p:tgtEl>
                                          <p:spTgt spid="148480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02"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5826" name="Rectangle 2">
            <a:extLst>
              <a:ext uri="{FF2B5EF4-FFF2-40B4-BE49-F238E27FC236}">
                <a16:creationId xmlns:a16="http://schemas.microsoft.com/office/drawing/2014/main" id="{25ACA30E-D1FE-4DCB-8E62-6ABAD3A8CF96}"/>
              </a:ext>
            </a:extLst>
          </p:cNvPr>
          <p:cNvSpPr>
            <a:spLocks noChangeArrowheads="1"/>
          </p:cNvSpPr>
          <p:nvPr/>
        </p:nvSpPr>
        <p:spPr bwMode="auto">
          <a:xfrm>
            <a:off x="0" y="1447800"/>
            <a:ext cx="91440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10000"/>
              </a:lnSpc>
            </a:pPr>
            <a:r>
              <a:rPr lang="en-US" altLang="en-US" sz="2800" u="none"/>
              <a:t>A lease does not have a stated interest cost.</a:t>
            </a:r>
          </a:p>
          <a:p>
            <a:pPr>
              <a:lnSpc>
                <a:spcPct val="110000"/>
              </a:lnSpc>
            </a:pPr>
            <a:r>
              <a:rPr lang="en-US" altLang="en-US" sz="2800" u="none"/>
              <a:t>At the end of the term of the lease agreement, the salvage value of an asset, if any, is realized by the lessor.</a:t>
            </a:r>
          </a:p>
          <a:p>
            <a:pPr>
              <a:lnSpc>
                <a:spcPct val="110000"/>
              </a:lnSpc>
            </a:pPr>
            <a:r>
              <a:rPr lang="en-US" altLang="en-US" sz="2800" u="none"/>
              <a:t>Under a lease, the lessee is generally prohibited from making improvements on the leased property or asset without approval of the lessor.</a:t>
            </a:r>
          </a:p>
          <a:p>
            <a:pPr>
              <a:lnSpc>
                <a:spcPct val="110000"/>
              </a:lnSpc>
            </a:pPr>
            <a:r>
              <a:rPr lang="en-US" altLang="en-US" sz="2800" u="none"/>
              <a:t>If a lessee leases an asset that subsequently becomes obsolete, it must still make lease payments over the remaining term of the lease.</a:t>
            </a:r>
          </a:p>
        </p:txBody>
      </p:sp>
      <p:sp>
        <p:nvSpPr>
          <p:cNvPr id="1485827" name="Text Box 3">
            <a:extLst>
              <a:ext uri="{FF2B5EF4-FFF2-40B4-BE49-F238E27FC236}">
                <a16:creationId xmlns:a16="http://schemas.microsoft.com/office/drawing/2014/main" id="{0BE9200C-3687-4267-A7C1-5C5211C98A1D}"/>
              </a:ext>
            </a:extLst>
          </p:cNvPr>
          <p:cNvSpPr txBox="1">
            <a:spLocks noChangeArrowheads="1"/>
          </p:cNvSpPr>
          <p:nvPr/>
        </p:nvSpPr>
        <p:spPr bwMode="auto">
          <a:xfrm>
            <a:off x="2133600" y="914400"/>
            <a:ext cx="4876800" cy="592138"/>
          </a:xfrm>
          <a:prstGeom prst="rect">
            <a:avLst/>
          </a:prstGeom>
          <a:solidFill>
            <a:srgbClr val="FFFFFF"/>
          </a:solidFill>
          <a:ln w="12700">
            <a:solidFill>
              <a:srgbClr val="00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u="none">
                <a:solidFill>
                  <a:srgbClr val="000000"/>
                </a:solidFill>
              </a:rPr>
              <a:t>Disadvantages of Leasing</a:t>
            </a:r>
          </a:p>
        </p:txBody>
      </p:sp>
      <p:sp>
        <p:nvSpPr>
          <p:cNvPr id="1485828" name="Rectangle 4">
            <a:extLst>
              <a:ext uri="{FF2B5EF4-FFF2-40B4-BE49-F238E27FC236}">
                <a16:creationId xmlns:a16="http://schemas.microsoft.com/office/drawing/2014/main" id="{66A261A1-3B29-4DDB-A3A8-95E22C7C3FF2}"/>
              </a:ext>
            </a:extLst>
          </p:cNvPr>
          <p:cNvSpPr>
            <a:spLocks noChangeArrowheads="1"/>
          </p:cNvSpPr>
          <p:nvPr/>
        </p:nvSpPr>
        <p:spPr bwMode="auto">
          <a:xfrm>
            <a:off x="0" y="93663"/>
            <a:ext cx="9144000"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eaLnBrk="0" fontAlgn="base" hangingPunct="0">
              <a:spcBef>
                <a:spcPct val="0"/>
              </a:spcBef>
              <a:spcAft>
                <a:spcPct val="0"/>
              </a:spcAft>
              <a:defRPr sz="4400">
                <a:solidFill>
                  <a:schemeClr val="tx2"/>
                </a:solidFill>
                <a:latin typeface="Arial" panose="020B0604020202020204" pitchFamily="34" charset="0"/>
              </a:defRPr>
            </a:lvl6pPr>
            <a:lvl7pPr marL="914400" algn="ctr" eaLnBrk="0" fontAlgn="base" hangingPunct="0">
              <a:spcBef>
                <a:spcPct val="0"/>
              </a:spcBef>
              <a:spcAft>
                <a:spcPct val="0"/>
              </a:spcAft>
              <a:defRPr sz="4400">
                <a:solidFill>
                  <a:schemeClr val="tx2"/>
                </a:solidFill>
                <a:latin typeface="Arial" panose="020B0604020202020204" pitchFamily="34" charset="0"/>
              </a:defRPr>
            </a:lvl7pPr>
            <a:lvl8pPr marL="1371600" algn="ctr" eaLnBrk="0" fontAlgn="base" hangingPunct="0">
              <a:spcBef>
                <a:spcPct val="0"/>
              </a:spcBef>
              <a:spcAft>
                <a:spcPct val="0"/>
              </a:spcAft>
              <a:defRPr sz="4400">
                <a:solidFill>
                  <a:schemeClr val="tx2"/>
                </a:solidFill>
                <a:latin typeface="Arial" panose="020B0604020202020204" pitchFamily="34" charset="0"/>
              </a:defRPr>
            </a:lvl8pPr>
            <a:lvl9pPr marL="1828800" algn="ctr" eaLnBrk="0" fontAlgn="base" hangingPunct="0">
              <a:spcBef>
                <a:spcPct val="0"/>
              </a:spcBef>
              <a:spcAft>
                <a:spcPct val="0"/>
              </a:spcAft>
              <a:defRPr sz="4400">
                <a:solidFill>
                  <a:schemeClr val="tx2"/>
                </a:solidFill>
                <a:latin typeface="Arial" panose="020B0604020202020204" pitchFamily="34" charset="0"/>
              </a:defRPr>
            </a:lvl9pPr>
          </a:lstStyle>
          <a:p>
            <a:r>
              <a:rPr lang="en-US" altLang="en-US" u="none"/>
              <a:t>Leasing</a:t>
            </a:r>
            <a:endParaRPr lang="en-US" altLang="en-US" u="none">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85827"/>
                                        </p:tgtEl>
                                        <p:attrNameLst>
                                          <p:attrName>style.visibility</p:attrName>
                                        </p:attrNameLst>
                                      </p:cBhvr>
                                      <p:to>
                                        <p:strVal val="visible"/>
                                      </p:to>
                                    </p:set>
                                    <p:animEffect transition="in" filter="box(in)">
                                      <p:cBhvr>
                                        <p:cTn id="7" dur="500"/>
                                        <p:tgtEl>
                                          <p:spTgt spid="14858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485826">
                                            <p:txEl>
                                              <p:pRg st="0" end="0"/>
                                            </p:txEl>
                                          </p:spTgt>
                                        </p:tgtEl>
                                        <p:attrNameLst>
                                          <p:attrName>style.visibility</p:attrName>
                                        </p:attrNameLst>
                                      </p:cBhvr>
                                      <p:to>
                                        <p:strVal val="visible"/>
                                      </p:to>
                                    </p:set>
                                    <p:animEffect transition="in" filter="box(out)">
                                      <p:cBhvr>
                                        <p:cTn id="12" dur="500"/>
                                        <p:tgtEl>
                                          <p:spTgt spid="1485826">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485826">
                                            <p:txEl>
                                              <p:pRg st="1" end="1"/>
                                            </p:txEl>
                                          </p:spTgt>
                                        </p:tgtEl>
                                        <p:attrNameLst>
                                          <p:attrName>style.visibility</p:attrName>
                                        </p:attrNameLst>
                                      </p:cBhvr>
                                      <p:to>
                                        <p:strVal val="visible"/>
                                      </p:to>
                                    </p:set>
                                    <p:animEffect transition="in" filter="box(out)">
                                      <p:cBhvr>
                                        <p:cTn id="17" dur="500"/>
                                        <p:tgtEl>
                                          <p:spTgt spid="1485826">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485826">
                                            <p:txEl>
                                              <p:pRg st="2" end="2"/>
                                            </p:txEl>
                                          </p:spTgt>
                                        </p:tgtEl>
                                        <p:attrNameLst>
                                          <p:attrName>style.visibility</p:attrName>
                                        </p:attrNameLst>
                                      </p:cBhvr>
                                      <p:to>
                                        <p:strVal val="visible"/>
                                      </p:to>
                                    </p:set>
                                    <p:animEffect transition="in" filter="box(out)">
                                      <p:cBhvr>
                                        <p:cTn id="22" dur="500"/>
                                        <p:tgtEl>
                                          <p:spTgt spid="1485826">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485826">
                                            <p:txEl>
                                              <p:pRg st="3" end="3"/>
                                            </p:txEl>
                                          </p:spTgt>
                                        </p:tgtEl>
                                        <p:attrNameLst>
                                          <p:attrName>style.visibility</p:attrName>
                                        </p:attrNameLst>
                                      </p:cBhvr>
                                      <p:to>
                                        <p:strVal val="visible"/>
                                      </p:to>
                                    </p:set>
                                    <p:animEffect transition="in" filter="box(out)">
                                      <p:cBhvr>
                                        <p:cTn id="27" dur="500"/>
                                        <p:tgtEl>
                                          <p:spTgt spid="14858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5826" grpId="0" build="p" autoUpdateAnimBg="0"/>
      <p:bldP spid="1485827" grpId="0" animBg="1" autoUpdateAnimBg="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emplate>Median</Template>
  <TotalTime>2225</TotalTime>
  <Words>1851</Words>
  <Application>Microsoft Office PowerPoint</Application>
  <PresentationFormat>On-screen Show (4:3)</PresentationFormat>
  <Paragraphs>286</Paragraphs>
  <Slides>40</Slides>
  <Notes>10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40</vt:i4>
      </vt:variant>
    </vt:vector>
  </HeadingPairs>
  <TitlesOfParts>
    <vt:vector size="52" baseType="lpstr">
      <vt:lpstr>Times New Roman</vt:lpstr>
      <vt:lpstr>Arial</vt:lpstr>
      <vt:lpstr>Tw Cen MT</vt:lpstr>
      <vt:lpstr>Wingdings</vt:lpstr>
      <vt:lpstr>Wingdings 2</vt:lpstr>
      <vt:lpstr>Calibri</vt:lpstr>
      <vt:lpstr>Trebuchet MS</vt:lpstr>
      <vt:lpstr>Comic Sans MS</vt:lpstr>
      <vt:lpstr>Baskerville Old Face</vt:lpstr>
      <vt:lpstr>Arial Rounded MT Bold</vt:lpstr>
      <vt:lpstr>Andalus</vt:lpstr>
      <vt:lpstr>Median</vt:lpstr>
      <vt:lpstr> SEWA GUNA USAHA (leasing) </vt:lpstr>
      <vt:lpstr>Gambaran Sewa Guna Usaha (Leasing)</vt:lpstr>
      <vt:lpstr>PENGERTIAN SEWA GUNA USAHA</vt:lpstr>
      <vt:lpstr>PENGERTIAN SEWA GUNA USAHA</vt:lpstr>
      <vt:lpstr>Ciri-ciri Sewa Guna Usaha </vt:lpstr>
      <vt:lpstr>Unsur-Unsur Sewa Guna Usaha</vt:lpstr>
      <vt:lpstr>Perjanjian Sewa Guna Usaha</vt:lpstr>
      <vt:lpstr>PIHAK-PIHAK YANG TERLIBAT DALAM  SEWA GUNA USAHA</vt:lpstr>
      <vt:lpstr>MEKANISME TRANSAKSI</vt:lpstr>
      <vt:lpstr>MEKANISME TRANSAKSI</vt:lpstr>
      <vt:lpstr>PENGGOLONGAN PERUSAHAAN LEASING</vt:lpstr>
      <vt:lpstr>JENIS LEASING</vt:lpstr>
      <vt:lpstr>FINANCE LEASE</vt:lpstr>
      <vt:lpstr>BENTUK TRANSAKSI  FINANCE LEASE</vt:lpstr>
      <vt:lpstr>BENTUK TRANSAKSI  FINANCE LEASE (lanjutan)</vt:lpstr>
      <vt:lpstr>BENTUK TRANSAKSI  FINANCE LEASE (lanjutan)</vt:lpstr>
      <vt:lpstr>SALE AND LEASE BACK</vt:lpstr>
      <vt:lpstr>OPERATING LEASE</vt:lpstr>
      <vt:lpstr>PowerPoint Presentation</vt:lpstr>
      <vt:lpstr>MANFAAT LEASING</vt:lpstr>
      <vt:lpstr>Contoh 1</vt:lpstr>
      <vt:lpstr>Jawab:</vt:lpstr>
      <vt:lpstr>Contoh 2</vt:lpstr>
      <vt:lpstr>Jawab:</vt:lpstr>
      <vt:lpstr>Jawab: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ernie hendrawaty</cp:lastModifiedBy>
  <cp:revision>101</cp:revision>
  <dcterms:created xsi:type="dcterms:W3CDTF">2006-05-16T06:21:45Z</dcterms:created>
  <dcterms:modified xsi:type="dcterms:W3CDTF">2019-05-10T23:50:39Z</dcterms:modified>
</cp:coreProperties>
</file>