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7772400" cy="100584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50" b="0" i="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2017" y="863853"/>
            <a:ext cx="5968364" cy="6902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50" b="0" i="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17" y="863853"/>
            <a:ext cx="4848225" cy="6902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/>
              <a:t>Metode </a:t>
            </a:r>
            <a:r>
              <a:rPr dirty="0" spc="-5"/>
              <a:t>Poin</a:t>
            </a:r>
            <a:r>
              <a:rPr dirty="0" spc="-90"/>
              <a:t> </a:t>
            </a:r>
            <a:r>
              <a:rPr dirty="0"/>
              <a:t>Faktor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3417" y="1882775"/>
            <a:ext cx="6171565" cy="7093584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241300" marR="5080">
              <a:lnSpc>
                <a:spcPct val="94200"/>
              </a:lnSpc>
              <a:spcBef>
                <a:spcPts val="190"/>
              </a:spcBef>
            </a:pPr>
            <a:r>
              <a:rPr dirty="0" sz="1300" spc="-10">
                <a:latin typeface="Arial"/>
                <a:cs typeface="Arial"/>
              </a:rPr>
              <a:t>Salah </a:t>
            </a:r>
            <a:r>
              <a:rPr dirty="0" sz="1300">
                <a:latin typeface="Arial"/>
                <a:cs typeface="Arial"/>
              </a:rPr>
              <a:t>satu </a:t>
            </a:r>
            <a:r>
              <a:rPr dirty="0" sz="1300" spc="-5">
                <a:latin typeface="Arial"/>
                <a:cs typeface="Arial"/>
              </a:rPr>
              <a:t>metode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ada </a:t>
            </a:r>
            <a:r>
              <a:rPr dirty="0" sz="1300" spc="-5">
                <a:latin typeface="Arial"/>
                <a:cs typeface="Arial"/>
              </a:rPr>
              <a:t>dalam Permenaker no.1 tahun 2017 </a:t>
            </a:r>
            <a:r>
              <a:rPr dirty="0" sz="1300">
                <a:latin typeface="Arial"/>
                <a:cs typeface="Arial"/>
              </a:rPr>
              <a:t>adalah </a:t>
            </a:r>
            <a:r>
              <a:rPr dirty="0" sz="1300" spc="-10">
                <a:latin typeface="Arial"/>
                <a:cs typeface="Arial"/>
              </a:rPr>
              <a:t>Metode  Poin </a:t>
            </a:r>
            <a:r>
              <a:rPr dirty="0" sz="1300">
                <a:latin typeface="Arial"/>
                <a:cs typeface="Arial"/>
              </a:rPr>
              <a:t>Faktor. </a:t>
            </a:r>
            <a:r>
              <a:rPr dirty="0" sz="1300" spc="-5" b="1">
                <a:latin typeface="Arial"/>
                <a:cs typeface="Arial"/>
              </a:rPr>
              <a:t>Dalam Permenaker 1 </a:t>
            </a:r>
            <a:r>
              <a:rPr dirty="0" sz="1300" b="1">
                <a:latin typeface="Arial"/>
                <a:cs typeface="Arial"/>
              </a:rPr>
              <a:t>tahun </a:t>
            </a:r>
            <a:r>
              <a:rPr dirty="0" sz="1300" spc="-5" b="1">
                <a:latin typeface="Arial"/>
                <a:cs typeface="Arial"/>
              </a:rPr>
              <a:t>2017 berikut adalah langkah-  langkah </a:t>
            </a:r>
            <a:r>
              <a:rPr dirty="0" sz="1300" spc="-15" b="1">
                <a:latin typeface="Arial"/>
                <a:cs typeface="Arial"/>
              </a:rPr>
              <a:t>yang</a:t>
            </a:r>
            <a:r>
              <a:rPr dirty="0" sz="1300" spc="35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tertulis: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>
              <a:latin typeface="Arial"/>
              <a:cs typeface="Arial"/>
            </a:endParaRPr>
          </a:p>
          <a:p>
            <a:pPr marL="241300">
              <a:lnSpc>
                <a:spcPts val="1550"/>
              </a:lnSpc>
            </a:pPr>
            <a:r>
              <a:rPr dirty="0" sz="1300" spc="-5" b="1">
                <a:latin typeface="Arial"/>
                <a:cs typeface="Arial"/>
              </a:rPr>
              <a:t>Tahapan </a:t>
            </a:r>
            <a:r>
              <a:rPr dirty="0" sz="1300" spc="-10" b="1">
                <a:latin typeface="Arial"/>
                <a:cs typeface="Arial"/>
              </a:rPr>
              <a:t>Analisa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Jabatan</a:t>
            </a:r>
            <a:endParaRPr sz="1300">
              <a:latin typeface="Arial"/>
              <a:cs typeface="Arial"/>
            </a:endParaRPr>
          </a:p>
          <a:p>
            <a:pPr marL="241300" marR="113030">
              <a:lnSpc>
                <a:spcPct val="95600"/>
              </a:lnSpc>
              <a:spcBef>
                <a:spcPts val="60"/>
              </a:spcBef>
            </a:pPr>
            <a:r>
              <a:rPr dirty="0" sz="1300" spc="-5">
                <a:latin typeface="Arial"/>
                <a:cs typeface="Arial"/>
              </a:rPr>
              <a:t>Laksanakan aktivitas analisa </a:t>
            </a:r>
            <a:r>
              <a:rPr dirty="0" sz="1300">
                <a:latin typeface="Arial"/>
                <a:cs typeface="Arial"/>
              </a:rPr>
              <a:t>jabatan </a:t>
            </a:r>
            <a:r>
              <a:rPr dirty="0" sz="1300" spc="-5">
                <a:latin typeface="Arial"/>
                <a:cs typeface="Arial"/>
              </a:rPr>
              <a:t>dengan mengumpulkan informasi jabatan,  menganalisanya, dan menuangkan hasil analisa dalam bentuk uraian jabatan.  Hasil analisa jabatan </a:t>
            </a:r>
            <a:r>
              <a:rPr dirty="0" sz="1300" spc="-10">
                <a:latin typeface="Arial"/>
                <a:cs typeface="Arial"/>
              </a:rPr>
              <a:t>yaitu </a:t>
            </a:r>
            <a:r>
              <a:rPr dirty="0" sz="1300">
                <a:latin typeface="Arial"/>
                <a:cs typeface="Arial"/>
              </a:rPr>
              <a:t>uraian</a:t>
            </a:r>
            <a:r>
              <a:rPr dirty="0" sz="1300" spc="1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jabatan.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Arial"/>
              <a:cs typeface="Arial"/>
            </a:endParaRPr>
          </a:p>
          <a:p>
            <a:pPr marL="241300">
              <a:lnSpc>
                <a:spcPts val="1540"/>
              </a:lnSpc>
            </a:pPr>
            <a:r>
              <a:rPr dirty="0" sz="1300" spc="-5" b="1">
                <a:latin typeface="Arial"/>
                <a:cs typeface="Arial"/>
              </a:rPr>
              <a:t>Tahapan </a:t>
            </a:r>
            <a:r>
              <a:rPr dirty="0" sz="1300" spc="-10" b="1">
                <a:latin typeface="Arial"/>
                <a:cs typeface="Arial"/>
              </a:rPr>
              <a:t>Evaluasi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Jabatan</a:t>
            </a:r>
            <a:endParaRPr sz="1300">
              <a:latin typeface="Arial"/>
              <a:cs typeface="Arial"/>
            </a:endParaRPr>
          </a:p>
          <a:p>
            <a:pPr marL="241300" marR="306705">
              <a:lnSpc>
                <a:spcPts val="1500"/>
              </a:lnSpc>
              <a:spcBef>
                <a:spcPts val="80"/>
              </a:spcBef>
            </a:pPr>
            <a:r>
              <a:rPr dirty="0" sz="1300" spc="-5">
                <a:latin typeface="Arial"/>
                <a:cs typeface="Arial"/>
              </a:rPr>
              <a:t>Laksanakan aktivitas evaluasi jabatan untuk membobot atau menilai </a:t>
            </a:r>
            <a:r>
              <a:rPr dirty="0" sz="1300">
                <a:latin typeface="Arial"/>
                <a:cs typeface="Arial"/>
              </a:rPr>
              <a:t>jabatan.  </a:t>
            </a:r>
            <a:r>
              <a:rPr dirty="0" sz="1300" spc="-5">
                <a:latin typeface="Arial"/>
                <a:cs typeface="Arial"/>
              </a:rPr>
              <a:t>Hasil evaluasi jabatan yaitu Daftar Jabatan dan Total</a:t>
            </a:r>
            <a:r>
              <a:rPr dirty="0" sz="1300" spc="5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Poin.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Tahapan evaluasi jabatan dengan metode </a:t>
            </a:r>
            <a:r>
              <a:rPr dirty="0" sz="1300" spc="-10">
                <a:latin typeface="Arial"/>
                <a:cs typeface="Arial"/>
              </a:rPr>
              <a:t>poin</a:t>
            </a:r>
            <a:r>
              <a:rPr dirty="0" sz="1300" spc="2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faktor:</a:t>
            </a:r>
            <a:endParaRPr sz="1300">
              <a:latin typeface="Arial"/>
              <a:cs typeface="Arial"/>
            </a:endParaRPr>
          </a:p>
          <a:p>
            <a:pPr marL="241300" marR="2969260" indent="-228600">
              <a:lnSpc>
                <a:spcPts val="1960"/>
              </a:lnSpc>
              <a:spcBef>
                <a:spcPts val="114"/>
              </a:spcBef>
              <a:buAutoNum type="arabicPeriod"/>
              <a:tabLst>
                <a:tab pos="241300" algn="l"/>
              </a:tabLst>
            </a:pPr>
            <a:r>
              <a:rPr dirty="0" sz="1300" spc="-5">
                <a:latin typeface="Arial"/>
                <a:cs typeface="Arial"/>
              </a:rPr>
              <a:t>Membuat </a:t>
            </a:r>
            <a:r>
              <a:rPr dirty="0" sz="1300">
                <a:latin typeface="Arial"/>
                <a:cs typeface="Arial"/>
              </a:rPr>
              <a:t>Tabel </a:t>
            </a:r>
            <a:r>
              <a:rPr dirty="0" sz="1300" spc="-5">
                <a:latin typeface="Arial"/>
                <a:cs typeface="Arial"/>
              </a:rPr>
              <a:t>Poin </a:t>
            </a:r>
            <a:r>
              <a:rPr dirty="0" sz="1300">
                <a:latin typeface="Arial"/>
                <a:cs typeface="Arial"/>
              </a:rPr>
              <a:t>Faktor </a:t>
            </a:r>
            <a:r>
              <a:rPr dirty="0" sz="1300" spc="-5">
                <a:latin typeface="Arial"/>
                <a:cs typeface="Arial"/>
              </a:rPr>
              <a:t>(Tahap </a:t>
            </a:r>
            <a:r>
              <a:rPr dirty="0" sz="1300">
                <a:latin typeface="Arial"/>
                <a:cs typeface="Arial"/>
              </a:rPr>
              <a:t>1).  </a:t>
            </a:r>
            <a:r>
              <a:rPr dirty="0" sz="1300" spc="-5">
                <a:latin typeface="Arial"/>
                <a:cs typeface="Arial"/>
              </a:rPr>
              <a:t>Buat Tabel Poin </a:t>
            </a:r>
            <a:r>
              <a:rPr dirty="0" sz="1300">
                <a:latin typeface="Arial"/>
                <a:cs typeface="Arial"/>
              </a:rPr>
              <a:t>Faktor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terdiri </a:t>
            </a:r>
            <a:r>
              <a:rPr dirty="0" sz="1300">
                <a:latin typeface="Arial"/>
                <a:cs typeface="Arial"/>
              </a:rPr>
              <a:t>atas: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25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>
                <a:latin typeface="Arial"/>
                <a:cs typeface="Arial"/>
              </a:rPr>
              <a:t>Faktor </a:t>
            </a:r>
            <a:r>
              <a:rPr dirty="0" sz="1300" spc="-5">
                <a:latin typeface="Arial"/>
                <a:cs typeface="Arial"/>
              </a:rPr>
              <a:t>kompensasi (compensable </a:t>
            </a:r>
            <a:r>
              <a:rPr dirty="0" sz="1300">
                <a:latin typeface="Arial"/>
                <a:cs typeface="Arial"/>
              </a:rPr>
              <a:t>factor) </a:t>
            </a:r>
            <a:r>
              <a:rPr dirty="0" sz="1300" spc="-5">
                <a:latin typeface="Arial"/>
                <a:cs typeface="Arial"/>
              </a:rPr>
              <a:t>dan bobot atau</a:t>
            </a:r>
            <a:r>
              <a:rPr dirty="0" sz="1300" spc="1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poinnya;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Turunan faktor kompensasi dan bobot atau poin </a:t>
            </a:r>
            <a:r>
              <a:rPr dirty="0" sz="1300" spc="-10">
                <a:latin typeface="Arial"/>
                <a:cs typeface="Arial"/>
              </a:rPr>
              <a:t>yang</a:t>
            </a:r>
            <a:r>
              <a:rPr dirty="0" sz="1300" spc="3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bertingkat.</a:t>
            </a:r>
            <a:endParaRPr sz="13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41300" algn="l"/>
              </a:tabLst>
            </a:pPr>
            <a:r>
              <a:rPr dirty="0" sz="1300" spc="-5">
                <a:latin typeface="Arial"/>
                <a:cs typeface="Arial"/>
              </a:rPr>
              <a:t>Melaksanakan evaluasi jabatan </a:t>
            </a:r>
            <a:r>
              <a:rPr dirty="0" sz="1300">
                <a:latin typeface="Arial"/>
                <a:cs typeface="Arial"/>
              </a:rPr>
              <a:t>(Tahap</a:t>
            </a:r>
            <a:r>
              <a:rPr dirty="0" sz="1300" spc="-1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2).</a:t>
            </a:r>
            <a:endParaRPr sz="13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400"/>
              </a:spcBef>
            </a:pPr>
            <a:r>
              <a:rPr dirty="0" sz="1300" spc="-5">
                <a:latin typeface="Arial"/>
                <a:cs typeface="Arial"/>
              </a:rPr>
              <a:t>Lakukan evaluasi terhadap setiap jabatan dengan</a:t>
            </a:r>
            <a:r>
              <a:rPr dirty="0" sz="1300" spc="1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cara: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38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mendeskripsikan setiap pekerjaan/jabatan tersebut;</a:t>
            </a:r>
            <a:endParaRPr sz="1300">
              <a:latin typeface="Arial"/>
              <a:cs typeface="Arial"/>
            </a:endParaRPr>
          </a:p>
          <a:p>
            <a:pPr lvl="1" marL="421005" marR="60960" indent="-180340">
              <a:lnSpc>
                <a:spcPct val="124400"/>
              </a:lnSpc>
              <a:spcBef>
                <a:spcPts val="2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menilai dan </a:t>
            </a:r>
            <a:r>
              <a:rPr dirty="0" sz="1300">
                <a:latin typeface="Arial"/>
                <a:cs typeface="Arial"/>
              </a:rPr>
              <a:t>memberikan </a:t>
            </a:r>
            <a:r>
              <a:rPr dirty="0" sz="1300" spc="-10">
                <a:latin typeface="Arial"/>
                <a:cs typeface="Arial"/>
              </a:rPr>
              <a:t>poin </a:t>
            </a:r>
            <a:r>
              <a:rPr dirty="0" sz="1300">
                <a:latin typeface="Arial"/>
                <a:cs typeface="Arial"/>
              </a:rPr>
              <a:t>untuk masing-masing </a:t>
            </a:r>
            <a:r>
              <a:rPr dirty="0" sz="1300" spc="-5">
                <a:latin typeface="Arial"/>
                <a:cs typeface="Arial"/>
              </a:rPr>
              <a:t>faktor kompensasi sesuai  Tabel Poin</a:t>
            </a:r>
            <a:r>
              <a:rPr dirty="0" sz="1300" spc="-2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Faktor;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menjumlahkan </a:t>
            </a:r>
            <a:r>
              <a:rPr dirty="0" sz="1300" spc="-10">
                <a:latin typeface="Arial"/>
                <a:cs typeface="Arial"/>
              </a:rPr>
              <a:t>poin </a:t>
            </a:r>
            <a:r>
              <a:rPr dirty="0" sz="1300" spc="-5">
                <a:latin typeface="Arial"/>
                <a:cs typeface="Arial"/>
              </a:rPr>
              <a:t>faktor </a:t>
            </a:r>
            <a:r>
              <a:rPr dirty="0" sz="1300">
                <a:latin typeface="Arial"/>
                <a:cs typeface="Arial"/>
              </a:rPr>
              <a:t>kompensasi </a:t>
            </a:r>
            <a:r>
              <a:rPr dirty="0" sz="1300" spc="-5">
                <a:latin typeface="Arial"/>
                <a:cs typeface="Arial"/>
              </a:rPr>
              <a:t>setiap jabatan (total poin);</a:t>
            </a:r>
            <a:r>
              <a:rPr dirty="0" sz="1300" spc="3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dan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38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menyusun </a:t>
            </a:r>
            <a:r>
              <a:rPr dirty="0" sz="1300">
                <a:latin typeface="Arial"/>
                <a:cs typeface="Arial"/>
              </a:rPr>
              <a:t>daftar </a:t>
            </a:r>
            <a:r>
              <a:rPr dirty="0" sz="1300" spc="-5">
                <a:latin typeface="Arial"/>
                <a:cs typeface="Arial"/>
              </a:rPr>
              <a:t>jabatan </a:t>
            </a:r>
            <a:r>
              <a:rPr dirty="0" sz="1300" spc="-15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diurut </a:t>
            </a:r>
            <a:r>
              <a:rPr dirty="0" sz="1300" spc="-5">
                <a:latin typeface="Arial"/>
                <a:cs typeface="Arial"/>
              </a:rPr>
              <a:t>berdasarkan total</a:t>
            </a:r>
            <a:r>
              <a:rPr dirty="0" sz="1300" spc="4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poinnya.</a:t>
            </a:r>
            <a:endParaRPr sz="13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sz="16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5"/>
              </a:spcBef>
            </a:pPr>
            <a:r>
              <a:rPr dirty="0" sz="1300" spc="-5" b="1">
                <a:latin typeface="Arial"/>
                <a:cs typeface="Arial"/>
              </a:rPr>
              <a:t>Tahapan Penentuan Struktur dan Skala</a:t>
            </a:r>
            <a:r>
              <a:rPr dirty="0" sz="1300" spc="5" b="1">
                <a:latin typeface="Arial"/>
                <a:cs typeface="Arial"/>
              </a:rPr>
              <a:t> </a:t>
            </a:r>
            <a:r>
              <a:rPr dirty="0" sz="1300" b="1">
                <a:latin typeface="Arial"/>
                <a:cs typeface="Arial"/>
              </a:rPr>
              <a:t>Upah</a:t>
            </a:r>
            <a:r>
              <a:rPr dirty="0" sz="1300">
                <a:latin typeface="Arial"/>
                <a:cs typeface="Arial"/>
              </a:rPr>
              <a:t>:</a:t>
            </a:r>
            <a:endParaRPr sz="1300">
              <a:latin typeface="Arial"/>
              <a:cs typeface="Arial"/>
            </a:endParaRPr>
          </a:p>
          <a:p>
            <a:pPr lvl="1" marL="421005" marR="114300" indent="-180340">
              <a:lnSpc>
                <a:spcPct val="125600"/>
              </a:lnSpc>
              <a:spcBef>
                <a:spcPts val="4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Langkah 1: Tentukan batas atas </a:t>
            </a:r>
            <a:r>
              <a:rPr dirty="0" sz="1300">
                <a:latin typeface="Arial"/>
                <a:cs typeface="Arial"/>
              </a:rPr>
              <a:t>bawah </a:t>
            </a:r>
            <a:r>
              <a:rPr dirty="0" sz="1300" spc="-5">
                <a:latin typeface="Arial"/>
                <a:cs typeface="Arial"/>
              </a:rPr>
              <a:t>dari </a:t>
            </a:r>
            <a:r>
              <a:rPr dirty="0" sz="1300">
                <a:latin typeface="Arial"/>
                <a:cs typeface="Arial"/>
              </a:rPr>
              <a:t>total </a:t>
            </a:r>
            <a:r>
              <a:rPr dirty="0" sz="1300" spc="-5">
                <a:latin typeface="Arial"/>
                <a:cs typeface="Arial"/>
              </a:rPr>
              <a:t>poin terkecil dan </a:t>
            </a:r>
            <a:r>
              <a:rPr dirty="0" sz="1300">
                <a:latin typeface="Arial"/>
                <a:cs typeface="Arial"/>
              </a:rPr>
              <a:t>batas </a:t>
            </a:r>
            <a:r>
              <a:rPr dirty="0" sz="1300" spc="-5">
                <a:latin typeface="Arial"/>
                <a:cs typeface="Arial"/>
              </a:rPr>
              <a:t>atas  bawah dari </a:t>
            </a:r>
            <a:r>
              <a:rPr dirty="0" sz="1300">
                <a:latin typeface="Arial"/>
                <a:cs typeface="Arial"/>
              </a:rPr>
              <a:t>total </a:t>
            </a:r>
            <a:r>
              <a:rPr dirty="0" sz="1300" spc="-5">
                <a:latin typeface="Arial"/>
                <a:cs typeface="Arial"/>
              </a:rPr>
              <a:t>poin</a:t>
            </a:r>
            <a:r>
              <a:rPr dirty="0" sz="1300" spc="-2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terbesar.</a:t>
            </a:r>
            <a:endParaRPr sz="1300">
              <a:latin typeface="Arial"/>
              <a:cs typeface="Arial"/>
            </a:endParaRPr>
          </a:p>
          <a:p>
            <a:pPr lvl="1" marL="421005" marR="364490" indent="-180340">
              <a:lnSpc>
                <a:spcPts val="1960"/>
              </a:lnSpc>
              <a:spcBef>
                <a:spcPts val="11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Langkah 2: Tentukan </a:t>
            </a:r>
            <a:r>
              <a:rPr dirty="0" sz="1300">
                <a:latin typeface="Arial"/>
                <a:cs typeface="Arial"/>
              </a:rPr>
              <a:t>jumlah </a:t>
            </a:r>
            <a:r>
              <a:rPr dirty="0" sz="1300" spc="-5">
                <a:latin typeface="Arial"/>
                <a:cs typeface="Arial"/>
              </a:rPr>
              <a:t>Golongan Jabatan berdasarkan interval </a:t>
            </a:r>
            <a:r>
              <a:rPr dirty="0" sz="1300">
                <a:latin typeface="Arial"/>
                <a:cs typeface="Arial"/>
              </a:rPr>
              <a:t>total  </a:t>
            </a:r>
            <a:r>
              <a:rPr dirty="0" sz="1300" spc="-5">
                <a:latin typeface="Arial"/>
                <a:cs typeface="Arial"/>
              </a:rPr>
              <a:t>poin. </a:t>
            </a:r>
            <a:r>
              <a:rPr dirty="0" sz="1300">
                <a:latin typeface="Arial"/>
                <a:cs typeface="Arial"/>
              </a:rPr>
              <a:t>(Jumlah </a:t>
            </a:r>
            <a:r>
              <a:rPr dirty="0" sz="1300" spc="-5">
                <a:latin typeface="Arial"/>
                <a:cs typeface="Arial"/>
              </a:rPr>
              <a:t>interval </a:t>
            </a:r>
            <a:r>
              <a:rPr dirty="0" sz="1300">
                <a:latin typeface="Arial"/>
                <a:cs typeface="Arial"/>
              </a:rPr>
              <a:t>= jumlah </a:t>
            </a:r>
            <a:r>
              <a:rPr dirty="0" sz="1300" spc="-5">
                <a:latin typeface="Arial"/>
                <a:cs typeface="Arial"/>
              </a:rPr>
              <a:t>Golongan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Jabatan).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25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Langkah 3: </a:t>
            </a:r>
            <a:r>
              <a:rPr dirty="0" sz="1300" spc="-10">
                <a:latin typeface="Arial"/>
                <a:cs typeface="Arial"/>
              </a:rPr>
              <a:t>Buat </a:t>
            </a:r>
            <a:r>
              <a:rPr dirty="0" sz="1300">
                <a:latin typeface="Arial"/>
                <a:cs typeface="Arial"/>
              </a:rPr>
              <a:t>Tabel Interval </a:t>
            </a:r>
            <a:r>
              <a:rPr dirty="0" sz="1300" spc="-5">
                <a:latin typeface="Arial"/>
                <a:cs typeface="Arial"/>
              </a:rPr>
              <a:t>Total Poin dan Golongan</a:t>
            </a:r>
            <a:r>
              <a:rPr dirty="0" sz="1300" spc="-2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Jabatan.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17" y="896874"/>
            <a:ext cx="5866765" cy="4982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marR="497840" indent="-180340">
              <a:lnSpc>
                <a:spcPct val="125600"/>
              </a:lnSpc>
              <a:spcBef>
                <a:spcPts val="100"/>
              </a:spcBef>
              <a:buSzPct val="76923"/>
              <a:buFont typeface="Symbol"/>
              <a:buChar char=""/>
              <a:tabLst>
                <a:tab pos="193040" algn="l"/>
              </a:tabLst>
            </a:pPr>
            <a:r>
              <a:rPr dirty="0" sz="1300" spc="-5">
                <a:latin typeface="Arial"/>
                <a:cs typeface="Arial"/>
              </a:rPr>
              <a:t>Langkah 4: Tentukan rentang </a:t>
            </a:r>
            <a:r>
              <a:rPr dirty="0" sz="1300">
                <a:latin typeface="Arial"/>
                <a:cs typeface="Arial"/>
              </a:rPr>
              <a:t>untuk masing-masing </a:t>
            </a:r>
            <a:r>
              <a:rPr dirty="0" sz="1300" spc="-5">
                <a:latin typeface="Arial"/>
                <a:cs typeface="Arial"/>
              </a:rPr>
              <a:t>Golongan Jabatan  berdasarkan Tabel</a:t>
            </a:r>
            <a:r>
              <a:rPr dirty="0" sz="1300" spc="-2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Rentang.</a:t>
            </a:r>
            <a:endParaRPr sz="1300">
              <a:latin typeface="Arial"/>
              <a:cs typeface="Arial"/>
            </a:endParaRPr>
          </a:p>
          <a:p>
            <a:pPr marL="193040" indent="-180340">
              <a:lnSpc>
                <a:spcPct val="100000"/>
              </a:lnSpc>
              <a:spcBef>
                <a:spcPts val="380"/>
              </a:spcBef>
              <a:buSzPct val="76923"/>
              <a:buFont typeface="Symbol"/>
              <a:buChar char=""/>
              <a:tabLst>
                <a:tab pos="193040" algn="l"/>
              </a:tabLst>
            </a:pPr>
            <a:r>
              <a:rPr dirty="0" sz="1300" spc="-5">
                <a:latin typeface="Arial"/>
                <a:cs typeface="Arial"/>
              </a:rPr>
              <a:t>Langkah 5: </a:t>
            </a:r>
            <a:r>
              <a:rPr dirty="0" sz="1300" spc="-10">
                <a:latin typeface="Arial"/>
                <a:cs typeface="Arial"/>
              </a:rPr>
              <a:t>Buat </a:t>
            </a:r>
            <a:r>
              <a:rPr dirty="0" sz="1300">
                <a:latin typeface="Arial"/>
                <a:cs typeface="Arial"/>
              </a:rPr>
              <a:t>Tabel </a:t>
            </a:r>
            <a:r>
              <a:rPr dirty="0" sz="1300" spc="-5">
                <a:latin typeface="Arial"/>
                <a:cs typeface="Arial"/>
              </a:rPr>
              <a:t>Struktur dan Skala Upah dengan</a:t>
            </a:r>
            <a:r>
              <a:rPr dirty="0" sz="1300" spc="4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rentang.</a:t>
            </a:r>
            <a:endParaRPr sz="1300">
              <a:latin typeface="Arial"/>
              <a:cs typeface="Arial"/>
            </a:endParaRPr>
          </a:p>
          <a:p>
            <a:pPr marL="192405" marR="40005" indent="-180340">
              <a:lnSpc>
                <a:spcPct val="124600"/>
              </a:lnSpc>
              <a:spcBef>
                <a:spcPts val="15"/>
              </a:spcBef>
              <a:buSzPct val="76923"/>
              <a:buFont typeface="Symbol"/>
              <a:buChar char=""/>
              <a:tabLst>
                <a:tab pos="193040" algn="l"/>
              </a:tabLst>
            </a:pPr>
            <a:r>
              <a:rPr dirty="0" sz="1300" spc="-5">
                <a:latin typeface="Arial"/>
                <a:cs typeface="Arial"/>
              </a:rPr>
              <a:t>Langkah 6: Tentukan upah tengah terendah dari Golongan Jabatan </a:t>
            </a:r>
            <a:r>
              <a:rPr dirty="0" sz="1300">
                <a:latin typeface="Arial"/>
                <a:cs typeface="Arial"/>
              </a:rPr>
              <a:t>terendah  </a:t>
            </a:r>
            <a:r>
              <a:rPr dirty="0" sz="1300" spc="-5">
                <a:latin typeface="Arial"/>
                <a:cs typeface="Arial"/>
              </a:rPr>
              <a:t>(pengelompokan jabatan-jabatan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mempunyai total </a:t>
            </a:r>
            <a:r>
              <a:rPr dirty="0" sz="1300" spc="-10">
                <a:latin typeface="Arial"/>
                <a:cs typeface="Arial"/>
              </a:rPr>
              <a:t>poin</a:t>
            </a:r>
            <a:r>
              <a:rPr dirty="0" sz="1300" spc="6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terkecil).</a:t>
            </a:r>
            <a:endParaRPr sz="1300">
              <a:latin typeface="Arial"/>
              <a:cs typeface="Arial"/>
            </a:endParaRPr>
          </a:p>
          <a:p>
            <a:pPr marL="192405" marR="88900">
              <a:lnSpc>
                <a:spcPct val="125000"/>
              </a:lnSpc>
              <a:spcBef>
                <a:spcPts val="10"/>
              </a:spcBef>
            </a:pPr>
            <a:r>
              <a:rPr dirty="0" sz="1300" spc="-5">
                <a:latin typeface="Arial"/>
                <a:cs typeface="Arial"/>
              </a:rPr>
              <a:t>Dalam hal jabatan-jabatan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mempunyai </a:t>
            </a:r>
            <a:r>
              <a:rPr dirty="0" sz="1300">
                <a:latin typeface="Arial"/>
                <a:cs typeface="Arial"/>
              </a:rPr>
              <a:t>total </a:t>
            </a:r>
            <a:r>
              <a:rPr dirty="0" sz="1300" spc="-5">
                <a:latin typeface="Arial"/>
                <a:cs typeface="Arial"/>
              </a:rPr>
              <a:t>poin terkecil terdapat upah 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berbeda-beda, </a:t>
            </a:r>
            <a:r>
              <a:rPr dirty="0" sz="1300">
                <a:latin typeface="Arial"/>
                <a:cs typeface="Arial"/>
              </a:rPr>
              <a:t>maka </a:t>
            </a:r>
            <a:r>
              <a:rPr dirty="0" sz="1300" spc="-5">
                <a:latin typeface="Arial"/>
                <a:cs typeface="Arial"/>
              </a:rPr>
              <a:t>penentuan upah terendah dihitung berdasarkan  rata-rata dari upah yang </a:t>
            </a:r>
            <a:r>
              <a:rPr dirty="0" sz="1300">
                <a:latin typeface="Arial"/>
                <a:cs typeface="Arial"/>
              </a:rPr>
              <a:t>berbeda-beda</a:t>
            </a:r>
            <a:r>
              <a:rPr dirty="0" sz="1300" spc="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tersebut.</a:t>
            </a:r>
            <a:endParaRPr sz="1300">
              <a:latin typeface="Arial"/>
              <a:cs typeface="Arial"/>
            </a:endParaRPr>
          </a:p>
          <a:p>
            <a:pPr marL="192405">
              <a:lnSpc>
                <a:spcPct val="100000"/>
              </a:lnSpc>
              <a:spcBef>
                <a:spcPts val="380"/>
              </a:spcBef>
            </a:pPr>
            <a:r>
              <a:rPr dirty="0" sz="1300" spc="-5">
                <a:latin typeface="Arial"/>
                <a:cs typeface="Arial"/>
              </a:rPr>
              <a:t>Tentukan upah tengah tertinggi </a:t>
            </a:r>
            <a:r>
              <a:rPr dirty="0" sz="1300">
                <a:latin typeface="Arial"/>
                <a:cs typeface="Arial"/>
              </a:rPr>
              <a:t>dari </a:t>
            </a:r>
            <a:r>
              <a:rPr dirty="0" sz="1300" spc="-5">
                <a:latin typeface="Arial"/>
                <a:cs typeface="Arial"/>
              </a:rPr>
              <a:t>Golongan </a:t>
            </a:r>
            <a:r>
              <a:rPr dirty="0" sz="1300">
                <a:latin typeface="Arial"/>
                <a:cs typeface="Arial"/>
              </a:rPr>
              <a:t>Jabatan</a:t>
            </a:r>
            <a:r>
              <a:rPr dirty="0" sz="1300" spc="-5">
                <a:latin typeface="Arial"/>
                <a:cs typeface="Arial"/>
              </a:rPr>
              <a:t> tertinggi</a:t>
            </a:r>
            <a:endParaRPr sz="1300">
              <a:latin typeface="Arial"/>
              <a:cs typeface="Arial"/>
            </a:endParaRPr>
          </a:p>
          <a:p>
            <a:pPr marL="192405" marR="5080">
              <a:lnSpc>
                <a:spcPct val="124800"/>
              </a:lnSpc>
              <a:spcBef>
                <a:spcPts val="15"/>
              </a:spcBef>
            </a:pPr>
            <a:r>
              <a:rPr dirty="0" sz="1300" spc="-5">
                <a:latin typeface="Arial"/>
                <a:cs typeface="Arial"/>
              </a:rPr>
              <a:t>(pengelompokan jabatan-jabatan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mempunyai total </a:t>
            </a:r>
            <a:r>
              <a:rPr dirty="0" sz="1300" spc="-10">
                <a:latin typeface="Arial"/>
                <a:cs typeface="Arial"/>
              </a:rPr>
              <a:t>poin </a:t>
            </a:r>
            <a:r>
              <a:rPr dirty="0" sz="1300">
                <a:latin typeface="Arial"/>
                <a:cs typeface="Arial"/>
              </a:rPr>
              <a:t>terbesar).  </a:t>
            </a:r>
            <a:r>
              <a:rPr dirty="0" sz="1300" spc="-5">
                <a:latin typeface="Arial"/>
                <a:cs typeface="Arial"/>
              </a:rPr>
              <a:t>Dalam hal jabatan-jabatan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mempunyai </a:t>
            </a:r>
            <a:r>
              <a:rPr dirty="0" sz="1300">
                <a:latin typeface="Arial"/>
                <a:cs typeface="Arial"/>
              </a:rPr>
              <a:t>total </a:t>
            </a:r>
            <a:r>
              <a:rPr dirty="0" sz="1300" spc="-5">
                <a:latin typeface="Arial"/>
                <a:cs typeface="Arial"/>
              </a:rPr>
              <a:t>poin terbesar terdapat upah 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berbeda-beda, </a:t>
            </a:r>
            <a:r>
              <a:rPr dirty="0" sz="1300">
                <a:latin typeface="Arial"/>
                <a:cs typeface="Arial"/>
              </a:rPr>
              <a:t>maka </a:t>
            </a:r>
            <a:r>
              <a:rPr dirty="0" sz="1300" spc="-5">
                <a:latin typeface="Arial"/>
                <a:cs typeface="Arial"/>
              </a:rPr>
              <a:t>penentuan upah tertinggi dihitung </a:t>
            </a:r>
            <a:r>
              <a:rPr dirty="0" sz="1300">
                <a:latin typeface="Arial"/>
                <a:cs typeface="Arial"/>
              </a:rPr>
              <a:t>berdasarkan  rata-rata </a:t>
            </a:r>
            <a:r>
              <a:rPr dirty="0" sz="1300" spc="-5">
                <a:latin typeface="Arial"/>
                <a:cs typeface="Arial"/>
              </a:rPr>
              <a:t>dari upah yang berbeda-beda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tersebut.</a:t>
            </a:r>
            <a:endParaRPr sz="1300">
              <a:latin typeface="Arial"/>
              <a:cs typeface="Arial"/>
            </a:endParaRPr>
          </a:p>
          <a:p>
            <a:pPr marL="192405" marR="29845" indent="-180340">
              <a:lnSpc>
                <a:spcPct val="125099"/>
              </a:lnSpc>
              <a:spcBef>
                <a:spcPts val="10"/>
              </a:spcBef>
              <a:buSzPct val="76923"/>
              <a:buFont typeface="Symbol"/>
              <a:buChar char=""/>
              <a:tabLst>
                <a:tab pos="193040" algn="l"/>
              </a:tabLst>
            </a:pPr>
            <a:r>
              <a:rPr dirty="0" sz="1300" spc="-5">
                <a:latin typeface="Arial"/>
                <a:cs typeface="Arial"/>
              </a:rPr>
              <a:t>Langkah 7: Hitung seluruh </a:t>
            </a:r>
            <a:r>
              <a:rPr dirty="0" sz="1300">
                <a:latin typeface="Arial"/>
                <a:cs typeface="Arial"/>
              </a:rPr>
              <a:t>upah </a:t>
            </a:r>
            <a:r>
              <a:rPr dirty="0" sz="1300" spc="-5">
                <a:latin typeface="Arial"/>
                <a:cs typeface="Arial"/>
              </a:rPr>
              <a:t>tengah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berada diantara </a:t>
            </a:r>
            <a:r>
              <a:rPr dirty="0" sz="1300">
                <a:latin typeface="Arial"/>
                <a:cs typeface="Arial"/>
              </a:rPr>
              <a:t>upah </a:t>
            </a:r>
            <a:r>
              <a:rPr dirty="0" sz="1300" spc="-5">
                <a:latin typeface="Arial"/>
                <a:cs typeface="Arial"/>
              </a:rPr>
              <a:t>tengah  terendah dan </a:t>
            </a:r>
            <a:r>
              <a:rPr dirty="0" sz="1300">
                <a:latin typeface="Arial"/>
                <a:cs typeface="Arial"/>
              </a:rPr>
              <a:t>upah </a:t>
            </a:r>
            <a:r>
              <a:rPr dirty="0" sz="1300" spc="-5">
                <a:latin typeface="Arial"/>
                <a:cs typeface="Arial"/>
              </a:rPr>
              <a:t>tengah tertinggi dengan menggunakan </a:t>
            </a:r>
            <a:r>
              <a:rPr dirty="0" sz="1300">
                <a:latin typeface="Arial"/>
                <a:cs typeface="Arial"/>
              </a:rPr>
              <a:t>rumus </a:t>
            </a:r>
            <a:r>
              <a:rPr dirty="0" sz="1300" spc="-5">
                <a:latin typeface="Arial"/>
                <a:cs typeface="Arial"/>
              </a:rPr>
              <a:t>persamaan  garis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lurus:</a:t>
            </a:r>
            <a:endParaRPr sz="1300">
              <a:latin typeface="Arial"/>
              <a:cs typeface="Arial"/>
            </a:endParaRPr>
          </a:p>
          <a:p>
            <a:pPr marL="192405">
              <a:lnSpc>
                <a:spcPct val="100000"/>
              </a:lnSpc>
              <a:spcBef>
                <a:spcPts val="380"/>
              </a:spcBef>
            </a:pPr>
            <a:r>
              <a:rPr dirty="0" sz="1300">
                <a:latin typeface="Arial"/>
                <a:cs typeface="Arial"/>
              </a:rPr>
              <a:t>Y = </a:t>
            </a:r>
            <a:r>
              <a:rPr dirty="0" sz="1300" spc="-5">
                <a:latin typeface="Arial"/>
                <a:cs typeface="Arial"/>
              </a:rPr>
              <a:t>a </a:t>
            </a:r>
            <a:r>
              <a:rPr dirty="0" sz="1300">
                <a:latin typeface="Arial"/>
                <a:cs typeface="Arial"/>
              </a:rPr>
              <a:t>+ </a:t>
            </a:r>
            <a:r>
              <a:rPr dirty="0" sz="1300" spc="-5">
                <a:latin typeface="Arial"/>
                <a:cs typeface="Arial"/>
              </a:rPr>
              <a:t>b</a:t>
            </a:r>
            <a:r>
              <a:rPr dirty="0" sz="1300" spc="-2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(X).7)</a:t>
            </a:r>
            <a:endParaRPr sz="1300">
              <a:latin typeface="Arial"/>
              <a:cs typeface="Arial"/>
            </a:endParaRPr>
          </a:p>
          <a:p>
            <a:pPr marL="192405" marR="166370" indent="-180340">
              <a:lnSpc>
                <a:spcPct val="125000"/>
              </a:lnSpc>
              <a:spcBef>
                <a:spcPts val="10"/>
              </a:spcBef>
              <a:buSzPct val="76923"/>
              <a:buFont typeface="Symbol"/>
              <a:buChar char=""/>
              <a:tabLst>
                <a:tab pos="193040" algn="l"/>
              </a:tabLst>
            </a:pPr>
            <a:r>
              <a:rPr dirty="0" sz="1300" spc="-5">
                <a:latin typeface="Arial"/>
                <a:cs typeface="Arial"/>
              </a:rPr>
              <a:t>Langkah 8: Hitung upah </a:t>
            </a:r>
            <a:r>
              <a:rPr dirty="0" sz="1300">
                <a:latin typeface="Arial"/>
                <a:cs typeface="Arial"/>
              </a:rPr>
              <a:t>terkecil dan </a:t>
            </a:r>
            <a:r>
              <a:rPr dirty="0" sz="1300" spc="-5">
                <a:latin typeface="Arial"/>
                <a:cs typeface="Arial"/>
              </a:rPr>
              <a:t>upah </a:t>
            </a:r>
            <a:r>
              <a:rPr dirty="0" sz="1300">
                <a:latin typeface="Arial"/>
                <a:cs typeface="Arial"/>
              </a:rPr>
              <a:t>terbesar </a:t>
            </a:r>
            <a:r>
              <a:rPr dirty="0" sz="1300" spc="-5">
                <a:latin typeface="Arial"/>
                <a:cs typeface="Arial"/>
              </a:rPr>
              <a:t>untuk masing-masing  Golongan Jabatan dengan </a:t>
            </a:r>
            <a:r>
              <a:rPr dirty="0" sz="1300">
                <a:latin typeface="Arial"/>
                <a:cs typeface="Arial"/>
              </a:rPr>
              <a:t>menggunakan rumus-rumus </a:t>
            </a:r>
            <a:r>
              <a:rPr dirty="0" sz="1300" spc="-5">
                <a:latin typeface="Arial"/>
                <a:cs typeface="Arial"/>
              </a:rPr>
              <a:t>pada Tabel </a:t>
            </a:r>
            <a:r>
              <a:rPr dirty="0" sz="1300">
                <a:latin typeface="Arial"/>
                <a:cs typeface="Arial"/>
              </a:rPr>
              <a:t>Rumus  </a:t>
            </a:r>
            <a:r>
              <a:rPr dirty="0" sz="1300" spc="-5">
                <a:latin typeface="Arial"/>
                <a:cs typeface="Arial"/>
              </a:rPr>
              <a:t>Skala</a:t>
            </a:r>
            <a:r>
              <a:rPr dirty="0" sz="1300" spc="-1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Upah.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17" y="884173"/>
            <a:ext cx="5946775" cy="3455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550"/>
              </a:lnSpc>
              <a:spcBef>
                <a:spcPts val="100"/>
              </a:spcBef>
            </a:pPr>
            <a:r>
              <a:rPr dirty="0" sz="1300" spc="-5" b="1">
                <a:latin typeface="Arial"/>
                <a:cs typeface="Arial"/>
              </a:rPr>
              <a:t>Keterangan Langkah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1:</a:t>
            </a:r>
            <a:endParaRPr sz="1300">
              <a:latin typeface="Arial"/>
              <a:cs typeface="Arial"/>
            </a:endParaRPr>
          </a:p>
          <a:p>
            <a:pPr marL="192405" marR="305435">
              <a:lnSpc>
                <a:spcPts val="1480"/>
              </a:lnSpc>
              <a:spcBef>
                <a:spcPts val="105"/>
              </a:spcBef>
            </a:pPr>
            <a:r>
              <a:rPr dirty="0" sz="1300" spc="-5">
                <a:latin typeface="Arial"/>
                <a:cs typeface="Arial"/>
              </a:rPr>
              <a:t>Batas bawah dari </a:t>
            </a:r>
            <a:r>
              <a:rPr dirty="0" sz="1300">
                <a:latin typeface="Arial"/>
                <a:cs typeface="Arial"/>
              </a:rPr>
              <a:t>total </a:t>
            </a:r>
            <a:r>
              <a:rPr dirty="0" sz="1300" spc="-5">
                <a:latin typeface="Arial"/>
                <a:cs typeface="Arial"/>
              </a:rPr>
              <a:t>poin terkecil adalah pembulatan </a:t>
            </a:r>
            <a:r>
              <a:rPr dirty="0" sz="1300">
                <a:latin typeface="Arial"/>
                <a:cs typeface="Arial"/>
              </a:rPr>
              <a:t>ke </a:t>
            </a:r>
            <a:r>
              <a:rPr dirty="0" sz="1300" spc="-5">
                <a:latin typeface="Arial"/>
                <a:cs typeface="Arial"/>
              </a:rPr>
              <a:t>bawah dari total  </a:t>
            </a:r>
            <a:r>
              <a:rPr dirty="0" sz="1300" spc="-10">
                <a:latin typeface="Arial"/>
                <a:cs typeface="Arial"/>
              </a:rPr>
              <a:t>poin </a:t>
            </a:r>
            <a:r>
              <a:rPr dirty="0" sz="1300" spc="-5">
                <a:latin typeface="Arial"/>
                <a:cs typeface="Arial"/>
              </a:rPr>
              <a:t>terkecil.</a:t>
            </a:r>
            <a:endParaRPr sz="1300">
              <a:latin typeface="Arial"/>
              <a:cs typeface="Arial"/>
            </a:endParaRPr>
          </a:p>
          <a:p>
            <a:pPr marL="192405" marR="213995">
              <a:lnSpc>
                <a:spcPts val="1500"/>
              </a:lnSpc>
              <a:spcBef>
                <a:spcPts val="5"/>
              </a:spcBef>
            </a:pPr>
            <a:r>
              <a:rPr dirty="0" sz="1300" spc="-5">
                <a:latin typeface="Arial"/>
                <a:cs typeface="Arial"/>
              </a:rPr>
              <a:t>Batas atas dari total </a:t>
            </a:r>
            <a:r>
              <a:rPr dirty="0" sz="1300" spc="-10">
                <a:latin typeface="Arial"/>
                <a:cs typeface="Arial"/>
              </a:rPr>
              <a:t>poin </a:t>
            </a:r>
            <a:r>
              <a:rPr dirty="0" sz="1300" spc="-5">
                <a:latin typeface="Arial"/>
                <a:cs typeface="Arial"/>
              </a:rPr>
              <a:t>terbesar adalah pembulatan </a:t>
            </a:r>
            <a:r>
              <a:rPr dirty="0" sz="1300">
                <a:latin typeface="Arial"/>
                <a:cs typeface="Arial"/>
              </a:rPr>
              <a:t>ke </a:t>
            </a:r>
            <a:r>
              <a:rPr dirty="0" sz="1300" spc="-5">
                <a:latin typeface="Arial"/>
                <a:cs typeface="Arial"/>
              </a:rPr>
              <a:t>atas dari </a:t>
            </a:r>
            <a:r>
              <a:rPr dirty="0" sz="1300">
                <a:latin typeface="Arial"/>
                <a:cs typeface="Arial"/>
              </a:rPr>
              <a:t>total </a:t>
            </a:r>
            <a:r>
              <a:rPr dirty="0" sz="1300" spc="-5">
                <a:latin typeface="Arial"/>
                <a:cs typeface="Arial"/>
              </a:rPr>
              <a:t>poin  terbesar.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150">
              <a:latin typeface="Arial"/>
              <a:cs typeface="Arial"/>
            </a:endParaRPr>
          </a:p>
          <a:p>
            <a:pPr marL="12700">
              <a:lnSpc>
                <a:spcPts val="1550"/>
              </a:lnSpc>
            </a:pPr>
            <a:r>
              <a:rPr dirty="0" sz="1300" spc="-5" b="1">
                <a:latin typeface="Arial"/>
                <a:cs typeface="Arial"/>
              </a:rPr>
              <a:t>Keterangan Langkah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2:</a:t>
            </a:r>
            <a:endParaRPr sz="1300">
              <a:latin typeface="Arial"/>
              <a:cs typeface="Arial"/>
            </a:endParaRPr>
          </a:p>
          <a:p>
            <a:pPr marL="192405" marR="5080">
              <a:lnSpc>
                <a:spcPct val="95700"/>
              </a:lnSpc>
              <a:spcBef>
                <a:spcPts val="55"/>
              </a:spcBef>
            </a:pPr>
            <a:r>
              <a:rPr dirty="0" sz="1300" spc="-5">
                <a:latin typeface="Arial"/>
                <a:cs typeface="Arial"/>
              </a:rPr>
              <a:t>Tidak ada ketentuan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mengharuskan </a:t>
            </a:r>
            <a:r>
              <a:rPr dirty="0" sz="1300" spc="-5">
                <a:latin typeface="Arial"/>
                <a:cs typeface="Arial"/>
              </a:rPr>
              <a:t>jarak interval harus sama. Total poin 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lebih besar, </a:t>
            </a:r>
            <a:r>
              <a:rPr dirty="0" sz="1300">
                <a:latin typeface="Arial"/>
                <a:cs typeface="Arial"/>
              </a:rPr>
              <a:t>jarak </a:t>
            </a:r>
            <a:r>
              <a:rPr dirty="0" sz="1300" spc="-10">
                <a:latin typeface="Arial"/>
                <a:cs typeface="Arial"/>
              </a:rPr>
              <a:t>intervalnya </a:t>
            </a:r>
            <a:r>
              <a:rPr dirty="0" sz="1300" spc="-5">
                <a:latin typeface="Arial"/>
                <a:cs typeface="Arial"/>
              </a:rPr>
              <a:t>dapat </a:t>
            </a:r>
            <a:r>
              <a:rPr dirty="0" sz="1300">
                <a:latin typeface="Arial"/>
                <a:cs typeface="Arial"/>
              </a:rPr>
              <a:t>semakin </a:t>
            </a:r>
            <a:r>
              <a:rPr dirty="0" sz="1300" spc="-10">
                <a:latin typeface="Arial"/>
                <a:cs typeface="Arial"/>
              </a:rPr>
              <a:t>tinggi. </a:t>
            </a:r>
            <a:r>
              <a:rPr dirty="0" sz="1300" spc="-5">
                <a:latin typeface="Arial"/>
                <a:cs typeface="Arial"/>
              </a:rPr>
              <a:t>Cara </a:t>
            </a:r>
            <a:r>
              <a:rPr dirty="0" sz="1300">
                <a:latin typeface="Arial"/>
                <a:cs typeface="Arial"/>
              </a:rPr>
              <a:t>mudah </a:t>
            </a:r>
            <a:r>
              <a:rPr dirty="0" sz="1300" spc="-10">
                <a:latin typeface="Arial"/>
                <a:cs typeface="Arial"/>
              </a:rPr>
              <a:t>yang  </a:t>
            </a:r>
            <a:r>
              <a:rPr dirty="0" sz="1300" spc="-5">
                <a:latin typeface="Arial"/>
                <a:cs typeface="Arial"/>
              </a:rPr>
              <a:t>dapat dilakukan </a:t>
            </a:r>
            <a:r>
              <a:rPr dirty="0" sz="1300" spc="-10">
                <a:latin typeface="Arial"/>
                <a:cs typeface="Arial"/>
              </a:rPr>
              <a:t>yaitu </a:t>
            </a:r>
            <a:r>
              <a:rPr dirty="0" sz="1300" spc="-5">
                <a:latin typeface="Arial"/>
                <a:cs typeface="Arial"/>
              </a:rPr>
              <a:t>dengan membuat </a:t>
            </a:r>
            <a:r>
              <a:rPr dirty="0" sz="1300">
                <a:latin typeface="Arial"/>
                <a:cs typeface="Arial"/>
              </a:rPr>
              <a:t>jarak </a:t>
            </a:r>
            <a:r>
              <a:rPr dirty="0" sz="1300" spc="-5">
                <a:latin typeface="Arial"/>
                <a:cs typeface="Arial"/>
              </a:rPr>
              <a:t>interval </a:t>
            </a:r>
            <a:r>
              <a:rPr dirty="0" sz="1300" spc="-15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sama. </a:t>
            </a:r>
            <a:r>
              <a:rPr dirty="0" sz="1300" spc="-5">
                <a:latin typeface="Arial"/>
                <a:cs typeface="Arial"/>
              </a:rPr>
              <a:t>Apabila </a:t>
            </a:r>
            <a:r>
              <a:rPr dirty="0" sz="1300">
                <a:latin typeface="Arial"/>
                <a:cs typeface="Arial"/>
              </a:rPr>
              <a:t>total  </a:t>
            </a:r>
            <a:r>
              <a:rPr dirty="0" sz="1300" spc="-10">
                <a:latin typeface="Arial"/>
                <a:cs typeface="Arial"/>
              </a:rPr>
              <a:t>poin </a:t>
            </a:r>
            <a:r>
              <a:rPr dirty="0" sz="1300" spc="-5">
                <a:latin typeface="Arial"/>
                <a:cs typeface="Arial"/>
              </a:rPr>
              <a:t>dalam 3 (tiga) digit, </a:t>
            </a:r>
            <a:r>
              <a:rPr dirty="0" sz="1300">
                <a:latin typeface="Arial"/>
                <a:cs typeface="Arial"/>
              </a:rPr>
              <a:t>maka </a:t>
            </a:r>
            <a:r>
              <a:rPr dirty="0" sz="1300" spc="-5">
                <a:latin typeface="Arial"/>
                <a:cs typeface="Arial"/>
              </a:rPr>
              <a:t>interval bisa ditentukan </a:t>
            </a:r>
            <a:r>
              <a:rPr dirty="0" sz="1300">
                <a:latin typeface="Arial"/>
                <a:cs typeface="Arial"/>
              </a:rPr>
              <a:t>=</a:t>
            </a:r>
            <a:r>
              <a:rPr dirty="0" sz="1300" spc="3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100.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ts val="1550"/>
              </a:lnSpc>
            </a:pPr>
            <a:r>
              <a:rPr dirty="0" sz="1300" spc="-5" b="1">
                <a:latin typeface="Arial"/>
                <a:cs typeface="Arial"/>
              </a:rPr>
              <a:t>Keterangan Langkah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3:</a:t>
            </a:r>
            <a:endParaRPr sz="1300">
              <a:latin typeface="Arial"/>
              <a:cs typeface="Arial"/>
            </a:endParaRPr>
          </a:p>
          <a:p>
            <a:pPr marL="192405">
              <a:lnSpc>
                <a:spcPts val="1550"/>
              </a:lnSpc>
            </a:pPr>
            <a:r>
              <a:rPr dirty="0" sz="1300">
                <a:latin typeface="Arial"/>
                <a:cs typeface="Arial"/>
              </a:rPr>
              <a:t>Jumlah </a:t>
            </a:r>
            <a:r>
              <a:rPr dirty="0" sz="1300" spc="-5">
                <a:latin typeface="Arial"/>
                <a:cs typeface="Arial"/>
              </a:rPr>
              <a:t>interval tersebut dihitung dengan</a:t>
            </a:r>
            <a:r>
              <a:rPr dirty="0" sz="1300" spc="-2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rumus: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marL="192405">
              <a:lnSpc>
                <a:spcPct val="100000"/>
              </a:lnSpc>
            </a:pPr>
            <a:r>
              <a:rPr dirty="0" sz="1300" spc="-5">
                <a:latin typeface="Courier New"/>
                <a:cs typeface="Courier New"/>
              </a:rPr>
              <a:t>Jumlah Interval </a:t>
            </a:r>
            <a:r>
              <a:rPr dirty="0" sz="1300">
                <a:latin typeface="Courier New"/>
                <a:cs typeface="Courier New"/>
              </a:rPr>
              <a:t>= </a:t>
            </a:r>
            <a:r>
              <a:rPr dirty="0" sz="1300" spc="-5">
                <a:latin typeface="Courier New"/>
                <a:cs typeface="Courier New"/>
              </a:rPr>
              <a:t>(batas atas </a:t>
            </a:r>
            <a:r>
              <a:rPr dirty="0" sz="1300">
                <a:latin typeface="Courier New"/>
                <a:cs typeface="Courier New"/>
              </a:rPr>
              <a:t>- </a:t>
            </a:r>
            <a:r>
              <a:rPr dirty="0" sz="1300" spc="-5">
                <a:latin typeface="Courier New"/>
                <a:cs typeface="Courier New"/>
              </a:rPr>
              <a:t>batas bawah) </a:t>
            </a:r>
            <a:r>
              <a:rPr dirty="0" sz="1300">
                <a:latin typeface="Courier New"/>
                <a:cs typeface="Courier New"/>
              </a:rPr>
              <a:t>/</a:t>
            </a:r>
            <a:r>
              <a:rPr dirty="0" sz="1300" spc="-45">
                <a:latin typeface="Courier New"/>
                <a:cs typeface="Courier New"/>
              </a:rPr>
              <a:t> </a:t>
            </a:r>
            <a:r>
              <a:rPr dirty="0" sz="1300" spc="-5">
                <a:latin typeface="Courier New"/>
                <a:cs typeface="Courier New"/>
              </a:rPr>
              <a:t>interval</a:t>
            </a:r>
            <a:endParaRPr sz="13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Contoh</a:t>
            </a:r>
            <a:r>
              <a:rPr dirty="0" sz="1300" spc="-1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tabelnya: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6937" y="4328795"/>
            <a:ext cx="6177724" cy="2010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17" y="884173"/>
            <a:ext cx="1852930" cy="4197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550"/>
              </a:lnSpc>
              <a:spcBef>
                <a:spcPts val="100"/>
              </a:spcBef>
            </a:pPr>
            <a:r>
              <a:rPr dirty="0" sz="1300" spc="-5" b="1">
                <a:latin typeface="Arial"/>
                <a:cs typeface="Arial"/>
              </a:rPr>
              <a:t>Keterangan Langkah</a:t>
            </a:r>
            <a:r>
              <a:rPr dirty="0" sz="1300" spc="-1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4: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550"/>
              </a:lnSpc>
            </a:pPr>
            <a:r>
              <a:rPr dirty="0" sz="1300" spc="-5">
                <a:latin typeface="Arial"/>
                <a:cs typeface="Arial"/>
              </a:rPr>
              <a:t>Contoh Tabel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Rentang: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17" y="3742309"/>
            <a:ext cx="4124960" cy="4197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550"/>
              </a:lnSpc>
              <a:spcBef>
                <a:spcPts val="100"/>
              </a:spcBef>
            </a:pPr>
            <a:r>
              <a:rPr dirty="0" sz="1300" spc="-5" b="1">
                <a:latin typeface="Arial"/>
                <a:cs typeface="Arial"/>
              </a:rPr>
              <a:t>Keterangan Langkah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5: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550"/>
              </a:lnSpc>
            </a:pPr>
            <a:r>
              <a:rPr dirty="0" sz="1300" spc="-5">
                <a:latin typeface="Arial"/>
                <a:cs typeface="Arial"/>
              </a:rPr>
              <a:t>Contoh Tabel Struktur dan Skala </a:t>
            </a:r>
            <a:r>
              <a:rPr dirty="0" sz="1300">
                <a:latin typeface="Arial"/>
                <a:cs typeface="Arial"/>
              </a:rPr>
              <a:t>Upah </a:t>
            </a:r>
            <a:r>
              <a:rPr dirty="0" sz="1300" spc="-5">
                <a:latin typeface="Arial"/>
                <a:cs typeface="Arial"/>
              </a:rPr>
              <a:t>dengan</a:t>
            </a:r>
            <a:r>
              <a:rPr dirty="0" sz="1300" spc="3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Rentang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17" y="5629909"/>
            <a:ext cx="5952490" cy="2698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550"/>
              </a:lnSpc>
              <a:spcBef>
                <a:spcPts val="100"/>
              </a:spcBef>
            </a:pPr>
            <a:r>
              <a:rPr dirty="0" sz="1300" spc="-5" b="1">
                <a:latin typeface="Arial"/>
                <a:cs typeface="Arial"/>
              </a:rPr>
              <a:t>Keterangan Langkah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-5" b="1">
                <a:latin typeface="Arial"/>
                <a:cs typeface="Arial"/>
              </a:rPr>
              <a:t>7: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510"/>
              </a:lnSpc>
            </a:pPr>
            <a:r>
              <a:rPr dirty="0" sz="1300">
                <a:latin typeface="Arial"/>
                <a:cs typeface="Arial"/>
              </a:rPr>
              <a:t>Y </a:t>
            </a:r>
            <a:r>
              <a:rPr dirty="0" sz="1300" spc="-5">
                <a:latin typeface="Arial"/>
                <a:cs typeface="Arial"/>
              </a:rPr>
              <a:t>adalah</a:t>
            </a:r>
            <a:r>
              <a:rPr dirty="0" sz="1300" spc="-2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upah;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90"/>
              </a:lnSpc>
            </a:pPr>
            <a:r>
              <a:rPr dirty="0" sz="1300">
                <a:latin typeface="Arial"/>
                <a:cs typeface="Arial"/>
              </a:rPr>
              <a:t>X </a:t>
            </a:r>
            <a:r>
              <a:rPr dirty="0" sz="1300" spc="-5">
                <a:latin typeface="Arial"/>
                <a:cs typeface="Arial"/>
              </a:rPr>
              <a:t>adalah Golongan</a:t>
            </a:r>
            <a:r>
              <a:rPr dirty="0" sz="1300" spc="-2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Jabatan;</a:t>
            </a:r>
            <a:endParaRPr sz="1300">
              <a:latin typeface="Arial"/>
              <a:cs typeface="Arial"/>
            </a:endParaRPr>
          </a:p>
          <a:p>
            <a:pPr marL="12700" marR="671830">
              <a:lnSpc>
                <a:spcPts val="1500"/>
              </a:lnSpc>
              <a:spcBef>
                <a:spcPts val="70"/>
              </a:spcBef>
            </a:pPr>
            <a:r>
              <a:rPr dirty="0" sz="1300" spc="-5">
                <a:latin typeface="Arial"/>
                <a:cs typeface="Arial"/>
              </a:rPr>
              <a:t>a adalah intercept (titik potong </a:t>
            </a:r>
            <a:r>
              <a:rPr dirty="0" sz="1300">
                <a:latin typeface="Arial"/>
                <a:cs typeface="Arial"/>
              </a:rPr>
              <a:t>Garis </a:t>
            </a:r>
            <a:r>
              <a:rPr dirty="0" sz="1300" spc="-5">
                <a:latin typeface="Arial"/>
                <a:cs typeface="Arial"/>
              </a:rPr>
              <a:t>Kebijakan Upah dengan </a:t>
            </a:r>
            <a:r>
              <a:rPr dirty="0" sz="1300">
                <a:latin typeface="Arial"/>
                <a:cs typeface="Arial"/>
              </a:rPr>
              <a:t>sumbu </a:t>
            </a:r>
            <a:r>
              <a:rPr dirty="0" sz="1300" spc="-5">
                <a:latin typeface="Arial"/>
                <a:cs typeface="Arial"/>
              </a:rPr>
              <a:t>Y);  b adalah </a:t>
            </a:r>
            <a:r>
              <a:rPr dirty="0" sz="1300">
                <a:latin typeface="Arial"/>
                <a:cs typeface="Arial"/>
              </a:rPr>
              <a:t>slope </a:t>
            </a:r>
            <a:r>
              <a:rPr dirty="0" sz="1300" spc="-5">
                <a:latin typeface="Arial"/>
                <a:cs typeface="Arial"/>
              </a:rPr>
              <a:t>(sudut kemiringan Garis Kebijakan</a:t>
            </a:r>
            <a:r>
              <a:rPr dirty="0" sz="1300" spc="2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Upah).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20"/>
              </a:lnSpc>
            </a:pPr>
            <a:r>
              <a:rPr dirty="0" sz="1300" spc="-5">
                <a:latin typeface="Arial"/>
                <a:cs typeface="Arial"/>
              </a:rPr>
              <a:t>Cara</a:t>
            </a:r>
            <a:r>
              <a:rPr dirty="0" sz="1300" spc="-6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Menghitung: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90"/>
              </a:lnSpc>
            </a:pPr>
            <a:r>
              <a:rPr dirty="0" sz="1300" spc="-5">
                <a:latin typeface="Arial"/>
                <a:cs typeface="Arial"/>
              </a:rPr>
              <a:t>Hitung besaran</a:t>
            </a:r>
            <a:r>
              <a:rPr dirty="0" sz="1300" spc="-5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b:</a:t>
            </a:r>
            <a:endParaRPr sz="1300">
              <a:latin typeface="Arial"/>
              <a:cs typeface="Arial"/>
            </a:endParaRPr>
          </a:p>
          <a:p>
            <a:pPr marL="12700" marR="2959735">
              <a:lnSpc>
                <a:spcPts val="1500"/>
              </a:lnSpc>
              <a:spcBef>
                <a:spcPts val="70"/>
              </a:spcBef>
            </a:pPr>
            <a:r>
              <a:rPr dirty="0" sz="1300" spc="-5">
                <a:latin typeface="Arial"/>
                <a:cs typeface="Arial"/>
              </a:rPr>
              <a:t>Persamaan 1 (titik </a:t>
            </a:r>
            <a:r>
              <a:rPr dirty="0" sz="1300">
                <a:latin typeface="Arial"/>
                <a:cs typeface="Arial"/>
              </a:rPr>
              <a:t>pertama) </a:t>
            </a:r>
            <a:r>
              <a:rPr dirty="0" sz="1300" spc="-5">
                <a:latin typeface="Arial"/>
                <a:cs typeface="Arial"/>
              </a:rPr>
              <a:t>Y1=a+b(X1)  Persamaan 2 (titik kedua)</a:t>
            </a:r>
            <a:r>
              <a:rPr dirty="0" sz="1300" spc="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Y7=a+b(X7)</a:t>
            </a:r>
            <a:endParaRPr sz="1300">
              <a:latin typeface="Arial"/>
              <a:cs typeface="Arial"/>
            </a:endParaRPr>
          </a:p>
          <a:p>
            <a:pPr marL="12700" marR="1041400">
              <a:lnSpc>
                <a:spcPts val="1480"/>
              </a:lnSpc>
              <a:spcBef>
                <a:spcPts val="15"/>
              </a:spcBef>
            </a:pPr>
            <a:r>
              <a:rPr dirty="0" sz="1300" spc="-5">
                <a:latin typeface="Arial"/>
                <a:cs typeface="Arial"/>
              </a:rPr>
              <a:t>Apabila Persamaan 2 dikurang </a:t>
            </a:r>
            <a:r>
              <a:rPr dirty="0" sz="1300">
                <a:latin typeface="Arial"/>
                <a:cs typeface="Arial"/>
              </a:rPr>
              <a:t>Persamaan 1, </a:t>
            </a:r>
            <a:r>
              <a:rPr dirty="0" sz="1300" spc="-5">
                <a:latin typeface="Arial"/>
                <a:cs typeface="Arial"/>
              </a:rPr>
              <a:t>maka didapat </a:t>
            </a:r>
            <a:r>
              <a:rPr dirty="0" sz="1300">
                <a:latin typeface="Arial"/>
                <a:cs typeface="Arial"/>
              </a:rPr>
              <a:t>nilai </a:t>
            </a:r>
            <a:r>
              <a:rPr dirty="0" sz="1300" spc="-5">
                <a:latin typeface="Arial"/>
                <a:cs typeface="Arial"/>
              </a:rPr>
              <a:t>b.  Hitung besaran</a:t>
            </a:r>
            <a:r>
              <a:rPr dirty="0" sz="1300" spc="-1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a: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35"/>
              </a:lnSpc>
            </a:pPr>
            <a:r>
              <a:rPr dirty="0" sz="1300" spc="-5">
                <a:latin typeface="Arial"/>
                <a:cs typeface="Arial"/>
              </a:rPr>
              <a:t>Masukan nilai b pada Persamaan </a:t>
            </a:r>
            <a:r>
              <a:rPr dirty="0" sz="1300">
                <a:latin typeface="Arial"/>
                <a:cs typeface="Arial"/>
              </a:rPr>
              <a:t>1, maka </a:t>
            </a:r>
            <a:r>
              <a:rPr dirty="0" sz="1300" spc="-10">
                <a:latin typeface="Arial"/>
                <a:cs typeface="Arial"/>
              </a:rPr>
              <a:t>didapat </a:t>
            </a:r>
            <a:r>
              <a:rPr dirty="0" sz="1300" spc="-5">
                <a:latin typeface="Arial"/>
                <a:cs typeface="Arial"/>
              </a:rPr>
              <a:t>nilai</a:t>
            </a:r>
            <a:r>
              <a:rPr dirty="0" sz="1300" spc="2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a.</a:t>
            </a:r>
            <a:endParaRPr sz="1300">
              <a:latin typeface="Arial"/>
              <a:cs typeface="Arial"/>
            </a:endParaRPr>
          </a:p>
          <a:p>
            <a:pPr marL="12700" marR="5080">
              <a:lnSpc>
                <a:spcPts val="1500"/>
              </a:lnSpc>
              <a:spcBef>
                <a:spcPts val="70"/>
              </a:spcBef>
            </a:pPr>
            <a:r>
              <a:rPr dirty="0" sz="1300" spc="-5">
                <a:latin typeface="Arial"/>
                <a:cs typeface="Arial"/>
              </a:rPr>
              <a:t>Dengan diketahui a </a:t>
            </a:r>
            <a:r>
              <a:rPr dirty="0" sz="1300">
                <a:latin typeface="Arial"/>
                <a:cs typeface="Arial"/>
              </a:rPr>
              <a:t>dan </a:t>
            </a:r>
            <a:r>
              <a:rPr dirty="0" sz="1300" spc="-5">
                <a:latin typeface="Arial"/>
                <a:cs typeface="Arial"/>
              </a:rPr>
              <a:t>b, </a:t>
            </a:r>
            <a:r>
              <a:rPr dirty="0" sz="1300">
                <a:latin typeface="Arial"/>
                <a:cs typeface="Arial"/>
              </a:rPr>
              <a:t>maka </a:t>
            </a:r>
            <a:r>
              <a:rPr dirty="0" sz="1300" spc="-5">
                <a:latin typeface="Arial"/>
                <a:cs typeface="Arial"/>
              </a:rPr>
              <a:t>upah (Y) untuk Golongan </a:t>
            </a:r>
            <a:r>
              <a:rPr dirty="0" sz="1300">
                <a:latin typeface="Arial"/>
                <a:cs typeface="Arial"/>
              </a:rPr>
              <a:t>Jabatan </a:t>
            </a:r>
            <a:r>
              <a:rPr dirty="0" sz="1300" spc="5">
                <a:latin typeface="Arial"/>
                <a:cs typeface="Arial"/>
              </a:rPr>
              <a:t>(X) </a:t>
            </a:r>
            <a:r>
              <a:rPr dirty="0" sz="1300" spc="-10">
                <a:latin typeface="Arial"/>
                <a:cs typeface="Arial"/>
              </a:rPr>
              <a:t>lain </a:t>
            </a:r>
            <a:r>
              <a:rPr dirty="0" sz="1300">
                <a:latin typeface="Arial"/>
                <a:cs typeface="Arial"/>
              </a:rPr>
              <a:t>dapat  </a:t>
            </a:r>
            <a:r>
              <a:rPr dirty="0" sz="1300" spc="-5">
                <a:latin typeface="Arial"/>
                <a:cs typeface="Arial"/>
              </a:rPr>
              <a:t>dihitung.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96937" y="1293113"/>
            <a:ext cx="6041580" cy="2291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96937" y="4152900"/>
            <a:ext cx="5981065" cy="13754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17" y="884173"/>
            <a:ext cx="1950720" cy="4197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550"/>
              </a:lnSpc>
              <a:spcBef>
                <a:spcPts val="100"/>
              </a:spcBef>
            </a:pPr>
            <a:r>
              <a:rPr dirty="0" sz="1300" spc="-5" b="1">
                <a:latin typeface="Arial"/>
                <a:cs typeface="Arial"/>
              </a:rPr>
              <a:t>Keterangan Langkah 8: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550"/>
              </a:lnSpc>
            </a:pPr>
            <a:r>
              <a:rPr dirty="0" sz="1300" spc="-5">
                <a:latin typeface="Arial"/>
                <a:cs typeface="Arial"/>
              </a:rPr>
              <a:t>Tabel </a:t>
            </a:r>
            <a:r>
              <a:rPr dirty="0" sz="1300">
                <a:latin typeface="Arial"/>
                <a:cs typeface="Arial"/>
              </a:rPr>
              <a:t>Rumus </a:t>
            </a:r>
            <a:r>
              <a:rPr dirty="0" sz="1300" spc="-5">
                <a:latin typeface="Arial"/>
                <a:cs typeface="Arial"/>
              </a:rPr>
              <a:t>Skala</a:t>
            </a:r>
            <a:r>
              <a:rPr dirty="0" sz="1300" spc="-6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Upah: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96937" y="1293241"/>
            <a:ext cx="5981065" cy="3038475"/>
            <a:chOff x="896937" y="1293241"/>
            <a:chExt cx="5981065" cy="3038475"/>
          </a:xfrm>
        </p:grpSpPr>
        <p:sp>
          <p:nvSpPr>
            <p:cNvPr id="4" name="object 4"/>
            <p:cNvSpPr/>
            <p:nvPr/>
          </p:nvSpPr>
          <p:spPr>
            <a:xfrm>
              <a:off x="896937" y="1293241"/>
              <a:ext cx="5981065" cy="3038475"/>
            </a:xfrm>
            <a:custGeom>
              <a:avLst/>
              <a:gdLst/>
              <a:ahLst/>
              <a:cxnLst/>
              <a:rect l="l" t="t" r="r" b="b"/>
              <a:pathLst>
                <a:path w="5981065" h="3038475">
                  <a:moveTo>
                    <a:pt x="5981065" y="0"/>
                  </a:moveTo>
                  <a:lnTo>
                    <a:pt x="0" y="0"/>
                  </a:lnTo>
                  <a:lnTo>
                    <a:pt x="0" y="3038475"/>
                  </a:lnTo>
                  <a:lnTo>
                    <a:pt x="5981065" y="3038475"/>
                  </a:lnTo>
                  <a:lnTo>
                    <a:pt x="5981065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330959" y="1294130"/>
              <a:ext cx="5110480" cy="303644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17" y="884173"/>
            <a:ext cx="5580380" cy="4267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1605"/>
              </a:lnSpc>
              <a:spcBef>
                <a:spcPts val="110"/>
              </a:spcBef>
            </a:pPr>
            <a:r>
              <a:rPr dirty="0" sz="1350" b="1">
                <a:solidFill>
                  <a:srgbClr val="333333"/>
                </a:solidFill>
                <a:latin typeface="Arial"/>
                <a:cs typeface="Arial"/>
              </a:rPr>
              <a:t>Untuk </a:t>
            </a:r>
            <a:r>
              <a:rPr dirty="0" sz="1350" spc="-10" b="1">
                <a:solidFill>
                  <a:srgbClr val="333333"/>
                </a:solidFill>
                <a:latin typeface="Arial"/>
                <a:cs typeface="Arial"/>
              </a:rPr>
              <a:t>lebih </a:t>
            </a:r>
            <a:r>
              <a:rPr dirty="0" sz="1350" spc="-5" b="1">
                <a:solidFill>
                  <a:srgbClr val="333333"/>
                </a:solidFill>
                <a:latin typeface="Arial"/>
                <a:cs typeface="Arial"/>
              </a:rPr>
              <a:t>jelas kita akan menggunakan contoh </a:t>
            </a:r>
            <a:r>
              <a:rPr dirty="0" sz="1350" b="1">
                <a:solidFill>
                  <a:srgbClr val="333333"/>
                </a:solidFill>
                <a:latin typeface="Arial"/>
                <a:cs typeface="Arial"/>
              </a:rPr>
              <a:t>usaha Mini</a:t>
            </a:r>
            <a:r>
              <a:rPr dirty="0" sz="1350" spc="35" b="1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dirty="0" sz="1350" spc="-5" b="1">
                <a:solidFill>
                  <a:srgbClr val="333333"/>
                </a:solidFill>
                <a:latin typeface="Arial"/>
                <a:cs typeface="Arial"/>
              </a:rPr>
              <a:t>Market.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1545"/>
              </a:lnSpc>
            </a:pPr>
            <a:r>
              <a:rPr dirty="0" sz="1300" spc="-5">
                <a:latin typeface="Arial"/>
                <a:cs typeface="Arial"/>
              </a:rPr>
              <a:t>Contoh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digunakan adalah </a:t>
            </a:r>
            <a:r>
              <a:rPr dirty="0" sz="1300">
                <a:latin typeface="Arial"/>
                <a:cs typeface="Arial"/>
              </a:rPr>
              <a:t>jabatan </a:t>
            </a:r>
            <a:r>
              <a:rPr dirty="0" sz="1300" spc="-5">
                <a:latin typeface="Arial"/>
                <a:cs typeface="Arial"/>
              </a:rPr>
              <a:t>dan </a:t>
            </a:r>
            <a:r>
              <a:rPr dirty="0" sz="1300">
                <a:latin typeface="Arial"/>
                <a:cs typeface="Arial"/>
              </a:rPr>
              <a:t>upah </a:t>
            </a:r>
            <a:r>
              <a:rPr dirty="0" sz="1300" spc="-5">
                <a:latin typeface="Arial"/>
                <a:cs typeface="Arial"/>
              </a:rPr>
              <a:t>sebagai</a:t>
            </a:r>
            <a:r>
              <a:rPr dirty="0" sz="1300" spc="3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berikut: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96937" y="1491246"/>
            <a:ext cx="5981065" cy="7363459"/>
            <a:chOff x="896937" y="1491246"/>
            <a:chExt cx="5981065" cy="7363459"/>
          </a:xfrm>
        </p:grpSpPr>
        <p:sp>
          <p:nvSpPr>
            <p:cNvPr id="4" name="object 4"/>
            <p:cNvSpPr/>
            <p:nvPr/>
          </p:nvSpPr>
          <p:spPr>
            <a:xfrm>
              <a:off x="896937" y="1491297"/>
              <a:ext cx="5981065" cy="7362825"/>
            </a:xfrm>
            <a:custGeom>
              <a:avLst/>
              <a:gdLst/>
              <a:ahLst/>
              <a:cxnLst/>
              <a:rect l="l" t="t" r="r" b="b"/>
              <a:pathLst>
                <a:path w="5981065" h="7362825">
                  <a:moveTo>
                    <a:pt x="5981065" y="0"/>
                  </a:moveTo>
                  <a:lnTo>
                    <a:pt x="0" y="0"/>
                  </a:lnTo>
                  <a:lnTo>
                    <a:pt x="0" y="7362825"/>
                  </a:lnTo>
                  <a:lnTo>
                    <a:pt x="5981065" y="7362825"/>
                  </a:lnTo>
                  <a:lnTo>
                    <a:pt x="5981065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79880" y="1491246"/>
              <a:ext cx="4612640" cy="736065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17" y="1021333"/>
            <a:ext cx="56394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">
                <a:latin typeface="Arial"/>
                <a:cs typeface="Arial"/>
              </a:rPr>
              <a:t>Kemudian </a:t>
            </a:r>
            <a:r>
              <a:rPr dirty="0" sz="1300">
                <a:latin typeface="Arial"/>
                <a:cs typeface="Arial"/>
              </a:rPr>
              <a:t>dilakukan </a:t>
            </a:r>
            <a:r>
              <a:rPr dirty="0" sz="1300" spc="-5">
                <a:latin typeface="Arial"/>
                <a:cs typeface="Arial"/>
              </a:rPr>
              <a:t>pengelompokan jabatan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sama, </a:t>
            </a:r>
            <a:r>
              <a:rPr dirty="0" sz="1300" spc="-5">
                <a:latin typeface="Arial"/>
                <a:cs typeface="Arial"/>
              </a:rPr>
              <a:t>menjadi seperti</a:t>
            </a:r>
            <a:r>
              <a:rPr dirty="0" sz="1300" spc="7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ini: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96937" y="1234757"/>
            <a:ext cx="5981065" cy="7794625"/>
            <a:chOff x="896937" y="1234757"/>
            <a:chExt cx="5981065" cy="7794625"/>
          </a:xfrm>
        </p:grpSpPr>
        <p:sp>
          <p:nvSpPr>
            <p:cNvPr id="4" name="object 4"/>
            <p:cNvSpPr/>
            <p:nvPr/>
          </p:nvSpPr>
          <p:spPr>
            <a:xfrm>
              <a:off x="896937" y="1234757"/>
              <a:ext cx="5981065" cy="7794625"/>
            </a:xfrm>
            <a:custGeom>
              <a:avLst/>
              <a:gdLst/>
              <a:ahLst/>
              <a:cxnLst/>
              <a:rect l="l" t="t" r="r" b="b"/>
              <a:pathLst>
                <a:path w="5981065" h="7794625">
                  <a:moveTo>
                    <a:pt x="5981065" y="0"/>
                  </a:moveTo>
                  <a:lnTo>
                    <a:pt x="0" y="0"/>
                  </a:lnTo>
                  <a:lnTo>
                    <a:pt x="0" y="7794625"/>
                  </a:lnTo>
                  <a:lnTo>
                    <a:pt x="5981065" y="7794625"/>
                  </a:lnTo>
                  <a:lnTo>
                    <a:pt x="5981065" y="0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054417" y="1235697"/>
              <a:ext cx="5663565" cy="778738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417" y="884173"/>
            <a:ext cx="6171565" cy="80746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dirty="0" sz="1300" spc="-5" b="1">
                <a:latin typeface="Arial"/>
                <a:cs typeface="Arial"/>
              </a:rPr>
              <a:t>Evaluasi Jabatan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241300" marR="106045">
              <a:lnSpc>
                <a:spcPts val="1500"/>
              </a:lnSpc>
            </a:pPr>
            <a:r>
              <a:rPr dirty="0" sz="1300" spc="-10">
                <a:latin typeface="Arial"/>
                <a:cs typeface="Arial"/>
              </a:rPr>
              <a:t>Sebelum </a:t>
            </a:r>
            <a:r>
              <a:rPr dirty="0" sz="1300" spc="-5">
                <a:latin typeface="Arial"/>
                <a:cs typeface="Arial"/>
              </a:rPr>
              <a:t>melanjutkan </a:t>
            </a:r>
            <a:r>
              <a:rPr dirty="0" sz="1300">
                <a:latin typeface="Arial"/>
                <a:cs typeface="Arial"/>
              </a:rPr>
              <a:t>ke proses </a:t>
            </a:r>
            <a:r>
              <a:rPr dirty="0" sz="1300" spc="-10">
                <a:latin typeface="Arial"/>
                <a:cs typeface="Arial"/>
              </a:rPr>
              <a:t>evaluasi </a:t>
            </a:r>
            <a:r>
              <a:rPr dirty="0" sz="1300" spc="-5">
                <a:latin typeface="Arial"/>
                <a:cs typeface="Arial"/>
              </a:rPr>
              <a:t>jabatan, </a:t>
            </a:r>
            <a:r>
              <a:rPr dirty="0" sz="1300">
                <a:latin typeface="Arial"/>
                <a:cs typeface="Arial"/>
              </a:rPr>
              <a:t>ada </a:t>
            </a:r>
            <a:r>
              <a:rPr dirty="0" sz="1300" spc="-5">
                <a:latin typeface="Arial"/>
                <a:cs typeface="Arial"/>
              </a:rPr>
              <a:t>baiknya kita </a:t>
            </a:r>
            <a:r>
              <a:rPr dirty="0" sz="1300">
                <a:latin typeface="Arial"/>
                <a:cs typeface="Arial"/>
              </a:rPr>
              <a:t>pahami </a:t>
            </a:r>
            <a:r>
              <a:rPr dirty="0" sz="1300" spc="-10">
                <a:latin typeface="Arial"/>
                <a:cs typeface="Arial"/>
              </a:rPr>
              <a:t>dulu  </a:t>
            </a:r>
            <a:r>
              <a:rPr dirty="0" sz="1300" spc="-5">
                <a:latin typeface="Arial"/>
                <a:cs typeface="Arial"/>
              </a:rPr>
              <a:t>apakah evaluasi jabatan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ini:</a:t>
            </a:r>
            <a:endParaRPr sz="1300">
              <a:latin typeface="Arial"/>
              <a:cs typeface="Arial"/>
            </a:endParaRPr>
          </a:p>
          <a:p>
            <a:pPr marL="241300" marR="5080" indent="-228600">
              <a:lnSpc>
                <a:spcPts val="1939"/>
              </a:lnSpc>
              <a:spcBef>
                <a:spcPts val="110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300" spc="-10">
                <a:latin typeface="Arial"/>
                <a:cs typeface="Arial"/>
              </a:rPr>
              <a:t>Adalah </a:t>
            </a:r>
            <a:r>
              <a:rPr dirty="0" sz="1300">
                <a:latin typeface="Arial"/>
                <a:cs typeface="Arial"/>
              </a:rPr>
              <a:t>proses secara </a:t>
            </a:r>
            <a:r>
              <a:rPr dirty="0" sz="1300" spc="-5">
                <a:latin typeface="Arial"/>
                <a:cs typeface="Arial"/>
              </a:rPr>
              <a:t>sistematis </a:t>
            </a:r>
            <a:r>
              <a:rPr dirty="0" sz="1300" spc="-10">
                <a:latin typeface="Arial"/>
                <a:cs typeface="Arial"/>
              </a:rPr>
              <a:t>untuk </a:t>
            </a:r>
            <a:r>
              <a:rPr dirty="0" sz="1300" spc="-5">
                <a:latin typeface="Arial"/>
                <a:cs typeface="Arial"/>
              </a:rPr>
              <a:t>menilai besar kecilnya atau bobot </a:t>
            </a:r>
            <a:r>
              <a:rPr dirty="0" sz="1300">
                <a:latin typeface="Arial"/>
                <a:cs typeface="Arial"/>
              </a:rPr>
              <a:t>(secara  </a:t>
            </a:r>
            <a:r>
              <a:rPr dirty="0" sz="1300" spc="-5">
                <a:latin typeface="Arial"/>
                <a:cs typeface="Arial"/>
              </a:rPr>
              <a:t>relatif) jabatan-jabatan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terdapat </a:t>
            </a:r>
            <a:r>
              <a:rPr dirty="0" sz="1300" spc="-5">
                <a:latin typeface="Arial"/>
                <a:cs typeface="Arial"/>
              </a:rPr>
              <a:t>dalam suatu</a:t>
            </a:r>
            <a:r>
              <a:rPr dirty="0" sz="1300" spc="3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organisasi.</a:t>
            </a:r>
            <a:endParaRPr sz="13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35"/>
              </a:spcBef>
              <a:buSzPct val="76923"/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dirty="0" sz="1300" spc="-5">
                <a:latin typeface="Arial"/>
                <a:cs typeface="Arial"/>
              </a:rPr>
              <a:t>Evaluasi Jabatan ini </a:t>
            </a:r>
            <a:r>
              <a:rPr dirty="0" sz="1300" spc="-5" b="1">
                <a:latin typeface="Arial"/>
                <a:cs typeface="Arial"/>
              </a:rPr>
              <a:t>bukanlah </a:t>
            </a:r>
            <a:r>
              <a:rPr dirty="0" sz="1300" b="1">
                <a:latin typeface="Arial"/>
                <a:cs typeface="Arial"/>
              </a:rPr>
              <a:t>sesuatu </a:t>
            </a:r>
            <a:r>
              <a:rPr dirty="0" sz="1300" spc="-10" b="1">
                <a:latin typeface="Arial"/>
                <a:cs typeface="Arial"/>
              </a:rPr>
              <a:t>yang </a:t>
            </a:r>
            <a:r>
              <a:rPr dirty="0" sz="1300" spc="-5" b="1">
                <a:latin typeface="Arial"/>
                <a:cs typeface="Arial"/>
              </a:rPr>
              <a:t>bersifat ilmiah </a:t>
            </a:r>
            <a:r>
              <a:rPr dirty="0" sz="1300" spc="-5">
                <a:latin typeface="Arial"/>
                <a:cs typeface="Arial"/>
              </a:rPr>
              <a:t>tetapi</a:t>
            </a:r>
            <a:r>
              <a:rPr dirty="0" sz="1300" spc="10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bersifat</a:t>
            </a:r>
            <a:endParaRPr sz="1300">
              <a:latin typeface="Arial"/>
              <a:cs typeface="Arial"/>
            </a:endParaRPr>
          </a:p>
          <a:p>
            <a:pPr marL="241300">
              <a:lnSpc>
                <a:spcPts val="1540"/>
              </a:lnSpc>
              <a:spcBef>
                <a:spcPts val="380"/>
              </a:spcBef>
            </a:pPr>
            <a:r>
              <a:rPr dirty="0" sz="1300" spc="-5">
                <a:latin typeface="Arial"/>
                <a:cs typeface="Arial"/>
              </a:rPr>
              <a:t>penilaian</a:t>
            </a:r>
            <a:r>
              <a:rPr dirty="0" sz="1300" spc="-1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(</a:t>
            </a:r>
            <a:r>
              <a:rPr dirty="0" sz="1300" b="1">
                <a:latin typeface="Arial"/>
                <a:cs typeface="Arial"/>
              </a:rPr>
              <a:t>judgement</a:t>
            </a:r>
            <a:r>
              <a:rPr dirty="0" sz="1300">
                <a:latin typeface="Arial"/>
                <a:cs typeface="Arial"/>
              </a:rPr>
              <a:t>).</a:t>
            </a:r>
            <a:endParaRPr sz="1300">
              <a:latin typeface="Arial"/>
              <a:cs typeface="Arial"/>
            </a:endParaRPr>
          </a:p>
          <a:p>
            <a:pPr marL="241300">
              <a:lnSpc>
                <a:spcPts val="1520"/>
              </a:lnSpc>
            </a:pPr>
            <a:r>
              <a:rPr dirty="0" sz="1300" spc="-5">
                <a:latin typeface="Arial"/>
                <a:cs typeface="Arial"/>
              </a:rPr>
              <a:t>Dan apakah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dimaksud </a:t>
            </a:r>
            <a:r>
              <a:rPr dirty="0" sz="1300" spc="-5">
                <a:latin typeface="Arial"/>
                <a:cs typeface="Arial"/>
              </a:rPr>
              <a:t>dengan </a:t>
            </a:r>
            <a:r>
              <a:rPr dirty="0" sz="1300" b="1" i="1">
                <a:latin typeface="Arial"/>
                <a:cs typeface="Arial"/>
              </a:rPr>
              <a:t>Compensable</a:t>
            </a:r>
            <a:r>
              <a:rPr dirty="0" sz="1300" spc="30" b="1" i="1">
                <a:latin typeface="Arial"/>
                <a:cs typeface="Arial"/>
              </a:rPr>
              <a:t> </a:t>
            </a:r>
            <a:r>
              <a:rPr dirty="0" sz="1300" spc="-5" b="1" i="1">
                <a:latin typeface="Arial"/>
                <a:cs typeface="Arial"/>
              </a:rPr>
              <a:t>Factor</a:t>
            </a:r>
            <a:r>
              <a:rPr dirty="0" sz="1300" spc="-5">
                <a:latin typeface="Arial"/>
                <a:cs typeface="Arial"/>
              </a:rPr>
              <a:t>?</a:t>
            </a:r>
            <a:endParaRPr sz="1300">
              <a:latin typeface="Arial"/>
              <a:cs typeface="Arial"/>
            </a:endParaRPr>
          </a:p>
          <a:p>
            <a:pPr marL="241300" marR="437515">
              <a:lnSpc>
                <a:spcPts val="1480"/>
              </a:lnSpc>
              <a:spcBef>
                <a:spcPts val="95"/>
              </a:spcBef>
            </a:pPr>
            <a:r>
              <a:rPr dirty="0" sz="1300" spc="-10">
                <a:latin typeface="Arial"/>
                <a:cs typeface="Arial"/>
              </a:rPr>
              <a:t>Adalah </a:t>
            </a:r>
            <a:r>
              <a:rPr dirty="0" sz="1300" spc="-5">
                <a:latin typeface="Arial"/>
                <a:cs typeface="Arial"/>
              </a:rPr>
              <a:t>faktor </a:t>
            </a:r>
            <a:r>
              <a:rPr dirty="0" sz="1300" spc="-15">
                <a:latin typeface="Arial"/>
                <a:cs typeface="Arial"/>
              </a:rPr>
              <a:t>yang </a:t>
            </a:r>
            <a:r>
              <a:rPr dirty="0" sz="1300" spc="-5">
                <a:latin typeface="Arial"/>
                <a:cs typeface="Arial"/>
              </a:rPr>
              <a:t>digunakan/dipilih untuk menilai </a:t>
            </a:r>
            <a:r>
              <a:rPr dirty="0" sz="1300">
                <a:latin typeface="Arial"/>
                <a:cs typeface="Arial"/>
              </a:rPr>
              <a:t>jabatan/membobot </a:t>
            </a:r>
            <a:r>
              <a:rPr dirty="0" sz="1300" spc="-10">
                <a:latin typeface="Arial"/>
                <a:cs typeface="Arial"/>
              </a:rPr>
              <a:t>yang  </a:t>
            </a:r>
            <a:r>
              <a:rPr dirty="0" sz="1300" spc="-5">
                <a:latin typeface="Arial"/>
                <a:cs typeface="Arial"/>
              </a:rPr>
              <a:t>dapat dikompensasikan.</a:t>
            </a:r>
            <a:endParaRPr sz="1300">
              <a:latin typeface="Arial"/>
              <a:cs typeface="Arial"/>
            </a:endParaRPr>
          </a:p>
          <a:p>
            <a:pPr marL="241300">
              <a:lnSpc>
                <a:spcPts val="1465"/>
              </a:lnSpc>
            </a:pPr>
            <a:r>
              <a:rPr dirty="0" sz="1300">
                <a:latin typeface="Arial"/>
                <a:cs typeface="Arial"/>
              </a:rPr>
              <a:t>Faktor </a:t>
            </a:r>
            <a:r>
              <a:rPr dirty="0" sz="1300" spc="-15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umum </a:t>
            </a:r>
            <a:r>
              <a:rPr dirty="0" sz="1300" spc="-5">
                <a:latin typeface="Arial"/>
                <a:cs typeface="Arial"/>
              </a:rPr>
              <a:t>digunakan</a:t>
            </a:r>
            <a:r>
              <a:rPr dirty="0" sz="1300" spc="1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adalah: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421640" algn="l"/>
              </a:tabLst>
            </a:pPr>
            <a:r>
              <a:rPr dirty="0" sz="1300" spc="-10">
                <a:latin typeface="Arial"/>
                <a:cs typeface="Arial"/>
              </a:rPr>
              <a:t>Skill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Tanggung</a:t>
            </a:r>
            <a:r>
              <a:rPr dirty="0" sz="1300" spc="-1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Jawab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Usaha</a:t>
            </a:r>
            <a:r>
              <a:rPr dirty="0" sz="1300" spc="-1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(</a:t>
            </a:r>
            <a:r>
              <a:rPr dirty="0" sz="1300" spc="-5" i="1">
                <a:latin typeface="Arial"/>
                <a:cs typeface="Arial"/>
              </a:rPr>
              <a:t>effort</a:t>
            </a:r>
            <a:r>
              <a:rPr dirty="0" sz="1300" spc="-5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Kondisi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Kerja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Arial"/>
              <a:cs typeface="Arial"/>
            </a:endParaRPr>
          </a:p>
          <a:p>
            <a:pPr marL="241300" marR="556895">
              <a:lnSpc>
                <a:spcPts val="1480"/>
              </a:lnSpc>
            </a:pPr>
            <a:r>
              <a:rPr dirty="0" sz="1300" spc="-5">
                <a:latin typeface="Arial"/>
                <a:cs typeface="Arial"/>
              </a:rPr>
              <a:t>Dari faktor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umum </a:t>
            </a:r>
            <a:r>
              <a:rPr dirty="0" sz="1300" spc="-5">
                <a:latin typeface="Arial"/>
                <a:cs typeface="Arial"/>
              </a:rPr>
              <a:t>digunakan </a:t>
            </a:r>
            <a:r>
              <a:rPr dirty="0" sz="1300">
                <a:latin typeface="Arial"/>
                <a:cs typeface="Arial"/>
              </a:rPr>
              <a:t>itu, </a:t>
            </a:r>
            <a:r>
              <a:rPr dirty="0" sz="1300" spc="-5">
                <a:latin typeface="Arial"/>
                <a:cs typeface="Arial"/>
              </a:rPr>
              <a:t>kita kembangkan faktor turunannya  </a:t>
            </a:r>
            <a:r>
              <a:rPr dirty="0" sz="1300">
                <a:latin typeface="Arial"/>
                <a:cs typeface="Arial"/>
              </a:rPr>
              <a:t>menjadi </a:t>
            </a:r>
            <a:r>
              <a:rPr dirty="0" sz="1300" spc="-5">
                <a:latin typeface="Arial"/>
                <a:cs typeface="Arial"/>
              </a:rPr>
              <a:t>seperti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ini:</a:t>
            </a:r>
            <a:endParaRPr sz="13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365"/>
              </a:spcBef>
            </a:pPr>
            <a:r>
              <a:rPr dirty="0" sz="1300" spc="-5">
                <a:latin typeface="Arial"/>
                <a:cs typeface="Arial"/>
              </a:rPr>
              <a:t>1.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Skill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Pendidikan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38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Pengalaman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Pelatihan</a:t>
            </a:r>
            <a:endParaRPr sz="13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380"/>
              </a:spcBef>
            </a:pPr>
            <a:r>
              <a:rPr dirty="0" sz="1300" spc="-5">
                <a:latin typeface="Arial"/>
                <a:cs typeface="Arial"/>
              </a:rPr>
              <a:t>2. Tanggung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Jawab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Umum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38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Pengawasan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405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Laporan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375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Rahasia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405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Bahan/Produk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38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>
                <a:latin typeface="Arial"/>
                <a:cs typeface="Arial"/>
              </a:rPr>
              <a:t>Kerjasama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Alat</a:t>
            </a:r>
            <a:endParaRPr sz="13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360"/>
              </a:spcBef>
            </a:pPr>
            <a:r>
              <a:rPr dirty="0" sz="1300" spc="-5">
                <a:latin typeface="Arial"/>
                <a:cs typeface="Arial"/>
              </a:rPr>
              <a:t>3. Usaha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(</a:t>
            </a:r>
            <a:r>
              <a:rPr dirty="0" sz="1300" spc="-5" i="1">
                <a:latin typeface="Arial"/>
                <a:cs typeface="Arial"/>
              </a:rPr>
              <a:t>effort</a:t>
            </a:r>
            <a:r>
              <a:rPr dirty="0" sz="1300" spc="-5">
                <a:latin typeface="Arial"/>
                <a:cs typeface="Arial"/>
              </a:rPr>
              <a:t>)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42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Fisik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384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Mental</a:t>
            </a:r>
            <a:endParaRPr sz="13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395"/>
              </a:spcBef>
            </a:pPr>
            <a:r>
              <a:rPr dirty="0" sz="1300" spc="-5">
                <a:latin typeface="Arial"/>
                <a:cs typeface="Arial"/>
              </a:rPr>
              <a:t>4. Kondisi</a:t>
            </a:r>
            <a:r>
              <a:rPr dirty="0" sz="1300" spc="-2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Kerja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3417" y="896874"/>
            <a:ext cx="6080125" cy="3816350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421640" indent="-180340">
              <a:lnSpc>
                <a:spcPct val="100000"/>
              </a:lnSpc>
              <a:spcBef>
                <a:spcPts val="5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Lingkungan</a:t>
            </a:r>
            <a:r>
              <a:rPr dirty="0" sz="1300" spc="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Kerja</a:t>
            </a:r>
            <a:endParaRPr sz="1300">
              <a:latin typeface="Arial"/>
              <a:cs typeface="Arial"/>
            </a:endParaRPr>
          </a:p>
          <a:p>
            <a:pPr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Resiko</a:t>
            </a:r>
            <a:r>
              <a:rPr dirty="0" sz="1300" spc="-1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Kerja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Bagaimana </a:t>
            </a:r>
            <a:r>
              <a:rPr dirty="0" sz="1300">
                <a:latin typeface="Arial"/>
                <a:cs typeface="Arial"/>
              </a:rPr>
              <a:t>membobot </a:t>
            </a:r>
            <a:r>
              <a:rPr dirty="0" sz="1300" spc="-5">
                <a:latin typeface="Arial"/>
                <a:cs typeface="Arial"/>
              </a:rPr>
              <a:t>faktor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kompensasi?</a:t>
            </a:r>
            <a:endParaRPr sz="13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80"/>
              </a:spcBef>
              <a:buAutoNum type="arabicPeriod"/>
              <a:tabLst>
                <a:tab pos="241300" algn="l"/>
              </a:tabLst>
            </a:pPr>
            <a:r>
              <a:rPr dirty="0" sz="1300" spc="-5">
                <a:latin typeface="Arial"/>
                <a:cs typeface="Arial"/>
              </a:rPr>
              <a:t>Tentukan </a:t>
            </a:r>
            <a:r>
              <a:rPr dirty="0" sz="1300">
                <a:latin typeface="Arial"/>
                <a:cs typeface="Arial"/>
              </a:rPr>
              <a:t>jumlah </a:t>
            </a:r>
            <a:r>
              <a:rPr dirty="0" sz="1300" spc="-10">
                <a:latin typeface="Arial"/>
                <a:cs typeface="Arial"/>
              </a:rPr>
              <a:t>poin </a:t>
            </a:r>
            <a:r>
              <a:rPr dirty="0" sz="1300" spc="-5">
                <a:latin typeface="Arial"/>
                <a:cs typeface="Arial"/>
              </a:rPr>
              <a:t>dari keseluruhan faktor </a:t>
            </a:r>
            <a:r>
              <a:rPr dirty="0" sz="1300">
                <a:latin typeface="Arial"/>
                <a:cs typeface="Arial"/>
              </a:rPr>
              <a:t>kompensasi. </a:t>
            </a:r>
            <a:r>
              <a:rPr dirty="0" sz="1300" spc="-5">
                <a:latin typeface="Arial"/>
                <a:cs typeface="Arial"/>
              </a:rPr>
              <a:t>Standarnya</a:t>
            </a:r>
            <a:r>
              <a:rPr dirty="0" sz="1300" spc="5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1000</a:t>
            </a:r>
            <a:endParaRPr sz="1300">
              <a:latin typeface="Arial"/>
              <a:cs typeface="Arial"/>
            </a:endParaRPr>
          </a:p>
          <a:p>
            <a:pPr marL="241300" marR="167005">
              <a:lnSpc>
                <a:spcPct val="125000"/>
              </a:lnSpc>
              <a:spcBef>
                <a:spcPts val="10"/>
              </a:spcBef>
            </a:pPr>
            <a:r>
              <a:rPr dirty="0" sz="1300" spc="-5">
                <a:latin typeface="Arial"/>
                <a:cs typeface="Arial"/>
              </a:rPr>
              <a:t>poin. Mengapa? Kira-kira alasan paling </a:t>
            </a:r>
            <a:r>
              <a:rPr dirty="0" sz="1300">
                <a:latin typeface="Arial"/>
                <a:cs typeface="Arial"/>
              </a:rPr>
              <a:t>masuk </a:t>
            </a:r>
            <a:r>
              <a:rPr dirty="0" sz="1300" spc="-5">
                <a:latin typeface="Arial"/>
                <a:cs typeface="Arial"/>
              </a:rPr>
              <a:t>akal adalah supaya </a:t>
            </a:r>
            <a:r>
              <a:rPr dirty="0" sz="1300" spc="5">
                <a:latin typeface="Arial"/>
                <a:cs typeface="Arial"/>
              </a:rPr>
              <a:t>bisa  </a:t>
            </a:r>
            <a:r>
              <a:rPr dirty="0" sz="1300" spc="-5">
                <a:latin typeface="Arial"/>
                <a:cs typeface="Arial"/>
              </a:rPr>
              <a:t>memudahkan dalam perhitungan selanjutnya. Menggunakan total 100 kurang  luas, menggunakan total 10.000 terlalu </a:t>
            </a:r>
            <a:r>
              <a:rPr dirty="0" sz="1300" spc="-10">
                <a:latin typeface="Arial"/>
                <a:cs typeface="Arial"/>
              </a:rPr>
              <a:t>luas </a:t>
            </a:r>
            <a:r>
              <a:rPr dirty="0" sz="1300" spc="-5">
                <a:latin typeface="Arial"/>
                <a:cs typeface="Arial"/>
              </a:rPr>
              <a:t>dan</a:t>
            </a:r>
            <a:r>
              <a:rPr dirty="0" sz="1300" spc="4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menyulitkan.</a:t>
            </a:r>
            <a:endParaRPr sz="1300">
              <a:latin typeface="Arial"/>
              <a:cs typeface="Arial"/>
            </a:endParaRPr>
          </a:p>
          <a:p>
            <a:pPr marL="241300" marR="5080" indent="-228600">
              <a:lnSpc>
                <a:spcPts val="1960"/>
              </a:lnSpc>
              <a:spcBef>
                <a:spcPts val="114"/>
              </a:spcBef>
              <a:buAutoNum type="arabicPeriod" startAt="2"/>
              <a:tabLst>
                <a:tab pos="241300" algn="l"/>
              </a:tabLst>
            </a:pPr>
            <a:r>
              <a:rPr dirty="0" sz="1300" spc="-5">
                <a:latin typeface="Arial"/>
                <a:cs typeface="Arial"/>
              </a:rPr>
              <a:t>Untuk standar faktor di atas, persentase standar </a:t>
            </a:r>
            <a:r>
              <a:rPr dirty="0" sz="1300" spc="-10">
                <a:latin typeface="Arial"/>
                <a:cs typeface="Arial"/>
              </a:rPr>
              <a:t>yang </a:t>
            </a:r>
            <a:r>
              <a:rPr dirty="0" sz="1300">
                <a:latin typeface="Arial"/>
                <a:cs typeface="Arial"/>
              </a:rPr>
              <a:t>umum </a:t>
            </a:r>
            <a:r>
              <a:rPr dirty="0" sz="1300" spc="-5">
                <a:latin typeface="Arial"/>
                <a:cs typeface="Arial"/>
              </a:rPr>
              <a:t>digunakan adalah:  </a:t>
            </a:r>
            <a:r>
              <a:rPr dirty="0" sz="1300">
                <a:latin typeface="Arial"/>
                <a:cs typeface="Arial"/>
              </a:rPr>
              <a:t>(jika </a:t>
            </a:r>
            <a:r>
              <a:rPr dirty="0" sz="1300" spc="-5">
                <a:latin typeface="Arial"/>
                <a:cs typeface="Arial"/>
              </a:rPr>
              <a:t>diperlukan bisa disesuaikan dengan </a:t>
            </a:r>
            <a:r>
              <a:rPr dirty="0" sz="1300">
                <a:latin typeface="Arial"/>
                <a:cs typeface="Arial"/>
              </a:rPr>
              <a:t>karakter bisnis </a:t>
            </a:r>
            <a:r>
              <a:rPr dirty="0" sz="1300" spc="-10">
                <a:latin typeface="Arial"/>
                <a:cs typeface="Arial"/>
              </a:rPr>
              <a:t>yang</a:t>
            </a:r>
            <a:r>
              <a:rPr dirty="0" sz="1300" spc="2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dijalankan)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25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10">
                <a:latin typeface="Arial"/>
                <a:cs typeface="Arial"/>
              </a:rPr>
              <a:t>Skill </a:t>
            </a:r>
            <a:r>
              <a:rPr dirty="0" sz="1300">
                <a:latin typeface="Arial"/>
                <a:cs typeface="Arial"/>
              </a:rPr>
              <a:t>=</a:t>
            </a:r>
            <a:r>
              <a:rPr dirty="0" sz="1300" spc="-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30%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Effort </a:t>
            </a:r>
            <a:r>
              <a:rPr dirty="0" sz="1300">
                <a:latin typeface="Arial"/>
                <a:cs typeface="Arial"/>
              </a:rPr>
              <a:t>= </a:t>
            </a:r>
            <a:r>
              <a:rPr dirty="0" sz="1300" spc="-5">
                <a:latin typeface="Arial"/>
                <a:cs typeface="Arial"/>
              </a:rPr>
              <a:t>12%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38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 spc="-5">
                <a:latin typeface="Arial"/>
                <a:cs typeface="Arial"/>
              </a:rPr>
              <a:t>Responsibility </a:t>
            </a:r>
            <a:r>
              <a:rPr dirty="0" sz="1300">
                <a:latin typeface="Arial"/>
                <a:cs typeface="Arial"/>
              </a:rPr>
              <a:t>=</a:t>
            </a:r>
            <a:r>
              <a:rPr dirty="0" sz="1300" spc="-3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48%</a:t>
            </a:r>
            <a:endParaRPr sz="1300">
              <a:latin typeface="Arial"/>
              <a:cs typeface="Arial"/>
            </a:endParaRPr>
          </a:p>
          <a:p>
            <a:pPr lvl="1" marL="421640" indent="-180340">
              <a:lnSpc>
                <a:spcPct val="100000"/>
              </a:lnSpc>
              <a:spcBef>
                <a:spcPts val="400"/>
              </a:spcBef>
              <a:buSzPct val="76923"/>
              <a:buFont typeface="Symbol"/>
              <a:buChar char=""/>
              <a:tabLst>
                <a:tab pos="421640" algn="l"/>
              </a:tabLst>
            </a:pPr>
            <a:r>
              <a:rPr dirty="0" sz="1300">
                <a:latin typeface="Arial"/>
                <a:cs typeface="Arial"/>
              </a:rPr>
              <a:t>Work </a:t>
            </a:r>
            <a:r>
              <a:rPr dirty="0" sz="1300" spc="-5">
                <a:latin typeface="Arial"/>
                <a:cs typeface="Arial"/>
              </a:rPr>
              <a:t>Environment </a:t>
            </a:r>
            <a:r>
              <a:rPr dirty="0" sz="1300">
                <a:latin typeface="Arial"/>
                <a:cs typeface="Arial"/>
              </a:rPr>
              <a:t>=</a:t>
            </a:r>
            <a:r>
              <a:rPr dirty="0" sz="1300" spc="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10%</a:t>
            </a:r>
            <a:endParaRPr sz="1300">
              <a:latin typeface="Arial"/>
              <a:cs typeface="Arial"/>
            </a:endParaRPr>
          </a:p>
          <a:p>
            <a:pPr marL="241300" marR="3369945" indent="-228600">
              <a:lnSpc>
                <a:spcPts val="1500"/>
              </a:lnSpc>
              <a:spcBef>
                <a:spcPts val="480"/>
              </a:spcBef>
              <a:buAutoNum type="arabicPeriod" startAt="2"/>
              <a:tabLst>
                <a:tab pos="241300" algn="l"/>
              </a:tabLst>
            </a:pPr>
            <a:r>
              <a:rPr dirty="0" sz="1300" spc="-5">
                <a:latin typeface="Arial"/>
                <a:cs typeface="Arial"/>
              </a:rPr>
              <a:t>Hitung poin </a:t>
            </a:r>
            <a:r>
              <a:rPr dirty="0" sz="1300">
                <a:latin typeface="Arial"/>
                <a:cs typeface="Arial"/>
              </a:rPr>
              <a:t>masing-masing </a:t>
            </a:r>
            <a:r>
              <a:rPr dirty="0" sz="1300" spc="-5">
                <a:latin typeface="Arial"/>
                <a:cs typeface="Arial"/>
              </a:rPr>
              <a:t>faktor  Contoh </a:t>
            </a:r>
            <a:r>
              <a:rPr dirty="0" sz="1300">
                <a:latin typeface="Arial"/>
                <a:cs typeface="Arial"/>
              </a:rPr>
              <a:t>tabel </a:t>
            </a:r>
            <a:r>
              <a:rPr dirty="0" sz="1300" spc="-5">
                <a:latin typeface="Arial"/>
                <a:cs typeface="Arial"/>
              </a:rPr>
              <a:t>poin</a:t>
            </a:r>
            <a:r>
              <a:rPr dirty="0" sz="1300" spc="-25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faktor: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6937" y="4704079"/>
            <a:ext cx="6110795" cy="28390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srirahayu.darmajaya@gmail.com</dc:creator>
  <dcterms:created xsi:type="dcterms:W3CDTF">2020-06-22T06:01:56Z</dcterms:created>
  <dcterms:modified xsi:type="dcterms:W3CDTF">2020-06-22T06:01:56Z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2020-06-22T00:00:00Z</vt:filetime>
  </property>
  <property fmtid="{D5CDD505-2E9C-101B-9397-08002B2CF9AE}" pid="3" name="Creator">
    <vt:lpwstr>Microsoft® Word 2013</vt:lpwstr>
  </property>
  <property fmtid="{D5CDD505-2E9C-101B-9397-08002B2CF9AE}" pid="4" name="LastSaved">
    <vt:filetime>2020-06-22T00:00:00Z</vt:filetime>
  </property>
</Properties>
</file>