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1" r:id="rId25"/>
    <p:sldId id="282" r:id="rId26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00C6-858F-4042-A238-CF3C1C548102}" type="datetimeFigureOut">
              <a:rPr lang="id-ID" smtClean="0"/>
              <a:t>03/05/2020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212F-CAEA-4BCE-9CFC-2E2BF710DCE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00C6-858F-4042-A238-CF3C1C548102}" type="datetimeFigureOut">
              <a:rPr lang="id-ID" smtClean="0"/>
              <a:t>03/05/2020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212F-CAEA-4BCE-9CFC-2E2BF710DCE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00C6-858F-4042-A238-CF3C1C548102}" type="datetimeFigureOut">
              <a:rPr lang="id-ID" smtClean="0"/>
              <a:t>03/05/2020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212F-CAEA-4BCE-9CFC-2E2BF710DCE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00C6-858F-4042-A238-CF3C1C548102}" type="datetimeFigureOut">
              <a:rPr lang="id-ID" smtClean="0"/>
              <a:t>03/05/2020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212F-CAEA-4BCE-9CFC-2E2BF710DCE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00C6-858F-4042-A238-CF3C1C548102}" type="datetimeFigureOut">
              <a:rPr lang="id-ID" smtClean="0"/>
              <a:t>03/05/2020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212F-CAEA-4BCE-9CFC-2E2BF710DCE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00C6-858F-4042-A238-CF3C1C548102}" type="datetimeFigureOut">
              <a:rPr lang="id-ID" smtClean="0"/>
              <a:t>03/05/2020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212F-CAEA-4BCE-9CFC-2E2BF710DCE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00C6-858F-4042-A238-CF3C1C548102}" type="datetimeFigureOut">
              <a:rPr lang="id-ID" smtClean="0"/>
              <a:t>03/05/2020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212F-CAEA-4BCE-9CFC-2E2BF710DCE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00C6-858F-4042-A238-CF3C1C548102}" type="datetimeFigureOut">
              <a:rPr lang="id-ID" smtClean="0"/>
              <a:t>03/05/2020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212F-CAEA-4BCE-9CFC-2E2BF710DCE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00C6-858F-4042-A238-CF3C1C548102}" type="datetimeFigureOut">
              <a:rPr lang="id-ID" smtClean="0"/>
              <a:t>03/05/2020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212F-CAEA-4BCE-9CFC-2E2BF710DCE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00C6-858F-4042-A238-CF3C1C548102}" type="datetimeFigureOut">
              <a:rPr lang="id-ID" smtClean="0"/>
              <a:t>03/05/2020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212F-CAEA-4BCE-9CFC-2E2BF710DCE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00C6-858F-4042-A238-CF3C1C548102}" type="datetimeFigureOut">
              <a:rPr lang="id-ID" smtClean="0"/>
              <a:t>03/05/2020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F212F-CAEA-4BCE-9CFC-2E2BF710DCE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100C6-858F-4042-A238-CF3C1C548102}" type="datetimeFigureOut">
              <a:rPr lang="id-ID" smtClean="0"/>
              <a:t>03/05/2020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F212F-CAEA-4BCE-9CFC-2E2BF710DCE2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870079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BAB 7. </a:t>
            </a:r>
            <a:br>
              <a:rPr lang="id-ID" dirty="0" smtClean="0"/>
            </a:br>
            <a:r>
              <a:rPr lang="id-ID" dirty="0" smtClean="0"/>
              <a:t>ANGGARAN BIAYA TENAGA KERJA LANGSUNG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1357290" y="2967334"/>
            <a:ext cx="65008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d-ID" dirty="0"/>
          </a:p>
          <a:p>
            <a:endParaRPr lang="id-ID" dirty="0"/>
          </a:p>
          <a:p>
            <a:r>
              <a:rPr lang="id-ID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id-ID" dirty="0"/>
          </a:p>
          <a:p>
            <a:r>
              <a:rPr lang="id-ID" b="1" i="1" dirty="0"/>
              <a:t>Tenaga Kerja Langsung pengertiannya pada prinsipnya terbatas pada tenaga kerja di pabrik yang secara langsung terlibat pada proses produksi dan biayanya dikaitkan pada biaya produksi atau pada barang yang dihasilkan </a:t>
            </a:r>
            <a:endParaRPr lang="id-ID" b="1" i="1" dirty="0" smtClean="0"/>
          </a:p>
          <a:p>
            <a:endParaRPr lang="id-ID" dirty="0"/>
          </a:p>
          <a:p>
            <a:r>
              <a:rPr lang="id-ID" b="1" i="1" dirty="0"/>
              <a:t>Tenaga Kerja Tak Langsung pengertiannya terbatas pada tenaga kerja di pabrik yang tidak terlibat secara langsung pada proses produksi dan biayanya dikaitkan pada biaya overhead pabrik. </a:t>
            </a:r>
            <a:endParaRPr lang="id-ID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42876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Tenaga kerja langsung mempunyai sifat-sifat : </a:t>
            </a:r>
            <a:br>
              <a:rPr lang="id-ID" dirty="0" smtClean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d-ID" dirty="0"/>
          </a:p>
          <a:p>
            <a:pPr>
              <a:buNone/>
            </a:pPr>
            <a:r>
              <a:rPr lang="id-ID" dirty="0" smtClean="0"/>
              <a:t>1.Besar </a:t>
            </a:r>
            <a:r>
              <a:rPr lang="id-ID" dirty="0"/>
              <a:t>kecilnya biaya untuk tenaga kerja jenis ini berhubungan secara langsung dengan tingkat kegiatan produksi </a:t>
            </a:r>
          </a:p>
          <a:p>
            <a:pPr>
              <a:buNone/>
            </a:pPr>
            <a:r>
              <a:rPr lang="id-ID" dirty="0"/>
              <a:t>2.Biaya yang dikeluarkan untuk tenaga kerja jenis ini merupakan biaya variabel </a:t>
            </a:r>
          </a:p>
          <a:p>
            <a:pPr>
              <a:buNone/>
            </a:pPr>
            <a:r>
              <a:rPr lang="id-ID" dirty="0"/>
              <a:t>3.Kegiatannya langsung dihubungkan dengan produk akhir. 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id-ID" dirty="0"/>
          </a:p>
          <a:p>
            <a:pPr>
              <a:buNone/>
            </a:pPr>
            <a:r>
              <a:rPr lang="id-ID" dirty="0"/>
              <a:t>Tenaga kerja tidak langsung mempunyai sifat-sifat : </a:t>
            </a:r>
          </a:p>
          <a:p>
            <a:pPr>
              <a:buNone/>
            </a:pPr>
            <a:r>
              <a:rPr lang="id-ID" dirty="0"/>
              <a:t>1.Besar kecilnya biaya untuk tenaga kerja jenis ini tidak berhubungan secara langsung dengan tingkat kegiatan produksi </a:t>
            </a:r>
          </a:p>
          <a:p>
            <a:pPr>
              <a:buNone/>
            </a:pPr>
            <a:r>
              <a:rPr lang="id-ID" dirty="0"/>
              <a:t>2.Biaya yang dikeluarkan merupakan biaya semi fixed atau semi variabel. Artinya biaya-biaya yang mengalami perubahan tetapi tidak secara sebanding dengan perubahan tingkat kegiatan produksi </a:t>
            </a:r>
          </a:p>
          <a:p>
            <a:pPr>
              <a:buNone/>
            </a:pPr>
            <a:r>
              <a:rPr lang="id-ID" dirty="0"/>
              <a:t>3.Tempat bekerja dari tenaga kerja jenis ini tidak harus selalu di dalam pabrik, tetapi dapat diluar pabrik. 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id-ID" dirty="0"/>
          </a:p>
          <a:p>
            <a:r>
              <a:rPr lang="id-ID" dirty="0"/>
              <a:t>Perencanaan dan pengendalian biaya tenaga kerja mencakup masalah-masalah utama dan rumit : </a:t>
            </a:r>
          </a:p>
          <a:p>
            <a:r>
              <a:rPr lang="id-ID" dirty="0"/>
              <a:t>1.Kebutuhan personel </a:t>
            </a:r>
          </a:p>
          <a:p>
            <a:r>
              <a:rPr lang="id-ID" dirty="0"/>
              <a:t>2.Penerimaan tenaga kerja </a:t>
            </a:r>
          </a:p>
          <a:p>
            <a:r>
              <a:rPr lang="id-ID" dirty="0"/>
              <a:t>3.Pelatihan </a:t>
            </a:r>
          </a:p>
          <a:p>
            <a:r>
              <a:rPr lang="id-ID" dirty="0"/>
              <a:t>4.Pengukuran kinerja </a:t>
            </a:r>
          </a:p>
          <a:p>
            <a:r>
              <a:rPr lang="id-ID" dirty="0"/>
              <a:t>5.Uraian penugasan dan penilaian </a:t>
            </a:r>
          </a:p>
          <a:p>
            <a:r>
              <a:rPr lang="id-ID" dirty="0"/>
              <a:t>6.Negosiasi dengan serikat </a:t>
            </a:r>
          </a:p>
          <a:p>
            <a:r>
              <a:rPr lang="id-ID" dirty="0"/>
              <a:t>7.Administrasi upah dan gaji. 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id-ID" dirty="0"/>
          </a:p>
          <a:p>
            <a:pPr>
              <a:buNone/>
            </a:pPr>
            <a:r>
              <a:rPr lang="id-ID" dirty="0" smtClean="0"/>
              <a:t>	</a:t>
            </a:r>
            <a:r>
              <a:rPr lang="sv-SE" dirty="0" smtClean="0"/>
              <a:t>Pendekatan </a:t>
            </a:r>
            <a:r>
              <a:rPr lang="sv-SE" dirty="0"/>
              <a:t>untuk membuat anggaran tenaga </a:t>
            </a:r>
            <a:r>
              <a:rPr lang="sv-SE" dirty="0" smtClean="0"/>
              <a:t>kerja</a:t>
            </a:r>
            <a:r>
              <a:rPr lang="id-ID" dirty="0" smtClean="0"/>
              <a:t> </a:t>
            </a:r>
            <a:r>
              <a:rPr lang="sv-SE" dirty="0" smtClean="0"/>
              <a:t>langsung </a:t>
            </a:r>
            <a:r>
              <a:rPr lang="sv-SE" dirty="0"/>
              <a:t>tergantung terutama pada : </a:t>
            </a:r>
          </a:p>
          <a:p>
            <a:pPr>
              <a:buNone/>
            </a:pPr>
            <a:r>
              <a:rPr lang="id-ID" dirty="0"/>
              <a:t>1.Metode pembayaran gaji </a:t>
            </a:r>
          </a:p>
          <a:p>
            <a:pPr>
              <a:buNone/>
            </a:pPr>
            <a:r>
              <a:rPr lang="id-ID" dirty="0"/>
              <a:t>2.Jenis proses produksi </a:t>
            </a:r>
          </a:p>
          <a:p>
            <a:pPr>
              <a:buNone/>
            </a:pPr>
            <a:r>
              <a:rPr lang="id-ID" dirty="0"/>
              <a:t>3.Tersedianya standar waktu tenaga kerja </a:t>
            </a:r>
          </a:p>
          <a:p>
            <a:pPr>
              <a:buNone/>
            </a:pPr>
            <a:r>
              <a:rPr lang="id-ID" dirty="0"/>
              <a:t>4.Kecukupan dari pencatatan akuntansi biaya yang berkaitan dengan biaya tenaga kerja langsung 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Manfaat Pengusunan Anggaran TK </a:t>
            </a:r>
            <a:br>
              <a:rPr lang="id-ID" dirty="0" smtClean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id-ID" dirty="0"/>
          </a:p>
          <a:p>
            <a:pPr>
              <a:buNone/>
            </a:pPr>
            <a:r>
              <a:rPr lang="id-ID" dirty="0" smtClean="0"/>
              <a:t>	Penyusunan </a:t>
            </a:r>
            <a:r>
              <a:rPr lang="id-ID" dirty="0"/>
              <a:t>secara baik dari Anggaran Tenaga Kerja </a:t>
            </a:r>
            <a:r>
              <a:rPr lang="id-ID" dirty="0" smtClean="0"/>
              <a:t>dapat mendatangkan </a:t>
            </a:r>
            <a:r>
              <a:rPr lang="id-ID" dirty="0"/>
              <a:t>beberapa manfaat bagi perusahaan, seperti : </a:t>
            </a:r>
          </a:p>
          <a:p>
            <a:pPr>
              <a:buNone/>
            </a:pPr>
            <a:r>
              <a:rPr lang="es-ES" dirty="0"/>
              <a:t>1.Penggunaan </a:t>
            </a:r>
            <a:r>
              <a:rPr lang="es-ES" dirty="0" err="1"/>
              <a:t>tenaga</a:t>
            </a:r>
            <a:r>
              <a:rPr lang="es-ES" dirty="0"/>
              <a:t> </a:t>
            </a:r>
            <a:r>
              <a:rPr lang="es-ES" dirty="0" err="1"/>
              <a:t>kerja</a:t>
            </a:r>
            <a:r>
              <a:rPr lang="es-ES" dirty="0"/>
              <a:t> secara </a:t>
            </a:r>
            <a:r>
              <a:rPr lang="es-ES" dirty="0" err="1"/>
              <a:t>lebih</a:t>
            </a:r>
            <a:r>
              <a:rPr lang="es-ES" dirty="0"/>
              <a:t> </a:t>
            </a:r>
            <a:r>
              <a:rPr lang="es-ES" dirty="0" err="1"/>
              <a:t>efisien</a:t>
            </a:r>
            <a:r>
              <a:rPr lang="es-ES" dirty="0"/>
              <a:t> </a:t>
            </a:r>
            <a:r>
              <a:rPr lang="es-ES" dirty="0" err="1"/>
              <a:t>karena</a:t>
            </a:r>
            <a:r>
              <a:rPr lang="es-ES" dirty="0"/>
              <a:t> </a:t>
            </a:r>
            <a:r>
              <a:rPr lang="es-ES" dirty="0" err="1"/>
              <a:t>rencana</a:t>
            </a:r>
            <a:r>
              <a:rPr lang="es-ES" dirty="0"/>
              <a:t> yang </a:t>
            </a:r>
            <a:r>
              <a:rPr lang="es-ES" dirty="0" err="1"/>
              <a:t>matang</a:t>
            </a:r>
            <a:r>
              <a:rPr lang="es-ES" dirty="0"/>
              <a:t> </a:t>
            </a:r>
          </a:p>
          <a:p>
            <a:pPr>
              <a:buNone/>
            </a:pPr>
            <a:r>
              <a:rPr lang="id-ID" dirty="0"/>
              <a:t>2.Pengeluaran/biaya tenaga kerja dapat direncanakan dan diatur secara lebih efisien </a:t>
            </a:r>
          </a:p>
          <a:p>
            <a:pPr>
              <a:buNone/>
            </a:pPr>
            <a:r>
              <a:rPr lang="id-ID" dirty="0"/>
              <a:t>3.Harga Pokok barang dapat dihitung secara tepat </a:t>
            </a:r>
          </a:p>
          <a:p>
            <a:pPr>
              <a:buNone/>
            </a:pPr>
            <a:r>
              <a:rPr lang="id-ID" dirty="0"/>
              <a:t>4.Dipakai sebagai alat pengawasan biaya tenaga kerja 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/>
              <a:t>Struktur Anggaran TKL 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d-ID" dirty="0"/>
          </a:p>
          <a:p>
            <a:r>
              <a:rPr lang="id-ID" i="1" dirty="0" smtClean="0"/>
              <a:t>Anggaran </a:t>
            </a:r>
            <a:r>
              <a:rPr lang="id-ID" i="1" dirty="0"/>
              <a:t>tenaga kerja langsung harus selaras dengan struktur dari rencana laba tahunan. </a:t>
            </a:r>
          </a:p>
          <a:p>
            <a:r>
              <a:rPr lang="id-ID" i="1" dirty="0"/>
              <a:t>Oleh karena itu, harus memperlihatkan biaya dan jam tenaga kerja langsung yang direncanakan menurut pusat tanggung jawab, waktu ( bulan atau kuartalan ), dan menurut produk. </a:t>
            </a:r>
            <a:endParaRPr lang="id-ID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/>
              <a:t>Pengendalian Biaya TKL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b="1" dirty="0" smtClean="0"/>
              <a:t> </a:t>
            </a:r>
            <a:endParaRPr lang="id-ID" b="1" dirty="0"/>
          </a:p>
          <a:p>
            <a:r>
              <a:rPr lang="id-ID" dirty="0"/>
              <a:t>Dua elemen utama dari pengendalian biaya tenaga kerja langsung adalah : </a:t>
            </a:r>
          </a:p>
          <a:p>
            <a:pPr>
              <a:buNone/>
            </a:pPr>
            <a:r>
              <a:rPr lang="id-ID" dirty="0"/>
              <a:t>1. Perhatian sehari-hari pada biaya tersebut </a:t>
            </a:r>
          </a:p>
          <a:p>
            <a:pPr>
              <a:buNone/>
            </a:pPr>
            <a:r>
              <a:rPr lang="id-ID" dirty="0"/>
              <a:t>2.Laporan kinerja dan evaluasi hasil 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id-ID" dirty="0"/>
          </a:p>
          <a:p>
            <a:endParaRPr lang="id-ID" dirty="0"/>
          </a:p>
          <a:p>
            <a:r>
              <a:rPr lang="id-ID" dirty="0"/>
              <a:t>Anggaran tenaga kerja merupakan perencanaan khusus tentang jam buruh langsung (DLH) dan biaya buruh langsung (DLC) menurut waktu jenis barang yang diprodusir. </a:t>
            </a:r>
          </a:p>
          <a:p>
            <a:r>
              <a:rPr lang="id-ID" dirty="0" smtClean="0"/>
              <a:t>Apabila </a:t>
            </a:r>
            <a:r>
              <a:rPr lang="id-ID" dirty="0"/>
              <a:t>memungkinkan anggaran tenaga kerja dapat dibuat secara terpisah, yaitu : </a:t>
            </a:r>
          </a:p>
          <a:p>
            <a:endParaRPr lang="id-ID" dirty="0"/>
          </a:p>
          <a:p>
            <a:pPr>
              <a:buNone/>
            </a:pPr>
            <a:r>
              <a:rPr lang="de-DE" b="1" dirty="0"/>
              <a:t>1.Anggaran jam buruh langsung (DLH) </a:t>
            </a:r>
          </a:p>
          <a:p>
            <a:pPr>
              <a:buNone/>
            </a:pPr>
            <a:r>
              <a:rPr lang="sv-SE" b="1" dirty="0"/>
              <a:t>2.Anggaran biaya tenaga kerja (DLC) 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="1" dirty="0" smtClean="0"/>
              <a:t>TAHAPAN Persiapan penyusunan anggaran TKL: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id-ID" dirty="0"/>
          </a:p>
          <a:p>
            <a:endParaRPr lang="fi-FI" b="1" dirty="0"/>
          </a:p>
          <a:p>
            <a:pPr>
              <a:buNone/>
            </a:pPr>
            <a:r>
              <a:rPr lang="id-ID" dirty="0"/>
              <a:t>1.Jenis atau kualifikasi TK yang dibutuhkan </a:t>
            </a:r>
          </a:p>
          <a:p>
            <a:pPr>
              <a:buNone/>
            </a:pPr>
            <a:r>
              <a:rPr lang="id-ID" dirty="0"/>
              <a:t>2.Jumlah masing-masing jenis TK pada berbagai tingkat kegiatan </a:t>
            </a:r>
          </a:p>
          <a:p>
            <a:pPr>
              <a:buNone/>
            </a:pPr>
            <a:r>
              <a:rPr lang="id-ID" dirty="0"/>
              <a:t>3.Bagian-bagian yang membutuhkan </a:t>
            </a:r>
          </a:p>
          <a:p>
            <a:endParaRPr lang="id-ID" dirty="0"/>
          </a:p>
          <a:p>
            <a:pPr>
              <a:buNone/>
            </a:pPr>
            <a:r>
              <a:rPr lang="id-ID" dirty="0" smtClean="0"/>
              <a:t>	</a:t>
            </a:r>
            <a:r>
              <a:rPr lang="sv-SE" dirty="0" smtClean="0"/>
              <a:t>Perkiraan </a:t>
            </a:r>
            <a:r>
              <a:rPr lang="sv-SE" dirty="0"/>
              <a:t>dapat dibuat berdasarkan judgment saja, tapi juga berdasarkan pengalaman </a:t>
            </a:r>
          </a:p>
          <a:p>
            <a:pPr>
              <a:buNone/>
            </a:pPr>
            <a:r>
              <a:rPr lang="id-ID" dirty="0" smtClean="0"/>
              <a:t>	Setelah </a:t>
            </a:r>
            <a:r>
              <a:rPr lang="id-ID" dirty="0"/>
              <a:t>itu dihitung jam buruh langsung untuk </a:t>
            </a:r>
            <a:r>
              <a:rPr lang="id-ID" dirty="0" smtClean="0"/>
              <a:t>masing-masing jenis </a:t>
            </a:r>
            <a:r>
              <a:rPr lang="id-ID" dirty="0"/>
              <a:t>barang yang dihasilkan atau masing-masing bagian tempat bekerja 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id-ID" dirty="0"/>
          </a:p>
          <a:p>
            <a:pPr>
              <a:buNone/>
            </a:pPr>
            <a:r>
              <a:rPr lang="de-DE" b="1" dirty="0"/>
              <a:t>Cara menghitung jam buruh langsung </a:t>
            </a:r>
          </a:p>
          <a:p>
            <a:pPr>
              <a:buNone/>
            </a:pPr>
            <a:r>
              <a:rPr lang="id-ID" dirty="0"/>
              <a:t>1.Analisis gerak, pengamatan terhadap gerakan yang dilakukan dalam rangka proses produksi satu jenis barang </a:t>
            </a:r>
          </a:p>
          <a:p>
            <a:pPr>
              <a:buNone/>
            </a:pPr>
            <a:r>
              <a:rPr lang="id-ID" dirty="0"/>
              <a:t>2.Analisis waktu, perhitungan terhadap waktu yang dibutuhkan untuk setiap gerakan yang dilakukan dalam rangka proses produksi. </a:t>
            </a:r>
          </a:p>
          <a:p>
            <a:pPr>
              <a:buNone/>
            </a:pPr>
            <a:r>
              <a:rPr lang="id-ID" dirty="0" smtClean="0"/>
              <a:t>	Hasil </a:t>
            </a:r>
            <a:r>
              <a:rPr lang="id-ID" dirty="0"/>
              <a:t>analisis gerak dan waktu akan diperoleh waktu standar dengan satuan unit dinyatakan dengan DLH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/>
            </a:r>
            <a:br>
              <a:rPr lang="id-ID" dirty="0"/>
            </a:br>
            <a:r>
              <a:rPr lang="id-ID" dirty="0"/>
              <a:t>Contoh 1 </a:t>
            </a:r>
            <a:br>
              <a:rPr lang="id-ID" dirty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id-ID" dirty="0"/>
          </a:p>
          <a:p>
            <a:pPr>
              <a:buNone/>
            </a:pPr>
            <a:r>
              <a:rPr lang="id-ID" dirty="0" smtClean="0"/>
              <a:t>	PT</a:t>
            </a:r>
            <a:r>
              <a:rPr lang="id-ID" dirty="0"/>
              <a:t>. Cindika menggolongkan TKL pabriknya pada tiga tingkatan, yaitu Gol 1, Gol 2 dan Gol 3 dengan jam kerja 100 jam per bulan. </a:t>
            </a:r>
          </a:p>
          <a:p>
            <a:r>
              <a:rPr lang="id-ID" dirty="0"/>
              <a:t>Upah perjam TKL masing-masing golongan : </a:t>
            </a:r>
          </a:p>
          <a:p>
            <a:r>
              <a:rPr lang="id-ID" dirty="0"/>
              <a:t>Gol 1 = Rp 150,- perorang/DLH </a:t>
            </a:r>
          </a:p>
          <a:p>
            <a:r>
              <a:rPr lang="id-ID" dirty="0"/>
              <a:t>Gol 2 = Rp 200,- perorang/DLH </a:t>
            </a:r>
          </a:p>
          <a:p>
            <a:r>
              <a:rPr lang="id-ID" dirty="0"/>
              <a:t>Gol 3 = Rp 250,- perorang/DLH </a:t>
            </a:r>
          </a:p>
          <a:p>
            <a:r>
              <a:rPr lang="id-ID" dirty="0"/>
              <a:t>Jumlah masing-masing golongan : </a:t>
            </a:r>
          </a:p>
          <a:p>
            <a:r>
              <a:rPr lang="id-ID" dirty="0"/>
              <a:t>Gol 1 50 orang </a:t>
            </a:r>
          </a:p>
          <a:p>
            <a:r>
              <a:rPr lang="id-ID" dirty="0"/>
              <a:t>Gol 2 20 orang </a:t>
            </a:r>
          </a:p>
          <a:p>
            <a:r>
              <a:rPr lang="id-ID" dirty="0"/>
              <a:t>Gol 3 5 orang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/>
            </a:r>
            <a:br>
              <a:rPr lang="id-ID" dirty="0"/>
            </a:br>
            <a:r>
              <a:rPr lang="id-ID" dirty="0"/>
              <a:t>Lanjutan Contoh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  <a:p>
            <a:r>
              <a:rPr lang="fi-FI" dirty="0"/>
              <a:t>Tingkat upah rata-rata TKL perusahaan (perorang perDLH) </a:t>
            </a:r>
          </a:p>
          <a:p>
            <a:r>
              <a:rPr lang="id-ID" dirty="0"/>
              <a:t>Sebagai berikut </a:t>
            </a:r>
            <a:r>
              <a:rPr lang="id-ID" dirty="0" smtClean="0"/>
              <a:t>:</a:t>
            </a:r>
          </a:p>
          <a:p>
            <a:endParaRPr lang="id-ID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85784" y="3929066"/>
          <a:ext cx="792962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5924"/>
                <a:gridCol w="1585924"/>
                <a:gridCol w="1585924"/>
                <a:gridCol w="1585924"/>
                <a:gridCol w="1585924"/>
              </a:tblGrid>
              <a:tr h="578317">
                <a:tc>
                  <a:txBody>
                    <a:bodyPr/>
                    <a:lstStyle/>
                    <a:p>
                      <a:r>
                        <a:rPr lang="id-ID" dirty="0" smtClean="0"/>
                        <a:t>GOL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TINGKAT UPAH</a:t>
                      </a:r>
                      <a:r>
                        <a:rPr lang="id-ID" baseline="0" dirty="0" smtClean="0"/>
                        <a:t> (JAM)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JUMLAH ORANG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JUMLAH  DLH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JUMLAH (RP)</a:t>
                      </a:r>
                      <a:endParaRPr lang="id-ID" dirty="0"/>
                    </a:p>
                  </a:txBody>
                  <a:tcPr/>
                </a:tc>
              </a:tr>
              <a:tr h="1279071">
                <a:tc>
                  <a:txBody>
                    <a:bodyPr/>
                    <a:lstStyle/>
                    <a:p>
                      <a:endParaRPr lang="id-ID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d-ID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</a:p>
                    <a:p>
                      <a:r>
                        <a:rPr lang="id-ID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II </a:t>
                      </a:r>
                    </a:p>
                    <a:p>
                      <a:r>
                        <a:rPr lang="id-ID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III 	</a:t>
                      </a:r>
                    </a:p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d-ID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150 </a:t>
                      </a:r>
                    </a:p>
                    <a:p>
                      <a:r>
                        <a:rPr lang="id-ID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 </a:t>
                      </a:r>
                    </a:p>
                    <a:p>
                      <a:r>
                        <a:rPr lang="id-ID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250 	</a:t>
                      </a:r>
                    </a:p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d-ID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 </a:t>
                      </a:r>
                    </a:p>
                    <a:p>
                      <a:r>
                        <a:rPr lang="id-ID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 </a:t>
                      </a:r>
                    </a:p>
                    <a:p>
                      <a:r>
                        <a:rPr lang="id-ID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	</a:t>
                      </a:r>
                    </a:p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 smtClean="0"/>
                    </a:p>
                    <a:p>
                      <a:endParaRPr lang="id-ID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d-ID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 	</a:t>
                      </a:r>
                    </a:p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d-ID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750.000 </a:t>
                      </a:r>
                    </a:p>
                    <a:p>
                      <a:r>
                        <a:rPr lang="id-ID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400.000 </a:t>
                      </a:r>
                    </a:p>
                    <a:p>
                      <a:r>
                        <a:rPr lang="id-ID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125.000 	</a:t>
                      </a:r>
                    </a:p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  <a:p>
            <a:r>
              <a:rPr lang="id-ID" dirty="0"/>
              <a:t>Tingkat Upah </a:t>
            </a:r>
            <a:r>
              <a:rPr lang="id-ID" dirty="0" smtClean="0"/>
              <a:t>Rata-rata </a:t>
            </a:r>
            <a:r>
              <a:rPr lang="it-IT" dirty="0" smtClean="0"/>
              <a:t>= </a:t>
            </a:r>
            <a:r>
              <a:rPr lang="it-IT" dirty="0"/>
              <a:t>1.250.000 </a:t>
            </a:r>
            <a:r>
              <a:rPr lang="id-ID" dirty="0" smtClean="0"/>
              <a:t>/ 7500</a:t>
            </a:r>
            <a:r>
              <a:rPr lang="it-IT" dirty="0" smtClean="0"/>
              <a:t>= </a:t>
            </a:r>
            <a:r>
              <a:rPr lang="it-IT" dirty="0"/>
              <a:t>Rp. 170,- per DLH 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/>
            </a:r>
            <a:br>
              <a:rPr lang="id-ID" dirty="0"/>
            </a:br>
            <a:r>
              <a:rPr lang="id-ID" dirty="0"/>
              <a:t>Contoh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id-ID" dirty="0"/>
          </a:p>
          <a:p>
            <a:pPr>
              <a:buNone/>
            </a:pPr>
            <a:r>
              <a:rPr lang="id-ID" dirty="0"/>
              <a:t>Data tahun </a:t>
            </a:r>
            <a:r>
              <a:rPr lang="id-ID" dirty="0" smtClean="0"/>
              <a:t>2019 </a:t>
            </a:r>
            <a:r>
              <a:rPr lang="id-ID" dirty="0"/>
              <a:t>dengan jam kerja 100 adalah </a:t>
            </a:r>
            <a:r>
              <a:rPr lang="id-ID" dirty="0" smtClean="0"/>
              <a:t>:</a:t>
            </a:r>
          </a:p>
          <a:p>
            <a:pPr>
              <a:buNone/>
            </a:pPr>
            <a:endParaRPr lang="id-ID" dirty="0"/>
          </a:p>
          <a:p>
            <a:pPr>
              <a:buNone/>
            </a:pPr>
            <a:endParaRPr lang="id-ID" dirty="0" smtClean="0"/>
          </a:p>
          <a:p>
            <a:endParaRPr lang="id-ID" dirty="0"/>
          </a:p>
          <a:p>
            <a:r>
              <a:rPr lang="id-ID" dirty="0"/>
              <a:t>Pada tahun 2014 akan diadakan kenaikan dari gol I ke gol II sebanyak 50 </a:t>
            </a:r>
            <a:r>
              <a:rPr lang="id-ID" dirty="0" smtClean="0"/>
              <a:t>orang</a:t>
            </a:r>
            <a:endParaRPr lang="id-ID" dirty="0"/>
          </a:p>
          <a:p>
            <a:r>
              <a:rPr lang="id-ID" dirty="0"/>
              <a:t>Hitunglah Tingkat Upah di tahun </a:t>
            </a:r>
            <a:r>
              <a:rPr lang="id-ID" dirty="0" smtClean="0"/>
              <a:t>2019 </a:t>
            </a:r>
            <a:r>
              <a:rPr lang="id-ID" dirty="0"/>
              <a:t>dan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14348" y="2928934"/>
          <a:ext cx="6096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GOL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JUMLAH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UPAH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I</a:t>
                      </a:r>
                    </a:p>
                    <a:p>
                      <a:r>
                        <a:rPr lang="id-ID" dirty="0" smtClean="0"/>
                        <a:t>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</a:p>
                    <a:p>
                      <a:r>
                        <a:rPr lang="id-ID" dirty="0" smtClean="0"/>
                        <a:t>200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Rp.200</a:t>
                      </a:r>
                    </a:p>
                    <a:p>
                      <a:r>
                        <a:rPr lang="id-ID" dirty="0" smtClean="0"/>
                        <a:t>Rp.300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/>
            </a:r>
            <a:br>
              <a:rPr lang="id-ID" dirty="0"/>
            </a:br>
            <a:r>
              <a:rPr lang="id-ID" dirty="0"/>
              <a:t>Lanjutan Contoh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d-ID" dirty="0" smtClean="0"/>
              <a:t>Tingkat </a:t>
            </a:r>
            <a:r>
              <a:rPr lang="id-ID" dirty="0"/>
              <a:t>upah rata-rata TKL perusahaan (perorang per DLH) tahun 2013 sebagai berikut </a:t>
            </a:r>
            <a:r>
              <a:rPr lang="id-ID" dirty="0" smtClean="0"/>
              <a:t>:</a:t>
            </a:r>
          </a:p>
          <a:p>
            <a:endParaRPr lang="id-ID" dirty="0" smtClean="0"/>
          </a:p>
          <a:p>
            <a:endParaRPr lang="id-ID" dirty="0"/>
          </a:p>
          <a:p>
            <a:endParaRPr lang="id-ID" dirty="0" smtClean="0"/>
          </a:p>
          <a:p>
            <a:endParaRPr lang="id-ID" dirty="0"/>
          </a:p>
          <a:p>
            <a:r>
              <a:rPr lang="id-ID" dirty="0"/>
              <a:t>Tingkat Upah Rata-rata </a:t>
            </a:r>
            <a:r>
              <a:rPr lang="id-ID" dirty="0" smtClean="0"/>
              <a:t>: Rp.12.000.000/50.000 = Rp. 240/DLH</a:t>
            </a:r>
            <a:endParaRPr lang="id-ID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57224" y="2786058"/>
          <a:ext cx="757243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6"/>
                <a:gridCol w="1514486"/>
                <a:gridCol w="1514486"/>
                <a:gridCol w="1514486"/>
                <a:gridCol w="1514486"/>
              </a:tblGrid>
              <a:tr h="561122">
                <a:tc>
                  <a:txBody>
                    <a:bodyPr/>
                    <a:lstStyle/>
                    <a:p>
                      <a:r>
                        <a:rPr lang="id-ID" dirty="0" smtClean="0"/>
                        <a:t>gol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JUMLAH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UPAH</a:t>
                      </a:r>
                      <a:r>
                        <a:rPr lang="id-ID" baseline="0" dirty="0" smtClean="0"/>
                        <a:t> PER JAM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JUMLAH DLH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JUMLAH (Rp)</a:t>
                      </a:r>
                      <a:endParaRPr lang="id-ID" dirty="0"/>
                    </a:p>
                  </a:txBody>
                  <a:tcPr/>
                </a:tc>
              </a:tr>
              <a:tr h="320642">
                <a:tc>
                  <a:txBody>
                    <a:bodyPr/>
                    <a:lstStyle/>
                    <a:p>
                      <a:r>
                        <a:rPr lang="id-ID" dirty="0" smtClean="0"/>
                        <a:t>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Rp.200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6.000.000</a:t>
                      </a:r>
                      <a:endParaRPr lang="id-ID" dirty="0"/>
                    </a:p>
                  </a:txBody>
                  <a:tcPr/>
                </a:tc>
              </a:tr>
              <a:tr h="320642">
                <a:tc>
                  <a:txBody>
                    <a:bodyPr/>
                    <a:lstStyle/>
                    <a:p>
                      <a:r>
                        <a:rPr lang="id-ID" dirty="0" smtClean="0"/>
                        <a:t>II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Rp.300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6.000.000</a:t>
                      </a:r>
                      <a:endParaRPr lang="id-ID" dirty="0"/>
                    </a:p>
                  </a:txBody>
                  <a:tcPr/>
                </a:tc>
              </a:tr>
              <a:tr h="320642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12.000.000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/>
            </a:r>
            <a:br>
              <a:rPr lang="id-ID" dirty="0"/>
            </a:br>
            <a:r>
              <a:rPr lang="id-ID" dirty="0"/>
              <a:t>Lanjutan Contoh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fontScale="92500"/>
          </a:bodyPr>
          <a:lstStyle/>
          <a:p>
            <a:r>
              <a:rPr lang="id-ID" dirty="0" smtClean="0"/>
              <a:t>Tingkat </a:t>
            </a:r>
            <a:r>
              <a:rPr lang="id-ID" dirty="0"/>
              <a:t>upah rata-rata TKL perusahaan (perorang perDLH) di tahun 2014 sebagai berikut </a:t>
            </a:r>
            <a:r>
              <a:rPr lang="id-ID" dirty="0" smtClean="0"/>
              <a:t>:</a:t>
            </a:r>
          </a:p>
          <a:p>
            <a:endParaRPr lang="id-ID" dirty="0"/>
          </a:p>
          <a:p>
            <a:endParaRPr lang="id-ID" dirty="0" smtClean="0"/>
          </a:p>
          <a:p>
            <a:endParaRPr lang="id-ID" dirty="0"/>
          </a:p>
          <a:p>
            <a:endParaRPr lang="id-ID" dirty="0" smtClean="0"/>
          </a:p>
          <a:p>
            <a:r>
              <a:rPr lang="id-ID" dirty="0" smtClean="0"/>
              <a:t>Tingkat upah rata-rata: 12.500.000/50.000=Rp.250/DLH. Kenaikan upah rata-rata = 4,167</a:t>
            </a:r>
            <a:r>
              <a:rPr lang="id-ID" dirty="0"/>
              <a:t>%</a:t>
            </a:r>
            <a:endParaRPr lang="id-ID" dirty="0" smtClean="0"/>
          </a:p>
          <a:p>
            <a:endParaRPr lang="id-ID" dirty="0" smtClean="0"/>
          </a:p>
          <a:p>
            <a:endParaRPr lang="id-ID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0100" y="2714619"/>
          <a:ext cx="7500990" cy="2000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198"/>
                <a:gridCol w="1500198"/>
                <a:gridCol w="1500198"/>
                <a:gridCol w="1500198"/>
                <a:gridCol w="1500198"/>
              </a:tblGrid>
              <a:tr h="736939">
                <a:tc>
                  <a:txBody>
                    <a:bodyPr/>
                    <a:lstStyle/>
                    <a:p>
                      <a:r>
                        <a:rPr lang="id-ID" dirty="0" smtClean="0"/>
                        <a:t>GOL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JUMLAH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UPAH PER JAM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JUMLAH</a:t>
                      </a:r>
                      <a:r>
                        <a:rPr lang="id-ID" baseline="0" dirty="0" smtClean="0"/>
                        <a:t> DLH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JUMLAH (Rp)</a:t>
                      </a:r>
                      <a:endParaRPr lang="id-ID" dirty="0"/>
                    </a:p>
                  </a:txBody>
                  <a:tcPr/>
                </a:tc>
              </a:tr>
              <a:tr h="421109">
                <a:tc>
                  <a:txBody>
                    <a:bodyPr/>
                    <a:lstStyle/>
                    <a:p>
                      <a:r>
                        <a:rPr lang="id-ID" dirty="0" smtClean="0"/>
                        <a:t>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Rp.200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5.000.000</a:t>
                      </a:r>
                      <a:endParaRPr lang="id-ID" dirty="0"/>
                    </a:p>
                  </a:txBody>
                  <a:tcPr/>
                </a:tc>
              </a:tr>
              <a:tr h="421109">
                <a:tc>
                  <a:txBody>
                    <a:bodyPr/>
                    <a:lstStyle/>
                    <a:p>
                      <a:r>
                        <a:rPr lang="id-ID" dirty="0" smtClean="0"/>
                        <a:t>II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Rp.300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7.500.000</a:t>
                      </a:r>
                      <a:endParaRPr lang="id-ID" dirty="0"/>
                    </a:p>
                  </a:txBody>
                  <a:tcPr/>
                </a:tc>
              </a:tr>
              <a:tr h="421109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12.500.000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/>
          </a:bodyPr>
          <a:lstStyle/>
          <a:p>
            <a:r>
              <a:rPr lang="id-ID" b="1" dirty="0" smtClean="0"/>
              <a:t>Informasi </a:t>
            </a:r>
            <a:r>
              <a:rPr lang="id-ID" b="1" dirty="0"/>
              <a:t>yang dibutuhkan dalam Anggaran Jam TKL: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id-ID" dirty="0"/>
          </a:p>
          <a:p>
            <a:pPr>
              <a:buNone/>
            </a:pPr>
            <a:r>
              <a:rPr lang="fi-FI" dirty="0"/>
              <a:t>1.Jenis barang yang dihasilkan perusahaan </a:t>
            </a:r>
          </a:p>
          <a:p>
            <a:pPr>
              <a:buNone/>
            </a:pPr>
            <a:r>
              <a:rPr lang="id-ID" dirty="0"/>
              <a:t>2.Bagian-bagian yang turut dalam proses produksi </a:t>
            </a:r>
          </a:p>
          <a:p>
            <a:pPr>
              <a:buNone/>
            </a:pPr>
            <a:r>
              <a:rPr lang="id-ID" dirty="0"/>
              <a:t>3.Standart jam buruh langsung (TKL) yang diperlukan untuk pembuatan 1 unit produk jadi </a:t>
            </a:r>
          </a:p>
          <a:p>
            <a:pPr>
              <a:buNone/>
            </a:pPr>
            <a:r>
              <a:rPr lang="id-ID" dirty="0"/>
              <a:t>4.Waktu produksi barang (bulanan/kuartalan)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/>
            </a:r>
            <a:br>
              <a:rPr lang="id-ID" dirty="0"/>
            </a:br>
            <a:r>
              <a:rPr lang="id-ID" b="1" dirty="0"/>
              <a:t>Informasi untuk Anggaran Biaya TKL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id-ID" dirty="0"/>
          </a:p>
          <a:p>
            <a:pPr>
              <a:buNone/>
            </a:pPr>
            <a:r>
              <a:rPr lang="id-ID" dirty="0"/>
              <a:t>1.Jumlah barang yang diproduksi </a:t>
            </a:r>
          </a:p>
          <a:p>
            <a:pPr>
              <a:buNone/>
            </a:pPr>
            <a:r>
              <a:rPr lang="id-ID" dirty="0"/>
              <a:t>2.Standart jam buruh langsung (TKL) yang diperlukan untuk pembuatan 1 unit produk jadi </a:t>
            </a:r>
          </a:p>
          <a:p>
            <a:pPr>
              <a:buNone/>
            </a:pPr>
            <a:r>
              <a:rPr lang="id-ID" dirty="0"/>
              <a:t>3.Tingkat upah rata-rata perjam TKL </a:t>
            </a:r>
          </a:p>
          <a:p>
            <a:pPr>
              <a:buNone/>
            </a:pPr>
            <a:r>
              <a:rPr lang="fi-FI" dirty="0"/>
              <a:t>4.Jenis barang yang dihasilkan perusahaan </a:t>
            </a:r>
          </a:p>
          <a:p>
            <a:pPr>
              <a:buNone/>
            </a:pPr>
            <a:r>
              <a:rPr lang="id-ID" dirty="0"/>
              <a:t>5.Waktu produksi barang (bulanan/kuartalan) 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/>
            </a:r>
            <a:br>
              <a:rPr lang="id-ID" dirty="0"/>
            </a:br>
            <a:r>
              <a:rPr lang="id-ID" dirty="0"/>
              <a:t>Contoh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  <a:p>
            <a:r>
              <a:rPr lang="id-ID" dirty="0"/>
              <a:t>PT. PITANTO memproduksi X, dan Y. Kedua jenis produk tersebut diolah melalui proses 1 dan 3; Sebelum melalui proses 3, produk X melalui proses 2</a:t>
            </a:r>
            <a:r>
              <a:rPr lang="id-ID" dirty="0" smtClean="0"/>
              <a:t>.</a:t>
            </a:r>
          </a:p>
          <a:p>
            <a:endParaRPr lang="id-ID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0101" y="4706314"/>
          <a:ext cx="6619899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6633"/>
                <a:gridCol w="2206633"/>
                <a:gridCol w="2206633"/>
              </a:tblGrid>
              <a:tr h="214314">
                <a:tc>
                  <a:txBody>
                    <a:bodyPr/>
                    <a:lstStyle/>
                    <a:p>
                      <a:r>
                        <a:rPr lang="id-ID" dirty="0" smtClean="0"/>
                        <a:t>BULAN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BARANG 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BARANG </a:t>
                      </a:r>
                      <a:endParaRPr lang="id-ID" dirty="0"/>
                    </a:p>
                  </a:txBody>
                  <a:tcPr/>
                </a:tc>
              </a:tr>
              <a:tr h="214314">
                <a:tc>
                  <a:txBody>
                    <a:bodyPr/>
                    <a:lstStyle/>
                    <a:p>
                      <a:r>
                        <a:rPr lang="id-ID" dirty="0" smtClean="0"/>
                        <a:t>JANUARI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70.000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34.000</a:t>
                      </a:r>
                      <a:endParaRPr lang="id-ID" dirty="0"/>
                    </a:p>
                  </a:txBody>
                  <a:tcPr/>
                </a:tc>
              </a:tr>
              <a:tr h="214314">
                <a:tc>
                  <a:txBody>
                    <a:bodyPr/>
                    <a:lstStyle/>
                    <a:p>
                      <a:r>
                        <a:rPr lang="id-ID" dirty="0" smtClean="0"/>
                        <a:t>FEBRUARI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80.000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36.000</a:t>
                      </a:r>
                      <a:endParaRPr lang="id-ID" dirty="0"/>
                    </a:p>
                  </a:txBody>
                  <a:tcPr/>
                </a:tc>
              </a:tr>
              <a:tr h="214314">
                <a:tc>
                  <a:txBody>
                    <a:bodyPr/>
                    <a:lstStyle/>
                    <a:p>
                      <a:r>
                        <a:rPr lang="id-ID" dirty="0" smtClean="0"/>
                        <a:t>MARET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80.000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38.000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/>
            </a:r>
            <a:br>
              <a:rPr lang="id-ID" dirty="0"/>
            </a:br>
            <a:r>
              <a:rPr lang="id-ID" dirty="0"/>
              <a:t>Lanjutan Contoh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Rencana </a:t>
            </a:r>
            <a:r>
              <a:rPr lang="sv-SE" dirty="0"/>
              <a:t>Jam Buruh per unit </a:t>
            </a:r>
            <a:r>
              <a:rPr lang="sv-SE" dirty="0" smtClean="0"/>
              <a:t>barang</a:t>
            </a:r>
            <a:endParaRPr lang="id-ID" dirty="0" smtClean="0"/>
          </a:p>
          <a:p>
            <a:endParaRPr lang="id-ID" dirty="0" smtClean="0"/>
          </a:p>
          <a:p>
            <a:endParaRPr lang="id-ID" dirty="0"/>
          </a:p>
          <a:p>
            <a:pPr>
              <a:buNone/>
            </a:pPr>
            <a:endParaRPr lang="id-ID" dirty="0"/>
          </a:p>
          <a:p>
            <a:r>
              <a:rPr lang="id-ID" dirty="0"/>
              <a:t>Rencana tingkat upah </a:t>
            </a:r>
            <a:r>
              <a:rPr lang="id-ID" dirty="0" smtClean="0"/>
              <a:t>rata-rata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0100" y="235743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PROSES/BAG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BARANG X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BARANG Y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0,4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0,2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II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0,2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III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0,4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0,2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28662" y="4643446"/>
          <a:ext cx="6929486" cy="15216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4743"/>
                <a:gridCol w="3464743"/>
              </a:tblGrid>
              <a:tr h="424387">
                <a:tc>
                  <a:txBody>
                    <a:bodyPr/>
                    <a:lstStyle/>
                    <a:p>
                      <a:r>
                        <a:rPr lang="id-ID" dirty="0" smtClean="0"/>
                        <a:t>PROSES/BAG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UPAH RATA-RATA</a:t>
                      </a:r>
                      <a:endParaRPr lang="id-ID" dirty="0"/>
                    </a:p>
                  </a:txBody>
                  <a:tcPr/>
                </a:tc>
              </a:tr>
              <a:tr h="320980">
                <a:tc>
                  <a:txBody>
                    <a:bodyPr/>
                    <a:lstStyle/>
                    <a:p>
                      <a:r>
                        <a:rPr lang="id-ID" dirty="0" smtClean="0"/>
                        <a:t>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Rp.</a:t>
                      </a:r>
                      <a:r>
                        <a:rPr lang="id-ID" baseline="0" dirty="0" smtClean="0"/>
                        <a:t> 20</a:t>
                      </a:r>
                      <a:endParaRPr lang="id-ID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id-ID" dirty="0" smtClean="0"/>
                        <a:t>II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Rp. 15</a:t>
                      </a:r>
                      <a:endParaRPr lang="id-ID" dirty="0"/>
                    </a:p>
                  </a:txBody>
                  <a:tcPr/>
                </a:tc>
              </a:tr>
              <a:tr h="320980">
                <a:tc>
                  <a:txBody>
                    <a:bodyPr/>
                    <a:lstStyle/>
                    <a:p>
                      <a:r>
                        <a:rPr lang="id-ID" dirty="0" smtClean="0"/>
                        <a:t>III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Rp. 10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  <a:p>
            <a:pPr>
              <a:buNone/>
            </a:pPr>
            <a:r>
              <a:rPr lang="id-ID" dirty="0"/>
              <a:t>PT. Pitanto menyusun 2 sub anggran tenaga kerja </a:t>
            </a:r>
          </a:p>
          <a:p>
            <a:pPr>
              <a:buNone/>
            </a:pPr>
            <a:r>
              <a:rPr lang="id-ID" dirty="0"/>
              <a:t>1.Anggaran yang khusu merencanakan biaya TKL </a:t>
            </a:r>
          </a:p>
          <a:p>
            <a:pPr>
              <a:buNone/>
            </a:pPr>
            <a:r>
              <a:rPr lang="id-ID" dirty="0"/>
              <a:t>2.Anggaran yang merencanakan jam buruh langsung (DLH) saja 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/>
            </a:r>
            <a:br>
              <a:rPr lang="id-ID" dirty="0"/>
            </a:br>
            <a:r>
              <a:rPr lang="id-ID" dirty="0"/>
              <a:t>Pengendalian Anggaran TK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dirty="0" smtClean="0"/>
              <a:t>	Pengendalian </a:t>
            </a:r>
            <a:r>
              <a:rPr lang="id-ID" dirty="0"/>
              <a:t>Anggaran TKL diperlukan untuk mengetahui pelaksanaan produksi perusahaan. Hal ini merupakan kelanjutan dari laporan pelaksanaan</a:t>
            </a:r>
            <a:r>
              <a:rPr lang="id-ID" dirty="0" smtClean="0"/>
              <a:t>.</a:t>
            </a:r>
          </a:p>
          <a:p>
            <a:pPr>
              <a:buNone/>
            </a:pPr>
            <a:endParaRPr lang="id-ID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0100" y="3929066"/>
          <a:ext cx="3786214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669"/>
                <a:gridCol w="1964545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RENCANA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Produksi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2.200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Standar jam/unit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Tk.upah rata2/jam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Rp. 50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143504" y="4000504"/>
          <a:ext cx="3619504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9752"/>
                <a:gridCol w="1809752"/>
              </a:tblGrid>
              <a:tr h="124790">
                <a:tc>
                  <a:txBody>
                    <a:bodyPr/>
                    <a:lstStyle/>
                    <a:p>
                      <a:r>
                        <a:rPr lang="id-ID" dirty="0" smtClean="0"/>
                        <a:t>REALISASI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PRODUKSI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2.000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JAM BURUH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4.250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BIAYA BURUH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Rp.218.025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Maka </a:t>
            </a:r>
            <a:r>
              <a:rPr lang="fi-FI" dirty="0"/>
              <a:t>laporan Pelaksanaan pada bulan </a:t>
            </a:r>
            <a:r>
              <a:rPr lang="fi-FI" dirty="0" smtClean="0"/>
              <a:t>bersangkutan</a:t>
            </a:r>
            <a:endParaRPr lang="id-ID" dirty="0"/>
          </a:p>
          <a:p>
            <a:endParaRPr lang="id-ID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28662" y="2786058"/>
          <a:ext cx="6643735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8747"/>
                <a:gridCol w="1328747"/>
                <a:gridCol w="1328747"/>
                <a:gridCol w="1328747"/>
                <a:gridCol w="1328747"/>
              </a:tblGrid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RENCANA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REALISASI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jumlah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%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Produksi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2.200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Jam TK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4.400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4.250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6,25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UPAH RATA2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Rp. 50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Rp.51,30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Rp. 1, 30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2,6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BIAYA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Rp.220.000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Rp. 218.025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Rp. 1.975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9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</TotalTime>
  <Words>819</Words>
  <Application>Microsoft Office PowerPoint</Application>
  <PresentationFormat>On-screen Show (4:3)</PresentationFormat>
  <Paragraphs>277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BAB 7.  ANGGARAN BIAYA TENAGA KERJA LANGSUNG</vt:lpstr>
      <vt:lpstr>Slide 2</vt:lpstr>
      <vt:lpstr> Tenaga kerja langsung mempunyai sifat-sifat :  </vt:lpstr>
      <vt:lpstr>Slide 4</vt:lpstr>
      <vt:lpstr>Slide 5</vt:lpstr>
      <vt:lpstr>Slide 6</vt:lpstr>
      <vt:lpstr>Manfaat Pengusunan Anggaran TK  </vt:lpstr>
      <vt:lpstr>Struktur Anggaran TKL </vt:lpstr>
      <vt:lpstr>Pengendalian Biaya TKL</vt:lpstr>
      <vt:lpstr>Slide 10</vt:lpstr>
      <vt:lpstr>TAHAPAN Persiapan penyusunan anggaran TKL:</vt:lpstr>
      <vt:lpstr>Slide 12</vt:lpstr>
      <vt:lpstr> Contoh 1  </vt:lpstr>
      <vt:lpstr> Lanjutan Contoh 1</vt:lpstr>
      <vt:lpstr>Slide 15</vt:lpstr>
      <vt:lpstr> Contoh 2</vt:lpstr>
      <vt:lpstr> Lanjutan Contoh 2</vt:lpstr>
      <vt:lpstr> Lanjutan Contoh 2</vt:lpstr>
      <vt:lpstr>Informasi yang dibutuhkan dalam Anggaran Jam TKL:</vt:lpstr>
      <vt:lpstr> Informasi untuk Anggaran Biaya TKL</vt:lpstr>
      <vt:lpstr> Contoh 3</vt:lpstr>
      <vt:lpstr> Lanjutan Contoh 3</vt:lpstr>
      <vt:lpstr>Slide 23</vt:lpstr>
      <vt:lpstr> Pengendalian Anggaran TK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Aderina</dc:creator>
  <cp:lastModifiedBy>Aderina</cp:lastModifiedBy>
  <cp:revision>13</cp:revision>
  <dcterms:created xsi:type="dcterms:W3CDTF">2020-05-03T04:21:55Z</dcterms:created>
  <dcterms:modified xsi:type="dcterms:W3CDTF">2020-05-03T06:36:10Z</dcterms:modified>
</cp:coreProperties>
</file>