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75" r:id="rId19"/>
  </p:sldIdLst>
  <p:sldSz cx="9144000" cy="6858000" type="screen4x3"/>
  <p:notesSz cx="6858000" cy="9144000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242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9411FD-F43C-4FF7-B995-F1761E0439FC}" type="datetimeFigureOut">
              <a:rPr lang="en-US" smtClean="0"/>
              <a:pPr/>
              <a:t>4/7/2022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780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D77045-401A-4D5E-BFE3-54C21A8A6634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rev. ....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3/3/2011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Revisi 00  Desain Grafis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0A70C-902A-499B-8946-FDFF5F57561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 thruBlk="1"/>
  </p:transition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1785926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Cambria" pitchFamily="18" charset="0"/>
              </a:rPr>
              <a:t>3. </a:t>
            </a:r>
            <a:r>
              <a:rPr lang="id-ID" sz="54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Cambria" pitchFamily="18" charset="0"/>
              </a:rPr>
              <a:t>TIPE-TIPE GAMBAR</a:t>
            </a:r>
            <a:endParaRPr lang="en-US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C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Cambria" pitchFamily="18" charset="0"/>
            </a:endParaRPr>
          </a:p>
        </p:txBody>
      </p:sp>
      <p:pic>
        <p:nvPicPr>
          <p:cNvPr id="11" name="Picture 2" descr="D:\Picture\logo ibi small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15272" y="142852"/>
            <a:ext cx="1244319" cy="1244320"/>
          </a:xfrm>
          <a:prstGeom prst="rect">
            <a:avLst/>
          </a:prstGeom>
          <a:noFill/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500694" y="4429132"/>
            <a:ext cx="3643306" cy="55399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000" b="1" cap="none" spc="0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Pertemuan</a:t>
            </a:r>
            <a:r>
              <a:rPr lang="en-US" sz="30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ke-3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600" b="1" dirty="0">
                <a:solidFill>
                  <a:srgbClr val="00B050"/>
                </a:solidFill>
              </a:rPr>
              <a:t>A. </a:t>
            </a:r>
            <a:r>
              <a:rPr lang="en-US" sz="2600" b="1" dirty="0" err="1">
                <a:solidFill>
                  <a:srgbClr val="00B050"/>
                </a:solidFill>
              </a:rPr>
              <a:t>Kompetensi</a:t>
            </a:r>
            <a:r>
              <a:rPr lang="en-US" sz="2600" b="1" dirty="0">
                <a:solidFill>
                  <a:srgbClr val="00B050"/>
                </a:solidFill>
              </a:rPr>
              <a:t> </a:t>
            </a:r>
            <a:r>
              <a:rPr lang="en-US" sz="2600" b="1" dirty="0" err="1">
                <a:solidFill>
                  <a:srgbClr val="00B050"/>
                </a:solidFill>
              </a:rPr>
              <a:t>Dasar</a:t>
            </a:r>
            <a:endParaRPr lang="en-US" sz="2600" b="1" dirty="0">
              <a:solidFill>
                <a:srgbClr val="00B050"/>
              </a:solidFill>
            </a:endParaRPr>
          </a:p>
          <a:p>
            <a:pPr marL="442913" indent="0" algn="just">
              <a:buNone/>
            </a:pP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menyelesaikan</a:t>
            </a:r>
            <a:r>
              <a:rPr lang="en-US" dirty="0"/>
              <a:t> </a:t>
            </a:r>
            <a:r>
              <a:rPr lang="en-US" dirty="0" err="1"/>
              <a:t>pokok</a:t>
            </a:r>
            <a:r>
              <a:rPr lang="en-US" dirty="0"/>
              <a:t> </a:t>
            </a:r>
            <a:r>
              <a:rPr lang="en-US" dirty="0" err="1"/>
              <a:t>bahasan</a:t>
            </a:r>
            <a:r>
              <a:rPr lang="en-US" dirty="0"/>
              <a:t> </a:t>
            </a:r>
            <a:r>
              <a:rPr lang="en-US" dirty="0" err="1"/>
              <a:t>Tipe-tipe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mahasiswa</a:t>
            </a:r>
            <a:r>
              <a:rPr lang="en-US" dirty="0"/>
              <a:t>  </a:t>
            </a:r>
            <a:r>
              <a:rPr lang="en-US" dirty="0" err="1"/>
              <a:t>dapat</a:t>
            </a:r>
            <a:r>
              <a:rPr lang="en-US" dirty="0"/>
              <a:t>  </a:t>
            </a:r>
            <a:r>
              <a:rPr lang="en-US" dirty="0" err="1"/>
              <a:t>membedakan</a:t>
            </a:r>
            <a:r>
              <a:rPr lang="en-US" dirty="0"/>
              <a:t>, </a:t>
            </a:r>
            <a:r>
              <a:rPr lang="en-US" dirty="0" err="1"/>
              <a:t>menguraikan</a:t>
            </a:r>
            <a:r>
              <a:rPr lang="en-US" dirty="0"/>
              <a:t>  </a:t>
            </a:r>
            <a:r>
              <a:rPr lang="en-US" dirty="0" err="1"/>
              <a:t>dan</a:t>
            </a:r>
            <a:r>
              <a:rPr lang="en-US" dirty="0"/>
              <a:t>  </a:t>
            </a:r>
            <a:r>
              <a:rPr lang="en-US" dirty="0" err="1"/>
              <a:t>mendefinisikan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grafis</a:t>
            </a:r>
            <a:endParaRPr lang="en-US" dirty="0"/>
          </a:p>
          <a:p>
            <a:pPr marL="273050" indent="-7938">
              <a:buNone/>
            </a:pPr>
            <a:endParaRPr lang="en-US" sz="2600" dirty="0">
              <a:solidFill>
                <a:schemeClr val="bg1"/>
              </a:solidFill>
            </a:endParaRPr>
          </a:p>
          <a:p>
            <a:pPr marL="7938" indent="-7938">
              <a:buNone/>
            </a:pPr>
            <a:r>
              <a:rPr lang="en-US" sz="2600" b="1" dirty="0">
                <a:solidFill>
                  <a:srgbClr val="00B050"/>
                </a:solidFill>
              </a:rPr>
              <a:t>B. </a:t>
            </a:r>
            <a:r>
              <a:rPr lang="en-US" sz="2600" b="1" dirty="0" err="1">
                <a:solidFill>
                  <a:srgbClr val="00B050"/>
                </a:solidFill>
              </a:rPr>
              <a:t>Indikator</a:t>
            </a:r>
            <a:endParaRPr lang="en-US" sz="2600" b="1" dirty="0">
              <a:solidFill>
                <a:srgbClr val="00B050"/>
              </a:solidFill>
            </a:endParaRPr>
          </a:p>
          <a:p>
            <a:pPr marL="722313" lvl="0" indent="-368300">
              <a:buFont typeface="+mj-lt"/>
              <a:buAutoNum type="arabicPeriod"/>
            </a:pPr>
            <a:r>
              <a:rPr lang="en-US" dirty="0" err="1"/>
              <a:t>Mengolah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Bitmap</a:t>
            </a:r>
          </a:p>
          <a:p>
            <a:pPr marL="722313" indent="-368300">
              <a:buFont typeface="+mj-lt"/>
              <a:buAutoNum type="arabicPeriod"/>
            </a:pPr>
            <a:r>
              <a:rPr lang="en-US" dirty="0" err="1"/>
              <a:t>Mengolah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Vektor</a:t>
            </a:r>
            <a:endParaRPr lang="en-US" sz="2600" dirty="0">
              <a:solidFill>
                <a:schemeClr val="bg1"/>
              </a:solidFill>
            </a:endParaRPr>
          </a:p>
          <a:p>
            <a:pPr>
              <a:buNone/>
            </a:pPr>
            <a:endParaRPr lang="en-US" sz="2600" dirty="0">
              <a:solidFill>
                <a:srgbClr val="FFFF00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pPr algn="l"/>
            <a:r>
              <a:rPr lang="id-ID" dirty="0">
                <a:solidFill>
                  <a:srgbClr val="FF0000"/>
                </a:solidFill>
              </a:rPr>
              <a:t>3.1</a:t>
            </a:r>
            <a:r>
              <a:rPr lang="en-US" dirty="0">
                <a:solidFill>
                  <a:srgbClr val="FF0000"/>
                </a:solidFill>
              </a:rPr>
              <a:t>. </a:t>
            </a:r>
            <a:r>
              <a:rPr lang="en-US" dirty="0" err="1">
                <a:solidFill>
                  <a:srgbClr val="FF0000"/>
                </a:solidFill>
              </a:rPr>
              <a:t>Pendahuluan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214422"/>
            <a:ext cx="8043890" cy="5429288"/>
          </a:xfrm>
        </p:spPr>
        <p:txBody>
          <a:bodyPr>
            <a:normAutofit/>
          </a:bodyPr>
          <a:lstStyle/>
          <a:p>
            <a:pPr marL="360363" indent="-360363"/>
            <a:r>
              <a:rPr lang="en-US" dirty="0" err="1"/>
              <a:t>Gambar-gambar</a:t>
            </a:r>
            <a:r>
              <a:rPr lang="en-US" dirty="0"/>
              <a:t> yang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</a:t>
            </a:r>
            <a:r>
              <a:rPr lang="en-US" i="1" dirty="0"/>
              <a:t>scan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gambar-gambar</a:t>
            </a:r>
            <a:r>
              <a:rPr lang="en-US" dirty="0"/>
              <a:t> </a:t>
            </a:r>
            <a:r>
              <a:rPr lang="en-US" i="1" dirty="0"/>
              <a:t>bitmap</a:t>
            </a:r>
            <a:endParaRPr lang="id-ID" i="1" dirty="0"/>
          </a:p>
          <a:p>
            <a:pPr marL="360363" indent="-360363"/>
            <a:r>
              <a:rPr lang="id-ID" dirty="0"/>
              <a:t>G</a:t>
            </a:r>
            <a:r>
              <a:rPr lang="en-US" dirty="0" err="1"/>
              <a:t>ambar-gambar</a:t>
            </a:r>
            <a:r>
              <a:rPr lang="en-US" dirty="0"/>
              <a:t> yang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Adobe Illustrator, Freehand </a:t>
            </a:r>
            <a:r>
              <a:rPr lang="en-US" dirty="0" err="1"/>
              <a:t>maupun</a:t>
            </a:r>
            <a:r>
              <a:rPr lang="en-US" dirty="0"/>
              <a:t> Corel Draw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tersimpan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i="1" dirty="0"/>
              <a:t>vector graphics</a:t>
            </a:r>
            <a:r>
              <a:rPr lang="en-US" dirty="0"/>
              <a:t>.</a:t>
            </a:r>
            <a:endParaRPr lang="id-ID" dirty="0"/>
          </a:p>
          <a:p>
            <a:pPr marL="360363" indent="-360363"/>
            <a:r>
              <a:rPr lang="id-ID" dirty="0"/>
              <a:t>K</a:t>
            </a:r>
            <a:r>
              <a:rPr lang="en-US" dirty="0" err="1"/>
              <a:t>onversi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endParaRPr lang="id-ID" dirty="0"/>
          </a:p>
          <a:p>
            <a:pPr marL="360363" indent="-360363"/>
            <a:r>
              <a:rPr lang="id-ID" dirty="0"/>
              <a:t>Peng</a:t>
            </a:r>
            <a:r>
              <a:rPr lang="en-US" dirty="0" err="1"/>
              <a:t>gabung</a:t>
            </a:r>
            <a:r>
              <a:rPr lang="id-ID" dirty="0"/>
              <a:t>an dua tipe gambar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i="1" dirty="0"/>
              <a:t>file</a:t>
            </a:r>
            <a:r>
              <a:rPr lang="en-US" dirty="0"/>
              <a:t>. </a:t>
            </a:r>
          </a:p>
          <a:p>
            <a:pPr marL="7938" indent="-7938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pPr algn="l"/>
            <a:r>
              <a:rPr lang="id-ID" dirty="0">
                <a:solidFill>
                  <a:srgbClr val="FF0000"/>
                </a:solidFill>
              </a:rPr>
              <a:t>3.2</a:t>
            </a:r>
            <a:r>
              <a:rPr lang="en-US" dirty="0">
                <a:solidFill>
                  <a:srgbClr val="FF0000"/>
                </a:solidFill>
              </a:rPr>
              <a:t>. </a:t>
            </a:r>
            <a:r>
              <a:rPr lang="en-US" dirty="0" err="1">
                <a:solidFill>
                  <a:srgbClr val="FF0000"/>
                </a:solidFill>
              </a:rPr>
              <a:t>Gambar</a:t>
            </a:r>
            <a:r>
              <a:rPr lang="en-US" dirty="0">
                <a:solidFill>
                  <a:srgbClr val="FF0000"/>
                </a:solidFill>
              </a:rPr>
              <a:t> Bitmap &amp; </a:t>
            </a:r>
            <a:r>
              <a:rPr lang="en-US" dirty="0" err="1">
                <a:solidFill>
                  <a:srgbClr val="FF0000"/>
                </a:solidFill>
              </a:rPr>
              <a:t>Vektor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214422"/>
            <a:ext cx="8043890" cy="2571768"/>
          </a:xfrm>
        </p:spPr>
        <p:txBody>
          <a:bodyPr>
            <a:normAutofit/>
          </a:bodyPr>
          <a:lstStyle/>
          <a:p>
            <a:pPr marL="457200" indent="-457200"/>
            <a:r>
              <a:rPr lang="id-ID" dirty="0">
                <a:latin typeface="+mj-lt"/>
                <a:cs typeface="Times New Roman" pitchFamily="18" charset="0"/>
              </a:rPr>
              <a:t>Pengelompokan p</a:t>
            </a:r>
            <a:r>
              <a:rPr lang="en-US" dirty="0" err="1">
                <a:latin typeface="+mj-lt"/>
                <a:cs typeface="Times New Roman" pitchFamily="18" charset="0"/>
              </a:rPr>
              <a:t>enggunaan</a:t>
            </a:r>
            <a:r>
              <a:rPr lang="en-US" dirty="0">
                <a:latin typeface="+mj-lt"/>
                <a:cs typeface="Times New Roman" pitchFamily="18" charset="0"/>
              </a:rPr>
              <a:t> Software </a:t>
            </a:r>
            <a:r>
              <a:rPr lang="en-US" dirty="0" err="1">
                <a:latin typeface="+mj-lt"/>
                <a:cs typeface="Times New Roman" pitchFamily="18" charset="0"/>
              </a:rPr>
              <a:t>grafis</a:t>
            </a:r>
            <a:endParaRPr lang="id-ID" dirty="0">
              <a:latin typeface="+mj-lt"/>
              <a:cs typeface="Times New Roman" pitchFamily="18" charset="0"/>
            </a:endParaRPr>
          </a:p>
          <a:p>
            <a:pPr marL="457200" indent="-457200"/>
            <a:r>
              <a:rPr lang="id-ID" dirty="0">
                <a:latin typeface="+mj-lt"/>
                <a:cs typeface="Times New Roman" pitchFamily="18" charset="0"/>
              </a:rPr>
              <a:t>Ke</a:t>
            </a:r>
            <a:r>
              <a:rPr lang="en-US" dirty="0" err="1">
                <a:latin typeface="+mj-lt"/>
                <a:cs typeface="Times New Roman" pitchFamily="18" charset="0"/>
              </a:rPr>
              <a:t>harus</a:t>
            </a:r>
            <a:r>
              <a:rPr lang="id-ID" dirty="0">
                <a:latin typeface="+mj-lt"/>
                <a:cs typeface="Times New Roman" pitchFamily="18" charset="0"/>
              </a:rPr>
              <a:t>an</a:t>
            </a:r>
            <a:r>
              <a:rPr lang="en-US" dirty="0">
                <a:latin typeface="+mj-lt"/>
                <a:cs typeface="Times New Roman" pitchFamily="18" charset="0"/>
              </a:rPr>
              <a:t> </a:t>
            </a:r>
            <a:r>
              <a:rPr lang="en-US" dirty="0" err="1">
                <a:latin typeface="+mj-lt"/>
                <a:cs typeface="Times New Roman" pitchFamily="18" charset="0"/>
              </a:rPr>
              <a:t>dapat</a:t>
            </a:r>
            <a:r>
              <a:rPr lang="en-US" dirty="0">
                <a:latin typeface="+mj-lt"/>
                <a:cs typeface="Times New Roman" pitchFamily="18" charset="0"/>
              </a:rPr>
              <a:t> </a:t>
            </a:r>
            <a:r>
              <a:rPr lang="en-US" dirty="0" err="1">
                <a:latin typeface="+mj-lt"/>
                <a:cs typeface="Times New Roman" pitchFamily="18" charset="0"/>
              </a:rPr>
              <a:t>menggabungkan</a:t>
            </a:r>
            <a:r>
              <a:rPr lang="en-US" dirty="0">
                <a:latin typeface="+mj-lt"/>
                <a:cs typeface="Times New Roman" pitchFamily="18" charset="0"/>
              </a:rPr>
              <a:t> </a:t>
            </a:r>
            <a:r>
              <a:rPr lang="en-US" dirty="0" err="1">
                <a:latin typeface="+mj-lt"/>
                <a:cs typeface="Times New Roman" pitchFamily="18" charset="0"/>
              </a:rPr>
              <a:t>dari</a:t>
            </a:r>
            <a:r>
              <a:rPr lang="en-US" dirty="0">
                <a:latin typeface="+mj-lt"/>
                <a:cs typeface="Times New Roman" pitchFamily="18" charset="0"/>
              </a:rPr>
              <a:t> </a:t>
            </a:r>
            <a:r>
              <a:rPr lang="en-US" dirty="0" err="1">
                <a:latin typeface="+mj-lt"/>
                <a:cs typeface="Times New Roman" pitchFamily="18" charset="0"/>
              </a:rPr>
              <a:t>kedua</a:t>
            </a:r>
            <a:r>
              <a:rPr lang="en-US" dirty="0">
                <a:latin typeface="+mj-lt"/>
                <a:cs typeface="Times New Roman" pitchFamily="18" charset="0"/>
              </a:rPr>
              <a:t> </a:t>
            </a:r>
            <a:r>
              <a:rPr lang="en-US" dirty="0" err="1">
                <a:latin typeface="+mj-lt"/>
                <a:cs typeface="Times New Roman" pitchFamily="18" charset="0"/>
              </a:rPr>
              <a:t>jenis</a:t>
            </a:r>
            <a:r>
              <a:rPr lang="en-US" dirty="0">
                <a:latin typeface="+mj-lt"/>
                <a:cs typeface="Times New Roman" pitchFamily="18" charset="0"/>
              </a:rPr>
              <a:t> data </a:t>
            </a:r>
            <a:r>
              <a:rPr lang="en-US" dirty="0" err="1">
                <a:latin typeface="+mj-lt"/>
                <a:cs typeface="Times New Roman" pitchFamily="18" charset="0"/>
              </a:rPr>
              <a:t>tersebut</a:t>
            </a:r>
            <a:r>
              <a:rPr lang="en-US" dirty="0">
                <a:latin typeface="+mj-lt"/>
                <a:cs typeface="Times New Roman" pitchFamily="18" charset="0"/>
              </a:rPr>
              <a:t>.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1514" y="2428868"/>
            <a:ext cx="7543824" cy="2928958"/>
          </a:xfrm>
        </p:spPr>
        <p:txBody>
          <a:bodyPr>
            <a:normAutofit/>
          </a:bodyPr>
          <a:lstStyle/>
          <a:p>
            <a:r>
              <a:rPr lang="id-ID" dirty="0">
                <a:latin typeface="+mj-lt"/>
              </a:rPr>
              <a:t>S</a:t>
            </a:r>
            <a:r>
              <a:rPr lang="en-US" dirty="0" err="1">
                <a:latin typeface="+mj-lt"/>
              </a:rPr>
              <a:t>ebuah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gambar</a:t>
            </a:r>
            <a:r>
              <a:rPr lang="en-US" dirty="0">
                <a:latin typeface="+mj-lt"/>
              </a:rPr>
              <a:t>/images yang </a:t>
            </a:r>
            <a:r>
              <a:rPr lang="en-US" dirty="0" err="1">
                <a:latin typeface="+mj-lt"/>
              </a:rPr>
              <a:t>terbentuk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dari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kumpulan</a:t>
            </a:r>
            <a:r>
              <a:rPr lang="en-US" dirty="0">
                <a:latin typeface="+mj-lt"/>
              </a:rPr>
              <a:t> pixel.</a:t>
            </a:r>
          </a:p>
          <a:p>
            <a:r>
              <a:rPr lang="id-ID" dirty="0">
                <a:latin typeface="+mj-lt"/>
              </a:rPr>
              <a:t>S</a:t>
            </a:r>
            <a:r>
              <a:rPr lang="en-US" dirty="0" err="1">
                <a:latin typeface="+mj-lt"/>
              </a:rPr>
              <a:t>angat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bergantung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pada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resolusi</a:t>
            </a:r>
            <a:endParaRPr lang="en-US" dirty="0">
              <a:latin typeface="+mj-lt"/>
            </a:endParaRPr>
          </a:p>
          <a:p>
            <a:r>
              <a:rPr lang="id-ID" dirty="0">
                <a:latin typeface="+mj-lt"/>
              </a:rPr>
              <a:t>T</a:t>
            </a:r>
            <a:r>
              <a:rPr lang="en-US" dirty="0" err="1">
                <a:latin typeface="+mj-lt"/>
              </a:rPr>
              <a:t>erbentuk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dari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kumpulan</a:t>
            </a:r>
            <a:r>
              <a:rPr lang="en-US" dirty="0">
                <a:latin typeface="+mj-lt"/>
              </a:rPr>
              <a:t> </a:t>
            </a:r>
            <a:r>
              <a:rPr lang="en-US" dirty="0" err="1">
                <a:latin typeface="+mj-lt"/>
              </a:rPr>
              <a:t>titik-titik</a:t>
            </a:r>
            <a:r>
              <a:rPr lang="en-US" dirty="0">
                <a:latin typeface="+mj-lt"/>
              </a:rPr>
              <a:t> (dot) pixel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4" y="1500174"/>
            <a:ext cx="857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C000"/>
                </a:solidFill>
              </a:rPr>
              <a:t>Gambar</a:t>
            </a:r>
            <a:r>
              <a:rPr lang="en-US" sz="3600" dirty="0">
                <a:solidFill>
                  <a:srgbClr val="FFC000"/>
                </a:solidFill>
              </a:rPr>
              <a:t> Bitmap ( Bitmap Images 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34" y="285728"/>
            <a:ext cx="8715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600" dirty="0">
                <a:solidFill>
                  <a:srgbClr val="0070C0"/>
                </a:solidFill>
              </a:rPr>
              <a:t>Perbedaan g</a:t>
            </a:r>
            <a:r>
              <a:rPr lang="en-US" sz="3600" dirty="0" err="1">
                <a:solidFill>
                  <a:srgbClr val="0070C0"/>
                </a:solidFill>
              </a:rPr>
              <a:t>ambar</a:t>
            </a:r>
            <a:r>
              <a:rPr lang="en-US" sz="3600" dirty="0">
                <a:solidFill>
                  <a:srgbClr val="0070C0"/>
                </a:solidFill>
              </a:rPr>
              <a:t> Bitmap </a:t>
            </a:r>
            <a:r>
              <a:rPr lang="id-ID" sz="3600" dirty="0">
                <a:solidFill>
                  <a:srgbClr val="0070C0"/>
                </a:solidFill>
              </a:rPr>
              <a:t>dan Vektor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714356"/>
            <a:ext cx="8072494" cy="2000264"/>
          </a:xfrm>
        </p:spPr>
        <p:txBody>
          <a:bodyPr>
            <a:normAutofit/>
          </a:bodyPr>
          <a:lstStyle/>
          <a:p>
            <a:pPr indent="17463">
              <a:buNone/>
            </a:pPr>
            <a:r>
              <a:rPr lang="id-ID" dirty="0"/>
              <a:t>Perbandingan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resolusi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lain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resolusi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tinggi</a:t>
            </a:r>
            <a:endParaRPr lang="en-US" dirty="0"/>
          </a:p>
        </p:txBody>
      </p:sp>
      <p:pic>
        <p:nvPicPr>
          <p:cNvPr id="7" name="Picture 6" descr="300 dp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9190" y="2357430"/>
            <a:ext cx="3162746" cy="32861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 descr="75 dp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" y="2357430"/>
            <a:ext cx="3123262" cy="3259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1214414" y="5786454"/>
            <a:ext cx="58897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Gambar</a:t>
            </a:r>
            <a:r>
              <a:rPr lang="en-US" dirty="0"/>
              <a:t>  50 dpi		                           </a:t>
            </a:r>
            <a:r>
              <a:rPr lang="en-US" dirty="0" err="1"/>
              <a:t>Gambar</a:t>
            </a:r>
            <a:r>
              <a:rPr lang="en-US" dirty="0"/>
              <a:t> 300 dpi</a:t>
            </a:r>
          </a:p>
          <a:p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42148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/>
              <a:t>Kesimpulan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perbandingan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:</a:t>
            </a:r>
            <a:endParaRPr lang="id-ID" dirty="0"/>
          </a:p>
          <a:p>
            <a:pPr marL="0" indent="0">
              <a:buNone/>
            </a:pPr>
            <a:endParaRPr lang="en-US" dirty="0"/>
          </a:p>
          <a:p>
            <a:pPr lvl="0"/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pixel / dpi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baik</a:t>
            </a:r>
            <a:endParaRPr lang="en-US" dirty="0"/>
          </a:p>
          <a:p>
            <a:pPr lvl="0"/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pixel /dpi </a:t>
            </a:r>
            <a:r>
              <a:rPr lang="en-US" dirty="0" err="1"/>
              <a:t>ukuran</a:t>
            </a:r>
            <a:r>
              <a:rPr lang="en-US" dirty="0"/>
              <a:t> file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besar</a:t>
            </a:r>
            <a:endParaRPr lang="en-US" dirty="0"/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357166"/>
            <a:ext cx="8329642" cy="1071570"/>
          </a:xfrm>
        </p:spPr>
        <p:txBody>
          <a:bodyPr>
            <a:noAutofit/>
          </a:bodyPr>
          <a:lstStyle/>
          <a:p>
            <a:pPr marL="273050" indent="-7938">
              <a:buNone/>
            </a:pPr>
            <a:r>
              <a:rPr lang="id-ID" dirty="0"/>
              <a:t>Pembesaran (zoom) 1600 % pada gambar bitmap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571612"/>
            <a:ext cx="3565402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67127" y="1571612"/>
            <a:ext cx="3476773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flipV="1">
            <a:off x="2571328" y="3948547"/>
            <a:ext cx="3194006" cy="11141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 err="1"/>
              <a:t>Jenis</a:t>
            </a:r>
            <a:r>
              <a:rPr lang="en-US" sz="3200" dirty="0"/>
              <a:t> </a:t>
            </a:r>
            <a:r>
              <a:rPr lang="en-US" sz="3200" dirty="0" err="1"/>
              <a:t>Gambar</a:t>
            </a:r>
            <a:r>
              <a:rPr lang="en-US" sz="3200" dirty="0"/>
              <a:t> Bitmap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857364"/>
            <a:ext cx="2614602" cy="928694"/>
          </a:xfrm>
        </p:spPr>
        <p:txBody>
          <a:bodyPr>
            <a:normAutofit/>
          </a:bodyPr>
          <a:lstStyle/>
          <a:p>
            <a:r>
              <a:rPr lang="en-US" b="1" i="1" dirty="0"/>
              <a:t>Line-art</a:t>
            </a:r>
          </a:p>
        </p:txBody>
      </p:sp>
      <p:pic>
        <p:nvPicPr>
          <p:cNvPr id="5" name="Picture 4" descr="http://www.midas-solusi.com/upload/formatbitmaplineart.gif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643182"/>
            <a:ext cx="7858180" cy="307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71472" y="5857892"/>
            <a:ext cx="1633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gambar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59770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785794"/>
            <a:ext cx="4143404" cy="714380"/>
          </a:xfrm>
        </p:spPr>
        <p:txBody>
          <a:bodyPr>
            <a:normAutofit/>
          </a:bodyPr>
          <a:lstStyle/>
          <a:p>
            <a:r>
              <a:rPr lang="en-US" b="1" i="1" dirty="0"/>
              <a:t>Grayscale Images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1472" y="5143512"/>
            <a:ext cx="1633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gambar</a:t>
            </a:r>
            <a:endParaRPr lang="en-US" dirty="0"/>
          </a:p>
        </p:txBody>
      </p:sp>
      <p:pic>
        <p:nvPicPr>
          <p:cNvPr id="7" name="Picture 6" descr="http://www.midas-solusi.com/upload/formatbitmapgray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500174"/>
            <a:ext cx="7858180" cy="3500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112383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142984"/>
            <a:ext cx="3429024" cy="785818"/>
          </a:xfrm>
        </p:spPr>
        <p:txBody>
          <a:bodyPr>
            <a:normAutofit/>
          </a:bodyPr>
          <a:lstStyle/>
          <a:p>
            <a:r>
              <a:rPr lang="en-US" b="1" i="1" dirty="0" err="1"/>
              <a:t>Multitones</a:t>
            </a:r>
            <a:endParaRPr lang="en-US" b="1" i="1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1472" y="5072074"/>
            <a:ext cx="1633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gambar</a:t>
            </a:r>
            <a:endParaRPr lang="en-US" dirty="0"/>
          </a:p>
        </p:txBody>
      </p:sp>
      <p:pic>
        <p:nvPicPr>
          <p:cNvPr id="7" name="Picture 6" descr="http://www.midas-solusi.com/upload/formatbitmapmulti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928802"/>
            <a:ext cx="7929618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3839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000108"/>
            <a:ext cx="5500726" cy="642942"/>
          </a:xfrm>
        </p:spPr>
        <p:txBody>
          <a:bodyPr>
            <a:normAutofit/>
          </a:bodyPr>
          <a:lstStyle/>
          <a:p>
            <a:r>
              <a:rPr lang="en-US" b="1" i="1" dirty="0"/>
              <a:t>Full </a:t>
            </a:r>
            <a:r>
              <a:rPr lang="en-US" b="1" i="1" dirty="0" err="1"/>
              <a:t>Colour</a:t>
            </a:r>
            <a:r>
              <a:rPr lang="en-US" b="1" i="1" dirty="0"/>
              <a:t> Images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1472" y="5357826"/>
            <a:ext cx="1633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gambar</a:t>
            </a:r>
            <a:endParaRPr lang="en-US" dirty="0"/>
          </a:p>
        </p:txBody>
      </p:sp>
      <p:pic>
        <p:nvPicPr>
          <p:cNvPr id="7" name="Picture 6" descr="http://www.midas-solusi.com/upload/pastedgraphic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714488"/>
            <a:ext cx="7929618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86894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1488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solidFill>
                  <a:srgbClr val="00B050"/>
                </a:solidFill>
              </a:rPr>
              <a:t>Format </a:t>
            </a:r>
            <a:r>
              <a:rPr lang="en-US" sz="3200" b="1" i="1" dirty="0">
                <a:solidFill>
                  <a:srgbClr val="00B050"/>
                </a:solidFill>
              </a:rPr>
              <a:t>File</a:t>
            </a:r>
            <a:r>
              <a:rPr lang="en-US" sz="3200" b="1" dirty="0">
                <a:solidFill>
                  <a:srgbClr val="00B050"/>
                </a:solidFill>
              </a:rPr>
              <a:t> yang </a:t>
            </a:r>
            <a:r>
              <a:rPr lang="en-US" sz="3200" b="1" dirty="0" err="1">
                <a:solidFill>
                  <a:srgbClr val="00B050"/>
                </a:solidFill>
              </a:rPr>
              <a:t>digunakan</a:t>
            </a:r>
            <a:r>
              <a:rPr lang="en-US" sz="3200" b="1" dirty="0">
                <a:solidFill>
                  <a:srgbClr val="00B050"/>
                </a:solidFill>
              </a:rPr>
              <a:t> </a:t>
            </a:r>
            <a:r>
              <a:rPr lang="en-US" sz="3200" b="1" dirty="0" err="1">
                <a:solidFill>
                  <a:srgbClr val="00B050"/>
                </a:solidFill>
              </a:rPr>
              <a:t>untuk</a:t>
            </a:r>
            <a:r>
              <a:rPr lang="en-US" sz="3200" b="1" dirty="0">
                <a:solidFill>
                  <a:srgbClr val="00B050"/>
                </a:solidFill>
              </a:rPr>
              <a:t> Data Bitmap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57364"/>
            <a:ext cx="6215106" cy="421484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Format PSD</a:t>
            </a:r>
          </a:p>
          <a:p>
            <a:pPr lvl="0"/>
            <a:r>
              <a:rPr lang="en-US" dirty="0"/>
              <a:t>Format JPEG</a:t>
            </a:r>
          </a:p>
          <a:p>
            <a:pPr lvl="0"/>
            <a:r>
              <a:rPr lang="en-US" dirty="0"/>
              <a:t>Format TIFF</a:t>
            </a:r>
          </a:p>
          <a:p>
            <a:pPr lvl="0"/>
            <a:r>
              <a:rPr lang="en-US" dirty="0"/>
              <a:t>Format GIF</a:t>
            </a:r>
          </a:p>
          <a:p>
            <a:pPr lvl="0"/>
            <a:r>
              <a:rPr lang="en-US" dirty="0"/>
              <a:t>Format PNG</a:t>
            </a:r>
          </a:p>
          <a:p>
            <a:pPr lvl="0"/>
            <a:r>
              <a:rPr lang="en-US" dirty="0"/>
              <a:t>Format EPS</a:t>
            </a:r>
          </a:p>
          <a:p>
            <a:pPr lvl="0"/>
            <a:r>
              <a:rPr lang="en-US" dirty="0"/>
              <a:t>Format BMP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76013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500594"/>
          </a:xfrm>
        </p:spPr>
        <p:txBody>
          <a:bodyPr>
            <a:normAutofit fontScale="92500" lnSpcReduction="10000"/>
          </a:bodyPr>
          <a:lstStyle/>
          <a:p>
            <a:r>
              <a:rPr lang="id-ID" dirty="0"/>
              <a:t>G</a:t>
            </a:r>
            <a:r>
              <a:rPr lang="en-US" dirty="0" err="1"/>
              <a:t>ambar</a:t>
            </a:r>
            <a:r>
              <a:rPr lang="en-US" dirty="0"/>
              <a:t> yang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susunan</a:t>
            </a:r>
            <a:r>
              <a:rPr lang="en-US" dirty="0"/>
              <a:t> </a:t>
            </a:r>
            <a:r>
              <a:rPr lang="en-US" dirty="0" err="1"/>
              <a:t>garis</a:t>
            </a:r>
            <a:r>
              <a:rPr lang="en-US" dirty="0"/>
              <a:t>, </a:t>
            </a:r>
            <a:r>
              <a:rPr lang="en-US" dirty="0" err="1"/>
              <a:t>kurva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yang </a:t>
            </a:r>
            <a:r>
              <a:rPr lang="en-US" dirty="0" err="1"/>
              <a:t>membentuk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objek</a:t>
            </a:r>
            <a:endParaRPr lang="id-ID" dirty="0"/>
          </a:p>
          <a:p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vektor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resolusi</a:t>
            </a:r>
            <a:endParaRPr lang="id-ID" dirty="0"/>
          </a:p>
          <a:p>
            <a:r>
              <a:rPr lang="en-US" dirty="0"/>
              <a:t>Kita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memperbesar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memperkecil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kehilangan</a:t>
            </a:r>
            <a:r>
              <a:rPr lang="en-US" dirty="0"/>
              <a:t> detail </a:t>
            </a:r>
            <a:r>
              <a:rPr lang="en-US" dirty="0" err="1"/>
              <a:t>gambarnya</a:t>
            </a:r>
            <a:endParaRPr lang="id-ID" dirty="0"/>
          </a:p>
          <a:p>
            <a:r>
              <a:rPr lang="en-US" dirty="0" err="1"/>
              <a:t>Gambar</a:t>
            </a:r>
            <a:r>
              <a:rPr lang="en-US" dirty="0"/>
              <a:t> </a:t>
            </a:r>
            <a:r>
              <a:rPr lang="en-US" dirty="0" err="1"/>
              <a:t>vektor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kategori</a:t>
            </a:r>
            <a:r>
              <a:rPr lang="en-US" dirty="0"/>
              <a:t> resolution independent</a:t>
            </a:r>
            <a:endParaRPr lang="id-ID" dirty="0"/>
          </a:p>
          <a:p>
            <a:r>
              <a:rPr lang="id-ID" dirty="0"/>
              <a:t>M</a:t>
            </a:r>
            <a:r>
              <a:rPr lang="en-US" dirty="0" err="1"/>
              <a:t>empunyai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file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kecil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28596" y="571480"/>
            <a:ext cx="82153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solidFill>
                  <a:srgbClr val="FFC000"/>
                </a:solidFill>
              </a:rPr>
              <a:t>Gambar</a:t>
            </a:r>
            <a:r>
              <a:rPr lang="en-US" sz="3600" dirty="0">
                <a:solidFill>
                  <a:srgbClr val="FFC000"/>
                </a:solidFill>
              </a:rPr>
              <a:t> </a:t>
            </a:r>
            <a:r>
              <a:rPr lang="en-US" sz="3600" dirty="0" err="1">
                <a:solidFill>
                  <a:srgbClr val="FFC000"/>
                </a:solidFill>
              </a:rPr>
              <a:t>Vektor</a:t>
            </a:r>
            <a:endParaRPr lang="en-US" sz="3600" dirty="0">
              <a:solidFill>
                <a:srgbClr val="FFC000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79050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86454"/>
            <a:ext cx="8229600" cy="53814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i="1" dirty="0" err="1"/>
              <a:t>Gambar</a:t>
            </a:r>
            <a:r>
              <a:rPr lang="en-US" i="1" dirty="0"/>
              <a:t> </a:t>
            </a:r>
            <a:r>
              <a:rPr lang="en-US" i="1" dirty="0" err="1"/>
              <a:t>dengan</a:t>
            </a:r>
            <a:r>
              <a:rPr lang="en-US" i="1" dirty="0"/>
              <a:t> </a:t>
            </a:r>
            <a:r>
              <a:rPr lang="en-US" i="1" dirty="0" err="1"/>
              <a:t>tampilan</a:t>
            </a:r>
            <a:r>
              <a:rPr lang="en-US" i="1" dirty="0"/>
              <a:t> 100%                  </a:t>
            </a:r>
            <a:r>
              <a:rPr lang="en-US" i="1" dirty="0" err="1"/>
              <a:t>Gambar</a:t>
            </a:r>
            <a:r>
              <a:rPr lang="en-US" i="1" dirty="0"/>
              <a:t> </a:t>
            </a:r>
            <a:r>
              <a:rPr lang="en-US" i="1" dirty="0" err="1"/>
              <a:t>dengan</a:t>
            </a:r>
            <a:r>
              <a:rPr lang="en-US" i="1" dirty="0"/>
              <a:t> </a:t>
            </a:r>
            <a:r>
              <a:rPr lang="en-US" i="1" dirty="0" err="1"/>
              <a:t>tampilan</a:t>
            </a:r>
            <a:r>
              <a:rPr lang="en-US" i="1" dirty="0"/>
              <a:t> 2350%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000240"/>
            <a:ext cx="3357586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2000240"/>
            <a:ext cx="3500532" cy="350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>
            <a:off x="2643174" y="4071942"/>
            <a:ext cx="3000396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0034" y="502018"/>
            <a:ext cx="842968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/>
              <a:t>Contoh</a:t>
            </a:r>
            <a:r>
              <a:rPr lang="id-ID" sz="3200" dirty="0"/>
              <a:t> </a:t>
            </a:r>
            <a:r>
              <a:rPr lang="en-US" sz="3200" dirty="0" err="1"/>
              <a:t>gambar</a:t>
            </a:r>
            <a:r>
              <a:rPr lang="en-US" sz="3200" dirty="0"/>
              <a:t> </a:t>
            </a:r>
            <a:r>
              <a:rPr lang="id-ID" sz="3200" dirty="0"/>
              <a:t>vektor </a:t>
            </a:r>
            <a:r>
              <a:rPr lang="en-US" sz="3200" dirty="0"/>
              <a:t>yang </a:t>
            </a:r>
            <a:r>
              <a:rPr lang="en-US" sz="3200" dirty="0" err="1"/>
              <a:t>diperbesar</a:t>
            </a:r>
            <a:endParaRPr lang="en-US" sz="3200" dirty="0"/>
          </a:p>
          <a:p>
            <a:endParaRPr lang="en-US" sz="3200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00951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3200" dirty="0" err="1">
                <a:solidFill>
                  <a:srgbClr val="00B050"/>
                </a:solidFill>
              </a:rPr>
              <a:t>Aplikasi</a:t>
            </a:r>
            <a:r>
              <a:rPr lang="en-US" sz="3200" dirty="0">
                <a:solidFill>
                  <a:srgbClr val="00B050"/>
                </a:solidFill>
              </a:rPr>
              <a:t> Data </a:t>
            </a:r>
            <a:r>
              <a:rPr lang="en-US" sz="3200" dirty="0" err="1">
                <a:solidFill>
                  <a:srgbClr val="00B050"/>
                </a:solidFill>
              </a:rPr>
              <a:t>Vektor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Contoh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di</a:t>
            </a:r>
            <a:r>
              <a:rPr lang="en-US" dirty="0"/>
              <a:t> </a:t>
            </a:r>
            <a:r>
              <a:rPr lang="en-US" dirty="0" err="1"/>
              <a:t>pasaran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memodifikasi</a:t>
            </a:r>
            <a:r>
              <a:rPr lang="en-US" dirty="0"/>
              <a:t> data </a:t>
            </a:r>
            <a:r>
              <a:rPr lang="en-US" dirty="0" err="1"/>
              <a:t>vektor</a:t>
            </a:r>
            <a:r>
              <a:rPr lang="en-US" dirty="0"/>
              <a:t>. </a:t>
            </a:r>
            <a:endParaRPr lang="id-ID" dirty="0"/>
          </a:p>
          <a:p>
            <a:r>
              <a:rPr lang="id-ID" dirty="0"/>
              <a:t>Aplikasi-aplikasi populer d</a:t>
            </a:r>
            <a:r>
              <a:rPr lang="en-US" dirty="0" err="1"/>
              <a:t>alam</a:t>
            </a:r>
            <a:r>
              <a:rPr lang="en-US" dirty="0"/>
              <a:t>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percetakan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973517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642926"/>
            <a:ext cx="8043890" cy="1143000"/>
          </a:xfrm>
        </p:spPr>
        <p:txBody>
          <a:bodyPr>
            <a:normAutofit/>
          </a:bodyPr>
          <a:lstStyle/>
          <a:p>
            <a:pPr algn="l"/>
            <a:r>
              <a:rPr lang="en-US" sz="3200" b="1" dirty="0">
                <a:solidFill>
                  <a:srgbClr val="00B050"/>
                </a:solidFill>
              </a:rPr>
              <a:t>Format </a:t>
            </a:r>
            <a:r>
              <a:rPr lang="en-US" sz="3200" b="1" i="1" dirty="0">
                <a:solidFill>
                  <a:srgbClr val="00B050"/>
                </a:solidFill>
              </a:rPr>
              <a:t>File</a:t>
            </a:r>
            <a:r>
              <a:rPr lang="en-US" sz="3200" b="1" dirty="0">
                <a:solidFill>
                  <a:srgbClr val="00B050"/>
                </a:solidFill>
              </a:rPr>
              <a:t> yang </a:t>
            </a:r>
            <a:r>
              <a:rPr lang="en-US" sz="3200" b="1" dirty="0" err="1">
                <a:solidFill>
                  <a:srgbClr val="00B050"/>
                </a:solidFill>
              </a:rPr>
              <a:t>digunakan</a:t>
            </a:r>
            <a:r>
              <a:rPr lang="en-US" sz="3200" b="1" dirty="0">
                <a:solidFill>
                  <a:srgbClr val="00B050"/>
                </a:solidFill>
              </a:rPr>
              <a:t> </a:t>
            </a:r>
            <a:r>
              <a:rPr lang="en-US" sz="3200" b="1" dirty="0" err="1">
                <a:solidFill>
                  <a:srgbClr val="00B050"/>
                </a:solidFill>
              </a:rPr>
              <a:t>untuk</a:t>
            </a:r>
            <a:r>
              <a:rPr lang="en-US" sz="3200" b="1" dirty="0">
                <a:solidFill>
                  <a:srgbClr val="00B050"/>
                </a:solidFill>
              </a:rPr>
              <a:t> Data </a:t>
            </a:r>
            <a:r>
              <a:rPr lang="en-US" sz="3200" b="1" dirty="0" err="1">
                <a:solidFill>
                  <a:srgbClr val="00B050"/>
                </a:solidFill>
              </a:rPr>
              <a:t>Vektor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1714488"/>
            <a:ext cx="2000264" cy="2214578"/>
          </a:xfrm>
        </p:spPr>
        <p:txBody>
          <a:bodyPr>
            <a:noAutofit/>
          </a:bodyPr>
          <a:lstStyle/>
          <a:p>
            <a:pPr lvl="0"/>
            <a:r>
              <a:rPr lang="en-US" b="1" dirty="0"/>
              <a:t>EPS</a:t>
            </a:r>
            <a:endParaRPr lang="en-US" dirty="0"/>
          </a:p>
          <a:p>
            <a:pPr lvl="0"/>
            <a:r>
              <a:rPr lang="en-US" b="1" dirty="0"/>
              <a:t>PDF</a:t>
            </a:r>
            <a:endParaRPr lang="en-US" dirty="0"/>
          </a:p>
          <a:p>
            <a:r>
              <a:rPr lang="en-US" b="1" dirty="0"/>
              <a:t>PICT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097609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500430" y="2629327"/>
            <a:ext cx="2428892" cy="1362075"/>
          </a:xfrm>
        </p:spPr>
        <p:txBody>
          <a:bodyPr>
            <a:normAutofit/>
          </a:bodyPr>
          <a:lstStyle/>
          <a:p>
            <a:r>
              <a:rPr lang="en-US" sz="7200" b="0" cap="none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 Black" pitchFamily="34" charset="0"/>
              </a:rPr>
              <a:t>end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3/3/2011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80A70C-902A-499B-8946-FDFF5F575613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Revisi 00  Desain Grafis</a:t>
            </a:r>
            <a:endParaRPr lang="en-US"/>
          </a:p>
        </p:txBody>
      </p:sp>
    </p:spTree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&quot;/&gt;&lt;property id=&quot;20307&quot; value=&quot;256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78&quot;&gt;&lt;property id=&quot;20148&quot; value=&quot;5&quot;/&gt;&lt;property id=&quot;20300&quot; value=&quot;Slide 9 - &amp;quot;end&amp;quot;&quot;/&gt;&lt;property id=&quot;20307&quot; value=&quot;275&quot;/&gt;&lt;property id=&quot;20309&quot; value=&quot;-1&quot;/&gt;&lt;/object&gt;&lt;object type=&quot;3&quot; unique_id=&quot;12130&quot;&gt;&lt;property id=&quot;20148&quot; value=&quot;5&quot;/&gt;&lt;property id=&quot;20300&quot; value=&quot;Slide 6&quot;/&gt;&lt;property id=&quot;20307&quot; value=&quot;277&quot;/&gt;&lt;/object&gt;&lt;object type=&quot;3&quot; unique_id=&quot;12131&quot;&gt;&lt;property id=&quot;20148&quot; value=&quot;5&quot;/&gt;&lt;property id=&quot;20300&quot; value=&quot;Slide 7&quot;/&gt;&lt;property id=&quot;20307&quot; value=&quot;278&quot;/&gt;&lt;/object&gt;&lt;object type=&quot;3&quot; unique_id=&quot;12303&quot;&gt;&lt;property id=&quot;20148&quot; value=&quot;5&quot;/&gt;&lt;property id=&quot;20300&quot; value=&quot;Slide 8&quot;/&gt;&lt;property id=&quot;20307&quot; value=&quot;279&quot;/&gt;&lt;/object&gt;&lt;object type=&quot;3&quot; unique_id=&quot;12659&quot;&gt;&lt;property id=&quot;20148&quot; value=&quot;5&quot;/&gt;&lt;property id=&quot;20300&quot; value=&quot;Slide 2&quot;/&gt;&lt;property id=&quot;20307&quot; value=&quot;280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05A44488-2ACF-4347-AB47-2512FC001EB7}&quot;/&gt;&lt;filename val=&quot;D:\template ppt\template darmajaya\flash template\data\asimages\{05A44488-2ACF-4347-AB47-2512FC001EB7}.png&quot;/&gt;&lt;hasEffects val=&quot;1&quot;/&gt;&lt;left val=&quot;168.72&quot;/&gt;&lt;top val=&quot;177.84&quot;/&gt;&lt;width val=&quot;391.92&quot;/&gt;&lt;height val=&quot;205.2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445</Words>
  <Application>Microsoft Office PowerPoint</Application>
  <PresentationFormat>On-screen Show (4:3)</PresentationFormat>
  <Paragraphs>117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3.1. Pendahuluan</vt:lpstr>
      <vt:lpstr>3.2. Gambar Bitmap &amp; Vektor</vt:lpstr>
      <vt:lpstr>PowerPoint Presentation</vt:lpstr>
      <vt:lpstr>PowerPoint Presentation</vt:lpstr>
      <vt:lpstr>PowerPoint Presentation</vt:lpstr>
      <vt:lpstr>PowerPoint Presentation</vt:lpstr>
      <vt:lpstr>Jenis Gambar Bitmap</vt:lpstr>
      <vt:lpstr>PowerPoint Presentation</vt:lpstr>
      <vt:lpstr>PowerPoint Presentation</vt:lpstr>
      <vt:lpstr>PowerPoint Presentation</vt:lpstr>
      <vt:lpstr>Format File yang digunakan untuk Data Bitmap</vt:lpstr>
      <vt:lpstr>PowerPoint Presentation</vt:lpstr>
      <vt:lpstr>PowerPoint Presentation</vt:lpstr>
      <vt:lpstr>Aplikasi Data Vektor</vt:lpstr>
      <vt:lpstr>Format File yang digunakan untuk Data Vektor</vt:lpstr>
      <vt:lpstr>end</vt:lpstr>
    </vt:vector>
  </TitlesOfParts>
  <Company>IBI Darmajaya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User</cp:lastModifiedBy>
  <cp:revision>92</cp:revision>
  <dcterms:created xsi:type="dcterms:W3CDTF">2010-04-18T12:06:30Z</dcterms:created>
  <dcterms:modified xsi:type="dcterms:W3CDTF">2022-04-07T01:00:01Z</dcterms:modified>
</cp:coreProperties>
</file>