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86" r:id="rId3"/>
    <p:sldId id="287" r:id="rId4"/>
    <p:sldId id="284" r:id="rId5"/>
    <p:sldId id="288" r:id="rId6"/>
    <p:sldId id="290" r:id="rId7"/>
    <p:sldId id="292" r:id="rId8"/>
    <p:sldId id="294" r:id="rId9"/>
    <p:sldId id="283" r:id="rId10"/>
    <p:sldId id="298" r:id="rId11"/>
    <p:sldId id="295" r:id="rId12"/>
    <p:sldId id="296" r:id="rId13"/>
    <p:sldId id="260" r:id="rId14"/>
    <p:sldId id="261" r:id="rId15"/>
    <p:sldId id="299" r:id="rId16"/>
    <p:sldId id="297" r:id="rId17"/>
  </p:sldIdLst>
  <p:sldSz cx="9144000" cy="6858000" type="screen4x3"/>
  <p:notesSz cx="6858000" cy="9144000"/>
  <p:custDataLst>
    <p:tags r:id="rId2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E26684A-ADE8-495E-BC2C-677E126A4178}" type="datetimeFigureOut">
              <a:rPr lang="en-US"/>
              <a:pPr>
                <a:defRPr/>
              </a:pPr>
              <a:t>3/19/2019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5F3224E-91D1-4A65-AF5E-F2414E3899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21720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4E62D68-D453-4157-802E-4BBA5495AA3D}" type="datetimeFigureOut">
              <a:rPr lang="en-US"/>
              <a:pPr>
                <a:defRPr/>
              </a:pPr>
              <a:t>3/19/2019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9F50F65-090B-4853-840E-2860EA2CF8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0771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5B002-7DAE-44F6-9202-6E37A3F033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0C523-F41B-490A-A536-6D46262EA7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18098-1231-4168-9CBE-B9CECFB192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07424-EAFD-4757-B57C-62CCA0F433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AC995-01D3-43FD-9A76-92A9ACDA73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BCEC1-2110-494F-9C6E-31A6ACC4BD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96C41-EA2E-4D80-AC76-BDBE4A8275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1CD64-0430-4475-817B-6287EBDAAF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F07C2-F5F1-4398-A6BC-3FD48BB3A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6D2B6-CFD0-46EE-A155-C7FDB4CF6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D80D4-64B6-47BA-B274-C89F743860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1DA43FA-E337-46FB-AD3A-36D7971CD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 thruBlk="1"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2" descr="D:\Picture\logo ibi small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50" y="142875"/>
            <a:ext cx="12446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Date Placeholder 1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B8CABC-47B3-4A22-ABA4-2A58EE12D5CB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1538" y="2428868"/>
            <a:ext cx="72152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PANCASILA</a:t>
            </a:r>
            <a:endParaRPr lang="en-US" sz="8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20/9/2010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Pendidikan Pancasila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96C41-EA2E-4D80-AC76-BDBE4A82754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14" name="Date Placeholder 1"/>
          <p:cNvSpPr>
            <a:spLocks noGrp="1"/>
          </p:cNvSpPr>
          <p:nvPr/>
        </p:nvSpPr>
        <p:spPr>
          <a:xfrm>
            <a:off x="609600" y="64246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2EAE6279-4F23-42E2-A5B1-A48E7032BC9E}" type="datetime1">
              <a:rPr lang="en-US" smtClean="0"/>
              <a:pPr>
                <a:defRPr/>
              </a:pPr>
              <a:t>3/19/2019</a:t>
            </a:fld>
            <a:endParaRPr lang="en-US"/>
          </a:p>
        </p:txBody>
      </p:sp>
      <p:sp>
        <p:nvSpPr>
          <p:cNvPr id="15" name="Footer Placeholder 2"/>
          <p:cNvSpPr>
            <a:spLocks noGrp="1"/>
          </p:cNvSpPr>
          <p:nvPr/>
        </p:nvSpPr>
        <p:spPr>
          <a:xfrm>
            <a:off x="3276600" y="642461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mtClean="0"/>
              <a:t>Revisi 01 Pendidikan Kewarganegaraan</a:t>
            </a:r>
            <a:endParaRPr lang="en-US"/>
          </a:p>
        </p:txBody>
      </p:sp>
      <p:sp>
        <p:nvSpPr>
          <p:cNvPr id="16" name="Slide Number Placeholder 3"/>
          <p:cNvSpPr>
            <a:spLocks noGrp="1"/>
          </p:cNvSpPr>
          <p:nvPr/>
        </p:nvSpPr>
        <p:spPr>
          <a:xfrm>
            <a:off x="6705600" y="64246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383DAC77-AE25-44AC-80DD-F8BCB1749E9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17" name="Date Placeholder 6"/>
          <p:cNvSpPr txBox="1">
            <a:spLocks/>
          </p:cNvSpPr>
          <p:nvPr/>
        </p:nvSpPr>
        <p:spPr>
          <a:xfrm>
            <a:off x="609600" y="64246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20/9/2010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Footer Placeholder 5"/>
          <p:cNvSpPr txBox="1">
            <a:spLocks/>
          </p:cNvSpPr>
          <p:nvPr/>
        </p:nvSpPr>
        <p:spPr>
          <a:xfrm>
            <a:off x="2819400" y="6424612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PANCASILA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Slide Number Placeholder 7"/>
          <p:cNvSpPr txBox="1">
            <a:spLocks/>
          </p:cNvSpPr>
          <p:nvPr/>
        </p:nvSpPr>
        <p:spPr>
          <a:xfrm>
            <a:off x="8077200" y="6424612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1787DF-EB04-433B-A133-38464EDD446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71406" y="1320474"/>
            <a:ext cx="8991600" cy="546611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indent="-400050" eaLnBrk="0" hangingPunct="0">
              <a:lnSpc>
                <a:spcPct val="90000"/>
              </a:lnSpc>
              <a:buFont typeface="Wingdings 2" pitchFamily="18" charset="2"/>
              <a:buChar char=""/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400050" indent="-400050" eaLnBrk="0" hangingPunct="0">
              <a:lnSpc>
                <a:spcPct val="90000"/>
              </a:lnSpc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400050" indent="-400050" eaLnBrk="0" hangingPunct="0">
              <a:lnSpc>
                <a:spcPct val="90000"/>
              </a:lnSpc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400050" indent="-400050" eaLnBrk="0" hangingPunct="0">
              <a:lnSpc>
                <a:spcPct val="90000"/>
              </a:lnSpc>
              <a:buFont typeface="Wingdings 2" pitchFamily="18" charset="2"/>
              <a:buChar char=""/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r>
              <a:rPr lang="en-US" sz="2400" b="1" dirty="0" smtClean="0">
                <a:solidFill>
                  <a:schemeClr val="bg1"/>
                </a:solidFill>
              </a:rPr>
              <a:t>NAMA</a:t>
            </a:r>
            <a:r>
              <a:rPr lang="en-US" sz="2400" b="1" dirty="0">
                <a:solidFill>
                  <a:schemeClr val="bg1"/>
                </a:solidFill>
              </a:rPr>
              <a:t>	: </a:t>
            </a:r>
            <a:r>
              <a:rPr lang="id-ID" sz="2400" b="1" dirty="0">
                <a:solidFill>
                  <a:schemeClr val="bg1"/>
                </a:solidFill>
              </a:rPr>
              <a:t>BANON EKO SUSETYO</a:t>
            </a:r>
            <a:endParaRPr lang="en-US" sz="2400" b="1" dirty="0">
              <a:solidFill>
                <a:schemeClr val="bg1"/>
              </a:solidFill>
            </a:endParaRPr>
          </a:p>
          <a:p>
            <a:pPr marL="400050" indent="-400050" eaLnBrk="0" hangingPunct="0">
              <a:lnSpc>
                <a:spcPct val="90000"/>
              </a:lnSpc>
              <a:buFont typeface="Wingdings 2" pitchFamily="18" charset="2"/>
              <a:buChar char=""/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r>
              <a:rPr lang="en-US" sz="2400" b="1" dirty="0">
                <a:solidFill>
                  <a:schemeClr val="bg1"/>
                </a:solidFill>
              </a:rPr>
              <a:t>TMP TGL LAHIR	: </a:t>
            </a:r>
            <a:r>
              <a:rPr lang="id-ID" sz="2400" b="1" dirty="0">
                <a:solidFill>
                  <a:schemeClr val="bg1"/>
                </a:solidFill>
              </a:rPr>
              <a:t>Purworejo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id-ID" sz="2400" b="1" dirty="0">
                <a:solidFill>
                  <a:schemeClr val="bg1"/>
                </a:solidFill>
              </a:rPr>
              <a:t>1</a:t>
            </a:r>
            <a:r>
              <a:rPr lang="en-US" sz="2400" b="1" dirty="0">
                <a:solidFill>
                  <a:schemeClr val="bg1"/>
                </a:solidFill>
              </a:rPr>
              <a:t>2 </a:t>
            </a:r>
            <a:r>
              <a:rPr lang="id-ID" sz="2400" b="1" dirty="0">
                <a:solidFill>
                  <a:schemeClr val="bg1"/>
                </a:solidFill>
              </a:rPr>
              <a:t>MARET</a:t>
            </a:r>
            <a:r>
              <a:rPr lang="en-US" sz="2400" b="1" dirty="0">
                <a:solidFill>
                  <a:schemeClr val="bg1"/>
                </a:solidFill>
              </a:rPr>
              <a:t> 1960</a:t>
            </a:r>
          </a:p>
          <a:p>
            <a:pPr marL="400050" indent="-400050" eaLnBrk="0" hangingPunct="0">
              <a:lnSpc>
                <a:spcPct val="90000"/>
              </a:lnSpc>
              <a:buFont typeface="Wingdings 2" pitchFamily="18" charset="2"/>
              <a:buChar char=""/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r>
              <a:rPr lang="en-US" sz="2400" b="1" dirty="0">
                <a:solidFill>
                  <a:schemeClr val="bg1"/>
                </a:solidFill>
              </a:rPr>
              <a:t>AGAMA	: I</a:t>
            </a:r>
            <a:r>
              <a:rPr lang="id-ID" sz="2400" b="1" dirty="0">
                <a:solidFill>
                  <a:schemeClr val="bg1"/>
                </a:solidFill>
              </a:rPr>
              <a:t>slam</a:t>
            </a:r>
            <a:endParaRPr lang="en-US" sz="2400" b="1" dirty="0">
              <a:solidFill>
                <a:schemeClr val="bg1"/>
              </a:solidFill>
            </a:endParaRPr>
          </a:p>
          <a:p>
            <a:pPr marL="400050" indent="-400050" eaLnBrk="0" hangingPunct="0">
              <a:lnSpc>
                <a:spcPct val="90000"/>
              </a:lnSpc>
              <a:buFont typeface="Wingdings 2" pitchFamily="18" charset="2"/>
              <a:buChar char=""/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r>
              <a:rPr lang="en-US" sz="2400" b="1" dirty="0">
                <a:solidFill>
                  <a:schemeClr val="bg1"/>
                </a:solidFill>
              </a:rPr>
              <a:t>ALMT RUMAH	: </a:t>
            </a:r>
            <a:r>
              <a:rPr lang="en-US" sz="2400" b="1" dirty="0" err="1" smtClean="0">
                <a:solidFill>
                  <a:schemeClr val="bg1"/>
                </a:solidFill>
              </a:rPr>
              <a:t>Perumahan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Indah Sejahtera I Blok </a:t>
            </a:r>
            <a:r>
              <a:rPr lang="en-US" sz="2400" b="1" dirty="0" smtClean="0">
                <a:solidFill>
                  <a:schemeClr val="bg1"/>
                </a:solidFill>
              </a:rPr>
              <a:t>E-8</a:t>
            </a:r>
            <a:r>
              <a:rPr lang="en-US" sz="2400" b="1" dirty="0" smtClean="0">
                <a:solidFill>
                  <a:schemeClr val="bg1"/>
                </a:solidFill>
              </a:rPr>
              <a:t>,</a:t>
            </a:r>
          </a:p>
          <a:p>
            <a:pPr marL="400050" indent="-400050" eaLnBrk="0" hangingPunct="0">
              <a:lnSpc>
                <a:spcPct val="90000"/>
              </a:lnSpc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r>
              <a:rPr lang="en-US" sz="2400" b="1" dirty="0" smtClean="0">
                <a:solidFill>
                  <a:schemeClr val="bg1"/>
                </a:solidFill>
              </a:rPr>
              <a:t>                                       Jl. </a:t>
            </a:r>
            <a:r>
              <a:rPr lang="en-US" sz="2400" b="1" dirty="0" err="1" smtClean="0">
                <a:solidFill>
                  <a:schemeClr val="bg1"/>
                </a:solidFill>
              </a:rPr>
              <a:t>Karimunjawa</a:t>
            </a:r>
            <a:r>
              <a:rPr lang="en-US" sz="2400" b="1" dirty="0" smtClean="0">
                <a:solidFill>
                  <a:schemeClr val="bg1"/>
                </a:solidFill>
              </a:rPr>
              <a:t>, </a:t>
            </a:r>
            <a:r>
              <a:rPr lang="en-US" sz="2400" b="1" dirty="0" err="1" smtClean="0">
                <a:solidFill>
                  <a:schemeClr val="bg1"/>
                </a:solidFill>
              </a:rPr>
              <a:t>Sukarame</a:t>
            </a:r>
            <a:r>
              <a:rPr lang="id-ID" sz="2400" b="1" dirty="0" smtClean="0">
                <a:solidFill>
                  <a:schemeClr val="bg1"/>
                </a:solidFill>
              </a:rPr>
              <a:t>, </a:t>
            </a:r>
            <a:r>
              <a:rPr lang="id-ID" sz="2400" b="1" dirty="0">
                <a:solidFill>
                  <a:schemeClr val="bg1"/>
                </a:solidFill>
              </a:rPr>
              <a:t>Bandar Lampung</a:t>
            </a:r>
          </a:p>
          <a:p>
            <a:pPr marL="400050" indent="-400050" eaLnBrk="0" hangingPunct="0">
              <a:lnSpc>
                <a:spcPct val="90000"/>
              </a:lnSpc>
              <a:buFont typeface="Wingdings 2" pitchFamily="18" charset="2"/>
              <a:buChar char=""/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r>
              <a:rPr lang="id-ID" sz="2400" b="1" dirty="0" smtClean="0">
                <a:solidFill>
                  <a:schemeClr val="bg1"/>
                </a:solidFill>
              </a:rPr>
              <a:t>Phone</a:t>
            </a:r>
            <a:r>
              <a:rPr lang="en-US" sz="2400" b="1" smtClean="0">
                <a:solidFill>
                  <a:schemeClr val="bg1"/>
                </a:solidFill>
              </a:rPr>
              <a:t> / W A</a:t>
            </a:r>
            <a:r>
              <a:rPr lang="id-ID" sz="2400" b="1" dirty="0">
                <a:solidFill>
                  <a:schemeClr val="bg1"/>
                </a:solidFill>
              </a:rPr>
              <a:t>	: </a:t>
            </a:r>
            <a:r>
              <a:rPr lang="en-US" sz="2400" b="1" dirty="0" smtClean="0">
                <a:solidFill>
                  <a:schemeClr val="bg1"/>
                </a:solidFill>
              </a:rPr>
              <a:t>082177105313  </a:t>
            </a:r>
            <a:endParaRPr lang="en-US" sz="2400" b="1" dirty="0">
              <a:solidFill>
                <a:schemeClr val="bg1"/>
              </a:solidFill>
            </a:endParaRPr>
          </a:p>
          <a:p>
            <a:pPr marL="400050" indent="-400050" eaLnBrk="0" hangingPunct="0">
              <a:lnSpc>
                <a:spcPct val="90000"/>
              </a:lnSpc>
              <a:buFont typeface="Wingdings 2" pitchFamily="18" charset="2"/>
              <a:buChar char=""/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r>
              <a:rPr lang="id-ID" sz="2400" b="1" dirty="0" smtClean="0">
                <a:solidFill>
                  <a:schemeClr val="bg1"/>
                </a:solidFill>
              </a:rPr>
              <a:t>E-mail</a:t>
            </a:r>
            <a:r>
              <a:rPr lang="id-ID" sz="2400" b="1" dirty="0">
                <a:solidFill>
                  <a:schemeClr val="bg1"/>
                </a:solidFill>
              </a:rPr>
              <a:t>	: </a:t>
            </a:r>
            <a:r>
              <a:rPr lang="id-ID" sz="2800" b="1" dirty="0" smtClean="0">
                <a:solidFill>
                  <a:srgbClr val="FFFF00"/>
                </a:solidFill>
              </a:rPr>
              <a:t>banon@</a:t>
            </a:r>
            <a:r>
              <a:rPr lang="en-US" sz="2800" b="1" dirty="0" err="1" smtClean="0">
                <a:solidFill>
                  <a:srgbClr val="FFFF00"/>
                </a:solidFill>
              </a:rPr>
              <a:t>darmajaya</a:t>
            </a:r>
            <a:r>
              <a:rPr lang="id-ID" sz="2800" b="1" dirty="0" smtClean="0">
                <a:solidFill>
                  <a:srgbClr val="FFFF00"/>
                </a:solidFill>
              </a:rPr>
              <a:t>.</a:t>
            </a:r>
            <a:r>
              <a:rPr lang="en-US" sz="2800" b="1" dirty="0" smtClean="0">
                <a:solidFill>
                  <a:srgbClr val="FFFF00"/>
                </a:solidFill>
              </a:rPr>
              <a:t>ac.id</a:t>
            </a:r>
            <a:endParaRPr lang="en-US" sz="2800" b="1" dirty="0">
              <a:solidFill>
                <a:srgbClr val="FFFF00"/>
              </a:solidFill>
            </a:endParaRPr>
          </a:p>
          <a:p>
            <a:pPr marL="400050" indent="-400050" eaLnBrk="0" hangingPunct="0">
              <a:lnSpc>
                <a:spcPct val="90000"/>
              </a:lnSpc>
              <a:buFont typeface="Wingdings 2" pitchFamily="18" charset="2"/>
              <a:buChar char=""/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r>
              <a:rPr lang="en-US" sz="2400" b="1" dirty="0">
                <a:solidFill>
                  <a:schemeClr val="bg1"/>
                </a:solidFill>
              </a:rPr>
              <a:t>PENDIDIKAN</a:t>
            </a:r>
          </a:p>
          <a:p>
            <a:pPr marL="400050" indent="-400050" eaLnBrk="0" hangingPunct="0">
              <a:lnSpc>
                <a:spcPct val="90000"/>
              </a:lnSpc>
              <a:buFont typeface="Wingdings 2" pitchFamily="18" charset="2"/>
              <a:buNone/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r>
              <a:rPr lang="en-US" sz="2400" b="1" dirty="0">
                <a:solidFill>
                  <a:schemeClr val="bg1"/>
                </a:solidFill>
              </a:rPr>
              <a:t>		- </a:t>
            </a:r>
            <a:r>
              <a:rPr lang="id-ID" sz="2400" b="1" dirty="0">
                <a:solidFill>
                  <a:schemeClr val="bg1"/>
                </a:solidFill>
              </a:rPr>
              <a:t>SPG N Purworejo                            </a:t>
            </a:r>
            <a:r>
              <a:rPr lang="en-US" sz="2400" b="1" dirty="0" smtClean="0">
                <a:solidFill>
                  <a:schemeClr val="bg1"/>
                </a:solidFill>
              </a:rPr>
              <a:t>    </a:t>
            </a:r>
            <a:r>
              <a:rPr lang="id-ID" sz="2400" b="1" dirty="0" smtClean="0">
                <a:solidFill>
                  <a:schemeClr val="bg1"/>
                </a:solidFill>
              </a:rPr>
              <a:t>1977</a:t>
            </a:r>
            <a:endParaRPr lang="id-ID" sz="2400" b="1" dirty="0">
              <a:solidFill>
                <a:schemeClr val="bg1"/>
              </a:solidFill>
            </a:endParaRPr>
          </a:p>
          <a:p>
            <a:pPr marL="400050" indent="-400050" eaLnBrk="0" hangingPunct="0">
              <a:lnSpc>
                <a:spcPct val="90000"/>
              </a:lnSpc>
              <a:buFont typeface="Wingdings 2" pitchFamily="18" charset="2"/>
              <a:buNone/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r>
              <a:rPr lang="id-ID" sz="2400" b="1" dirty="0">
                <a:solidFill>
                  <a:schemeClr val="bg1"/>
                </a:solidFill>
              </a:rPr>
              <a:t>       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id-ID" sz="2400" b="1" dirty="0">
                <a:solidFill>
                  <a:schemeClr val="bg1"/>
                </a:solidFill>
              </a:rPr>
              <a:t> - IKIP Muhammadiyah Purworejo    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id-ID" sz="2400" b="1" dirty="0" smtClean="0">
                <a:solidFill>
                  <a:schemeClr val="bg1"/>
                </a:solidFill>
              </a:rPr>
              <a:t>1983  </a:t>
            </a:r>
            <a:r>
              <a:rPr lang="id-ID" sz="2400" b="1" dirty="0">
                <a:solidFill>
                  <a:schemeClr val="bg1"/>
                </a:solidFill>
              </a:rPr>
              <a:t>( S M)</a:t>
            </a:r>
          </a:p>
          <a:p>
            <a:pPr marL="400050" indent="-400050" eaLnBrk="0" hangingPunct="0">
              <a:lnSpc>
                <a:spcPct val="90000"/>
              </a:lnSpc>
              <a:buFont typeface="Wingdings 2" pitchFamily="18" charset="2"/>
              <a:buNone/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r>
              <a:rPr lang="id-ID" sz="2400" b="1" dirty="0">
                <a:solidFill>
                  <a:schemeClr val="bg1"/>
                </a:solidFill>
              </a:rPr>
              <a:t>        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id-ID" sz="2400" b="1" dirty="0">
                <a:solidFill>
                  <a:schemeClr val="bg1"/>
                </a:solidFill>
              </a:rPr>
              <a:t>- Filsafat UGM  </a:t>
            </a:r>
            <a:r>
              <a:rPr lang="en-US" sz="2400" b="1" dirty="0">
                <a:solidFill>
                  <a:schemeClr val="bg1"/>
                </a:solidFill>
              </a:rPr>
              <a:t>		</a:t>
            </a:r>
            <a:r>
              <a:rPr lang="id-ID" sz="2400" b="1" dirty="0">
                <a:solidFill>
                  <a:schemeClr val="bg1"/>
                </a:solidFill>
              </a:rPr>
              <a:t>    1989 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id-ID" sz="2400" b="1" dirty="0" smtClean="0">
                <a:solidFill>
                  <a:schemeClr val="bg1"/>
                </a:solidFill>
              </a:rPr>
              <a:t>(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id-ID" sz="2400" b="1" dirty="0" smtClean="0">
                <a:solidFill>
                  <a:schemeClr val="bg1"/>
                </a:solidFill>
              </a:rPr>
              <a:t>S-1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id-ID" sz="2400" b="1" dirty="0" smtClean="0">
                <a:solidFill>
                  <a:schemeClr val="bg1"/>
                </a:solidFill>
              </a:rPr>
              <a:t>)</a:t>
            </a:r>
            <a:endParaRPr lang="id-ID" sz="2400" b="1" dirty="0">
              <a:solidFill>
                <a:schemeClr val="bg1"/>
              </a:solidFill>
            </a:endParaRPr>
          </a:p>
          <a:p>
            <a:pPr marL="400050" indent="-400050" eaLnBrk="0" hangingPunct="0">
              <a:lnSpc>
                <a:spcPct val="90000"/>
              </a:lnSpc>
              <a:buFont typeface="Wingdings 2" pitchFamily="18" charset="2"/>
              <a:buNone/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r>
              <a:rPr lang="id-ID" sz="2400" b="1" dirty="0">
                <a:solidFill>
                  <a:schemeClr val="bg1"/>
                </a:solidFill>
              </a:rPr>
              <a:t>		-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id-ID" sz="2400" b="1" dirty="0">
                <a:solidFill>
                  <a:schemeClr val="bg1"/>
                </a:solidFill>
              </a:rPr>
              <a:t>Ketahanan Nasional UGM</a:t>
            </a:r>
            <a:r>
              <a:rPr lang="en-US" sz="2400" b="1" dirty="0">
                <a:solidFill>
                  <a:schemeClr val="bg1"/>
                </a:solidFill>
              </a:rPr>
              <a:t>	</a:t>
            </a:r>
            <a:r>
              <a:rPr lang="id-ID" sz="2400" b="1" dirty="0">
                <a:solidFill>
                  <a:schemeClr val="bg1"/>
                </a:solidFill>
              </a:rPr>
              <a:t>        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id-ID" sz="2400" b="1" dirty="0" smtClean="0">
                <a:solidFill>
                  <a:schemeClr val="bg1"/>
                </a:solidFill>
              </a:rPr>
              <a:t>1999  (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id-ID" sz="2400" b="1" dirty="0" smtClean="0">
                <a:solidFill>
                  <a:schemeClr val="bg1"/>
                </a:solidFill>
              </a:rPr>
              <a:t>S-2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id-ID" sz="2400" b="1" dirty="0" smtClean="0">
                <a:solidFill>
                  <a:schemeClr val="bg1"/>
                </a:solidFill>
              </a:rPr>
              <a:t>)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marL="400050" indent="-400050" eaLnBrk="0" hangingPunct="0">
              <a:lnSpc>
                <a:spcPct val="90000"/>
              </a:lnSpc>
              <a:buFont typeface="Wingdings 2" pitchFamily="18" charset="2"/>
              <a:buNone/>
              <a:tabLst>
                <a:tab pos="628650" algn="l"/>
                <a:tab pos="914400" algn="l"/>
                <a:tab pos="2517775" algn="l"/>
                <a:tab pos="4572000" algn="l"/>
                <a:tab pos="4916488" algn="l"/>
              </a:tabLst>
            </a:pPr>
            <a:r>
              <a:rPr lang="en-US" sz="2400" b="1" dirty="0">
                <a:solidFill>
                  <a:schemeClr val="bg1"/>
                </a:solidFill>
              </a:rPr>
              <a:t>	</a:t>
            </a:r>
            <a:r>
              <a:rPr lang="en-US" sz="2400" b="1" dirty="0" smtClean="0">
                <a:solidFill>
                  <a:schemeClr val="bg1"/>
                </a:solidFill>
              </a:rPr>
              <a:t>	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1" name="WordArt 6"/>
          <p:cNvSpPr>
            <a:spLocks noChangeArrowheads="1" noChangeShapeType="1" noTextEdit="1"/>
          </p:cNvSpPr>
          <p:nvPr/>
        </p:nvSpPr>
        <p:spPr bwMode="auto">
          <a:xfrm>
            <a:off x="4510086" y="642918"/>
            <a:ext cx="4324352" cy="514368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3600" b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PERKENALKAN</a:t>
            </a:r>
          </a:p>
        </p:txBody>
      </p:sp>
      <p:pic>
        <p:nvPicPr>
          <p:cNvPr id="22" name="Picture 21" descr="BAPA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8262"/>
            <a:ext cx="3352800" cy="2514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20/9/2010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Pendidikan Pancasila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96C41-EA2E-4D80-AC76-BDBE4A82754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Rectangle 4"/>
          <p:cNvSpPr/>
          <p:nvPr>
            <p:custDataLst>
              <p:tags r:id="rId1"/>
            </p:custDataLst>
          </p:nvPr>
        </p:nvSpPr>
        <p:spPr>
          <a:xfrm>
            <a:off x="0" y="2092325"/>
            <a:ext cx="8786813" cy="218521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Pertemuan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 ke-1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PENDAHULUAN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20/9/2010</a:t>
            </a: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PANCASILA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pPr>
              <a:defRPr/>
            </a:pPr>
            <a:fld id="{2889060F-CDE5-4562-B011-23F2A415E47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928794" y="642918"/>
            <a:ext cx="630012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Kontrak</a:t>
            </a:r>
            <a:r>
              <a:rPr lang="en-US" sz="48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8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Perkuliahan</a:t>
            </a:r>
            <a:endParaRPr lang="en-US" sz="48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910" y="2467269"/>
            <a:ext cx="792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Kehadiran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minimal 80% (</a:t>
            </a: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bobot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nilai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10%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910" y="3143248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Mengikuti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UTS (</a:t>
            </a: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bobot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nilai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30%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910" y="3896029"/>
            <a:ext cx="7858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Mengikuti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UAS (</a:t>
            </a: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bobot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30%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910" y="1714488"/>
            <a:ext cx="80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Hadir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tepat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waktu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berpakaian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bersikap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sopan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2910" y="4643446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Menunjukkan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aktivitas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antusias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serta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mengerjakan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tugas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tepat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waktu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(</a:t>
            </a: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bobot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nilai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30%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20/9/2010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96C41-EA2E-4D80-AC76-BDBE4A82754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Footer Placeholder 2"/>
          <p:cNvSpPr txBox="1">
            <a:spLocks/>
          </p:cNvSpPr>
          <p:nvPr/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PANCASILA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928670"/>
            <a:ext cx="7929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MODEL PERKULIAHAN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1785926"/>
            <a:ext cx="85725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Metode</a:t>
            </a:r>
            <a:r>
              <a:rPr lang="en-US" sz="2400" b="1" dirty="0" smtClean="0">
                <a:solidFill>
                  <a:srgbClr val="002060"/>
                </a:solidFill>
              </a:rPr>
              <a:t>: </a:t>
            </a:r>
            <a:r>
              <a:rPr lang="en-US" sz="2400" b="1" dirty="0" err="1" smtClean="0">
                <a:solidFill>
                  <a:srgbClr val="002060"/>
                </a:solidFill>
              </a:rPr>
              <a:t>mimbar</a:t>
            </a:r>
            <a:r>
              <a:rPr lang="en-US" sz="2400" b="1" dirty="0" smtClean="0">
                <a:solidFill>
                  <a:srgbClr val="002060"/>
                </a:solidFill>
              </a:rPr>
              <a:t> (</a:t>
            </a:r>
            <a:r>
              <a:rPr lang="en-US" sz="2400" b="1" dirty="0" err="1" smtClean="0">
                <a:solidFill>
                  <a:srgbClr val="002060"/>
                </a:solidFill>
              </a:rPr>
              <a:t>ceramah</a:t>
            </a:r>
            <a:r>
              <a:rPr lang="en-US" sz="2400" b="1" dirty="0" smtClean="0">
                <a:solidFill>
                  <a:srgbClr val="002060"/>
                </a:solidFill>
              </a:rPr>
              <a:t>), </a:t>
            </a:r>
            <a:r>
              <a:rPr lang="en-US" sz="2400" b="1" dirty="0" err="1" smtClean="0">
                <a:solidFill>
                  <a:srgbClr val="002060"/>
                </a:solidFill>
              </a:rPr>
              <a:t>diskusi</a:t>
            </a:r>
            <a:r>
              <a:rPr lang="en-US" sz="2400" b="1" dirty="0" smtClean="0">
                <a:solidFill>
                  <a:srgbClr val="002060"/>
                </a:solidFill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</a:rPr>
              <a:t>tugas</a:t>
            </a:r>
            <a:r>
              <a:rPr lang="en-US" sz="2400" b="1" dirty="0" smtClean="0">
                <a:solidFill>
                  <a:srgbClr val="002060"/>
                </a:solidFill>
              </a:rPr>
              <a:t> (</a:t>
            </a:r>
            <a:r>
              <a:rPr lang="en-US" sz="2400" b="1" dirty="0" err="1" smtClean="0">
                <a:solidFill>
                  <a:srgbClr val="002060"/>
                </a:solidFill>
              </a:rPr>
              <a:t>kontekstual</a:t>
            </a:r>
            <a:r>
              <a:rPr lang="en-US" sz="2400" b="1" dirty="0" smtClean="0">
                <a:solidFill>
                  <a:srgbClr val="002060"/>
                </a:solidFill>
              </a:rPr>
              <a:t>)</a:t>
            </a:r>
          </a:p>
          <a:p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Rambu</a:t>
            </a:r>
            <a:r>
              <a:rPr lang="en-US" sz="2400" b="1" dirty="0" smtClean="0">
                <a:solidFill>
                  <a:srgbClr val="002060"/>
                </a:solidFill>
              </a:rPr>
              <a:t>:</a:t>
            </a:r>
          </a:p>
          <a:p>
            <a:pPr marL="342900" indent="-342900">
              <a:buAutoNum type="arabicPeriod"/>
            </a:pPr>
            <a:r>
              <a:rPr lang="en-US" sz="2400" b="1" dirty="0" err="1" smtClean="0">
                <a:solidFill>
                  <a:srgbClr val="002060"/>
                </a:solidFill>
              </a:rPr>
              <a:t>Materi</a:t>
            </a:r>
            <a:r>
              <a:rPr lang="en-US" sz="2400" b="1" dirty="0" smtClean="0">
                <a:solidFill>
                  <a:srgbClr val="002060"/>
                </a:solidFill>
              </a:rPr>
              <a:t> yang </a:t>
            </a:r>
            <a:r>
              <a:rPr lang="en-US" sz="2400" b="1" dirty="0" err="1" smtClean="0">
                <a:solidFill>
                  <a:srgbClr val="002060"/>
                </a:solidFill>
              </a:rPr>
              <a:t>akan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dibahas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harus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sudah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dibaca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oleh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mahasiswa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sebelum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perkuliahan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dilaksanakan</a:t>
            </a:r>
            <a:r>
              <a:rPr lang="en-US" sz="2400" b="1" dirty="0" smtClean="0">
                <a:solidFill>
                  <a:srgbClr val="002060"/>
                </a:solidFill>
              </a:rPr>
              <a:t>. </a:t>
            </a:r>
            <a:r>
              <a:rPr lang="en-US" sz="2400" b="1" dirty="0" err="1" smtClean="0">
                <a:solidFill>
                  <a:srgbClr val="002060"/>
                </a:solidFill>
              </a:rPr>
              <a:t>Panduan</a:t>
            </a:r>
            <a:r>
              <a:rPr lang="en-US" sz="2400" b="1" dirty="0" smtClean="0">
                <a:solidFill>
                  <a:srgbClr val="002060"/>
                </a:solidFill>
              </a:rPr>
              <a:t>  (</a:t>
            </a:r>
            <a:r>
              <a:rPr lang="en-US" sz="2400" b="1" dirty="0" err="1" smtClean="0">
                <a:solidFill>
                  <a:srgbClr val="002060"/>
                </a:solidFill>
              </a:rPr>
              <a:t>PPt</a:t>
            </a:r>
            <a:r>
              <a:rPr lang="en-US" sz="2400" b="1" dirty="0" smtClean="0">
                <a:solidFill>
                  <a:srgbClr val="002060"/>
                </a:solidFill>
              </a:rPr>
              <a:t>) </a:t>
            </a:r>
            <a:r>
              <a:rPr lang="en-US" sz="2400" b="1" dirty="0" err="1" smtClean="0">
                <a:solidFill>
                  <a:srgbClr val="002060"/>
                </a:solidFill>
              </a:rPr>
              <a:t>materi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bisa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dikopi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dari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dosen</a:t>
            </a:r>
            <a:r>
              <a:rPr lang="en-US" sz="2400" b="1" dirty="0" smtClean="0">
                <a:solidFill>
                  <a:srgbClr val="002060"/>
                </a:solidFill>
              </a:rPr>
              <a:t>. </a:t>
            </a:r>
            <a:r>
              <a:rPr lang="en-US" sz="2400" b="1" dirty="0" err="1" smtClean="0">
                <a:solidFill>
                  <a:srgbClr val="002060"/>
                </a:solidFill>
              </a:rPr>
              <a:t>Mahasiswa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mengembangkan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bahan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kuliah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scr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mandiri</a:t>
            </a:r>
            <a:r>
              <a:rPr lang="en-US" sz="2400" b="1" dirty="0" smtClean="0">
                <a:solidFill>
                  <a:srgbClr val="002060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400" b="1" dirty="0" err="1" smtClean="0">
                <a:solidFill>
                  <a:srgbClr val="002060"/>
                </a:solidFill>
              </a:rPr>
              <a:t>Selama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pelaksanaan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perkuliahan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mahasiswa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bebas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mengajukan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pertanyaan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dan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mengusulkan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bahan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bahasan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002060"/>
                </a:solidFill>
              </a:rPr>
              <a:t>Di </a:t>
            </a:r>
            <a:r>
              <a:rPr lang="en-US" sz="2400" b="1" dirty="0" err="1" smtClean="0">
                <a:solidFill>
                  <a:srgbClr val="002060"/>
                </a:solidFill>
              </a:rPr>
              <a:t>awal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perkuliahan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mahasiswa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membentuk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kelompok</a:t>
            </a:r>
            <a:r>
              <a:rPr lang="en-US" sz="2400" b="1" dirty="0" smtClean="0">
                <a:solidFill>
                  <a:srgbClr val="002060"/>
                </a:solidFill>
              </a:rPr>
              <a:t> yang </a:t>
            </a:r>
            <a:r>
              <a:rPr lang="en-US" sz="2400" b="1" dirty="0" err="1" smtClean="0">
                <a:solidFill>
                  <a:srgbClr val="002060"/>
                </a:solidFill>
              </a:rPr>
              <a:t>bersifat</a:t>
            </a:r>
            <a:r>
              <a:rPr lang="en-US" sz="2400" b="1" dirty="0" smtClean="0">
                <a:solidFill>
                  <a:srgbClr val="002060"/>
                </a:solidFill>
              </a:rPr>
              <a:t>  </a:t>
            </a:r>
            <a:r>
              <a:rPr lang="en-US" sz="2400" b="1" dirty="0" err="1" smtClean="0">
                <a:solidFill>
                  <a:srgbClr val="002060"/>
                </a:solidFill>
              </a:rPr>
              <a:t>permanen</a:t>
            </a:r>
            <a:r>
              <a:rPr lang="en-US" sz="2400" b="1" dirty="0" smtClean="0">
                <a:solidFill>
                  <a:srgbClr val="002060"/>
                </a:solidFill>
              </a:rPr>
              <a:t>.</a:t>
            </a:r>
            <a:endParaRPr lang="en-US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SUMBER BELAJAR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20/9/2010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Pendidikan Pancasila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DBCEC1-2110-494F-9C6E-31A6ACC4BD4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5786" y="1785926"/>
            <a:ext cx="77867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+mn-lt"/>
              </a:rPr>
              <a:t>Mahasiswa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US" sz="3200" b="1" dirty="0" err="1" smtClean="0">
                <a:latin typeface="+mn-lt"/>
              </a:rPr>
              <a:t>bebas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US" sz="3200" b="1" dirty="0" err="1" smtClean="0">
                <a:latin typeface="+mn-lt"/>
              </a:rPr>
              <a:t>menggunakan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US" sz="3200" b="1" dirty="0" err="1" smtClean="0">
                <a:latin typeface="+mn-lt"/>
              </a:rPr>
              <a:t>sumber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US" sz="3200" b="1" dirty="0" err="1" smtClean="0">
                <a:latin typeface="+mn-lt"/>
              </a:rPr>
              <a:t>belajar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US" sz="3200" b="1" dirty="0" err="1" smtClean="0">
                <a:latin typeface="+mn-lt"/>
              </a:rPr>
              <a:t>asal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US" sz="3200" b="1" dirty="0" err="1" smtClean="0">
                <a:latin typeface="+mn-lt"/>
              </a:rPr>
              <a:t>dapat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US" sz="3200" b="1" dirty="0" err="1" smtClean="0">
                <a:latin typeface="+mn-lt"/>
              </a:rPr>
              <a:t>memenuhi</a:t>
            </a:r>
            <a:r>
              <a:rPr lang="en-US" sz="3200" b="1" dirty="0" smtClean="0">
                <a:latin typeface="+mn-lt"/>
              </a:rPr>
              <a:t> target </a:t>
            </a:r>
            <a:r>
              <a:rPr lang="en-US" sz="3200" b="1" dirty="0" err="1" smtClean="0">
                <a:latin typeface="+mn-lt"/>
              </a:rPr>
              <a:t>pembelajaran</a:t>
            </a:r>
            <a:endParaRPr lang="en-US" sz="3200" b="1" dirty="0">
              <a:latin typeface="+mn-lt"/>
            </a:endParaRPr>
          </a:p>
        </p:txBody>
      </p:sp>
      <p:pic>
        <p:nvPicPr>
          <p:cNvPr id="1026" name="Picture 2" descr="F:\LAMPUNG\GALERY\KARIKATUR\research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3000372"/>
            <a:ext cx="4643438" cy="325187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20/9/2010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Pendidikan Pancasila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96C41-EA2E-4D80-AC76-BDBE4A82754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Date Placeholder 1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20/9/2010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2"/>
          <p:cNvSpPr txBox="1">
            <a:spLocks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Pendidikan Pancasila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096C41-EA2E-4D80-AC76-BDBE4A8275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 descr="F:\LAMPUNG\GALERY\KARIKATUR\masyaraka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9183" y="571480"/>
            <a:ext cx="3427527" cy="2450381"/>
          </a:xfrm>
          <a:prstGeom prst="rect">
            <a:avLst/>
          </a:prstGeom>
          <a:noFill/>
        </p:spPr>
      </p:pic>
      <p:pic>
        <p:nvPicPr>
          <p:cNvPr id="9" name="Picture 3" descr="F:\LAMPUNG\GALERY\KARIKATUR\ch12_image10selfdefens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3214686"/>
            <a:ext cx="2857500" cy="2828925"/>
          </a:xfrm>
          <a:prstGeom prst="rect">
            <a:avLst/>
          </a:prstGeom>
          <a:noFill/>
        </p:spPr>
      </p:pic>
      <p:pic>
        <p:nvPicPr>
          <p:cNvPr id="10" name="Picture 4" descr="F:\LAMPUNG\GALERY\KARIKATUR\anak-soleh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57166"/>
            <a:ext cx="3143240" cy="2489759"/>
          </a:xfrm>
          <a:prstGeom prst="rect">
            <a:avLst/>
          </a:prstGeom>
          <a:noFill/>
        </p:spPr>
      </p:pic>
      <p:pic>
        <p:nvPicPr>
          <p:cNvPr id="11" name="Picture 5" descr="F:\LAMPUNG\GALERY\KARIKATUR\Peringatan-Hari-Anti-Korupsi-200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071810"/>
            <a:ext cx="4762500" cy="35242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20/9/2010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Pendidikan Pancasila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96C41-EA2E-4D80-AC76-BDBE4A82754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00034" y="1785926"/>
            <a:ext cx="7858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Mahasiswa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serius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selalu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berusaha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 date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informasi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menambah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referensi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034" y="2786058"/>
            <a:ext cx="7858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Saat-saat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tertentu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diumumkan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nilai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telah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diperoleh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857224" y="500042"/>
            <a:ext cx="7340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Untuk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diperkahtian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!!!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3714752"/>
            <a:ext cx="78581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Di </a:t>
            </a:r>
            <a:r>
              <a:rPr lang="en-US" sz="2400" b="1" dirty="0" err="1" smtClean="0"/>
              <a:t>akhir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smester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setelah</a:t>
            </a:r>
            <a:r>
              <a:rPr lang="en-US" sz="2400" b="1" dirty="0" smtClean="0"/>
              <a:t> UAS) </a:t>
            </a:r>
            <a:r>
              <a:rPr lang="en-US" sz="2400" b="1" dirty="0" err="1" smtClean="0"/>
              <a:t>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diumumkan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nama-nama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belum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melengkapi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tugas</a:t>
            </a:r>
            <a:r>
              <a:rPr lang="en-US" sz="2400" b="1" dirty="0" smtClean="0"/>
              <a:t>. </a:t>
            </a:r>
            <a:r>
              <a:rPr lang="en-US" sz="2400" b="1" dirty="0" err="1" smtClean="0"/>
              <a:t>Mahasiswa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tetap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tidak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melengkapi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tugas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memperoleh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nilai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apa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adanya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D094A4-0408-440B-88B5-367BD93DBB1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3143250"/>
            <a:ext cx="2955925" cy="196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428596" y="2000240"/>
            <a:ext cx="2071702" cy="128588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 err="1">
                <a:latin typeface="Cambria" pitchFamily="18" charset="0"/>
              </a:rPr>
              <a:t>Pengaruh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Lingkungan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Negatif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57158" y="4214818"/>
            <a:ext cx="1571636" cy="100013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 err="1">
                <a:latin typeface="Cambria" pitchFamily="18" charset="0"/>
              </a:rPr>
              <a:t>Pengaruh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Lingkungan</a:t>
            </a:r>
            <a:r>
              <a:rPr lang="en-US" sz="2000" dirty="0">
                <a:latin typeface="Cambria" pitchFamily="18" charset="0"/>
              </a:rPr>
              <a:t> </a:t>
            </a:r>
            <a:r>
              <a:rPr lang="en-US" sz="2000" dirty="0" err="1">
                <a:latin typeface="Cambria" pitchFamily="18" charset="0"/>
              </a:rPr>
              <a:t>Positif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3214678" y="1142984"/>
            <a:ext cx="2928958" cy="1214446"/>
          </a:xfrm>
          <a:prstGeom prst="triangl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 err="1">
                <a:latin typeface="Cambria" pitchFamily="18" charset="0"/>
              </a:rPr>
              <a:t>Pendidikan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err="1">
                <a:latin typeface="Cambria" pitchFamily="18" charset="0"/>
              </a:rPr>
              <a:t>Pancasila</a:t>
            </a:r>
            <a:endParaRPr lang="en-US" dirty="0">
              <a:latin typeface="Cambria" pitchFamily="18" charset="0"/>
            </a:endParaRPr>
          </a:p>
        </p:txBody>
      </p:sp>
      <p:cxnSp>
        <p:nvCxnSpPr>
          <p:cNvPr id="11" name="Curved Connector 10"/>
          <p:cNvCxnSpPr/>
          <p:nvPr/>
        </p:nvCxnSpPr>
        <p:spPr>
          <a:xfrm>
            <a:off x="1357313" y="3286125"/>
            <a:ext cx="785812" cy="500063"/>
          </a:xfrm>
          <a:prstGeom prst="curvedConnector3">
            <a:avLst>
              <a:gd name="adj1" fmla="val 28843"/>
            </a:avLst>
          </a:prstGeom>
          <a:ln w="7620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Curved Up Arrow 19"/>
          <p:cNvSpPr/>
          <p:nvPr/>
        </p:nvSpPr>
        <p:spPr>
          <a:xfrm>
            <a:off x="1500166" y="5143512"/>
            <a:ext cx="1285884" cy="642942"/>
          </a:xfrm>
          <a:prstGeom prst="curved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Left Arrow 21"/>
          <p:cNvSpPr/>
          <p:nvPr/>
        </p:nvSpPr>
        <p:spPr>
          <a:xfrm rot="17407651">
            <a:off x="3760122" y="2639879"/>
            <a:ext cx="980816" cy="477467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3" name="Picture 7" descr="bd06662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64806" y="3000372"/>
            <a:ext cx="2650598" cy="185578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24" name="Right Arrow 23"/>
          <p:cNvSpPr/>
          <p:nvPr/>
        </p:nvSpPr>
        <p:spPr>
          <a:xfrm>
            <a:off x="5000628" y="3929066"/>
            <a:ext cx="1143008" cy="71438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6072198" y="4814840"/>
            <a:ext cx="2643206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2000" dirty="0" err="1" smtClean="0">
                <a:latin typeface="Cambria" pitchFamily="18" charset="0"/>
              </a:rPr>
              <a:t>Manusia</a:t>
            </a:r>
            <a:r>
              <a:rPr lang="en-US" sz="2000" dirty="0" smtClean="0">
                <a:latin typeface="Cambria" pitchFamily="18" charset="0"/>
              </a:rPr>
              <a:t> Indonesia </a:t>
            </a:r>
            <a:r>
              <a:rPr lang="en-US" sz="2000" dirty="0" err="1" smtClean="0">
                <a:latin typeface="Cambria" pitchFamily="18" charset="0"/>
              </a:rPr>
              <a:t>seutuhnya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500" y="357188"/>
            <a:ext cx="807243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POSISI PENDIDIKAN PANCASILA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20" grpId="0" animBg="1"/>
      <p:bldP spid="22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20/9/2010</a:t>
            </a:r>
            <a:endParaRPr lang="en-US"/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Pendidikan Pancasila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BB096C41-EA2E-4D80-AC76-BDBE4A82754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71472" y="1285860"/>
            <a:ext cx="791045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LATAR BELAKANG, LANDASAN, DAN TUJUAN</a:t>
            </a:r>
          </a:p>
          <a:p>
            <a:pPr algn="ctr"/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PERKULIAHAN PANCASILA</a:t>
            </a:r>
            <a:endParaRPr lang="en-US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20/9/2010</a:t>
            </a:r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Pendidikan Pancasila</a:t>
            </a: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BB096C41-EA2E-4D80-AC76-BDBE4A82754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11" name="Picture 2" descr="F:\LAMPUNG\GALERY\POLITIK\31JemPerampok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49505">
            <a:off x="373853" y="581546"/>
            <a:ext cx="4355425" cy="3157683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820740">
            <a:off x="4342006" y="849514"/>
            <a:ext cx="428625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347023">
            <a:off x="3330924" y="2966089"/>
            <a:ext cx="5020569" cy="3347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785786" y="428604"/>
            <a:ext cx="664652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200" b="1" cap="none" spc="0" dirty="0" err="1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Semakin</a:t>
            </a:r>
            <a:r>
              <a:rPr lang="en-US" sz="32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banyak</a:t>
            </a:r>
            <a:r>
              <a:rPr lang="en-US" sz="32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penyimpangan</a:t>
            </a:r>
            <a:r>
              <a:rPr lang="en-US" sz="32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nilai</a:t>
            </a:r>
            <a:r>
              <a:rPr lang="en-US" sz="32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Pancasila</a:t>
            </a:r>
            <a:r>
              <a:rPr lang="en-US" sz="32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</a:t>
            </a:r>
            <a:r>
              <a:rPr lang="en-US" sz="3200" b="1" cap="none" spc="0" dirty="0" err="1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karena</a:t>
            </a:r>
            <a:r>
              <a:rPr lang="en-US" sz="32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melemahnya</a:t>
            </a:r>
            <a:r>
              <a:rPr lang="en-US" sz="32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pendidikan</a:t>
            </a:r>
            <a:r>
              <a:rPr lang="en-US" sz="3200" b="1" cap="none" spc="0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moral</a:t>
            </a:r>
            <a:endParaRPr lang="en-US" sz="3200" b="1" cap="none" spc="0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20/9/2010</a:t>
            </a: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Pendidikan Pancasila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BB096C41-EA2E-4D80-AC76-BDBE4A82754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0" name="Picture 2" descr="F:\LAMPUNG\GALERY\POLITIK\dscn24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31878"/>
            <a:ext cx="5000660" cy="3751514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071810"/>
            <a:ext cx="4752975" cy="356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642910" y="428604"/>
            <a:ext cx="773801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Nilai</a:t>
            </a:r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luhur</a:t>
            </a:r>
            <a:r>
              <a:rPr 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mulai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terabaikan</a:t>
            </a:r>
            <a:endParaRPr lang="en-US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27150" y="214313"/>
            <a:ext cx="7610475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Arial" charset="0"/>
              </a:rPr>
              <a:t>Landasan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Arial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Arial" charset="0"/>
              </a:rPr>
              <a:t>Pendidikan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Arial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  <a:cs typeface="Arial" charset="0"/>
              </a:rPr>
              <a:t>Pancasila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  <a:cs typeface="Arial" charset="0"/>
            </a:endParaRP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30193-986A-4DEA-B072-CAC53BC3AD20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357158" y="928670"/>
            <a:ext cx="8286808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002060"/>
                </a:solidFill>
                <a:latin typeface="Cambria" pitchFamily="18" charset="0"/>
              </a:rPr>
              <a:t>A. </a:t>
            </a:r>
            <a:r>
              <a:rPr lang="en-US" sz="2800" b="1" dirty="0" err="1">
                <a:solidFill>
                  <a:srgbClr val="002060"/>
                </a:solidFill>
                <a:latin typeface="Cambria" pitchFamily="18" charset="0"/>
              </a:rPr>
              <a:t>Landasan</a:t>
            </a:r>
            <a:r>
              <a:rPr lang="en-US" sz="2800" b="1" dirty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itchFamily="18" charset="0"/>
              </a:rPr>
              <a:t>Historis</a:t>
            </a:r>
            <a:r>
              <a:rPr lang="en-US" sz="2800" b="1" dirty="0">
                <a:latin typeface="Cambria" pitchFamily="18" charset="0"/>
              </a:rPr>
              <a:t>:</a:t>
            </a:r>
            <a:r>
              <a:rPr lang="en-US" sz="2800" b="1" dirty="0">
                <a:solidFill>
                  <a:srgbClr val="FFFF00"/>
                </a:solidFill>
                <a:latin typeface="Cambria" pitchFamily="18" charset="0"/>
              </a:rPr>
              <a:t> 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Pengalaman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sejarah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bangsa</a:t>
            </a:r>
            <a:r>
              <a:rPr lang="en-US" b="1" dirty="0">
                <a:latin typeface="Cambria" pitchFamily="18" charset="0"/>
              </a:rPr>
              <a:t> Indonesia </a:t>
            </a:r>
            <a:r>
              <a:rPr lang="en-US" b="1" dirty="0" err="1">
                <a:latin typeface="Cambria" pitchFamily="18" charset="0"/>
              </a:rPr>
              <a:t>sejak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jaman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kerajaan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hingga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sekarang</a:t>
            </a:r>
            <a:r>
              <a:rPr lang="en-US" b="1" dirty="0">
                <a:latin typeface="Cambria" pitchFamily="18" charset="0"/>
              </a:rPr>
              <a:t>  --</a:t>
            </a:r>
            <a:r>
              <a:rPr lang="en-US" b="1" dirty="0">
                <a:latin typeface="Cambria" pitchFamily="18" charset="0"/>
                <a:sym typeface="Wingdings" pitchFamily="2" charset="2"/>
              </a:rPr>
              <a:t> </a:t>
            </a:r>
            <a:r>
              <a:rPr lang="en-US" b="1" dirty="0" err="1">
                <a:latin typeface="Cambria" pitchFamily="18" charset="0"/>
                <a:sym typeface="Wingdings" pitchFamily="2" charset="2"/>
              </a:rPr>
              <a:t>Pancasila</a:t>
            </a:r>
            <a:r>
              <a:rPr lang="en-US" b="1" dirty="0">
                <a:latin typeface="Cambria" pitchFamily="18" charset="0"/>
                <a:sym typeface="Wingdings" pitchFamily="2" charset="2"/>
              </a:rPr>
              <a:t> </a:t>
            </a:r>
            <a:r>
              <a:rPr lang="en-US" b="1" dirty="0" err="1">
                <a:latin typeface="Cambria" pitchFamily="18" charset="0"/>
                <a:sym typeface="Wingdings" pitchFamily="2" charset="2"/>
              </a:rPr>
              <a:t>tetap</a:t>
            </a:r>
            <a:r>
              <a:rPr lang="en-US" b="1" dirty="0">
                <a:latin typeface="Cambria" pitchFamily="18" charset="0"/>
                <a:sym typeface="Wingdings" pitchFamily="2" charset="2"/>
              </a:rPr>
              <a:t> </a:t>
            </a:r>
            <a:r>
              <a:rPr lang="en-US" b="1" dirty="0" err="1">
                <a:latin typeface="Cambria" pitchFamily="18" charset="0"/>
                <a:sym typeface="Wingdings" pitchFamily="2" charset="2"/>
              </a:rPr>
              <a:t>eksis</a:t>
            </a:r>
            <a:r>
              <a:rPr lang="en-US" b="1" dirty="0">
                <a:latin typeface="Cambria" pitchFamily="18" charset="0"/>
                <a:sym typeface="Wingdings" pitchFamily="2" charset="2"/>
              </a:rPr>
              <a:t> </a:t>
            </a:r>
            <a:r>
              <a:rPr lang="en-US" b="1" dirty="0" err="1">
                <a:latin typeface="Cambria" pitchFamily="18" charset="0"/>
                <a:sym typeface="Wingdings" pitchFamily="2" charset="2"/>
              </a:rPr>
              <a:t>meski</a:t>
            </a:r>
            <a:r>
              <a:rPr lang="en-US" b="1" dirty="0">
                <a:latin typeface="Cambria" pitchFamily="18" charset="0"/>
                <a:sym typeface="Wingdings" pitchFamily="2" charset="2"/>
              </a:rPr>
              <a:t> </a:t>
            </a:r>
            <a:r>
              <a:rPr lang="en-US" b="1" dirty="0" err="1">
                <a:latin typeface="Cambria" pitchFamily="18" charset="0"/>
                <a:sym typeface="Wingdings" pitchFamily="2" charset="2"/>
              </a:rPr>
              <a:t>berbagai</a:t>
            </a:r>
            <a:r>
              <a:rPr lang="en-US" b="1" dirty="0">
                <a:latin typeface="Cambria" pitchFamily="18" charset="0"/>
                <a:sym typeface="Wingdings" pitchFamily="2" charset="2"/>
              </a:rPr>
              <a:t> ATHG</a:t>
            </a:r>
            <a:endParaRPr lang="en-US" b="1" dirty="0">
              <a:latin typeface="Cambria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57158" y="2000240"/>
            <a:ext cx="8286808" cy="135732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B. </a:t>
            </a:r>
            <a:r>
              <a:rPr lang="en-US" sz="2800" b="1" dirty="0" err="1">
                <a:solidFill>
                  <a:srgbClr val="C00000"/>
                </a:solidFill>
                <a:latin typeface="Cambria" pitchFamily="18" charset="0"/>
              </a:rPr>
              <a:t>Landasan</a:t>
            </a:r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Cambria" pitchFamily="18" charset="0"/>
              </a:rPr>
              <a:t>Sosiologis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 &amp; </a:t>
            </a:r>
            <a:r>
              <a:rPr lang="en-US" sz="2800" b="1" dirty="0" err="1" smtClean="0">
                <a:solidFill>
                  <a:srgbClr val="C00000"/>
                </a:solidFill>
                <a:latin typeface="Cambria" pitchFamily="18" charset="0"/>
              </a:rPr>
              <a:t>Kultural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:</a:t>
            </a:r>
            <a:r>
              <a:rPr lang="en-US" sz="2800" b="1" dirty="0" smtClean="0">
                <a:latin typeface="Cambria" pitchFamily="18" charset="0"/>
              </a:rPr>
              <a:t> </a:t>
            </a:r>
            <a:r>
              <a:rPr lang="en-US" b="1" dirty="0" smtClean="0">
                <a:latin typeface="Cambria" pitchFamily="18" charset="0"/>
              </a:rPr>
              <a:t>Indonesia </a:t>
            </a:r>
            <a:r>
              <a:rPr lang="en-US" b="1" dirty="0" err="1" smtClean="0">
                <a:latin typeface="Cambria" pitchFamily="18" charset="0"/>
              </a:rPr>
              <a:t>yg</a:t>
            </a:r>
            <a:r>
              <a:rPr lang="en-US" b="1" dirty="0" smtClean="0">
                <a:latin typeface="Cambria" pitchFamily="18" charset="0"/>
              </a:rPr>
              <a:t> plural </a:t>
            </a:r>
            <a:r>
              <a:rPr lang="en-US" b="1" dirty="0" err="1" smtClean="0">
                <a:latin typeface="Cambria" pitchFamily="18" charset="0"/>
              </a:rPr>
              <a:t>butuh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pemersatu</a:t>
            </a:r>
            <a:r>
              <a:rPr lang="en-US" b="1" dirty="0" smtClean="0">
                <a:latin typeface="Cambria" pitchFamily="18" charset="0"/>
              </a:rPr>
              <a:t>. </a:t>
            </a:r>
            <a:r>
              <a:rPr lang="en-US" b="1" dirty="0" err="1" smtClean="0">
                <a:latin typeface="Cambria" pitchFamily="18" charset="0"/>
              </a:rPr>
              <a:t>Nilai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>
                <a:latin typeface="Cambria" pitchFamily="18" charset="0"/>
              </a:rPr>
              <a:t>yang </a:t>
            </a:r>
            <a:r>
              <a:rPr lang="en-US" b="1" dirty="0" err="1">
                <a:latin typeface="Cambria" pitchFamily="18" charset="0"/>
              </a:rPr>
              <a:t>terkandung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dalam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Pancasila</a:t>
            </a:r>
            <a:r>
              <a:rPr lang="en-US" b="1" dirty="0">
                <a:latin typeface="Cambria" pitchFamily="18" charset="0"/>
              </a:rPr>
              <a:t> (</a:t>
            </a:r>
            <a:r>
              <a:rPr lang="en-US" b="1" dirty="0" err="1" smtClean="0">
                <a:latin typeface="Cambria" pitchFamily="18" charset="0"/>
              </a:rPr>
              <a:t>kenegaraan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maupun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kemasyarakatan</a:t>
            </a:r>
            <a:r>
              <a:rPr lang="en-US" b="1" dirty="0" smtClean="0">
                <a:latin typeface="Cambria" pitchFamily="18" charset="0"/>
              </a:rPr>
              <a:t>) </a:t>
            </a:r>
            <a:r>
              <a:rPr lang="en-US" b="1" dirty="0" err="1" smtClean="0">
                <a:latin typeface="Cambria" pitchFamily="18" charset="0"/>
              </a:rPr>
              <a:t>adalah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milik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bangsa</a:t>
            </a:r>
            <a:r>
              <a:rPr lang="en-US" b="1" dirty="0" smtClean="0">
                <a:latin typeface="Cambria" pitchFamily="18" charset="0"/>
              </a:rPr>
              <a:t> Indonesia yang </a:t>
            </a:r>
            <a:r>
              <a:rPr lang="en-US" b="1" dirty="0" err="1" smtClean="0">
                <a:latin typeface="Cambria" pitchFamily="18" charset="0"/>
              </a:rPr>
              <a:t>ada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sejak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jaman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dulu</a:t>
            </a:r>
            <a:r>
              <a:rPr lang="en-US" b="1" dirty="0" smtClean="0">
                <a:latin typeface="Cambria" pitchFamily="18" charset="0"/>
              </a:rPr>
              <a:t>. </a:t>
            </a:r>
            <a:r>
              <a:rPr lang="en-US" b="1" dirty="0" err="1" smtClean="0">
                <a:latin typeface="Cambria" pitchFamily="18" charset="0"/>
              </a:rPr>
              <a:t>Nilai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inilah</a:t>
            </a:r>
            <a:r>
              <a:rPr lang="en-US" b="1" dirty="0" smtClean="0">
                <a:latin typeface="Cambria" pitchFamily="18" charset="0"/>
              </a:rPr>
              <a:t> yang </a:t>
            </a:r>
            <a:r>
              <a:rPr lang="en-US" b="1" dirty="0" err="1" smtClean="0">
                <a:latin typeface="Cambria" pitchFamily="18" charset="0"/>
              </a:rPr>
              <a:t>dapat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menjadi</a:t>
            </a:r>
            <a:r>
              <a:rPr lang="en-US" b="1" dirty="0" smtClean="0">
                <a:latin typeface="Cambria" pitchFamily="18" charset="0"/>
              </a:rPr>
              <a:t> </a:t>
            </a:r>
            <a:r>
              <a:rPr lang="en-US" b="1" dirty="0" err="1" smtClean="0">
                <a:latin typeface="Cambria" pitchFamily="18" charset="0"/>
              </a:rPr>
              <a:t>pemersatu</a:t>
            </a:r>
            <a:r>
              <a:rPr lang="en-US" b="1" dirty="0" smtClean="0">
                <a:latin typeface="Cambria" pitchFamily="18" charset="0"/>
              </a:rPr>
              <a:t>.</a:t>
            </a:r>
            <a:endParaRPr lang="en-US" b="1" dirty="0">
              <a:latin typeface="Cambria" pitchFamily="18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57158" y="5643578"/>
            <a:ext cx="8286808" cy="10715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002060"/>
                </a:solidFill>
                <a:latin typeface="Cambria" pitchFamily="18" charset="0"/>
              </a:rPr>
              <a:t>D. </a:t>
            </a:r>
            <a:r>
              <a:rPr lang="en-US" sz="2800" b="1" dirty="0" err="1">
                <a:solidFill>
                  <a:srgbClr val="002060"/>
                </a:solidFill>
                <a:latin typeface="Cambria" pitchFamily="18" charset="0"/>
              </a:rPr>
              <a:t>Landasan</a:t>
            </a:r>
            <a:r>
              <a:rPr lang="en-US" sz="2800" b="1" dirty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mbria" pitchFamily="18" charset="0"/>
              </a:rPr>
              <a:t>Filosofis</a:t>
            </a:r>
            <a:r>
              <a:rPr lang="en-US" sz="2800" b="1" dirty="0">
                <a:solidFill>
                  <a:srgbClr val="002060"/>
                </a:solidFill>
                <a:latin typeface="Cambria" pitchFamily="18" charset="0"/>
              </a:rPr>
              <a:t>:  </a:t>
            </a:r>
            <a:r>
              <a:rPr lang="en-US" b="1" dirty="0" err="1">
                <a:latin typeface="Cambria" pitchFamily="18" charset="0"/>
              </a:rPr>
              <a:t>Pancasila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telah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menjadi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jiwa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dan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pandangan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hidup</a:t>
            </a:r>
            <a:r>
              <a:rPr lang="en-US" b="1" dirty="0">
                <a:latin typeface="Cambria" pitchFamily="18" charset="0"/>
              </a:rPr>
              <a:t>, </a:t>
            </a:r>
            <a:r>
              <a:rPr lang="en-US" b="1" dirty="0" err="1">
                <a:latin typeface="Cambria" pitchFamily="18" charset="0"/>
              </a:rPr>
              <a:t>oleh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karena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itu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sudah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seharusnya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direalisasikan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dalam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kehidupan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berbangsa</a:t>
            </a:r>
            <a:r>
              <a:rPr lang="en-US" b="1" dirty="0">
                <a:latin typeface="Cambria" pitchFamily="18" charset="0"/>
              </a:rPr>
              <a:t>, </a:t>
            </a:r>
            <a:r>
              <a:rPr lang="en-US" b="1" dirty="0" err="1">
                <a:latin typeface="Cambria" pitchFamily="18" charset="0"/>
              </a:rPr>
              <a:t>bernegara</a:t>
            </a:r>
            <a:r>
              <a:rPr lang="en-US" b="1" dirty="0">
                <a:latin typeface="Cambria" pitchFamily="18" charset="0"/>
              </a:rPr>
              <a:t>, </a:t>
            </a:r>
            <a:r>
              <a:rPr lang="en-US" b="1" dirty="0" err="1">
                <a:latin typeface="Cambria" pitchFamily="18" charset="0"/>
              </a:rPr>
              <a:t>dan</a:t>
            </a:r>
            <a:r>
              <a:rPr lang="en-US" b="1" dirty="0">
                <a:latin typeface="Cambria" pitchFamily="18" charset="0"/>
              </a:rPr>
              <a:t> </a:t>
            </a:r>
            <a:r>
              <a:rPr lang="en-US" b="1" dirty="0" err="1">
                <a:latin typeface="Cambria" pitchFamily="18" charset="0"/>
              </a:rPr>
              <a:t>bermasyarakat</a:t>
            </a:r>
            <a:endParaRPr lang="en-US" b="1" dirty="0">
              <a:latin typeface="Cambria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57158" y="3500438"/>
            <a:ext cx="8286808" cy="21431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C. </a:t>
            </a:r>
            <a:r>
              <a:rPr lang="en-US" sz="2800" b="1" dirty="0" err="1">
                <a:solidFill>
                  <a:srgbClr val="C00000"/>
                </a:solidFill>
                <a:latin typeface="Cambria" pitchFamily="18" charset="0"/>
              </a:rPr>
              <a:t>Landasan</a:t>
            </a:r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Cambria" pitchFamily="18" charset="0"/>
              </a:rPr>
              <a:t>Yuridis</a:t>
            </a:r>
            <a:r>
              <a:rPr lang="en-US" sz="2800" b="1" dirty="0">
                <a:solidFill>
                  <a:srgbClr val="0070C0"/>
                </a:solidFill>
                <a:latin typeface="Cambria" pitchFamily="18" charset="0"/>
              </a:rPr>
              <a:t>: </a:t>
            </a:r>
            <a:r>
              <a:rPr lang="en-US" b="1" dirty="0">
                <a:solidFill>
                  <a:srgbClr val="0070C0"/>
                </a:solidFill>
              </a:rPr>
              <a:t>UU No. 20 </a:t>
            </a:r>
            <a:r>
              <a:rPr lang="en-US" b="1" dirty="0" err="1">
                <a:solidFill>
                  <a:srgbClr val="0070C0"/>
                </a:solidFill>
              </a:rPr>
              <a:t>tahun</a:t>
            </a:r>
            <a:r>
              <a:rPr lang="en-US" b="1" dirty="0">
                <a:solidFill>
                  <a:srgbClr val="0070C0"/>
                </a:solidFill>
              </a:rPr>
              <a:t> 2003 </a:t>
            </a:r>
            <a:r>
              <a:rPr lang="en-US" b="1" dirty="0" err="1">
                <a:solidFill>
                  <a:srgbClr val="0070C0"/>
                </a:solidFill>
              </a:rPr>
              <a:t>tentang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Sisdiknas</a:t>
            </a:r>
            <a:r>
              <a:rPr lang="en-US" b="1" dirty="0">
                <a:solidFill>
                  <a:srgbClr val="0070C0"/>
                </a:solidFill>
              </a:rPr>
              <a:t>.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Kepmendiknas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 No. 232/U/2000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Th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 2000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tentang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Pedoman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Penyusunan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Kurikulum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Pendidikan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Tinggi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dan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 No. 45/U/2003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Th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 2003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tentang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Kurikulum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Inti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Pendidikan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mbria" pitchFamily="18" charset="0"/>
              </a:rPr>
              <a:t>Tinggi</a:t>
            </a:r>
            <a:r>
              <a:rPr lang="en-US" b="1" dirty="0">
                <a:solidFill>
                  <a:schemeClr val="tx1"/>
                </a:solidFill>
                <a:latin typeface="Cambria" pitchFamily="18" charset="0"/>
              </a:rPr>
              <a:t>;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Surat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Dirjen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Dikti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Diknas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No. 43/DIKTI/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Kep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/2006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tentang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Rambu-rambu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pelaksanaan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kelompok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Matakuliah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Pengembangan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Kepribadian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di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Perguruan</a:t>
            </a:r>
            <a:r>
              <a:rPr lang="en-US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Cambria" pitchFamily="18" charset="0"/>
              </a:rPr>
              <a:t>Tinggi</a:t>
            </a:r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. UU no. 12 </a:t>
            </a:r>
            <a:r>
              <a:rPr lang="en-US" b="1" dirty="0" err="1" smtClean="0">
                <a:solidFill>
                  <a:srgbClr val="C00000"/>
                </a:solidFill>
                <a:latin typeface="Cambria" pitchFamily="18" charset="0"/>
              </a:rPr>
              <a:t>Tahun</a:t>
            </a:r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 2012 </a:t>
            </a:r>
            <a:r>
              <a:rPr lang="en-US" b="1" dirty="0" err="1" smtClean="0">
                <a:solidFill>
                  <a:srgbClr val="C00000"/>
                </a:solidFill>
                <a:latin typeface="Cambria" pitchFamily="18" charset="0"/>
              </a:rPr>
              <a:t>tentang</a:t>
            </a:r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Cambria" pitchFamily="18" charset="0"/>
              </a:rPr>
              <a:t>Pendidikan</a:t>
            </a:r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Cambria" pitchFamily="18" charset="0"/>
              </a:rPr>
              <a:t>Tinggi</a:t>
            </a:r>
            <a:r>
              <a:rPr lang="en-US" b="1" dirty="0" smtClean="0">
                <a:solidFill>
                  <a:srgbClr val="C00000"/>
                </a:solidFill>
                <a:latin typeface="Cambria" pitchFamily="18" charset="0"/>
              </a:rPr>
              <a:t>.</a:t>
            </a:r>
            <a:endParaRPr lang="en-US" b="1" dirty="0">
              <a:solidFill>
                <a:srgbClr val="C00000"/>
              </a:solidFill>
              <a:latin typeface="Cambria" pitchFamily="18" charset="0"/>
            </a:endParaRPr>
          </a:p>
          <a:p>
            <a:pPr>
              <a:defRPr/>
            </a:pPr>
            <a:endParaRPr lang="en-US" b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Pendidikan Pancasila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20/9/2010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7AE4DC-0E7D-4CBC-9E66-EFD40828DC46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9" name="Footer Placeholder 3"/>
          <p:cNvSpPr txBox="1">
            <a:spLocks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Pendidikan Pancasila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Date Placeholder 4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20/9/2010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7AE4DC-0E7D-4CBC-9E66-EFD40828DC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938" y="142852"/>
            <a:ext cx="8001000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Tujuan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Pendidikan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Pancasila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di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Perguruan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Tinggi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3" name="Content Placeholder 6"/>
          <p:cNvSpPr>
            <a:spLocks noGrp="1"/>
          </p:cNvSpPr>
          <p:nvPr>
            <p:ph idx="1"/>
          </p:nvPr>
        </p:nvSpPr>
        <p:spPr>
          <a:xfrm>
            <a:off x="214282" y="1214422"/>
            <a:ext cx="8472518" cy="5072098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US" sz="2000" b="1" dirty="0" err="1" smtClean="0"/>
              <a:t>Memperkuat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Pancasila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sebagai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dasar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falsafah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negara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ideologi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bangsa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melalui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revitalisasi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nilai-nilai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dasar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Pancasila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sebagai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norma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dasar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kehidupan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bermasyarakat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berbangsa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bernegara</a:t>
            </a:r>
            <a:r>
              <a:rPr lang="en-US" sz="2000" b="1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sz="2000" b="1" dirty="0" err="1" smtClean="0"/>
              <a:t>Memberikan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pemahaman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penghayatan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atas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jiwa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nilai-nilai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dasar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Pancasila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kepada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mahasiswa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sebagai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warga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negara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Republik</a:t>
            </a:r>
            <a:r>
              <a:rPr lang="en-US" sz="2000" b="1" dirty="0" smtClean="0"/>
              <a:t> Indonesia, </a:t>
            </a:r>
            <a:r>
              <a:rPr lang="en-US" sz="2000" b="1" dirty="0" err="1" smtClean="0"/>
              <a:t>serta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membimbing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untuk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dapat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menerapkannya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dalam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kehidupan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bermasyarakat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berbangsa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bernegara</a:t>
            </a:r>
            <a:r>
              <a:rPr lang="en-US" sz="2000" b="1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sz="2000" b="1" dirty="0" err="1" smtClean="0"/>
              <a:t>Mempersiapkan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mahasiswa</a:t>
            </a:r>
            <a:r>
              <a:rPr lang="en-US" sz="2000" b="1" dirty="0" smtClean="0"/>
              <a:t> agar </a:t>
            </a:r>
            <a:r>
              <a:rPr lang="en-US" sz="2000" b="1" dirty="0" err="1" smtClean="0"/>
              <a:t>mampu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menganalisis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mencari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solusi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terhadap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berbagai</a:t>
            </a:r>
            <a:r>
              <a:rPr lang="en-US" sz="2000" b="1" dirty="0" smtClean="0"/>
              <a:t>  </a:t>
            </a:r>
            <a:r>
              <a:rPr lang="en-US" sz="2000" b="1" dirty="0" err="1" smtClean="0"/>
              <a:t>persoalan</a:t>
            </a:r>
            <a:r>
              <a:rPr lang="en-US" sz="2000" b="1" dirty="0" smtClean="0"/>
              <a:t>  </a:t>
            </a:r>
            <a:r>
              <a:rPr lang="en-US" sz="2000" b="1" dirty="0" err="1" smtClean="0"/>
              <a:t>kehidupan</a:t>
            </a:r>
            <a:r>
              <a:rPr lang="en-US" sz="2000" b="1" dirty="0" smtClean="0"/>
              <a:t>  </a:t>
            </a:r>
            <a:r>
              <a:rPr lang="en-US" sz="2000" b="1" dirty="0" err="1" smtClean="0"/>
              <a:t>bermasyarakat</a:t>
            </a:r>
            <a:r>
              <a:rPr lang="en-US" sz="2000" b="1" dirty="0" smtClean="0"/>
              <a:t>,  </a:t>
            </a:r>
            <a:r>
              <a:rPr lang="en-US" sz="2000" b="1" dirty="0" err="1" smtClean="0"/>
              <a:t>berbangsa</a:t>
            </a:r>
            <a:r>
              <a:rPr lang="en-US" sz="2000" b="1" dirty="0" smtClean="0"/>
              <a:t> 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 </a:t>
            </a:r>
            <a:r>
              <a:rPr lang="en-US" sz="2000" b="1" dirty="0" err="1" smtClean="0"/>
              <a:t>bernegara</a:t>
            </a:r>
            <a:r>
              <a:rPr lang="en-US" sz="2000" b="1" dirty="0" smtClean="0"/>
              <a:t>  </a:t>
            </a:r>
            <a:r>
              <a:rPr lang="en-US" sz="2000" b="1" dirty="0" err="1" smtClean="0"/>
              <a:t>melalui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sistem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pemikiran</a:t>
            </a:r>
            <a:r>
              <a:rPr lang="en-US" sz="2000" b="1" dirty="0" smtClean="0"/>
              <a:t> yang </a:t>
            </a:r>
            <a:r>
              <a:rPr lang="en-US" sz="2000" b="1" dirty="0" err="1" smtClean="0"/>
              <a:t>berdasarkan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nilai-nilai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Pancasila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UUD NRI </a:t>
            </a:r>
            <a:r>
              <a:rPr lang="en-US" sz="2000" b="1" dirty="0" err="1" smtClean="0"/>
              <a:t>Tahun</a:t>
            </a:r>
            <a:r>
              <a:rPr lang="en-US" sz="2000" b="1" dirty="0" smtClean="0"/>
              <a:t> 1945.</a:t>
            </a:r>
          </a:p>
          <a:p>
            <a:pPr>
              <a:buFont typeface="+mj-lt"/>
              <a:buAutoNum type="arabicPeriod"/>
            </a:pPr>
            <a:r>
              <a:rPr lang="en-US" sz="2000" b="1" dirty="0" err="1" smtClean="0"/>
              <a:t>Membentuk</a:t>
            </a:r>
            <a:r>
              <a:rPr lang="en-US" sz="2000" b="1" dirty="0" smtClean="0"/>
              <a:t>   </a:t>
            </a:r>
            <a:r>
              <a:rPr lang="en-US" sz="2000" b="1" dirty="0" err="1" smtClean="0"/>
              <a:t>sikap</a:t>
            </a:r>
            <a:r>
              <a:rPr lang="en-US" sz="2000" b="1" dirty="0" smtClean="0"/>
              <a:t>   mental   </a:t>
            </a:r>
            <a:r>
              <a:rPr lang="en-US" sz="2000" b="1" dirty="0" err="1" smtClean="0"/>
              <a:t>mahasiswa</a:t>
            </a:r>
            <a:r>
              <a:rPr lang="en-US" sz="2000" b="1" dirty="0" smtClean="0"/>
              <a:t>   yang   </a:t>
            </a:r>
            <a:r>
              <a:rPr lang="en-US" sz="2000" b="1" dirty="0" err="1" smtClean="0"/>
              <a:t>mampu</a:t>
            </a:r>
            <a:r>
              <a:rPr lang="en-US" sz="2000" b="1" dirty="0" smtClean="0"/>
              <a:t>   </a:t>
            </a:r>
            <a:r>
              <a:rPr lang="en-US" sz="2000" b="1" dirty="0" err="1" smtClean="0"/>
              <a:t>mengapresiasi</a:t>
            </a:r>
            <a:r>
              <a:rPr lang="en-US" sz="2000" b="1" dirty="0" smtClean="0"/>
              <a:t>   </a:t>
            </a:r>
            <a:r>
              <a:rPr lang="en-US" sz="2000" b="1" dirty="0" err="1" smtClean="0"/>
              <a:t>nilai-nilai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ketuhanan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kemanusiaan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kecintaan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tanah</a:t>
            </a:r>
            <a:r>
              <a:rPr lang="en-US" sz="2000" b="1" dirty="0" smtClean="0"/>
              <a:t> air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kesatuan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bangsa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serta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penguatan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masyarakat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madani</a:t>
            </a:r>
            <a:r>
              <a:rPr lang="en-US" sz="2000" b="1" dirty="0" smtClean="0"/>
              <a:t> yang </a:t>
            </a:r>
            <a:r>
              <a:rPr lang="en-US" sz="2000" b="1" dirty="0" err="1" smtClean="0"/>
              <a:t>demokratis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berkeadilan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bermartabat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berlandaskan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Pancasila</a:t>
            </a:r>
            <a:r>
              <a:rPr lang="en-US" sz="2000" b="1" dirty="0" smtClean="0"/>
              <a:t>,  </a:t>
            </a:r>
            <a:r>
              <a:rPr lang="en-US" sz="2000" b="1" dirty="0" err="1" smtClean="0"/>
              <a:t>untuk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mampu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berinteraksi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dengan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dinamika</a:t>
            </a:r>
            <a:r>
              <a:rPr lang="en-US" sz="2000" b="1" dirty="0" smtClean="0"/>
              <a:t>  internal </a:t>
            </a:r>
            <a:r>
              <a:rPr lang="en-US" sz="2000" b="1" dirty="0" err="1" smtClean="0"/>
              <a:t>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eksternal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masyarakat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bangsa</a:t>
            </a:r>
            <a:r>
              <a:rPr lang="en-US" sz="2000" b="1" dirty="0" smtClean="0"/>
              <a:t> Indonesia.</a:t>
            </a:r>
          </a:p>
          <a:p>
            <a:endParaRPr lang="en-US" sz="2000" b="1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20/9/2010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Pendidikan Pancasila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90C523-F41B-490A-A536-6D46262EA71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427038"/>
            <a:ext cx="82296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Capaian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Pembelajaran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8229600" cy="452596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600" b="1" dirty="0" err="1" smtClean="0"/>
              <a:t>Memiliki</a:t>
            </a:r>
            <a:r>
              <a:rPr lang="en-US" sz="2600" b="1" dirty="0" smtClean="0"/>
              <a:t>  </a:t>
            </a:r>
            <a:r>
              <a:rPr lang="en-US" sz="2600" b="1" dirty="0" err="1" smtClean="0"/>
              <a:t>kemampuan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analisis</a:t>
            </a:r>
            <a:r>
              <a:rPr lang="en-US" sz="2600" b="1" dirty="0" smtClean="0"/>
              <a:t>,  </a:t>
            </a:r>
            <a:r>
              <a:rPr lang="en-US" sz="2600" b="1" dirty="0" err="1" smtClean="0"/>
              <a:t>berfikir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rasional</a:t>
            </a:r>
            <a:r>
              <a:rPr lang="en-US" sz="2600" b="1" dirty="0" smtClean="0"/>
              <a:t>,  </a:t>
            </a:r>
            <a:r>
              <a:rPr lang="en-US" sz="2600" b="1" dirty="0" err="1" smtClean="0"/>
              <a:t>bersikap</a:t>
            </a:r>
            <a:r>
              <a:rPr lang="en-US" sz="2600" b="1" dirty="0" smtClean="0"/>
              <a:t>  </a:t>
            </a:r>
            <a:r>
              <a:rPr lang="en-US" sz="2600" b="1" dirty="0" err="1" smtClean="0"/>
              <a:t>kritis</a:t>
            </a:r>
            <a:r>
              <a:rPr lang="en-US" sz="2600" b="1" dirty="0" smtClean="0"/>
              <a:t>  </a:t>
            </a:r>
            <a:r>
              <a:rPr lang="en-US" sz="2600" b="1" dirty="0" err="1" smtClean="0"/>
              <a:t>dalam</a:t>
            </a:r>
            <a:r>
              <a:rPr lang="en-US" sz="2600" b="1" dirty="0" smtClean="0"/>
              <a:t>  </a:t>
            </a:r>
            <a:r>
              <a:rPr lang="en-US" sz="2600" b="1" dirty="0" err="1" smtClean="0"/>
              <a:t>menghadapi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persoalan-persoalan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dalam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kehidupan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bermasyarakat</a:t>
            </a:r>
            <a:r>
              <a:rPr lang="en-US" sz="2600" b="1" dirty="0" smtClean="0"/>
              <a:t>, </a:t>
            </a:r>
            <a:r>
              <a:rPr lang="en-US" sz="2600" b="1" dirty="0" err="1" smtClean="0"/>
              <a:t>berbangsa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dan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bernegara</a:t>
            </a:r>
            <a:r>
              <a:rPr lang="en-US" sz="2600" b="1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600" b="1" dirty="0" err="1" smtClean="0"/>
              <a:t>Memiliki</a:t>
            </a:r>
            <a:r>
              <a:rPr lang="en-US" sz="2600" b="1" dirty="0" smtClean="0"/>
              <a:t>  </a:t>
            </a:r>
            <a:r>
              <a:rPr lang="en-US" sz="2600" b="1" dirty="0" err="1" smtClean="0"/>
              <a:t>kemampuan</a:t>
            </a:r>
            <a:r>
              <a:rPr lang="en-US" sz="2600" b="1" dirty="0" smtClean="0"/>
              <a:t>  </a:t>
            </a:r>
            <a:r>
              <a:rPr lang="en-US" sz="2600" b="1" dirty="0" err="1" smtClean="0"/>
              <a:t>dan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tanggung</a:t>
            </a:r>
            <a:r>
              <a:rPr lang="en-US" sz="2600" b="1" dirty="0" smtClean="0"/>
              <a:t>  </a:t>
            </a:r>
            <a:r>
              <a:rPr lang="en-US" sz="2600" b="1" dirty="0" err="1" smtClean="0"/>
              <a:t>jawab</a:t>
            </a:r>
            <a:r>
              <a:rPr lang="en-US" sz="2600" b="1" dirty="0" smtClean="0"/>
              <a:t>  </a:t>
            </a:r>
            <a:r>
              <a:rPr lang="en-US" sz="2600" b="1" dirty="0" err="1" smtClean="0"/>
              <a:t>intelektual</a:t>
            </a:r>
            <a:r>
              <a:rPr lang="en-US" sz="2600" b="1" dirty="0" smtClean="0"/>
              <a:t>  </a:t>
            </a:r>
            <a:r>
              <a:rPr lang="en-US" sz="2600" b="1" dirty="0" err="1" smtClean="0"/>
              <a:t>dalam</a:t>
            </a:r>
            <a:r>
              <a:rPr lang="en-US" sz="2600" b="1" dirty="0" smtClean="0"/>
              <a:t>  </a:t>
            </a:r>
            <a:r>
              <a:rPr lang="en-US" sz="2600" b="1" dirty="0" err="1" smtClean="0"/>
              <a:t>mengenali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masalah</a:t>
            </a:r>
            <a:r>
              <a:rPr lang="en-US" sz="2600" b="1" dirty="0" smtClean="0"/>
              <a:t>- </a:t>
            </a:r>
            <a:r>
              <a:rPr lang="en-US" sz="2600" b="1" dirty="0" err="1" smtClean="0"/>
              <a:t>masalah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dan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memberi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solusi</a:t>
            </a:r>
            <a:r>
              <a:rPr lang="en-US" sz="2600" b="1" dirty="0" smtClean="0"/>
              <a:t>  </a:t>
            </a:r>
            <a:r>
              <a:rPr lang="en-US" sz="2600" b="1" dirty="0" err="1" smtClean="0"/>
              <a:t>berdasarkan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nilai-nilai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Pancasila</a:t>
            </a:r>
            <a:endParaRPr lang="en-US" sz="2600" b="1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600" b="1" dirty="0" err="1" smtClean="0"/>
              <a:t>Mampu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menjelaskan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dasar-dasar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kebenaran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bahwa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Pancasila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adalah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ideologi</a:t>
            </a:r>
            <a:r>
              <a:rPr lang="en-US" sz="2600" b="1" dirty="0" smtClean="0"/>
              <a:t> yang </a:t>
            </a:r>
            <a:r>
              <a:rPr lang="en-US" sz="2600" b="1" dirty="0" err="1" smtClean="0"/>
              <a:t>sesuai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bagi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bangsa</a:t>
            </a:r>
            <a:r>
              <a:rPr lang="en-US" sz="2600" b="1" dirty="0" smtClean="0"/>
              <a:t> Indonesia yang </a:t>
            </a:r>
            <a:r>
              <a:rPr lang="en-US" sz="2600" b="1" dirty="0" err="1" smtClean="0"/>
              <a:t>majemuk</a:t>
            </a:r>
            <a:r>
              <a:rPr lang="en-US" sz="2600" b="1" dirty="0" smtClean="0"/>
              <a:t> (</a:t>
            </a:r>
            <a:r>
              <a:rPr lang="en-US" sz="2600" b="1" dirty="0" err="1" smtClean="0"/>
              <a:t>Bhinneka</a:t>
            </a:r>
            <a:r>
              <a:rPr lang="en-US" sz="2600" b="1" dirty="0" smtClean="0"/>
              <a:t> Tunggal </a:t>
            </a:r>
            <a:r>
              <a:rPr lang="en-US" sz="2600" b="1" dirty="0" err="1" smtClean="0"/>
              <a:t>Ika</a:t>
            </a:r>
            <a:r>
              <a:rPr lang="en-US" sz="2600" b="1" dirty="0" smtClean="0"/>
              <a:t>).</a:t>
            </a:r>
          </a:p>
          <a:p>
            <a:endParaRPr lang="en-US" sz="2600" b="1" dirty="0"/>
          </a:p>
        </p:txBody>
      </p:sp>
      <p:sp>
        <p:nvSpPr>
          <p:cNvPr id="9" name="Date Placeholder 3"/>
          <p:cNvSpPr txBox="1">
            <a:spLocks/>
          </p:cNvSpPr>
          <p:nvPr/>
        </p:nvSpPr>
        <p:spPr>
          <a:xfrm>
            <a:off x="609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20/9/2010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3276600" y="65087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Pendidikan Pancasila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90C523-F41B-490A-A536-6D46262EA7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20/9/2010</a:t>
            </a:r>
            <a:endParaRPr lang="en-US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mtClean="0"/>
              <a:t>Pendidikan Pancasila</a:t>
            </a:r>
            <a:endParaRPr lang="en-US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BB096C41-EA2E-4D80-AC76-BDBE4A827545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7" name="Picture 2" descr="F:\LAMPUNG\GALERY\DOKUMENKU\AKU\IMG0190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352800"/>
            <a:ext cx="2286000" cy="304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loud Callout 7"/>
          <p:cNvSpPr/>
          <p:nvPr/>
        </p:nvSpPr>
        <p:spPr>
          <a:xfrm>
            <a:off x="2714612" y="571480"/>
            <a:ext cx="5929354" cy="3286148"/>
          </a:xfrm>
          <a:prstGeom prst="cloudCallout">
            <a:avLst>
              <a:gd name="adj1" fmla="val -57697"/>
              <a:gd name="adj2" fmla="val 877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Minggu</a:t>
            </a:r>
            <a:r>
              <a:rPr lang="en-US" sz="3600" dirty="0" smtClean="0"/>
              <a:t> </a:t>
            </a:r>
            <a:r>
              <a:rPr lang="en-US" sz="3600" dirty="0" err="1" smtClean="0"/>
              <a:t>depn</a:t>
            </a:r>
            <a:r>
              <a:rPr lang="en-US" sz="3600" dirty="0" smtClean="0"/>
              <a:t> </a:t>
            </a:r>
            <a:r>
              <a:rPr lang="en-US" sz="3600" dirty="0" err="1" smtClean="0"/>
              <a:t>kita</a:t>
            </a:r>
            <a:r>
              <a:rPr lang="en-US" sz="3600" dirty="0" smtClean="0"/>
              <a:t> </a:t>
            </a:r>
            <a:r>
              <a:rPr lang="en-US" sz="3600" dirty="0" err="1" smtClean="0"/>
              <a:t>membahas</a:t>
            </a:r>
            <a:r>
              <a:rPr lang="en-US" sz="3600" dirty="0" smtClean="0"/>
              <a:t> </a:t>
            </a:r>
            <a:r>
              <a:rPr lang="en-US" sz="3600" dirty="0" err="1" smtClean="0"/>
              <a:t>Pancasila</a:t>
            </a:r>
            <a:r>
              <a:rPr lang="en-US" sz="3600" dirty="0" smtClean="0"/>
              <a:t> </a:t>
            </a:r>
            <a:r>
              <a:rPr lang="en-US" sz="3600" dirty="0" err="1" smtClean="0"/>
              <a:t>dalam</a:t>
            </a:r>
            <a:r>
              <a:rPr lang="en-US" sz="3600" dirty="0" smtClean="0"/>
              <a:t> </a:t>
            </a:r>
            <a:r>
              <a:rPr lang="en-US" sz="3600" dirty="0" err="1" smtClean="0"/>
              <a:t>sejarah</a:t>
            </a:r>
            <a:r>
              <a:rPr lang="en-US" sz="3600" dirty="0" smtClean="0"/>
              <a:t> </a:t>
            </a:r>
            <a:r>
              <a:rPr lang="en-US" sz="3600" dirty="0" err="1" smtClean="0"/>
              <a:t>bangsa</a:t>
            </a:r>
            <a:r>
              <a:rPr lang="en-US" sz="3600" dirty="0" smtClean="0"/>
              <a:t>?</a:t>
            </a:r>
            <a:endParaRPr lang="en-US" sz="3600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Posisi dan Arti Penting Pembelajaran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</TotalTime>
  <Words>665</Words>
  <Application>Microsoft Office PowerPoint</Application>
  <PresentationFormat>On-screen Show (4:3)</PresentationFormat>
  <Paragraphs>126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SUMBER BELAJAR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Capaian Pembelajaran</vt:lpstr>
      <vt:lpstr>PowerPoint Presentation</vt:lpstr>
    </vt:vector>
  </TitlesOfParts>
  <Company>IBI Darmajaya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User</cp:lastModifiedBy>
  <cp:revision>134</cp:revision>
  <dcterms:created xsi:type="dcterms:W3CDTF">2010-04-18T12:06:30Z</dcterms:created>
  <dcterms:modified xsi:type="dcterms:W3CDTF">2019-03-19T06:05:06Z</dcterms:modified>
</cp:coreProperties>
</file>