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C14E-8E29-83F3-D4A1-DE0D9B61D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360" y="2080258"/>
            <a:ext cx="5974673" cy="22685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EVALUASI PEMBELAJARAN</a:t>
            </a:r>
            <a:endParaRPr lang="en-ID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DFFC6-795F-40B0-45D8-E4F3D3585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334" y="5569235"/>
            <a:ext cx="5357600" cy="11602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Amnah, </a:t>
            </a:r>
            <a:r>
              <a:rPr lang="en-US" b="1" dirty="0" err="1"/>
              <a:t>S.Kom.,MTI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0215067102</a:t>
            </a:r>
            <a:endParaRPr lang="en-ID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95B90-2205-1393-8645-AD838B62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C09745A1-77EA-2464-4752-721BF679A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D37350B-41A6-ABA7-C6A2-4C53F7057062}"/>
              </a:ext>
            </a:extLst>
          </p:cNvPr>
          <p:cNvSpPr txBox="1">
            <a:spLocks/>
          </p:cNvSpPr>
          <p:nvPr/>
        </p:nvSpPr>
        <p:spPr>
          <a:xfrm>
            <a:off x="1393054" y="3892835"/>
            <a:ext cx="7305176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PERTEMUAN </a:t>
            </a:r>
            <a:r>
              <a:rPr lang="en-US" b="1"/>
              <a:t>– SEMBILAN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 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4375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0D5E-8D17-6D50-0877-78F5A0D2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pPr algn="l"/>
            <a:r>
              <a:rPr lang="en-US" dirty="0" err="1"/>
              <a:t>Karakteristik</a:t>
            </a:r>
            <a:r>
              <a:rPr lang="en-US" dirty="0"/>
              <a:t>,  model dan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E45F-C18B-AFD9-C6A2-0FA54EFEB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60" y="2052116"/>
            <a:ext cx="9061379" cy="45087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A.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Instumen</a:t>
            </a:r>
            <a:r>
              <a:rPr lang="en-US" dirty="0"/>
              <a:t> </a:t>
            </a:r>
            <a:r>
              <a:rPr lang="en-US" dirty="0" err="1"/>
              <a:t>Evaluasi</a:t>
            </a:r>
            <a:endParaRPr lang="en-US" dirty="0"/>
          </a:p>
          <a:p>
            <a:pPr marL="720725">
              <a:buFont typeface="Wingdings" panose="05000000000000000000" pitchFamily="2" charset="2"/>
              <a:buChar char="ü"/>
            </a:pP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kekurangan-kekurangan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ditingkatkan</a:t>
            </a:r>
            <a:r>
              <a:rPr lang="en-US" dirty="0"/>
              <a:t>.</a:t>
            </a:r>
          </a:p>
          <a:p>
            <a:pPr marL="720725">
              <a:buFont typeface="Wingdings" panose="05000000000000000000" pitchFamily="2" charset="2"/>
              <a:buChar char="ü"/>
            </a:pPr>
            <a:r>
              <a:rPr lang="en-ID" dirty="0"/>
              <a:t>Alat </a:t>
            </a:r>
            <a:r>
              <a:rPr lang="en-ID" dirty="0" err="1"/>
              <a:t>ukur</a:t>
            </a:r>
            <a:r>
              <a:rPr lang="en-ID" dirty="0"/>
              <a:t> yang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mengukur</a:t>
            </a:r>
            <a:endParaRPr lang="en-ID" dirty="0"/>
          </a:p>
          <a:p>
            <a:pPr marL="720725">
              <a:buFont typeface="Wingdings" panose="05000000000000000000" pitchFamily="2" charset="2"/>
              <a:buChar char="ü"/>
            </a:pPr>
            <a:r>
              <a:rPr lang="en-ID" dirty="0"/>
              <a:t>data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akurat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fungsinya</a:t>
            </a:r>
            <a:r>
              <a:rPr lang="en-ID" dirty="0"/>
              <a:t>, </a:t>
            </a:r>
            <a:r>
              <a:rPr lang="en-ID" dirty="0" err="1"/>
              <a:t>tentu</a:t>
            </a:r>
            <a:r>
              <a:rPr lang="en-ID" dirty="0"/>
              <a:t> </a:t>
            </a:r>
            <a:r>
              <a:rPr lang="en-ID" dirty="0" err="1"/>
              <a:t>karakteristik</a:t>
            </a:r>
            <a:endParaRPr lang="en-ID" dirty="0"/>
          </a:p>
          <a:p>
            <a:pPr marL="720725">
              <a:buFont typeface="Wingdings" panose="05000000000000000000" pitchFamily="2" charset="2"/>
              <a:buChar char="ü"/>
            </a:pPr>
            <a:r>
              <a:rPr lang="en-ID" dirty="0" err="1"/>
              <a:t>instrumen</a:t>
            </a:r>
            <a:r>
              <a:rPr lang="en-ID" dirty="0"/>
              <a:t> yang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valid, </a:t>
            </a:r>
            <a:r>
              <a:rPr lang="en-ID" dirty="0" err="1"/>
              <a:t>reliabel</a:t>
            </a:r>
            <a:r>
              <a:rPr lang="en-ID" dirty="0"/>
              <a:t>, </a:t>
            </a:r>
            <a:r>
              <a:rPr lang="en-ID" dirty="0" err="1"/>
              <a:t>relevan</a:t>
            </a:r>
            <a:r>
              <a:rPr lang="en-ID" dirty="0"/>
              <a:t>,</a:t>
            </a:r>
          </a:p>
          <a:p>
            <a:pPr marL="720725">
              <a:buFont typeface="Wingdings" panose="05000000000000000000" pitchFamily="2" charset="2"/>
              <a:buChar char="ü"/>
            </a:pPr>
            <a:r>
              <a:rPr lang="en-ID" dirty="0" err="1"/>
              <a:t>representatif</a:t>
            </a:r>
            <a:r>
              <a:rPr lang="en-ID" dirty="0"/>
              <a:t>, </a:t>
            </a:r>
            <a:r>
              <a:rPr lang="en-ID" dirty="0" err="1"/>
              <a:t>praktis</a:t>
            </a:r>
            <a:r>
              <a:rPr lang="en-ID" dirty="0"/>
              <a:t>, </a:t>
            </a:r>
            <a:r>
              <a:rPr lang="en-ID" dirty="0" err="1"/>
              <a:t>deskriminatif</a:t>
            </a:r>
            <a:r>
              <a:rPr lang="en-ID" dirty="0"/>
              <a:t>, </a:t>
            </a:r>
            <a:r>
              <a:rPr lang="en-ID" dirty="0" err="1"/>
              <a:t>spesifik</a:t>
            </a:r>
            <a:r>
              <a:rPr lang="en-ID" dirty="0"/>
              <a:t> dan </a:t>
            </a:r>
            <a:r>
              <a:rPr lang="en-ID" dirty="0" err="1"/>
              <a:t>proporsional</a:t>
            </a:r>
            <a:r>
              <a:rPr lang="en-ID" dirty="0"/>
              <a:t>.</a:t>
            </a:r>
          </a:p>
          <a:p>
            <a:pPr marL="376237" indent="0" algn="r">
              <a:buNone/>
            </a:pPr>
            <a:r>
              <a:rPr lang="en-ID" b="1" dirty="0">
                <a:highlight>
                  <a:srgbClr val="000000"/>
                </a:highlight>
              </a:rPr>
              <a:t>(</a:t>
            </a:r>
            <a:r>
              <a:rPr lang="en-ID" b="1" dirty="0" err="1">
                <a:highlight>
                  <a:srgbClr val="000000"/>
                </a:highlight>
              </a:rPr>
              <a:t>lanjut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baca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dibuku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sampai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hal</a:t>
            </a:r>
            <a:r>
              <a:rPr lang="en-ID" b="1" dirty="0">
                <a:highlight>
                  <a:srgbClr val="000000"/>
                </a:highlight>
              </a:rPr>
              <a:t>. 36)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D2E13-66B9-2DCE-8BB5-0E892771B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6F376D4D-5604-2BD5-BD06-7B255AEC2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56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DFCF-F0A7-90A4-D15F-DCB09CCC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83" y="145116"/>
            <a:ext cx="7958331" cy="1077229"/>
          </a:xfrm>
        </p:spPr>
        <p:txBody>
          <a:bodyPr/>
          <a:lstStyle/>
          <a:p>
            <a:pPr algn="l"/>
            <a:r>
              <a:rPr lang="en-US" dirty="0"/>
              <a:t>B. Model </a:t>
            </a:r>
            <a:r>
              <a:rPr lang="en-US" dirty="0" err="1"/>
              <a:t>Evaluasi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D05E3-11FF-D580-9B84-DDFC25191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1150956"/>
            <a:ext cx="8660770" cy="5295564"/>
          </a:xfrm>
        </p:spPr>
        <p:txBody>
          <a:bodyPr>
            <a:normAutofit fontScale="92500" lnSpcReduction="20000"/>
          </a:bodyPr>
          <a:lstStyle/>
          <a:p>
            <a:r>
              <a:rPr lang="en-ID" dirty="0"/>
              <a:t>Dalam  </a:t>
            </a:r>
            <a:r>
              <a:rPr lang="en-ID" dirty="0" err="1"/>
              <a:t>studi</a:t>
            </a:r>
            <a:r>
              <a:rPr lang="en-ID" dirty="0"/>
              <a:t>  </a:t>
            </a:r>
            <a:r>
              <a:rPr lang="en-ID" dirty="0" err="1"/>
              <a:t>tentang</a:t>
            </a:r>
            <a:r>
              <a:rPr lang="en-ID" dirty="0"/>
              <a:t>  </a:t>
            </a:r>
            <a:r>
              <a:rPr lang="en-ID" dirty="0" err="1"/>
              <a:t>evaluasi</a:t>
            </a:r>
            <a:r>
              <a:rPr lang="en-ID" dirty="0"/>
              <a:t>,  </a:t>
            </a:r>
            <a:r>
              <a:rPr lang="en-ID" dirty="0" err="1"/>
              <a:t>banyak</a:t>
            </a:r>
            <a:r>
              <a:rPr lang="en-ID" dirty="0"/>
              <a:t>  </a:t>
            </a:r>
            <a:r>
              <a:rPr lang="en-ID" dirty="0" err="1"/>
              <a:t>sekali</a:t>
            </a:r>
            <a:r>
              <a:rPr lang="en-ID" dirty="0"/>
              <a:t>  </a:t>
            </a:r>
            <a:r>
              <a:rPr lang="en-ID" dirty="0" err="1"/>
              <a:t>dijumpai</a:t>
            </a:r>
            <a:r>
              <a:rPr lang="en-ID" dirty="0"/>
              <a:t> model-model  </a:t>
            </a:r>
            <a:r>
              <a:rPr lang="en-ID" dirty="0" err="1"/>
              <a:t>evaluasi</a:t>
            </a:r>
            <a:r>
              <a:rPr lang="en-ID" dirty="0"/>
              <a:t>  </a:t>
            </a:r>
            <a:r>
              <a:rPr lang="en-ID" dirty="0" err="1"/>
              <a:t>dengan</a:t>
            </a:r>
            <a:r>
              <a:rPr lang="en-ID" dirty="0"/>
              <a:t>  format  </a:t>
            </a:r>
            <a:r>
              <a:rPr lang="en-ID" dirty="0" err="1"/>
              <a:t>atau</a:t>
            </a:r>
            <a:r>
              <a:rPr lang="en-ID" dirty="0"/>
              <a:t>  </a:t>
            </a:r>
            <a:r>
              <a:rPr lang="en-ID" dirty="0" err="1"/>
              <a:t>sistematika</a:t>
            </a:r>
            <a:r>
              <a:rPr lang="en-ID" dirty="0"/>
              <a:t>  yang </a:t>
            </a:r>
            <a:r>
              <a:rPr lang="en-ID" dirty="0" err="1"/>
              <a:t>berbeda</a:t>
            </a:r>
            <a:r>
              <a:rPr lang="en-ID" dirty="0"/>
              <a:t>, </a:t>
            </a:r>
            <a:r>
              <a:rPr lang="en-ID" dirty="0" err="1"/>
              <a:t>sekalipun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model </a:t>
            </a:r>
            <a:r>
              <a:rPr lang="en-ID" dirty="0" err="1"/>
              <a:t>ada</a:t>
            </a:r>
            <a:r>
              <a:rPr lang="en-ID" dirty="0"/>
              <a:t> juga yang </a:t>
            </a:r>
            <a:r>
              <a:rPr lang="en-ID" dirty="0" err="1"/>
              <a:t>sama</a:t>
            </a:r>
            <a:r>
              <a:rPr lang="en-ID" dirty="0"/>
              <a:t>. Hal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dikelompokkan</a:t>
            </a:r>
            <a:r>
              <a:rPr lang="en-ID" dirty="0"/>
              <a:t> model </a:t>
            </a:r>
            <a:r>
              <a:rPr lang="en-ID" dirty="0" err="1"/>
              <a:t>evaluasi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berikut</a:t>
            </a:r>
            <a:r>
              <a:rPr lang="en-ID" dirty="0"/>
              <a:t> : </a:t>
            </a:r>
          </a:p>
          <a:p>
            <a:pPr marL="720725">
              <a:buFont typeface="Wingdings" panose="05000000000000000000" pitchFamily="2" charset="2"/>
              <a:buChar char="ü"/>
            </a:pPr>
            <a:r>
              <a:rPr lang="en-ID" dirty="0"/>
              <a:t>Model </a:t>
            </a:r>
            <a:r>
              <a:rPr lang="en-ID" dirty="0" err="1"/>
              <a:t>evaluasi</a:t>
            </a:r>
            <a:r>
              <a:rPr lang="en-ID" dirty="0"/>
              <a:t> </a:t>
            </a:r>
            <a:r>
              <a:rPr lang="en-ID" dirty="0" err="1"/>
              <a:t>kuantitatif</a:t>
            </a:r>
            <a:r>
              <a:rPr lang="en-ID" dirty="0"/>
              <a:t>,</a:t>
            </a:r>
          </a:p>
          <a:p>
            <a:pPr marL="720725">
              <a:buFont typeface="Wingdings" panose="05000000000000000000" pitchFamily="2" charset="2"/>
              <a:buChar char="ü"/>
            </a:pPr>
            <a:r>
              <a:rPr lang="en-ID" dirty="0"/>
              <a:t>Model  </a:t>
            </a:r>
            <a:r>
              <a:rPr lang="en-ID" dirty="0" err="1"/>
              <a:t>evaluasi</a:t>
            </a:r>
            <a:r>
              <a:rPr lang="en-ID" dirty="0"/>
              <a:t>  </a:t>
            </a:r>
            <a:r>
              <a:rPr lang="en-ID" dirty="0" err="1"/>
              <a:t>kualitatif</a:t>
            </a:r>
            <a:r>
              <a:rPr lang="en-ID" dirty="0"/>
              <a:t>,</a:t>
            </a:r>
          </a:p>
          <a:p>
            <a:pPr marL="354013"/>
            <a:r>
              <a:rPr lang="en-ID" dirty="0" err="1"/>
              <a:t>empat</a:t>
            </a:r>
            <a:r>
              <a:rPr lang="en-ID" dirty="0"/>
              <a:t>  model  </a:t>
            </a:r>
            <a:r>
              <a:rPr lang="en-ID" dirty="0" err="1"/>
              <a:t>utama</a:t>
            </a:r>
            <a:r>
              <a:rPr lang="en-ID" dirty="0"/>
              <a:t>,  </a:t>
            </a:r>
            <a:r>
              <a:rPr lang="en-ID" dirty="0" err="1"/>
              <a:t>yaitu</a:t>
            </a:r>
            <a:endParaRPr lang="en-ID" dirty="0"/>
          </a:p>
          <a:p>
            <a:pPr marL="696913" indent="-342900">
              <a:buFont typeface="Wingdings" panose="05000000000000000000" pitchFamily="2" charset="2"/>
              <a:buChar char="ü"/>
            </a:pPr>
            <a:r>
              <a:rPr lang="en-ID" dirty="0"/>
              <a:t>Measurement,  </a:t>
            </a:r>
          </a:p>
          <a:p>
            <a:pPr marL="696913" indent="-342900">
              <a:buFont typeface="Wingdings" panose="05000000000000000000" pitchFamily="2" charset="2"/>
              <a:buChar char="ü"/>
            </a:pPr>
            <a:r>
              <a:rPr lang="en-ID" dirty="0"/>
              <a:t>Congruence,  </a:t>
            </a:r>
          </a:p>
          <a:p>
            <a:pPr marL="696913" indent="-342900">
              <a:buFont typeface="Wingdings" panose="05000000000000000000" pitchFamily="2" charset="2"/>
              <a:buChar char="ü"/>
            </a:pPr>
            <a:r>
              <a:rPr lang="en-ID" dirty="0"/>
              <a:t>System,  dan </a:t>
            </a:r>
          </a:p>
          <a:p>
            <a:pPr marL="696913" indent="-342900">
              <a:buFont typeface="Wingdings" panose="05000000000000000000" pitchFamily="2" charset="2"/>
              <a:buChar char="ü"/>
            </a:pPr>
            <a:r>
              <a:rPr lang="en-ID" dirty="0"/>
              <a:t>Illumination</a:t>
            </a:r>
          </a:p>
          <a:p>
            <a:pPr marL="354013" indent="0" algn="r">
              <a:buNone/>
            </a:pPr>
            <a:r>
              <a:rPr lang="en-ID" b="1" dirty="0">
                <a:highlight>
                  <a:srgbClr val="000000"/>
                </a:highlight>
              </a:rPr>
              <a:t>(</a:t>
            </a:r>
            <a:r>
              <a:rPr lang="en-ID" b="1" dirty="0" err="1">
                <a:highlight>
                  <a:srgbClr val="000000"/>
                </a:highlight>
              </a:rPr>
              <a:t>Lanjutkan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membaca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materi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dibuku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sampai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hal</a:t>
            </a:r>
            <a:r>
              <a:rPr lang="en-ID" b="1" dirty="0">
                <a:highlight>
                  <a:srgbClr val="000000"/>
                </a:highlight>
              </a:rPr>
              <a:t>. 48)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CB1106-8718-3FB4-C114-1DEFBF27A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DB5F658-A0E5-0C83-4DF2-4A18C68A3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7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19EA7-5BCA-32BD-B687-9160C260F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83" y="0"/>
            <a:ext cx="7958331" cy="1077229"/>
          </a:xfrm>
        </p:spPr>
        <p:txBody>
          <a:bodyPr/>
          <a:lstStyle/>
          <a:p>
            <a:pPr algn="l"/>
            <a:r>
              <a:rPr lang="en-US" dirty="0"/>
              <a:t>C.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Evaluasi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F4F84-0205-7E09-3A5F-3CDF69610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330" y="1077229"/>
            <a:ext cx="9235439" cy="5780771"/>
          </a:xfrm>
        </p:spPr>
        <p:txBody>
          <a:bodyPr/>
          <a:lstStyle/>
          <a:p>
            <a:r>
              <a:rPr lang="en-ID" dirty="0" err="1"/>
              <a:t>Pendekatan</a:t>
            </a:r>
            <a:r>
              <a:rPr lang="en-ID" dirty="0"/>
              <a:t>  </a:t>
            </a:r>
            <a:r>
              <a:rPr lang="en-ID" dirty="0" err="1"/>
              <a:t>Evaluasi</a:t>
            </a:r>
            <a:r>
              <a:rPr lang="en-ID" dirty="0"/>
              <a:t>  </a:t>
            </a:r>
            <a:r>
              <a:rPr lang="en-ID" dirty="0" err="1"/>
              <a:t>dibagi</a:t>
            </a:r>
            <a:r>
              <a:rPr lang="en-ID" dirty="0"/>
              <a:t>  </a:t>
            </a:r>
            <a:r>
              <a:rPr lang="en-ID" dirty="0" err="1"/>
              <a:t>menjadi</a:t>
            </a:r>
            <a:r>
              <a:rPr lang="en-ID" dirty="0"/>
              <a:t> dua,  </a:t>
            </a:r>
            <a:r>
              <a:rPr lang="en-ID" dirty="0" err="1"/>
              <a:t>yaitu</a:t>
            </a:r>
            <a:r>
              <a:rPr lang="en-ID" dirty="0"/>
              <a:t>  :</a:t>
            </a:r>
          </a:p>
          <a:p>
            <a:pPr marL="628650">
              <a:buFont typeface="Wingdings" panose="05000000000000000000" pitchFamily="2" charset="2"/>
              <a:buChar char="ü"/>
            </a:pPr>
            <a:r>
              <a:rPr lang="en-ID" dirty="0"/>
              <a:t>Criterion-referenced  evaluation  dan  </a:t>
            </a:r>
          </a:p>
          <a:p>
            <a:pPr marL="628650">
              <a:buFont typeface="Wingdings" panose="05000000000000000000" pitchFamily="2" charset="2"/>
              <a:buChar char="ü"/>
            </a:pPr>
            <a:r>
              <a:rPr lang="en-ID" dirty="0"/>
              <a:t>Norm-referenced evaluation.</a:t>
            </a:r>
          </a:p>
          <a:p>
            <a:r>
              <a:rPr lang="en-ID" dirty="0" err="1"/>
              <a:t>Pendekatan</a:t>
            </a:r>
            <a:r>
              <a:rPr lang="en-ID" dirty="0"/>
              <a:t> Tradisional</a:t>
            </a:r>
          </a:p>
          <a:p>
            <a:r>
              <a:rPr lang="en-ID" dirty="0" err="1"/>
              <a:t>Pendekatan</a:t>
            </a:r>
            <a:r>
              <a:rPr lang="en-ID" dirty="0"/>
              <a:t> </a:t>
            </a:r>
            <a:r>
              <a:rPr lang="en-ID" dirty="0" err="1"/>
              <a:t>Sistem</a:t>
            </a:r>
            <a:endParaRPr lang="en-ID" dirty="0"/>
          </a:p>
          <a:p>
            <a:r>
              <a:rPr lang="en-ID" dirty="0" err="1"/>
              <a:t>terdapat</a:t>
            </a:r>
            <a:r>
              <a:rPr lang="en-ID" dirty="0"/>
              <a:t>  dua </a:t>
            </a:r>
            <a:r>
              <a:rPr lang="en-ID" dirty="0" err="1"/>
              <a:t>pendekatan</a:t>
            </a:r>
            <a:r>
              <a:rPr lang="en-ID" dirty="0"/>
              <a:t>  yang  </a:t>
            </a:r>
            <a:r>
              <a:rPr lang="en-ID" dirty="0" err="1"/>
              <a:t>dapat</a:t>
            </a:r>
            <a:r>
              <a:rPr lang="en-ID" dirty="0"/>
              <a:t>  </a:t>
            </a:r>
            <a:r>
              <a:rPr lang="en-ID" dirty="0" err="1"/>
              <a:t>digunakan</a:t>
            </a:r>
            <a:r>
              <a:rPr lang="en-ID" dirty="0"/>
              <a:t>  </a:t>
            </a:r>
            <a:r>
              <a:rPr lang="en-ID" dirty="0" err="1"/>
              <a:t>untuk</a:t>
            </a:r>
            <a:r>
              <a:rPr lang="en-ID" dirty="0"/>
              <a:t>  </a:t>
            </a:r>
            <a:r>
              <a:rPr lang="en-ID" dirty="0" err="1"/>
              <a:t>menafsirkan</a:t>
            </a:r>
            <a:r>
              <a:rPr lang="en-ID" dirty="0"/>
              <a:t> 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evaluasi</a:t>
            </a:r>
            <a:r>
              <a:rPr lang="en-ID" dirty="0"/>
              <a:t>,  </a:t>
            </a:r>
            <a:r>
              <a:rPr lang="en-ID" dirty="0" err="1"/>
              <a:t>yaitu</a:t>
            </a:r>
            <a:r>
              <a:rPr lang="en-ID" dirty="0"/>
              <a:t>  : </a:t>
            </a:r>
          </a:p>
          <a:p>
            <a:pPr marL="720725">
              <a:buFont typeface="Wingdings" panose="05000000000000000000" pitchFamily="2" charset="2"/>
              <a:buChar char="ü"/>
            </a:pPr>
            <a:r>
              <a:rPr lang="en-ID" dirty="0" err="1"/>
              <a:t>Penilaian</a:t>
            </a:r>
            <a:r>
              <a:rPr lang="en-ID" dirty="0"/>
              <a:t>  </a:t>
            </a:r>
            <a:r>
              <a:rPr lang="en-ID" dirty="0" err="1"/>
              <a:t>acuan</a:t>
            </a:r>
            <a:r>
              <a:rPr lang="en-ID" dirty="0"/>
              <a:t>  </a:t>
            </a:r>
            <a:r>
              <a:rPr lang="en-ID" dirty="0" err="1"/>
              <a:t>patokan</a:t>
            </a:r>
            <a:r>
              <a:rPr lang="en-ID" dirty="0"/>
              <a:t>  (</a:t>
            </a:r>
            <a:r>
              <a:rPr lang="en-ID" i="1" dirty="0"/>
              <a:t>criterion-referenced evaluation</a:t>
            </a:r>
            <a:r>
              <a:rPr lang="en-ID" dirty="0"/>
              <a:t>)  dan  </a:t>
            </a:r>
          </a:p>
          <a:p>
            <a:pPr marL="720725">
              <a:buFont typeface="Wingdings" panose="05000000000000000000" pitchFamily="2" charset="2"/>
              <a:buChar char="ü"/>
            </a:pPr>
            <a:r>
              <a:rPr lang="en-ID" dirty="0" err="1"/>
              <a:t>Penilaian</a:t>
            </a:r>
            <a:r>
              <a:rPr lang="en-ID" dirty="0"/>
              <a:t>  </a:t>
            </a:r>
            <a:r>
              <a:rPr lang="en-ID" dirty="0" err="1"/>
              <a:t>acuan</a:t>
            </a:r>
            <a:r>
              <a:rPr lang="en-ID" dirty="0"/>
              <a:t>  norma  (</a:t>
            </a:r>
            <a:r>
              <a:rPr lang="en-ID" i="1" dirty="0"/>
              <a:t>norm-referenced Evaluation</a:t>
            </a:r>
            <a:r>
              <a:rPr lang="en-ID" dirty="0"/>
              <a:t>)</a:t>
            </a:r>
          </a:p>
          <a:p>
            <a:pPr marL="376237" indent="0" algn="r">
              <a:buNone/>
            </a:pPr>
            <a:r>
              <a:rPr lang="en-ID" b="1" dirty="0">
                <a:highlight>
                  <a:srgbClr val="000000"/>
                </a:highlight>
              </a:rPr>
              <a:t>(</a:t>
            </a:r>
            <a:r>
              <a:rPr lang="en-ID" b="1" dirty="0" err="1">
                <a:highlight>
                  <a:srgbClr val="000000"/>
                </a:highlight>
              </a:rPr>
              <a:t>Lanjutkan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membaca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materi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sampai</a:t>
            </a:r>
            <a:r>
              <a:rPr lang="en-ID" b="1" dirty="0">
                <a:highlight>
                  <a:srgbClr val="000000"/>
                </a:highlight>
              </a:rPr>
              <a:t> </a:t>
            </a:r>
            <a:r>
              <a:rPr lang="en-ID" b="1" dirty="0" err="1">
                <a:highlight>
                  <a:srgbClr val="000000"/>
                </a:highlight>
              </a:rPr>
              <a:t>hal</a:t>
            </a:r>
            <a:r>
              <a:rPr lang="en-ID" b="1" dirty="0">
                <a:highlight>
                  <a:srgbClr val="000000"/>
                </a:highlight>
              </a:rPr>
              <a:t>. 54)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D60B47-66A9-14EA-3BB7-C0F3765D74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FF6CCD8E-5D10-BE16-2692-56C3CF7A6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381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6011A-FB94-5741-1BC0-C813CEBE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1165860" y="248856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B894F7C-5DCC-577C-01E3-8533FC9DC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9263461" y="248856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rima Kasih, Rasa Syukur, Teks, 3D">
            <a:extLst>
              <a:ext uri="{FF2B5EF4-FFF2-40B4-BE49-F238E27FC236}">
                <a16:creationId xmlns:a16="http://schemas.microsoft.com/office/drawing/2014/main" id="{D888CEE6-6E2E-4958-00C9-256975655A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6" y="2052638"/>
            <a:ext cx="3997325" cy="399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6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{74BEA1B1-C4B9-4FF4-A2D3-DF7D7A44BA8F}tf16401375</Template>
  <TotalTime>46</TotalTime>
  <Words>218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MS Shell Dlg 2</vt:lpstr>
      <vt:lpstr>Wingdings</vt:lpstr>
      <vt:lpstr>Wingdings 3</vt:lpstr>
      <vt:lpstr>Madison</vt:lpstr>
      <vt:lpstr>EVALUASI PEMBELAJARAN</vt:lpstr>
      <vt:lpstr>Karakteristik,  model dan Pendekatan Evaluasi Pembelajaran</vt:lpstr>
      <vt:lpstr>B. Model Evaluasi </vt:lpstr>
      <vt:lpstr>C. Pendekatan Evaluasi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Amnah Amnah</dc:creator>
  <cp:lastModifiedBy>Amnah Amnah</cp:lastModifiedBy>
  <cp:revision>10</cp:revision>
  <dcterms:created xsi:type="dcterms:W3CDTF">2025-02-25T09:42:11Z</dcterms:created>
  <dcterms:modified xsi:type="dcterms:W3CDTF">2025-04-20T02:45:46Z</dcterms:modified>
</cp:coreProperties>
</file>