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84" r:id="rId9"/>
    <p:sldId id="285" r:id="rId10"/>
    <p:sldId id="286" r:id="rId11"/>
    <p:sldId id="287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138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C56D14-9A47-4CB0-95AC-E3178D9DA551}" type="datetimeFigureOut">
              <a:rPr lang="en-US" smtClean="0"/>
              <a:pPr/>
              <a:t>6/16/2021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43325-469B-421D-8F55-BC4D10B6172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FBB5E40-60E2-4B29-A08D-FF7D34EF0EA1}" type="datetime1">
              <a:rPr lang="en-US" smtClean="0"/>
              <a:pPr/>
              <a:t>6/16/2021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/>
              <a:t>Prepared By : Sri Rahayu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A340EB1-EDBC-4C4F-AFAA-7C1D50E9D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D2B8E-93F6-4CDA-9D2A-5672E985BCC0}" type="datetime1">
              <a:rPr lang="en-US" smtClean="0"/>
              <a:pPr/>
              <a:t>6/16/2021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: Sri Rahayu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0EB1-EDBC-4C4F-AFAA-7C1D50E9D6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52333-F34A-4990-9BFA-49F5A13945DB}" type="datetime1">
              <a:rPr lang="en-US" smtClean="0"/>
              <a:pPr/>
              <a:t>6/16/2021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: Sri Rahayu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0EB1-EDBC-4C4F-AFAA-7C1D50E9D6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0280E-3B84-4C20-8276-8AD7B60168B1}" type="datetime1">
              <a:rPr lang="en-US" smtClean="0"/>
              <a:pPr/>
              <a:t>6/16/2021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: Sri Rahayu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0EB1-EDBC-4C4F-AFAA-7C1D50E9D6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729DF-DFC3-4D3F-97D3-BF9133396E73}" type="datetime1">
              <a:rPr lang="en-US" smtClean="0"/>
              <a:pPr/>
              <a:t>6/16/2021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: Sri Rahayu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0EB1-EDBC-4C4F-AFAA-7C1D50E9D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D2890-68CB-4557-8FF5-25F6CD30AE14}" type="datetime1">
              <a:rPr lang="en-US" smtClean="0"/>
              <a:pPr/>
              <a:t>6/16/2021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: Sri Rahayu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0EB1-EDBC-4C4F-AFAA-7C1D50E9D6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CCC48-2FBA-48C5-B1E2-CEAB55DC3180}" type="datetime1">
              <a:rPr lang="en-US" smtClean="0"/>
              <a:pPr/>
              <a:t>6/16/2021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: Sri Rahayu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0EB1-EDBC-4C4F-AFAA-7C1D50E9D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4E9BE78-F219-4B42-93BF-8994E96D0F8D}" type="datetime1">
              <a:rPr lang="en-US" smtClean="0"/>
              <a:pPr/>
              <a:t>6/16/2021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: Sri Rahayu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0EB1-EDBC-4C4F-AFAA-7C1D50E9D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564053C-CBEE-4AC2-A751-BEB532D710F0}" type="datetime1">
              <a:rPr lang="en-US" smtClean="0"/>
              <a:pPr/>
              <a:t>6/16/2021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/>
              <a:t>Prepared By : Sri Rahayu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A340EB1-EDBC-4C4F-AFAA-7C1D50E9D6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F6B20-8430-4619-ACCB-5171ABBF539C}" type="datetime1">
              <a:rPr lang="en-US" smtClean="0"/>
              <a:pPr/>
              <a:t>6/16/2021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: Sri Rahayu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0EB1-EDBC-4C4F-AFAA-7C1D50E9D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7F32B-2F40-476C-A9F1-CDC706801561}" type="datetime1">
              <a:rPr lang="en-US" smtClean="0"/>
              <a:pPr/>
              <a:t>6/16/2021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Prepared By : Sri Rahayu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40EB1-EDBC-4C4F-AFAA-7C1D50E9D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27777E41-4F64-4ED9-A5A4-086339855B46}" type="datetime1">
              <a:rPr lang="en-US" smtClean="0"/>
              <a:pPr/>
              <a:t>6/16/2021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/>
              <a:t>Prepared By : Sri Rahayu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A340EB1-EDBC-4C4F-AFAA-7C1D50E9D6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6120" y="1776766"/>
            <a:ext cx="7772400" cy="1829761"/>
          </a:xfrm>
        </p:spPr>
        <p:txBody>
          <a:bodyPr/>
          <a:lstStyle/>
          <a:p>
            <a:pPr algn="ctr"/>
            <a:r>
              <a:rPr lang="en-US" dirty="0"/>
              <a:t>STRUKTUR MODAL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STRUKTUR MODAL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9392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</a:t>
            </a:r>
            <a:r>
              <a:rPr lang="en-US" b="1" dirty="0"/>
              <a:t>    </a:t>
            </a:r>
            <a:r>
              <a:rPr lang="en-US" sz="3300" b="1" dirty="0" err="1"/>
              <a:t>Aktiva</a:t>
            </a:r>
            <a:r>
              <a:rPr lang="en-US" sz="3300" b="1" dirty="0"/>
              <a:t> </a:t>
            </a:r>
            <a:r>
              <a:rPr lang="en-US" sz="3300" b="1" dirty="0" err="1"/>
              <a:t>lancar</a:t>
            </a:r>
            <a:r>
              <a:rPr lang="en-US" sz="3300" b="1" dirty="0"/>
              <a:t> :			</a:t>
            </a:r>
            <a:r>
              <a:rPr lang="en-US" sz="3300" b="1" dirty="0" err="1"/>
              <a:t>Hutang</a:t>
            </a:r>
            <a:r>
              <a:rPr lang="en-US" sz="3300" b="1" dirty="0"/>
              <a:t> </a:t>
            </a:r>
            <a:r>
              <a:rPr lang="en-US" sz="3300" b="1" dirty="0" err="1"/>
              <a:t>Lancar</a:t>
            </a:r>
            <a:r>
              <a:rPr lang="en-US" sz="3300" b="1" dirty="0"/>
              <a:t> :</a:t>
            </a:r>
          </a:p>
          <a:p>
            <a:pPr>
              <a:buNone/>
            </a:pPr>
            <a:r>
              <a:rPr lang="en-US" sz="3300" dirty="0"/>
              <a:t>	    </a:t>
            </a:r>
            <a:r>
              <a:rPr lang="en-US" sz="3300" dirty="0" err="1"/>
              <a:t>Kas</a:t>
            </a:r>
            <a:r>
              <a:rPr lang="en-US" sz="3300" dirty="0"/>
              <a:t>			      	    </a:t>
            </a:r>
            <a:r>
              <a:rPr lang="en-US" sz="3300" dirty="0" err="1"/>
              <a:t>Hutang</a:t>
            </a:r>
            <a:r>
              <a:rPr lang="en-US" sz="3300" dirty="0"/>
              <a:t> </a:t>
            </a:r>
            <a:r>
              <a:rPr lang="en-US" sz="3300" dirty="0" err="1"/>
              <a:t>dagang</a:t>
            </a:r>
            <a:endParaRPr lang="en-US" sz="3300" dirty="0"/>
          </a:p>
          <a:p>
            <a:pPr>
              <a:buNone/>
            </a:pPr>
            <a:r>
              <a:rPr lang="en-US" sz="3300" dirty="0"/>
              <a:t>	    </a:t>
            </a:r>
            <a:r>
              <a:rPr lang="en-US" sz="3300" dirty="0" err="1"/>
              <a:t>Piutang</a:t>
            </a:r>
            <a:r>
              <a:rPr lang="en-US" sz="3300" dirty="0"/>
              <a:t> Usaha		    </a:t>
            </a:r>
            <a:r>
              <a:rPr lang="en-US" sz="3300" dirty="0" err="1"/>
              <a:t>Hutang</a:t>
            </a:r>
            <a:r>
              <a:rPr lang="en-US" sz="3300" dirty="0"/>
              <a:t> Wesel</a:t>
            </a:r>
          </a:p>
          <a:p>
            <a:pPr>
              <a:buNone/>
            </a:pPr>
            <a:r>
              <a:rPr lang="en-US" sz="3300" dirty="0"/>
              <a:t>	    </a:t>
            </a:r>
            <a:r>
              <a:rPr lang="en-US" sz="3300" dirty="0" err="1"/>
              <a:t>dll</a:t>
            </a:r>
            <a:r>
              <a:rPr lang="en-US" sz="3300" dirty="0"/>
              <a:t>			              </a:t>
            </a:r>
            <a:r>
              <a:rPr lang="en-US" sz="3300" dirty="0" err="1"/>
              <a:t>dll</a:t>
            </a:r>
            <a:endParaRPr lang="en-US" sz="3300" dirty="0"/>
          </a:p>
          <a:p>
            <a:pPr>
              <a:buNone/>
            </a:pPr>
            <a:r>
              <a:rPr lang="en-US" sz="3300" dirty="0"/>
              <a:t>	</a:t>
            </a:r>
          </a:p>
          <a:p>
            <a:pPr>
              <a:buNone/>
            </a:pPr>
            <a:r>
              <a:rPr lang="en-US" sz="3300" dirty="0"/>
              <a:t>	</a:t>
            </a:r>
            <a:r>
              <a:rPr lang="en-US" sz="3300" b="1" dirty="0"/>
              <a:t>   </a:t>
            </a:r>
            <a:r>
              <a:rPr lang="en-US" sz="3300" b="1" dirty="0" err="1"/>
              <a:t>Aktiva</a:t>
            </a:r>
            <a:r>
              <a:rPr lang="en-US" sz="3300" b="1" dirty="0"/>
              <a:t> </a:t>
            </a:r>
            <a:r>
              <a:rPr lang="en-US" sz="3300" b="1" dirty="0" err="1"/>
              <a:t>Tetap</a:t>
            </a:r>
            <a:r>
              <a:rPr lang="en-US" sz="3300" b="1" dirty="0"/>
              <a:t>			</a:t>
            </a:r>
            <a:r>
              <a:rPr lang="en-US" sz="3300" b="1" dirty="0" err="1"/>
              <a:t>Hutang</a:t>
            </a:r>
            <a:r>
              <a:rPr lang="en-US" sz="3300" b="1" dirty="0"/>
              <a:t> </a:t>
            </a:r>
            <a:r>
              <a:rPr lang="en-US" sz="3300" b="1" dirty="0" err="1"/>
              <a:t>Jangka</a:t>
            </a:r>
            <a:r>
              <a:rPr lang="en-US" sz="3300" b="1" dirty="0"/>
              <a:t> </a:t>
            </a:r>
            <a:r>
              <a:rPr lang="en-US" sz="3300" b="1" dirty="0" err="1"/>
              <a:t>Pnjg</a:t>
            </a:r>
            <a:r>
              <a:rPr lang="en-US" sz="3300" b="1" dirty="0"/>
              <a:t> :</a:t>
            </a:r>
          </a:p>
          <a:p>
            <a:pPr>
              <a:buNone/>
            </a:pPr>
            <a:r>
              <a:rPr lang="en-US" sz="3300" dirty="0"/>
              <a:t>	     Tanah				    </a:t>
            </a:r>
            <a:r>
              <a:rPr lang="en-US" sz="3300" dirty="0" err="1"/>
              <a:t>Hutang</a:t>
            </a:r>
            <a:r>
              <a:rPr lang="en-US" sz="3300" dirty="0"/>
              <a:t> </a:t>
            </a:r>
            <a:r>
              <a:rPr lang="en-US" sz="3300" dirty="0" err="1"/>
              <a:t>Obligasi</a:t>
            </a:r>
            <a:endParaRPr lang="en-US" sz="3300" dirty="0"/>
          </a:p>
          <a:p>
            <a:pPr>
              <a:buNone/>
            </a:pPr>
            <a:r>
              <a:rPr lang="en-US" sz="3300" dirty="0"/>
              <a:t>	</a:t>
            </a:r>
          </a:p>
          <a:p>
            <a:pPr>
              <a:buNone/>
            </a:pPr>
            <a:r>
              <a:rPr lang="en-US" sz="3300" dirty="0"/>
              <a:t>	     Goodwill				</a:t>
            </a:r>
            <a:r>
              <a:rPr lang="en-US" sz="3300" b="1" dirty="0"/>
              <a:t>Modal :</a:t>
            </a:r>
          </a:p>
          <a:p>
            <a:pPr>
              <a:buNone/>
            </a:pPr>
            <a:r>
              <a:rPr lang="en-US" sz="3300" dirty="0"/>
              <a:t>						    Modal </a:t>
            </a:r>
            <a:r>
              <a:rPr lang="en-US" sz="3300" dirty="0" err="1"/>
              <a:t>Sendiri</a:t>
            </a:r>
            <a:endParaRPr lang="en-US" sz="3300" dirty="0"/>
          </a:p>
          <a:p>
            <a:pPr>
              <a:buNone/>
            </a:pPr>
            <a:r>
              <a:rPr lang="en-US" sz="3300" dirty="0"/>
              <a:t>						     </a:t>
            </a:r>
            <a:r>
              <a:rPr lang="en-US" sz="3300" dirty="0" err="1"/>
              <a:t>Saham</a:t>
            </a:r>
            <a:r>
              <a:rPr lang="en-US" sz="3300" dirty="0"/>
              <a:t> </a:t>
            </a:r>
            <a:r>
              <a:rPr lang="en-US" sz="3300" dirty="0" err="1"/>
              <a:t>Preferen</a:t>
            </a:r>
            <a:r>
              <a:rPr lang="en-US" sz="3300" dirty="0"/>
              <a:t> </a:t>
            </a:r>
          </a:p>
          <a:p>
            <a:pPr>
              <a:buNone/>
            </a:pPr>
            <a:r>
              <a:rPr lang="en-US" sz="3300" dirty="0"/>
              <a:t>						     </a:t>
            </a:r>
            <a:r>
              <a:rPr lang="en-US" sz="3300" dirty="0" err="1"/>
              <a:t>Saham</a:t>
            </a:r>
            <a:r>
              <a:rPr lang="en-US" sz="3300" dirty="0"/>
              <a:t> </a:t>
            </a:r>
            <a:r>
              <a:rPr lang="en-US" sz="3300" dirty="0" err="1"/>
              <a:t>Biasa</a:t>
            </a:r>
            <a:endParaRPr lang="en-US" sz="3300" dirty="0"/>
          </a:p>
          <a:p>
            <a:pPr>
              <a:buNone/>
            </a:pPr>
            <a:r>
              <a:rPr lang="en-US" sz="3300" dirty="0"/>
              <a:t>						</a:t>
            </a:r>
          </a:p>
          <a:p>
            <a:pPr>
              <a:buNone/>
            </a:pPr>
            <a:endParaRPr lang="en-US" sz="31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066800" y="1752600"/>
            <a:ext cx="6477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2133600" y="3886200"/>
            <a:ext cx="3962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DEFINISI STRUKTUR MODAL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/>
              <a:t>	</a:t>
            </a:r>
          </a:p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Ingat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neraca</a:t>
            </a:r>
            <a:r>
              <a:rPr lang="en-US" dirty="0"/>
              <a:t>, </a:t>
            </a:r>
            <a:r>
              <a:rPr lang="en-US" dirty="0" err="1"/>
              <a:t>sisi</a:t>
            </a:r>
            <a:r>
              <a:rPr lang="en-US" dirty="0"/>
              <a:t> </a:t>
            </a:r>
            <a:r>
              <a:rPr lang="en-US" dirty="0" err="1"/>
              <a:t>kiri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aktiva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stuktur</a:t>
            </a:r>
            <a:r>
              <a:rPr lang="en-US" dirty="0"/>
              <a:t> </a:t>
            </a:r>
            <a:r>
              <a:rPr lang="en-US" dirty="0" err="1"/>
              <a:t>harta</a:t>
            </a:r>
            <a:r>
              <a:rPr lang="en-US" dirty="0"/>
              <a:t>/</a:t>
            </a:r>
            <a:r>
              <a:rPr lang="en-US" dirty="0" err="1"/>
              <a:t>bisnis</a:t>
            </a:r>
            <a:r>
              <a:rPr lang="en-US" dirty="0"/>
              <a:t>. </a:t>
            </a:r>
            <a:r>
              <a:rPr lang="en-US" dirty="0" err="1"/>
              <a:t>Sisi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hutang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ekuitas</a:t>
            </a:r>
            <a:r>
              <a:rPr lang="en-US" dirty="0"/>
              <a:t> yang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(</a:t>
            </a:r>
            <a:r>
              <a:rPr lang="en-US" i="1" dirty="0"/>
              <a:t>Financial Structure</a:t>
            </a:r>
            <a:r>
              <a:rPr lang="en-US" dirty="0"/>
              <a:t>). </a:t>
            </a:r>
            <a:r>
              <a:rPr lang="en-US" dirty="0" err="1"/>
              <a:t>Struktur</a:t>
            </a:r>
            <a:r>
              <a:rPr lang="en-US" dirty="0"/>
              <a:t> modal (</a:t>
            </a:r>
            <a:r>
              <a:rPr lang="en-US" i="1" dirty="0"/>
              <a:t>Capital Structure</a:t>
            </a:r>
            <a:r>
              <a:rPr lang="en-US" dirty="0"/>
              <a:t>)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komposisi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proporsi</a:t>
            </a:r>
            <a:r>
              <a:rPr lang="en-US" dirty="0"/>
              <a:t> </a:t>
            </a:r>
            <a:r>
              <a:rPr lang="en-US" dirty="0" err="1"/>
              <a:t>hutang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ekuitas</a:t>
            </a:r>
            <a:r>
              <a:rPr lang="en-US" dirty="0"/>
              <a:t> (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preferen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) yang </a:t>
            </a:r>
            <a:r>
              <a:rPr lang="en-US" dirty="0" err="1"/>
              <a:t>ditetapkan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demikian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modal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dikurangi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hutang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pendek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	</a:t>
            </a:r>
          </a:p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Hutang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pendek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diperhitungkan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modal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hutang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umumnya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spontan</a:t>
            </a:r>
            <a:r>
              <a:rPr lang="en-US" dirty="0"/>
              <a:t> (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). </a:t>
            </a:r>
            <a:r>
              <a:rPr lang="en-US" dirty="0" err="1"/>
              <a:t>Sementara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hutang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yang </a:t>
            </a:r>
            <a:r>
              <a:rPr lang="en-US" dirty="0" err="1"/>
              <a:t>relatif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(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)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keberadaannya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dipikirkan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manajer</a:t>
            </a:r>
            <a:r>
              <a:rPr lang="en-US" dirty="0"/>
              <a:t> </a:t>
            </a:r>
            <a:r>
              <a:rPr lang="en-US" dirty="0" err="1"/>
              <a:t>keuangan</a:t>
            </a:r>
            <a:r>
              <a:rPr lang="en-US" dirty="0"/>
              <a:t>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DEFINISI STRUKTUR MODAL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FAKTOR YG MEMPENGARUHI STRUKTUR MODAL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en-US" dirty="0"/>
              <a:t>	</a:t>
            </a:r>
            <a:r>
              <a:rPr lang="en-US" b="1" dirty="0" err="1"/>
              <a:t>Risiko</a:t>
            </a:r>
            <a:r>
              <a:rPr lang="en-US" b="1" dirty="0"/>
              <a:t> </a:t>
            </a:r>
            <a:r>
              <a:rPr lang="en-US" b="1" dirty="0" err="1"/>
              <a:t>Bisnis</a:t>
            </a:r>
            <a:endParaRPr lang="en-US" b="1" dirty="0"/>
          </a:p>
          <a:p>
            <a:pPr algn="just">
              <a:buNone/>
            </a:pPr>
            <a:r>
              <a:rPr lang="en-US" b="1" dirty="0"/>
              <a:t>	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dipengaruhi</a:t>
            </a:r>
            <a:r>
              <a:rPr lang="en-US" dirty="0"/>
              <a:t> oleh </a:t>
            </a:r>
            <a:r>
              <a:rPr lang="en-US" dirty="0" err="1"/>
              <a:t>empat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</a:p>
          <a:p>
            <a:pPr algn="just"/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penjualan</a:t>
            </a:r>
            <a:r>
              <a:rPr lang="en-US" dirty="0"/>
              <a:t> (volume dan </a:t>
            </a:r>
            <a:r>
              <a:rPr lang="en-US" dirty="0" err="1"/>
              <a:t>harga</a:t>
            </a:r>
            <a:r>
              <a:rPr lang="en-US" dirty="0"/>
              <a:t>),</a:t>
            </a:r>
          </a:p>
          <a:p>
            <a:pPr algn="just"/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(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dan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lain), </a:t>
            </a:r>
          </a:p>
          <a:p>
            <a:pPr algn="just"/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menyesuaikan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, </a:t>
            </a:r>
          </a:p>
          <a:p>
            <a:pPr algn="just"/>
            <a:r>
              <a:rPr lang="en-US" dirty="0"/>
              <a:t>dan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i="1" dirty="0"/>
              <a:t>leverage </a:t>
            </a:r>
            <a:r>
              <a:rPr lang="en-US" dirty="0" err="1"/>
              <a:t>operasi</a:t>
            </a:r>
            <a:r>
              <a:rPr lang="en-US" dirty="0"/>
              <a:t>.</a:t>
            </a:r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r>
              <a:rPr lang="en-US" dirty="0"/>
              <a:t>	</a:t>
            </a:r>
            <a:r>
              <a:rPr lang="en-US" b="1" dirty="0" err="1"/>
              <a:t>Pajak</a:t>
            </a:r>
            <a:endParaRPr lang="en-US" b="1" dirty="0"/>
          </a:p>
          <a:p>
            <a:pPr algn="just">
              <a:buNone/>
            </a:pPr>
            <a:r>
              <a:rPr lang="en-US" b="1" dirty="0"/>
              <a:t>	</a:t>
            </a:r>
            <a:r>
              <a:rPr lang="en-US" dirty="0" err="1"/>
              <a:t>Mengingat</a:t>
            </a:r>
            <a:r>
              <a:rPr lang="en-US" dirty="0"/>
              <a:t> </a:t>
            </a:r>
            <a:r>
              <a:rPr lang="en-US" dirty="0" err="1"/>
              <a:t>beban</a:t>
            </a:r>
            <a:r>
              <a:rPr lang="en-US" dirty="0"/>
              <a:t> </a:t>
            </a:r>
            <a:r>
              <a:rPr lang="en-US" dirty="0" err="1"/>
              <a:t>bunga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hutang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pengurang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,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tingginya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mendorong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hutang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ekuitas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en-US" dirty="0"/>
              <a:t>	</a:t>
            </a:r>
            <a:r>
              <a:rPr lang="en-US" sz="2800" b="1" dirty="0" err="1"/>
              <a:t>Fleksibilitas</a:t>
            </a:r>
            <a:r>
              <a:rPr lang="en-US" sz="2800" b="1" dirty="0"/>
              <a:t> </a:t>
            </a:r>
            <a:r>
              <a:rPr lang="en-US" sz="2800" b="1" dirty="0" err="1"/>
              <a:t>Finansial</a:t>
            </a:r>
            <a:endParaRPr lang="en-US" sz="2800" b="1" dirty="0"/>
          </a:p>
          <a:p>
            <a:pPr algn="just">
              <a:buNone/>
            </a:pPr>
            <a:r>
              <a:rPr lang="en-US" sz="2800" b="1" dirty="0"/>
              <a:t>	</a:t>
            </a:r>
            <a:r>
              <a:rPr lang="en-US" sz="2800" dirty="0" err="1"/>
              <a:t>Faktor</a:t>
            </a:r>
            <a:r>
              <a:rPr lang="en-US" sz="2800" dirty="0"/>
              <a:t> </a:t>
            </a:r>
            <a:r>
              <a:rPr lang="en-US" sz="2800" dirty="0" err="1"/>
              <a:t>ketiga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menyangkut</a:t>
            </a:r>
            <a:r>
              <a:rPr lang="en-US" sz="2800" dirty="0"/>
              <a:t> </a:t>
            </a:r>
            <a:r>
              <a:rPr lang="en-US" sz="2800" dirty="0" err="1"/>
              <a:t>kemampuan</a:t>
            </a:r>
            <a:r>
              <a:rPr lang="en-US" sz="2800" dirty="0"/>
              <a:t> </a:t>
            </a:r>
            <a:r>
              <a:rPr lang="en-US" sz="2800" dirty="0" err="1"/>
              <a:t>perusahaan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memperoleh</a:t>
            </a:r>
            <a:r>
              <a:rPr lang="en-US" sz="2800" dirty="0"/>
              <a:t> modal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syarat-syarat</a:t>
            </a:r>
            <a:r>
              <a:rPr lang="en-US" sz="2800" dirty="0"/>
              <a:t> yang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dipenuhi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kondisi</a:t>
            </a:r>
            <a:r>
              <a:rPr lang="en-US" sz="2800" dirty="0"/>
              <a:t> </a:t>
            </a:r>
            <a:r>
              <a:rPr lang="en-US" sz="2800" dirty="0" err="1"/>
              <a:t>sulit</a:t>
            </a:r>
            <a:r>
              <a:rPr lang="en-US" sz="2800" dirty="0"/>
              <a:t>.</a:t>
            </a:r>
          </a:p>
          <a:p>
            <a:pPr algn="just">
              <a:buNone/>
            </a:pPr>
            <a:endParaRPr lang="en-US" sz="2800" dirty="0"/>
          </a:p>
          <a:p>
            <a:pPr algn="just">
              <a:buNone/>
            </a:pPr>
            <a:r>
              <a:rPr lang="en-US" sz="2800" dirty="0"/>
              <a:t>	</a:t>
            </a:r>
            <a:r>
              <a:rPr lang="en-US" sz="2800" b="1" dirty="0" err="1"/>
              <a:t>Sikap</a:t>
            </a:r>
            <a:r>
              <a:rPr lang="en-US" sz="2800" b="1" dirty="0"/>
              <a:t> </a:t>
            </a:r>
            <a:r>
              <a:rPr lang="en-US" sz="2800" b="1" dirty="0" err="1"/>
              <a:t>Manajer</a:t>
            </a:r>
            <a:endParaRPr lang="en-US" sz="2800" b="1" dirty="0"/>
          </a:p>
          <a:p>
            <a:pPr algn="just">
              <a:buNone/>
            </a:pPr>
            <a:r>
              <a:rPr lang="en-US" sz="2800" b="1" dirty="0"/>
              <a:t>	</a:t>
            </a:r>
            <a:r>
              <a:rPr lang="en-US" sz="2800" dirty="0" err="1"/>
              <a:t>Manajer</a:t>
            </a:r>
            <a:r>
              <a:rPr lang="en-US" sz="2800" dirty="0"/>
              <a:t> </a:t>
            </a:r>
            <a:r>
              <a:rPr lang="en-US" sz="2800" dirty="0" err="1"/>
              <a:t>yg</a:t>
            </a:r>
            <a:r>
              <a:rPr lang="en-US" sz="2800" dirty="0"/>
              <a:t> </a:t>
            </a:r>
            <a:r>
              <a:rPr lang="en-US" sz="2800" dirty="0" err="1"/>
              <a:t>tergolong</a:t>
            </a:r>
            <a:r>
              <a:rPr lang="en-US" sz="2800" dirty="0"/>
              <a:t> </a:t>
            </a:r>
            <a:r>
              <a:rPr lang="en-US" sz="2800" dirty="0" err="1"/>
              <a:t>agresif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memilih</a:t>
            </a:r>
            <a:r>
              <a:rPr lang="en-US" sz="2800" dirty="0"/>
              <a:t> </a:t>
            </a:r>
            <a:r>
              <a:rPr lang="en-US" sz="2800" dirty="0" err="1"/>
              <a:t>sumber</a:t>
            </a:r>
            <a:r>
              <a:rPr lang="en-US" sz="2800" dirty="0"/>
              <a:t> </a:t>
            </a:r>
            <a:r>
              <a:rPr lang="en-US" sz="2800" dirty="0" err="1"/>
              <a:t>dana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hutang</a:t>
            </a:r>
            <a:r>
              <a:rPr lang="en-US" sz="2800" dirty="0"/>
              <a:t> yang </a:t>
            </a:r>
            <a:r>
              <a:rPr lang="en-US" sz="2800" dirty="0" err="1"/>
              <a:t>mampu</a:t>
            </a:r>
            <a:r>
              <a:rPr lang="en-US" sz="2800" dirty="0"/>
              <a:t> </a:t>
            </a:r>
            <a:r>
              <a:rPr lang="en-US" sz="2800" dirty="0" err="1"/>
              <a:t>memberikan</a:t>
            </a:r>
            <a:r>
              <a:rPr lang="en-US" sz="2800" dirty="0"/>
              <a:t> </a:t>
            </a:r>
            <a:r>
              <a:rPr lang="en-US" sz="2800" dirty="0" err="1"/>
              <a:t>efek</a:t>
            </a:r>
            <a:r>
              <a:rPr lang="en-US" sz="2800" dirty="0"/>
              <a:t> </a:t>
            </a:r>
            <a:r>
              <a:rPr lang="en-US" sz="2800" i="1" dirty="0"/>
              <a:t>leverage </a:t>
            </a:r>
            <a:r>
              <a:rPr lang="en-US" sz="2800" dirty="0" err="1"/>
              <a:t>keuangan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besar</a:t>
            </a:r>
            <a:r>
              <a:rPr lang="en-US" sz="2800" dirty="0"/>
              <a:t>. </a:t>
            </a:r>
            <a:r>
              <a:rPr lang="en-US" sz="2800" dirty="0" err="1"/>
              <a:t>Sebaliknya</a:t>
            </a:r>
            <a:r>
              <a:rPr lang="en-US" sz="2800" dirty="0"/>
              <a:t>, </a:t>
            </a:r>
            <a:r>
              <a:rPr lang="en-US" sz="2800" dirty="0" err="1"/>
              <a:t>manajer</a:t>
            </a:r>
            <a:r>
              <a:rPr lang="en-US" sz="2800" dirty="0"/>
              <a:t>  </a:t>
            </a:r>
            <a:r>
              <a:rPr lang="en-US" sz="2800" dirty="0" err="1"/>
              <a:t>yg</a:t>
            </a:r>
            <a:r>
              <a:rPr lang="en-US" sz="2800" dirty="0"/>
              <a:t> </a:t>
            </a:r>
            <a:r>
              <a:rPr lang="en-US" sz="2800" dirty="0" err="1"/>
              <a:t>lebih</a:t>
            </a:r>
            <a:r>
              <a:rPr lang="en-US" sz="2800" dirty="0"/>
              <a:t> </a:t>
            </a:r>
            <a:r>
              <a:rPr lang="en-US" sz="2800" dirty="0" err="1"/>
              <a:t>konservatif</a:t>
            </a:r>
            <a:r>
              <a:rPr lang="en-US" sz="2800" dirty="0"/>
              <a:t> </a:t>
            </a:r>
            <a:r>
              <a:rPr lang="en-US" sz="2800" dirty="0" err="1"/>
              <a:t>cenderung</a:t>
            </a:r>
            <a:r>
              <a:rPr lang="en-US" sz="2800" dirty="0"/>
              <a:t> </a:t>
            </a:r>
            <a:r>
              <a:rPr lang="en-US" sz="2800" dirty="0" err="1"/>
              <a:t>memilih</a:t>
            </a:r>
            <a:r>
              <a:rPr lang="en-US" sz="2800" dirty="0"/>
              <a:t> </a:t>
            </a:r>
            <a:r>
              <a:rPr lang="en-US" sz="2800" dirty="0" err="1"/>
              <a:t>menerbitkan</a:t>
            </a:r>
            <a:r>
              <a:rPr lang="en-US" sz="2800" dirty="0"/>
              <a:t> </a:t>
            </a:r>
            <a:r>
              <a:rPr lang="en-US" sz="2800" dirty="0" err="1"/>
              <a:t>saham</a:t>
            </a:r>
            <a:r>
              <a:rPr lang="en-US" sz="2800" dirty="0"/>
              <a:t> </a:t>
            </a:r>
            <a:r>
              <a:rPr lang="en-US" sz="2800" dirty="0" err="1"/>
              <a:t>baru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en-US" sz="2800" dirty="0"/>
              <a:t> </a:t>
            </a:r>
            <a:r>
              <a:rPr lang="en-US" sz="2800" dirty="0" err="1"/>
              <a:t>hutang</a:t>
            </a:r>
            <a:endParaRPr lang="en-US" sz="2800" dirty="0"/>
          </a:p>
          <a:p>
            <a:pPr algn="just">
              <a:buNone/>
            </a:pPr>
            <a:r>
              <a:rPr lang="en-US" sz="2800" dirty="0"/>
              <a:t>	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FAKTOR YG MEMPENGARUHI STRUKTUR MODAL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TEORI STRUKTUR MODAL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/>
              <a:t>	</a:t>
            </a:r>
          </a:p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Inti</a:t>
            </a:r>
            <a:r>
              <a:rPr lang="en-US" dirty="0"/>
              <a:t> </a:t>
            </a:r>
            <a:r>
              <a:rPr lang="en-US" dirty="0" err="1"/>
              <a:t>persoalan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strutur</a:t>
            </a:r>
            <a:r>
              <a:rPr lang="en-US" dirty="0"/>
              <a:t> modal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</a:t>
            </a:r>
            <a:r>
              <a:rPr lang="en-US" dirty="0" err="1"/>
              <a:t>keseimbangan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hutang</a:t>
            </a:r>
            <a:r>
              <a:rPr lang="en-US" dirty="0"/>
              <a:t>. </a:t>
            </a:r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hutang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penghematan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(</a:t>
            </a:r>
            <a:r>
              <a:rPr lang="en-US" i="1" dirty="0"/>
              <a:t>tax shield</a:t>
            </a:r>
            <a:r>
              <a:rPr lang="en-US" dirty="0"/>
              <a:t>), yang </a:t>
            </a:r>
            <a:r>
              <a:rPr lang="en-US" dirty="0" err="1"/>
              <a:t>memungkinkan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pembayaran</a:t>
            </a:r>
            <a:r>
              <a:rPr lang="en-US" dirty="0"/>
              <a:t> </a:t>
            </a:r>
            <a:r>
              <a:rPr lang="en-US" dirty="0" err="1"/>
              <a:t>pajaknya</a:t>
            </a:r>
            <a:r>
              <a:rPr lang="en-US" dirty="0"/>
              <a:t>. </a:t>
            </a:r>
          </a:p>
          <a:p>
            <a:pPr algn="just">
              <a:buNone/>
            </a:pPr>
            <a:r>
              <a:rPr lang="en-US" dirty="0"/>
              <a:t>Ada pun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hutang</a:t>
            </a:r>
            <a:r>
              <a:rPr lang="en-US" dirty="0"/>
              <a:t> </a:t>
            </a:r>
            <a:r>
              <a:rPr lang="en-US" dirty="0" err="1"/>
              <a:t>bersumber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</a:p>
          <a:p>
            <a:pPr algn="just"/>
            <a:r>
              <a:rPr lang="en-US" dirty="0" err="1"/>
              <a:t>kebangkrutan</a:t>
            </a:r>
            <a:r>
              <a:rPr lang="en-US" dirty="0"/>
              <a:t> (</a:t>
            </a:r>
            <a:r>
              <a:rPr lang="en-US" i="1" dirty="0" err="1"/>
              <a:t>bancruptcy</a:t>
            </a:r>
            <a:r>
              <a:rPr lang="en-US" i="1" dirty="0"/>
              <a:t> cost</a:t>
            </a:r>
            <a:r>
              <a:rPr lang="en-US" dirty="0"/>
              <a:t>), </a:t>
            </a:r>
          </a:p>
          <a:p>
            <a:pPr algn="just"/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keagenan</a:t>
            </a:r>
            <a:r>
              <a:rPr lang="en-US" dirty="0"/>
              <a:t> (</a:t>
            </a:r>
            <a:r>
              <a:rPr lang="en-US" i="1" dirty="0"/>
              <a:t>agency cost</a:t>
            </a:r>
            <a:r>
              <a:rPr lang="en-US" dirty="0"/>
              <a:t>), </a:t>
            </a:r>
          </a:p>
          <a:p>
            <a:pPr algn="just"/>
            <a:r>
              <a:rPr lang="en-US" dirty="0"/>
              <a:t>dan </a:t>
            </a:r>
            <a:r>
              <a:rPr lang="en-US" dirty="0" err="1"/>
              <a:t>biaya</a:t>
            </a:r>
            <a:r>
              <a:rPr lang="en-US" dirty="0"/>
              <a:t> yang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simetris</a:t>
            </a:r>
            <a:r>
              <a:rPr lang="en-US" dirty="0"/>
              <a:t> (</a:t>
            </a:r>
            <a:r>
              <a:rPr lang="en-US" i="1" dirty="0"/>
              <a:t>asymmetric information</a:t>
            </a:r>
            <a:r>
              <a:rPr lang="en-US" dirty="0"/>
              <a:t>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 marL="624078" indent="-514350" algn="just">
              <a:buAutoNum type="alphaUcPeriod"/>
            </a:pP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Modal </a:t>
            </a:r>
            <a:r>
              <a:rPr lang="en-US" dirty="0" err="1"/>
              <a:t>Tradisional</a:t>
            </a:r>
            <a:r>
              <a:rPr lang="en-US" dirty="0"/>
              <a:t> :</a:t>
            </a:r>
          </a:p>
          <a:p>
            <a:pPr marL="624078" indent="-514350" algn="just">
              <a:buNone/>
            </a:pPr>
            <a:r>
              <a:rPr lang="en-US" dirty="0"/>
              <a:t>	1.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Laba</a:t>
            </a:r>
            <a:r>
              <a:rPr lang="en-US" dirty="0"/>
              <a:t> </a:t>
            </a:r>
            <a:r>
              <a:rPr lang="en-US" dirty="0" err="1"/>
              <a:t>Bersih</a:t>
            </a:r>
            <a:r>
              <a:rPr lang="en-US" dirty="0"/>
              <a:t> (</a:t>
            </a:r>
            <a:r>
              <a:rPr lang="en-US" i="1" dirty="0"/>
              <a:t>Net Income  </a:t>
            </a:r>
          </a:p>
          <a:p>
            <a:pPr marL="624078" indent="-514350" algn="just">
              <a:buNone/>
            </a:pPr>
            <a:r>
              <a:rPr lang="en-US" i="1" dirty="0"/>
              <a:t>         Approach</a:t>
            </a:r>
            <a:r>
              <a:rPr lang="en-US" dirty="0"/>
              <a:t>)</a:t>
            </a:r>
          </a:p>
          <a:p>
            <a:pPr marL="624078" indent="-514350" algn="just">
              <a:buNone/>
            </a:pPr>
            <a:r>
              <a:rPr lang="en-US" dirty="0"/>
              <a:t>	2.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Laba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</a:t>
            </a:r>
            <a:r>
              <a:rPr lang="en-US" dirty="0" err="1"/>
              <a:t>Bersih</a:t>
            </a:r>
            <a:r>
              <a:rPr lang="en-US" dirty="0"/>
              <a:t> (</a:t>
            </a:r>
            <a:r>
              <a:rPr lang="en-US" i="1" dirty="0"/>
              <a:t>Net </a:t>
            </a:r>
          </a:p>
          <a:p>
            <a:pPr marL="624078" indent="-514350" algn="just">
              <a:buNone/>
            </a:pPr>
            <a:r>
              <a:rPr lang="en-US" i="1" dirty="0"/>
              <a:t>        Operating Income Approach</a:t>
            </a:r>
            <a:r>
              <a:rPr lang="en-US" dirty="0"/>
              <a:t> = NOI </a:t>
            </a:r>
          </a:p>
          <a:p>
            <a:pPr marL="624078" indent="-514350" algn="just">
              <a:buNone/>
            </a:pPr>
            <a:r>
              <a:rPr lang="en-US" i="1" dirty="0"/>
              <a:t>         Approach</a:t>
            </a:r>
            <a:r>
              <a:rPr lang="en-US" dirty="0"/>
              <a:t>)</a:t>
            </a:r>
          </a:p>
          <a:p>
            <a:pPr marL="624078" indent="-514350" algn="just">
              <a:buNone/>
            </a:pPr>
            <a:r>
              <a:rPr lang="en-US" dirty="0"/>
              <a:t>	3.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Tradisional</a:t>
            </a:r>
            <a:r>
              <a:rPr lang="en-US" dirty="0"/>
              <a:t> (</a:t>
            </a:r>
            <a:r>
              <a:rPr lang="en-US" i="1" dirty="0"/>
              <a:t>Traditional </a:t>
            </a:r>
          </a:p>
          <a:p>
            <a:pPr marL="624078" indent="-514350" algn="just">
              <a:buNone/>
            </a:pPr>
            <a:r>
              <a:rPr lang="en-US" i="1" dirty="0"/>
              <a:t>         Approach</a:t>
            </a:r>
            <a:r>
              <a:rPr lang="en-US" dirty="0"/>
              <a:t>)</a:t>
            </a:r>
          </a:p>
          <a:p>
            <a:pPr marL="624078" indent="-514350" algn="just">
              <a:buNone/>
            </a:pPr>
            <a:endParaRPr lang="en-US" dirty="0"/>
          </a:p>
          <a:p>
            <a:pPr marL="624078" indent="-514350" algn="just">
              <a:buNone/>
            </a:pPr>
            <a:r>
              <a:rPr lang="en-US" dirty="0"/>
              <a:t>B.  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Modal Modern</a:t>
            </a:r>
          </a:p>
          <a:p>
            <a:pPr marL="624078" indent="-514350" algn="just">
              <a:buNone/>
            </a:pPr>
            <a:r>
              <a:rPr lang="en-US" dirty="0"/>
              <a:t>	1. Model </a:t>
            </a:r>
            <a:r>
              <a:rPr lang="en-US" dirty="0" err="1"/>
              <a:t>Modiglani</a:t>
            </a:r>
            <a:r>
              <a:rPr lang="en-US" dirty="0"/>
              <a:t>-Miller (MM)</a:t>
            </a:r>
          </a:p>
          <a:p>
            <a:pPr marL="624078" indent="-514350" algn="just">
              <a:buNone/>
            </a:pPr>
            <a:r>
              <a:rPr lang="en-US" dirty="0"/>
              <a:t>	2. Model Kraus Dan </a:t>
            </a:r>
            <a:r>
              <a:rPr lang="en-US" dirty="0" err="1"/>
              <a:t>Lizenberger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TEORI STRUKTUR MODAL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laba</a:t>
            </a:r>
            <a:r>
              <a:rPr lang="en-US" dirty="0"/>
              <a:t> </a:t>
            </a:r>
            <a:r>
              <a:rPr lang="en-US" dirty="0" err="1"/>
              <a:t>bersih</a:t>
            </a:r>
            <a:r>
              <a:rPr lang="en-US" dirty="0"/>
              <a:t> (NI) </a:t>
            </a:r>
            <a:r>
              <a:rPr lang="en-US" dirty="0" err="1"/>
              <a:t>mengasumsikan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investor </a:t>
            </a:r>
            <a:r>
              <a:rPr lang="en-US" dirty="0" err="1"/>
              <a:t>mengkapitalisasi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dirty="0" err="1"/>
              <a:t>laba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kapitalisasi</a:t>
            </a:r>
            <a:r>
              <a:rPr lang="en-US" dirty="0"/>
              <a:t> (</a:t>
            </a:r>
            <a:r>
              <a:rPr lang="en-US" dirty="0" err="1"/>
              <a:t>K</a:t>
            </a:r>
            <a:r>
              <a:rPr lang="en-US" baseline="-25000" dirty="0" err="1"/>
              <a:t>e</a:t>
            </a:r>
            <a:r>
              <a:rPr lang="en-US" dirty="0"/>
              <a:t>) yang </a:t>
            </a:r>
            <a:r>
              <a:rPr lang="en-US" dirty="0" err="1"/>
              <a:t>konstan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utangnya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utang</a:t>
            </a:r>
            <a:r>
              <a:rPr lang="en-US" dirty="0"/>
              <a:t> (</a:t>
            </a:r>
            <a:r>
              <a:rPr lang="en-US" dirty="0" err="1"/>
              <a:t>K</a:t>
            </a:r>
            <a:r>
              <a:rPr lang="en-US" baseline="-25000" dirty="0" err="1"/>
              <a:t>d</a:t>
            </a:r>
            <a:r>
              <a:rPr lang="en-US" dirty="0"/>
              <a:t>) yang </a:t>
            </a:r>
            <a:r>
              <a:rPr lang="en-US" dirty="0" err="1"/>
              <a:t>konstan</a:t>
            </a:r>
            <a:r>
              <a:rPr lang="en-US" dirty="0"/>
              <a:t> pula. </a:t>
            </a:r>
            <a:r>
              <a:rPr lang="en-US" dirty="0" err="1">
                <a:solidFill>
                  <a:srgbClr val="FF0000"/>
                </a:solidFill>
              </a:rPr>
              <a:t>Karena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</a:t>
            </a:r>
            <a:r>
              <a:rPr lang="en-US" baseline="-25000" dirty="0" err="1">
                <a:solidFill>
                  <a:srgbClr val="FF0000"/>
                </a:solidFill>
              </a:rPr>
              <a:t>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</a:t>
            </a:r>
            <a:r>
              <a:rPr lang="en-US" baseline="-25000" dirty="0" err="1">
                <a:solidFill>
                  <a:srgbClr val="FF0000"/>
                </a:solidFill>
              </a:rPr>
              <a:t>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konstan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maka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semakin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besar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jumlah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utang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digunakan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perusahaan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biaya</a:t>
            </a:r>
            <a:r>
              <a:rPr lang="en-US" dirty="0">
                <a:solidFill>
                  <a:srgbClr val="FF0000"/>
                </a:solidFill>
              </a:rPr>
              <a:t> modal rata-rata </a:t>
            </a:r>
            <a:r>
              <a:rPr lang="en-US" dirty="0" err="1">
                <a:solidFill>
                  <a:srgbClr val="FF0000"/>
                </a:solidFill>
              </a:rPr>
              <a:t>tertimbang</a:t>
            </a:r>
            <a:r>
              <a:rPr lang="en-US" dirty="0">
                <a:solidFill>
                  <a:srgbClr val="FF0000"/>
                </a:solidFill>
              </a:rPr>
              <a:t> (</a:t>
            </a:r>
            <a:r>
              <a:rPr lang="en-US" dirty="0" err="1">
                <a:solidFill>
                  <a:srgbClr val="FF0000"/>
                </a:solidFill>
              </a:rPr>
              <a:t>K</a:t>
            </a:r>
            <a:r>
              <a:rPr lang="en-US" baseline="-25000" dirty="0" err="1">
                <a:solidFill>
                  <a:srgbClr val="FF0000"/>
                </a:solidFill>
              </a:rPr>
              <a:t>o</a:t>
            </a:r>
            <a:r>
              <a:rPr lang="en-US" dirty="0">
                <a:solidFill>
                  <a:srgbClr val="FF0000"/>
                </a:solidFill>
              </a:rPr>
              <a:t>) </a:t>
            </a:r>
            <a:r>
              <a:rPr lang="en-US" dirty="0" err="1">
                <a:solidFill>
                  <a:srgbClr val="FF0000"/>
                </a:solidFill>
              </a:rPr>
              <a:t>semakin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kecil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sebagai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akibat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penggunaan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utang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yg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semakin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besar</a:t>
            </a:r>
            <a:r>
              <a:rPr lang="en-US" dirty="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PENDEKATAN LABA BERSIH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dirty="0"/>
              <a:t>	</a:t>
            </a:r>
            <a:r>
              <a:rPr lang="en-US" dirty="0" err="1">
                <a:solidFill>
                  <a:srgbClr val="FF0000"/>
                </a:solidFill>
              </a:rPr>
              <a:t>Pendekatan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ini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melihat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bahwa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biaya</a:t>
            </a:r>
            <a:r>
              <a:rPr lang="en-US" dirty="0">
                <a:solidFill>
                  <a:srgbClr val="FF0000"/>
                </a:solidFill>
              </a:rPr>
              <a:t> modal rata-rata </a:t>
            </a:r>
            <a:r>
              <a:rPr lang="en-US" dirty="0" err="1">
                <a:solidFill>
                  <a:srgbClr val="FF0000"/>
                </a:solidFill>
              </a:rPr>
              <a:t>tertimbang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konstan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berapa</a:t>
            </a:r>
            <a:r>
              <a:rPr lang="en-US" dirty="0">
                <a:solidFill>
                  <a:srgbClr val="FF0000"/>
                </a:solidFill>
              </a:rPr>
              <a:t> pun </a:t>
            </a:r>
            <a:r>
              <a:rPr lang="en-US" dirty="0" err="1">
                <a:solidFill>
                  <a:srgbClr val="FF0000"/>
                </a:solidFill>
              </a:rPr>
              <a:t>tingkat</a:t>
            </a:r>
            <a:r>
              <a:rPr lang="en-US" dirty="0">
                <a:solidFill>
                  <a:srgbClr val="FF0000"/>
                </a:solidFill>
              </a:rPr>
              <a:t> utang </a:t>
            </a:r>
            <a:r>
              <a:rPr lang="en-US" dirty="0" err="1">
                <a:solidFill>
                  <a:srgbClr val="FF0000"/>
                </a:solidFill>
              </a:rPr>
              <a:t>yg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digunakan</a:t>
            </a:r>
            <a:r>
              <a:rPr lang="en-US" dirty="0">
                <a:solidFill>
                  <a:srgbClr val="FF0000"/>
                </a:solidFill>
              </a:rPr>
              <a:t> oleh </a:t>
            </a:r>
            <a:r>
              <a:rPr lang="en-US" dirty="0" err="1">
                <a:solidFill>
                  <a:srgbClr val="FF0000"/>
                </a:solidFill>
              </a:rPr>
              <a:t>perusahaan</a:t>
            </a:r>
            <a:r>
              <a:rPr lang="en-US" dirty="0"/>
              <a:t>. </a:t>
            </a:r>
          </a:p>
          <a:p>
            <a:pPr algn="just"/>
            <a:r>
              <a:rPr lang="en-US" dirty="0" err="1"/>
              <a:t>Pertama</a:t>
            </a:r>
            <a:r>
              <a:rPr lang="en-US" dirty="0"/>
              <a:t>, </a:t>
            </a:r>
            <a:r>
              <a:rPr lang="en-US" dirty="0" err="1"/>
              <a:t>diasumsikan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utang </a:t>
            </a:r>
            <a:r>
              <a:rPr lang="en-US" dirty="0" err="1"/>
              <a:t>konstan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halnya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laba</a:t>
            </a:r>
            <a:r>
              <a:rPr lang="en-US" dirty="0"/>
              <a:t> </a:t>
            </a:r>
            <a:r>
              <a:rPr lang="en-US" dirty="0" err="1"/>
              <a:t>bersih</a:t>
            </a:r>
            <a:r>
              <a:rPr lang="en-US" dirty="0"/>
              <a:t>. </a:t>
            </a:r>
          </a:p>
          <a:p>
            <a:pPr algn="just"/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utang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oleh </a:t>
            </a:r>
            <a:r>
              <a:rPr lang="en-US" dirty="0" err="1"/>
              <a:t>pemilik</a:t>
            </a:r>
            <a:r>
              <a:rPr lang="en-US" dirty="0"/>
              <a:t> modal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 </a:t>
            </a:r>
          </a:p>
          <a:p>
            <a:pPr algn="just"/>
            <a:r>
              <a:rPr lang="en-US" dirty="0"/>
              <a:t>Oleh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keuntungan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disyaratkan</a:t>
            </a:r>
            <a:r>
              <a:rPr lang="en-US" dirty="0"/>
              <a:t> oleh </a:t>
            </a:r>
            <a:r>
              <a:rPr lang="en-US" dirty="0" err="1"/>
              <a:t>pemilik</a:t>
            </a:r>
            <a:r>
              <a:rPr lang="en-US" dirty="0"/>
              <a:t> modal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meningkat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meningkatnya</a:t>
            </a:r>
            <a:r>
              <a:rPr lang="en-US" dirty="0"/>
              <a:t> </a:t>
            </a:r>
            <a:r>
              <a:rPr lang="en-US" dirty="0" err="1"/>
              <a:t>resiko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PENDEKATAN LABA OPERASI BERSIH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paling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dianut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praktisi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akademik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memilih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. </a:t>
            </a:r>
            <a:r>
              <a:rPr lang="en-US" dirty="0" err="1">
                <a:solidFill>
                  <a:srgbClr val="FF0000"/>
                </a:solidFill>
              </a:rPr>
              <a:t>Pendekatan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ini</a:t>
            </a:r>
            <a:r>
              <a:rPr lang="en-US" dirty="0">
                <a:solidFill>
                  <a:srgbClr val="FF0000"/>
                </a:solidFill>
              </a:rPr>
              <a:t>  </a:t>
            </a:r>
            <a:r>
              <a:rPr lang="en-US" dirty="0" err="1">
                <a:solidFill>
                  <a:srgbClr val="FF0000"/>
                </a:solidFill>
              </a:rPr>
              <a:t>mengasumsikan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bahwa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hingga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suatu</a:t>
            </a:r>
            <a:r>
              <a:rPr lang="en-US" dirty="0">
                <a:solidFill>
                  <a:srgbClr val="FF0000"/>
                </a:solidFill>
              </a:rPr>
              <a:t> leverage </a:t>
            </a:r>
            <a:r>
              <a:rPr lang="en-US" dirty="0" err="1">
                <a:solidFill>
                  <a:srgbClr val="FF0000"/>
                </a:solidFill>
              </a:rPr>
              <a:t>tertentu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risiko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perusahaan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tidak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mengalami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perubahan</a:t>
            </a:r>
            <a:r>
              <a:rPr lang="en-US" dirty="0">
                <a:solidFill>
                  <a:srgbClr val="FF0000"/>
                </a:solidFill>
              </a:rPr>
              <a:t>.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K</a:t>
            </a:r>
            <a:r>
              <a:rPr lang="en-US" baseline="-25000" dirty="0" err="1"/>
              <a:t>d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K</a:t>
            </a:r>
            <a:r>
              <a:rPr lang="en-US" baseline="-25000" dirty="0" err="1"/>
              <a:t>e</a:t>
            </a:r>
            <a:r>
              <a:rPr lang="en-US" dirty="0"/>
              <a:t> </a:t>
            </a:r>
            <a:r>
              <a:rPr lang="en-US" dirty="0" err="1"/>
              <a:t>relaif</a:t>
            </a:r>
            <a:r>
              <a:rPr lang="en-US" dirty="0"/>
              <a:t> </a:t>
            </a:r>
            <a:r>
              <a:rPr lang="en-US" dirty="0" err="1"/>
              <a:t>konstan</a:t>
            </a:r>
            <a:r>
              <a:rPr lang="en-US" dirty="0"/>
              <a:t>.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demikian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leverage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rasio</a:t>
            </a:r>
            <a:r>
              <a:rPr lang="en-US" dirty="0"/>
              <a:t> </a:t>
            </a:r>
            <a:r>
              <a:rPr lang="en-US" dirty="0" err="1"/>
              <a:t>utang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,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utang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modal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meningkat</a:t>
            </a:r>
            <a:r>
              <a:rPr lang="en-US" dirty="0"/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PENDEKATAN TRADISIONAL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/>
              <a:t>TEORI MODIGLIANI DAN MILLER (MM)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	</a:t>
            </a:r>
          </a:p>
          <a:p>
            <a:pPr algn="just">
              <a:buNone/>
            </a:pPr>
            <a:r>
              <a:rPr lang="en-US" dirty="0"/>
              <a:t>	MM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asumsi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menopang</a:t>
            </a:r>
            <a:r>
              <a:rPr lang="en-US" dirty="0"/>
              <a:t> </a:t>
            </a:r>
            <a:r>
              <a:rPr lang="en-US" dirty="0" err="1"/>
              <a:t>dalilnya</a:t>
            </a:r>
            <a:r>
              <a:rPr lang="en-US" dirty="0"/>
              <a:t> :</a:t>
            </a:r>
          </a:p>
          <a:p>
            <a:pPr algn="just">
              <a:buNone/>
            </a:pPr>
            <a:r>
              <a:rPr lang="en-US" dirty="0"/>
              <a:t>	1.  </a:t>
            </a:r>
            <a:r>
              <a:rPr lang="en-US" dirty="0" err="1"/>
              <a:t>Individu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meminjam</a:t>
            </a:r>
            <a:r>
              <a:rPr lang="en-US" dirty="0"/>
              <a:t> </a:t>
            </a:r>
          </a:p>
          <a:p>
            <a:pPr algn="just">
              <a:buNone/>
            </a:pPr>
            <a:r>
              <a:rPr lang="en-US" dirty="0"/>
              <a:t>      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meminjamkan</a:t>
            </a:r>
            <a:r>
              <a:rPr lang="en-US" dirty="0"/>
              <a:t> 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bunga</a:t>
            </a:r>
            <a:r>
              <a:rPr lang="en-US" dirty="0"/>
              <a:t>   </a:t>
            </a:r>
          </a:p>
          <a:p>
            <a:pPr algn="just">
              <a:buNone/>
            </a:pPr>
            <a:r>
              <a:rPr lang="en-US" dirty="0"/>
              <a:t>       </a:t>
            </a:r>
            <a:r>
              <a:rPr lang="en-US" dirty="0" err="1"/>
              <a:t>pasar</a:t>
            </a:r>
            <a:r>
              <a:rPr lang="en-US" dirty="0"/>
              <a:t>  yang </a:t>
            </a:r>
            <a:r>
              <a:rPr lang="en-US" dirty="0" err="1"/>
              <a:t>sama</a:t>
            </a:r>
            <a:r>
              <a:rPr lang="en-US" dirty="0"/>
              <a:t>.</a:t>
            </a:r>
          </a:p>
          <a:p>
            <a:pPr algn="just">
              <a:buNone/>
            </a:pPr>
            <a:r>
              <a:rPr lang="en-US" dirty="0"/>
              <a:t>	2.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resiko</a:t>
            </a:r>
            <a:r>
              <a:rPr lang="en-US" dirty="0"/>
              <a:t> </a:t>
            </a:r>
            <a:r>
              <a:rPr lang="en-US" dirty="0" err="1"/>
              <a:t>kebangkrutan</a:t>
            </a:r>
            <a:r>
              <a:rPr lang="en-US" dirty="0"/>
              <a:t>.</a:t>
            </a:r>
          </a:p>
          <a:p>
            <a:pPr algn="just">
              <a:buNone/>
            </a:pPr>
            <a:r>
              <a:rPr lang="en-US" dirty="0"/>
              <a:t>	3.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transaksi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hambatan</a:t>
            </a:r>
            <a:r>
              <a:rPr lang="en-US" dirty="0"/>
              <a:t> </a:t>
            </a:r>
          </a:p>
          <a:p>
            <a:pPr algn="just">
              <a:buNone/>
            </a:pPr>
            <a:r>
              <a:rPr lang="en-US" dirty="0"/>
              <a:t>      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memperoleh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diperhitungkan</a:t>
            </a:r>
            <a:r>
              <a:rPr lang="en-US" dirty="0"/>
              <a:t>, MM </a:t>
            </a:r>
            <a:r>
              <a:rPr lang="en-US" dirty="0" err="1"/>
              <a:t>berpendapat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kenaikan</a:t>
            </a:r>
            <a:r>
              <a:rPr lang="en-US" dirty="0"/>
              <a:t> </a:t>
            </a:r>
            <a:r>
              <a:rPr lang="en-US" dirty="0" err="1"/>
              <a:t>hutang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modal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menaikkan</a:t>
            </a:r>
            <a:r>
              <a:rPr lang="en-US" dirty="0"/>
              <a:t> ROE (</a:t>
            </a:r>
            <a:r>
              <a:rPr lang="en-US" i="1" dirty="0"/>
              <a:t>return on equity</a:t>
            </a:r>
            <a:r>
              <a:rPr lang="en-US" dirty="0"/>
              <a:t>) </a:t>
            </a:r>
            <a:r>
              <a:rPr lang="en-US" dirty="0" err="1"/>
              <a:t>sekaligus</a:t>
            </a:r>
            <a:r>
              <a:rPr lang="en-US" dirty="0"/>
              <a:t> </a:t>
            </a:r>
            <a:r>
              <a:rPr lang="en-US" dirty="0" err="1"/>
              <a:t>menaikkan</a:t>
            </a:r>
            <a:r>
              <a:rPr lang="en-US" dirty="0"/>
              <a:t> pula </a:t>
            </a:r>
            <a:r>
              <a:rPr lang="en-US" dirty="0" err="1"/>
              <a:t>risiko</a:t>
            </a:r>
            <a:r>
              <a:rPr lang="en-US" dirty="0"/>
              <a:t> investor.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meniadakan</a:t>
            </a:r>
            <a:r>
              <a:rPr lang="en-US" dirty="0"/>
              <a:t>,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kebangkrutan</a:t>
            </a:r>
            <a:r>
              <a:rPr lang="en-US" dirty="0"/>
              <a:t>,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berpengaruh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i="1" dirty="0"/>
              <a:t>leverage</a:t>
            </a:r>
            <a:r>
              <a:rPr lang="en-US" dirty="0"/>
              <a:t>. </a:t>
            </a:r>
            <a:r>
              <a:rPr lang="en-US" dirty="0" err="1">
                <a:solidFill>
                  <a:srgbClr val="FF0000"/>
                </a:solidFill>
              </a:rPr>
              <a:t>Dengan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kata</a:t>
            </a:r>
            <a:r>
              <a:rPr lang="en-US" dirty="0">
                <a:solidFill>
                  <a:srgbClr val="FF0000"/>
                </a:solidFill>
              </a:rPr>
              <a:t> lain, </a:t>
            </a:r>
            <a:r>
              <a:rPr lang="en-US" dirty="0" err="1">
                <a:solidFill>
                  <a:srgbClr val="FF0000"/>
                </a:solidFill>
              </a:rPr>
              <a:t>nilai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perusahaan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menggunakan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hutang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sama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dengan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nilai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perusahaan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tanpa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hutang</a:t>
            </a:r>
            <a:r>
              <a:rPr lang="en-US" dirty="0"/>
              <a:t>.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/>
              <a:t>TEORI MODIGLIANI DAN MILLER (MM)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endParaRPr lang="en-US" dirty="0"/>
          </a:p>
          <a:p>
            <a:pPr algn="just">
              <a:buNone/>
            </a:pPr>
            <a:r>
              <a:rPr lang="en-US" dirty="0"/>
              <a:t>		</a:t>
            </a:r>
            <a:r>
              <a:rPr lang="en-US" sz="2400" dirty="0"/>
              <a:t>V</a:t>
            </a:r>
            <a:r>
              <a:rPr lang="en-US" sz="2400" baseline="-25000" dirty="0"/>
              <a:t>L</a:t>
            </a:r>
            <a:r>
              <a:rPr lang="en-US" sz="2400" dirty="0"/>
              <a:t>	=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i="1" dirty="0"/>
              <a:t>leverage</a:t>
            </a:r>
          </a:p>
          <a:p>
            <a:pPr algn="just">
              <a:buNone/>
            </a:pPr>
            <a:r>
              <a:rPr lang="en-US" sz="2400" i="1" dirty="0"/>
              <a:t>		</a:t>
            </a:r>
            <a:r>
              <a:rPr lang="en-US" sz="2400" dirty="0"/>
              <a:t>V</a:t>
            </a:r>
            <a:r>
              <a:rPr lang="en-US" sz="2400" baseline="-25000" dirty="0"/>
              <a:t>U</a:t>
            </a:r>
            <a:r>
              <a:rPr lang="en-US" sz="2400" dirty="0"/>
              <a:t>	=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i="1" dirty="0"/>
              <a:t>leverage</a:t>
            </a:r>
          </a:p>
          <a:p>
            <a:pPr algn="just">
              <a:buNone/>
            </a:pPr>
            <a:r>
              <a:rPr lang="en-US" sz="2400" i="1" dirty="0"/>
              <a:t>	</a:t>
            </a:r>
            <a:r>
              <a:rPr lang="en-US" sz="2200" dirty="0" err="1"/>
              <a:t>Apabila</a:t>
            </a:r>
            <a:r>
              <a:rPr lang="en-US" sz="2200" dirty="0"/>
              <a:t> </a:t>
            </a:r>
            <a:r>
              <a:rPr lang="en-US" sz="2200" dirty="0" err="1"/>
              <a:t>pajak</a:t>
            </a:r>
            <a:r>
              <a:rPr lang="en-US" sz="2200" dirty="0"/>
              <a:t> </a:t>
            </a:r>
            <a:r>
              <a:rPr lang="en-US" sz="2200" dirty="0" err="1"/>
              <a:t>dipertimbangkan</a:t>
            </a:r>
            <a:r>
              <a:rPr lang="en-US" sz="2200" dirty="0"/>
              <a:t>, </a:t>
            </a:r>
            <a:r>
              <a:rPr lang="en-US" sz="2200" dirty="0" err="1"/>
              <a:t>teori</a:t>
            </a:r>
            <a:r>
              <a:rPr lang="en-US" sz="2200" dirty="0"/>
              <a:t> MM </a:t>
            </a:r>
            <a:r>
              <a:rPr lang="en-US" sz="2200" dirty="0" err="1"/>
              <a:t>dapat</a:t>
            </a:r>
            <a:r>
              <a:rPr lang="en-US" sz="2200" dirty="0"/>
              <a:t> </a:t>
            </a:r>
            <a:r>
              <a:rPr lang="en-US" sz="2200" dirty="0" err="1"/>
              <a:t>dinyatakan</a:t>
            </a:r>
            <a:r>
              <a:rPr lang="en-US" sz="2200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</a:t>
            </a:r>
            <a:r>
              <a:rPr lang="en-US" sz="2200" dirty="0" err="1"/>
              <a:t>persamaan</a:t>
            </a:r>
            <a:r>
              <a:rPr lang="en-US" sz="2200" dirty="0"/>
              <a:t> </a:t>
            </a:r>
            <a:r>
              <a:rPr lang="en-US" sz="2200" dirty="0" err="1"/>
              <a:t>berikut</a:t>
            </a:r>
            <a:r>
              <a:rPr lang="en-US" sz="2200" dirty="0"/>
              <a:t> :</a:t>
            </a:r>
          </a:p>
          <a:p>
            <a:pPr algn="just">
              <a:buNone/>
            </a:pPr>
            <a:endParaRPr lang="en-US" sz="2400" dirty="0"/>
          </a:p>
          <a:p>
            <a:pPr algn="just">
              <a:buNone/>
            </a:pPr>
            <a:endParaRPr lang="en-US" sz="2400" dirty="0"/>
          </a:p>
          <a:p>
            <a:pPr algn="just">
              <a:buNone/>
            </a:pPr>
            <a:r>
              <a:rPr lang="en-US" sz="2400" dirty="0"/>
              <a:t>		</a:t>
            </a:r>
          </a:p>
          <a:p>
            <a:pPr algn="just">
              <a:buNone/>
            </a:pPr>
            <a:r>
              <a:rPr lang="en-US" sz="2400" dirty="0"/>
              <a:t>		T	= </a:t>
            </a:r>
            <a:r>
              <a:rPr lang="en-US" sz="2400" dirty="0" err="1"/>
              <a:t>pajak</a:t>
            </a:r>
            <a:r>
              <a:rPr lang="en-US" sz="2400" dirty="0"/>
              <a:t> (%) T.B = </a:t>
            </a:r>
            <a:r>
              <a:rPr lang="en-US" sz="2400" dirty="0" err="1"/>
              <a:t>penghematan</a:t>
            </a:r>
            <a:r>
              <a:rPr lang="en-US" sz="2400" dirty="0"/>
              <a:t> </a:t>
            </a:r>
            <a:r>
              <a:rPr lang="en-US" sz="2400" dirty="0" err="1"/>
              <a:t>pajak</a:t>
            </a:r>
            <a:r>
              <a:rPr lang="en-US" sz="2400" dirty="0"/>
              <a:t> </a:t>
            </a:r>
            <a:r>
              <a:rPr lang="en-US" sz="2000" dirty="0"/>
              <a:t>(</a:t>
            </a:r>
            <a:r>
              <a:rPr lang="en-US" sz="2000" i="1" dirty="0"/>
              <a:t>tax 		     shield</a:t>
            </a:r>
            <a:r>
              <a:rPr lang="en-US" sz="2000" dirty="0"/>
              <a:t>)</a:t>
            </a:r>
          </a:p>
          <a:p>
            <a:pPr algn="just">
              <a:buNone/>
            </a:pPr>
            <a:r>
              <a:rPr lang="en-US" sz="2000" dirty="0"/>
              <a:t>		</a:t>
            </a:r>
            <a:r>
              <a:rPr lang="en-US" sz="2400" dirty="0"/>
              <a:t>B	= </a:t>
            </a:r>
            <a:r>
              <a:rPr lang="en-US" sz="2400" dirty="0" err="1"/>
              <a:t>Hutang</a:t>
            </a:r>
            <a:endParaRPr lang="en-US" sz="2400" dirty="0"/>
          </a:p>
          <a:p>
            <a:pPr algn="just">
              <a:buNone/>
            </a:pPr>
            <a:endParaRPr 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400" dirty="0"/>
              <a:t>TEORI MODIGLIANI DAN MILLER (MM)</a:t>
            </a:r>
            <a:br>
              <a:rPr lang="en-US" sz="3400" dirty="0"/>
            </a:br>
            <a:endParaRPr lang="en-US" sz="3400" dirty="0"/>
          </a:p>
        </p:txBody>
      </p:sp>
      <p:sp>
        <p:nvSpPr>
          <p:cNvPr id="6" name="Rounded Rectangle 5"/>
          <p:cNvSpPr/>
          <p:nvPr/>
        </p:nvSpPr>
        <p:spPr>
          <a:xfrm>
            <a:off x="3124200" y="1143000"/>
            <a:ext cx="2286000" cy="838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V</a:t>
            </a:r>
            <a:r>
              <a:rPr lang="en-US" sz="2400" baseline="-25000" dirty="0">
                <a:solidFill>
                  <a:schemeClr val="tx1"/>
                </a:solidFill>
              </a:rPr>
              <a:t>L</a:t>
            </a:r>
            <a:r>
              <a:rPr lang="en-US" sz="2400" dirty="0">
                <a:solidFill>
                  <a:schemeClr val="tx1"/>
                </a:solidFill>
              </a:rPr>
              <a:t> = V</a:t>
            </a:r>
            <a:r>
              <a:rPr lang="en-US" sz="2400" baseline="-25000" dirty="0">
                <a:solidFill>
                  <a:schemeClr val="tx1"/>
                </a:solidFill>
              </a:rPr>
              <a:t>U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76600" y="3733800"/>
            <a:ext cx="2286000" cy="914400"/>
          </a:xfrm>
          <a:prstGeom prst="roundRect">
            <a:avLst>
              <a:gd name="adj" fmla="val 2121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V</a:t>
            </a:r>
            <a:r>
              <a:rPr lang="en-US" sz="2400" baseline="-25000" dirty="0">
                <a:solidFill>
                  <a:schemeClr val="tx1"/>
                </a:solidFill>
              </a:rPr>
              <a:t>L</a:t>
            </a:r>
            <a:r>
              <a:rPr lang="en-US" sz="2400" dirty="0">
                <a:solidFill>
                  <a:schemeClr val="tx1"/>
                </a:solidFill>
              </a:rPr>
              <a:t> = V</a:t>
            </a:r>
            <a:r>
              <a:rPr lang="en-US" sz="2400" baseline="-25000" dirty="0">
                <a:solidFill>
                  <a:schemeClr val="tx1"/>
                </a:solidFill>
              </a:rPr>
              <a:t>U +</a:t>
            </a:r>
            <a:r>
              <a:rPr lang="en-US" sz="2400" dirty="0">
                <a:solidFill>
                  <a:schemeClr val="tx1"/>
                </a:solidFill>
              </a:rPr>
              <a:t> T.B</a:t>
            </a:r>
            <a:endParaRPr lang="en-US" sz="2400" baseline="-25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617720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en-US" dirty="0"/>
              <a:t>	</a:t>
            </a:r>
            <a:r>
              <a:rPr lang="en-US" sz="2800" dirty="0" err="1"/>
              <a:t>Hubungan</a:t>
            </a:r>
            <a:r>
              <a:rPr lang="en-US" sz="2800" dirty="0"/>
              <a:t> </a:t>
            </a:r>
            <a:r>
              <a:rPr lang="en-US" sz="2800" i="1" dirty="0"/>
              <a:t>leverage 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nilai</a:t>
            </a:r>
            <a:r>
              <a:rPr lang="en-US" sz="2800" dirty="0"/>
              <a:t> </a:t>
            </a:r>
            <a:r>
              <a:rPr lang="en-US" sz="2800" dirty="0" err="1"/>
              <a:t>perusahaan</a:t>
            </a:r>
            <a:r>
              <a:rPr lang="en-US" sz="2800" dirty="0"/>
              <a:t> </a:t>
            </a:r>
            <a:r>
              <a:rPr lang="en-US" sz="2800" dirty="0" err="1"/>
              <a:t>tanpa</a:t>
            </a:r>
            <a:r>
              <a:rPr lang="en-US" sz="2800" dirty="0"/>
              <a:t> </a:t>
            </a:r>
            <a:r>
              <a:rPr lang="en-US" sz="2800" dirty="0" err="1"/>
              <a:t>biaya</a:t>
            </a:r>
            <a:r>
              <a:rPr lang="en-US" sz="2800" dirty="0"/>
              <a:t> </a:t>
            </a:r>
            <a:r>
              <a:rPr lang="en-US" sz="2800" dirty="0" err="1"/>
              <a:t>kebangkrutan</a:t>
            </a:r>
            <a:r>
              <a:rPr lang="en-US" sz="2800" dirty="0"/>
              <a:t>, </a:t>
            </a:r>
            <a:r>
              <a:rPr lang="en-US" sz="2800" dirty="0" err="1"/>
              <a:t>disajikan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gambar</a:t>
            </a:r>
            <a:r>
              <a:rPr lang="en-US" sz="2800" dirty="0"/>
              <a:t> </a:t>
            </a:r>
            <a:r>
              <a:rPr lang="en-US" sz="2800" dirty="0" err="1"/>
              <a:t>berikut</a:t>
            </a:r>
            <a:r>
              <a:rPr lang="en-US" sz="2800" dirty="0"/>
              <a:t> :</a:t>
            </a:r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r>
              <a:rPr lang="en-US" dirty="0"/>
              <a:t>		</a:t>
            </a:r>
          </a:p>
          <a:p>
            <a:pPr algn="just">
              <a:buNone/>
            </a:pPr>
            <a:r>
              <a:rPr lang="en-US" dirty="0"/>
              <a:t>			V</a:t>
            </a:r>
            <a:r>
              <a:rPr lang="en-US" baseline="-25000" dirty="0"/>
              <a:t>L</a:t>
            </a:r>
            <a:r>
              <a:rPr lang="en-US" dirty="0"/>
              <a:t>	</a:t>
            </a:r>
            <a:r>
              <a:rPr lang="en-US" dirty="0" err="1"/>
              <a:t>V</a:t>
            </a:r>
            <a:r>
              <a:rPr lang="en-US" baseline="-25000" dirty="0" err="1"/>
              <a:t>L</a:t>
            </a:r>
            <a:r>
              <a:rPr lang="en-US" dirty="0"/>
              <a:t> = V</a:t>
            </a:r>
            <a:r>
              <a:rPr lang="en-US" baseline="-25000" dirty="0"/>
              <a:t>U</a:t>
            </a:r>
            <a:r>
              <a:rPr lang="en-US" dirty="0"/>
              <a:t> + T.B</a:t>
            </a:r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r>
              <a:rPr lang="en-US" dirty="0"/>
              <a:t>			</a:t>
            </a:r>
          </a:p>
          <a:p>
            <a:pPr algn="just">
              <a:buNone/>
            </a:pPr>
            <a:r>
              <a:rPr lang="en-US" dirty="0"/>
              <a:t>		</a:t>
            </a:r>
          </a:p>
          <a:p>
            <a:pPr algn="just">
              <a:buNone/>
            </a:pPr>
            <a:r>
              <a:rPr lang="en-US" dirty="0"/>
              <a:t>			V</a:t>
            </a:r>
            <a:r>
              <a:rPr lang="en-US" baseline="-25000" dirty="0"/>
              <a:t>U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>
              <a:buNone/>
            </a:pPr>
            <a:r>
              <a:rPr lang="en-US" dirty="0"/>
              <a:t>				</a:t>
            </a:r>
          </a:p>
          <a:p>
            <a:pPr algn="just">
              <a:buNone/>
            </a:pPr>
            <a:r>
              <a:rPr lang="en-US" dirty="0"/>
              <a:t>			</a:t>
            </a:r>
          </a:p>
          <a:p>
            <a:pPr algn="just">
              <a:buNone/>
            </a:pPr>
            <a:r>
              <a:rPr lang="en-US" dirty="0"/>
              <a:t>					 </a:t>
            </a:r>
          </a:p>
          <a:p>
            <a:pPr algn="just">
              <a:buNone/>
            </a:pPr>
            <a:r>
              <a:rPr lang="en-US" dirty="0"/>
              <a:t>			                    B/S (</a:t>
            </a:r>
            <a:r>
              <a:rPr lang="en-US" dirty="0" err="1"/>
              <a:t>Utang</a:t>
            </a:r>
            <a:r>
              <a:rPr lang="en-US" dirty="0"/>
              <a:t>/</a:t>
            </a:r>
            <a:r>
              <a:rPr lang="en-US" dirty="0" err="1"/>
              <a:t>Ekuitas</a:t>
            </a:r>
            <a:r>
              <a:rPr lang="en-US" dirty="0"/>
              <a:t>)			</a:t>
            </a:r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/>
              <a:t>TEORI MODIGLIANI DAN MILLER (MM)</a:t>
            </a: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1485900" y="4305300"/>
            <a:ext cx="2667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819400" y="5638800"/>
            <a:ext cx="3124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819400" y="4646612"/>
            <a:ext cx="3124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819400" y="3733800"/>
            <a:ext cx="31242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urved Connector 13"/>
          <p:cNvCxnSpPr/>
          <p:nvPr/>
        </p:nvCxnSpPr>
        <p:spPr>
          <a:xfrm>
            <a:off x="3733800" y="3886200"/>
            <a:ext cx="457200" cy="3048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Persamaan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menyimpulkan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bahwa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nilai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perusahaan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terus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meningkat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secara</a:t>
            </a:r>
            <a:r>
              <a:rPr lang="en-US" dirty="0">
                <a:solidFill>
                  <a:srgbClr val="FF0000"/>
                </a:solidFill>
              </a:rPr>
              <a:t> linear, </a:t>
            </a:r>
            <a:r>
              <a:rPr lang="en-US" dirty="0" err="1">
                <a:solidFill>
                  <a:srgbClr val="FF0000"/>
                </a:solidFill>
              </a:rPr>
              <a:t>seiring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dengan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bertambahnya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proporsi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hutang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pada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struktur</a:t>
            </a:r>
            <a:r>
              <a:rPr lang="en-US" dirty="0">
                <a:solidFill>
                  <a:srgbClr val="FF0000"/>
                </a:solidFill>
              </a:rPr>
              <a:t> modal </a:t>
            </a:r>
            <a:r>
              <a:rPr lang="en-US" dirty="0" err="1">
                <a:solidFill>
                  <a:srgbClr val="FF0000"/>
                </a:solidFill>
              </a:rPr>
              <a:t>perusahaan</a:t>
            </a:r>
            <a:r>
              <a:rPr lang="en-US" dirty="0">
                <a:solidFill>
                  <a:srgbClr val="FF0000"/>
                </a:solidFill>
              </a:rPr>
              <a:t>. Hal </a:t>
            </a:r>
            <a:r>
              <a:rPr lang="en-US" dirty="0" err="1">
                <a:solidFill>
                  <a:srgbClr val="FF0000"/>
                </a:solidFill>
              </a:rPr>
              <a:t>itu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mengandung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makna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bahwa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makin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tinggi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proporsi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utang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makin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tinggi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nilai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perusahaan</a:t>
            </a:r>
            <a:r>
              <a:rPr lang="en-US" dirty="0"/>
              <a:t>.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tentu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realistis</a:t>
            </a:r>
            <a:r>
              <a:rPr lang="en-US" dirty="0"/>
              <a:t> </a:t>
            </a:r>
            <a:r>
              <a:rPr lang="en-US" dirty="0" err="1"/>
              <a:t>sebab</a:t>
            </a:r>
            <a:r>
              <a:rPr lang="en-US" dirty="0"/>
              <a:t> </a:t>
            </a:r>
            <a:r>
              <a:rPr lang="en-US" dirty="0" err="1"/>
              <a:t>makin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proporsi</a:t>
            </a:r>
            <a:r>
              <a:rPr lang="en-US" dirty="0"/>
              <a:t> </a:t>
            </a:r>
            <a:r>
              <a:rPr lang="en-US" dirty="0" err="1"/>
              <a:t>hutang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modal </a:t>
            </a:r>
            <a:r>
              <a:rPr lang="en-US" dirty="0" err="1"/>
              <a:t>makin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pula 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kebangkrutan</a:t>
            </a:r>
            <a:r>
              <a:rPr lang="en-US" dirty="0"/>
              <a:t> yang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dihadapi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 </a:t>
            </a:r>
            <a:r>
              <a:rPr lang="en-US" dirty="0" err="1"/>
              <a:t>Namun</a:t>
            </a:r>
            <a:r>
              <a:rPr lang="en-US" dirty="0"/>
              <a:t>,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diingat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MM </a:t>
            </a:r>
            <a:r>
              <a:rPr lang="en-US" dirty="0" err="1"/>
              <a:t>memang</a:t>
            </a:r>
            <a:r>
              <a:rPr lang="en-US" dirty="0"/>
              <a:t> </a:t>
            </a:r>
            <a:r>
              <a:rPr lang="en-US" dirty="0" err="1"/>
              <a:t>mengabaikan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kebangkrutan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asumsi</a:t>
            </a:r>
            <a:r>
              <a:rPr lang="en-US" dirty="0"/>
              <a:t> </a:t>
            </a:r>
            <a:r>
              <a:rPr lang="en-US" dirty="0" err="1"/>
              <a:t>teorinya</a:t>
            </a:r>
            <a:r>
              <a:rPr lang="en-US" dirty="0"/>
              <a:t>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/>
              <a:t>TEORI MODIGLIANI DAN MILLER (MM)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dirty="0"/>
              <a:t>BIAYA KEBANGKRUTAN : KOREKSI MODEL MM OLEH KRAUS DAN LIZENBERGER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/>
              <a:t>	Kraus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Lizenberger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penghematan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(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berhutang</a:t>
            </a:r>
            <a:r>
              <a:rPr lang="en-US" dirty="0"/>
              <a:t>) </a:t>
            </a:r>
            <a:r>
              <a:rPr lang="en-US" dirty="0" err="1"/>
              <a:t>dihilangkan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meningkatnya</a:t>
            </a:r>
            <a:r>
              <a:rPr lang="en-US" dirty="0"/>
              <a:t> </a:t>
            </a:r>
            <a:r>
              <a:rPr lang="en-US" dirty="0" err="1"/>
              <a:t>ekspektasi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kebangkrutan</a:t>
            </a:r>
            <a:r>
              <a:rPr lang="en-US" dirty="0"/>
              <a:t>. </a:t>
            </a:r>
            <a:r>
              <a:rPr lang="en-US" dirty="0" err="1">
                <a:solidFill>
                  <a:srgbClr val="FF0000"/>
                </a:solidFill>
              </a:rPr>
              <a:t>Bertambahnya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tingkat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i="1" dirty="0">
                <a:solidFill>
                  <a:srgbClr val="FF0000"/>
                </a:solidFill>
              </a:rPr>
              <a:t>leverage </a:t>
            </a:r>
            <a:r>
              <a:rPr lang="en-US" dirty="0" err="1">
                <a:solidFill>
                  <a:srgbClr val="FF0000"/>
                </a:solidFill>
              </a:rPr>
              <a:t>berdampak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meningkatnya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probabilitas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risiko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kebangkrutan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dan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akhirnya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meningkatkan</a:t>
            </a:r>
            <a:r>
              <a:rPr lang="en-US" dirty="0">
                <a:solidFill>
                  <a:srgbClr val="FF0000"/>
                </a:solidFill>
              </a:rPr>
              <a:t> pula  </a:t>
            </a:r>
            <a:r>
              <a:rPr lang="en-US" dirty="0" err="1">
                <a:solidFill>
                  <a:srgbClr val="FF0000"/>
                </a:solidFill>
              </a:rPr>
              <a:t>biaya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kebangkrutan</a:t>
            </a:r>
            <a:r>
              <a:rPr lang="en-US" dirty="0"/>
              <a:t>. Kraus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Lizenberger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dasarnya</a:t>
            </a:r>
            <a:r>
              <a:rPr lang="en-US" dirty="0"/>
              <a:t>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mengungkapkan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modal optimal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tercapai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penghematan</a:t>
            </a:r>
            <a:r>
              <a:rPr lang="en-US" dirty="0"/>
              <a:t> </a:t>
            </a:r>
            <a:r>
              <a:rPr lang="en-US" dirty="0" err="1"/>
              <a:t>pajak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kebangkrutan</a:t>
            </a:r>
            <a:r>
              <a:rPr lang="en-US" dirty="0"/>
              <a:t> 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None/>
            </a:pPr>
            <a:r>
              <a:rPr lang="en-US" sz="2200" dirty="0"/>
              <a:t>	Model Kraus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Lizenberger</a:t>
            </a:r>
            <a:r>
              <a:rPr lang="en-US" sz="2200" dirty="0"/>
              <a:t> </a:t>
            </a:r>
            <a:r>
              <a:rPr lang="en-US" sz="2200" dirty="0" err="1"/>
              <a:t>dijelaskan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persamaan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gambar</a:t>
            </a:r>
            <a:r>
              <a:rPr lang="en-US" sz="2200" dirty="0"/>
              <a:t> </a:t>
            </a:r>
            <a:r>
              <a:rPr lang="en-US" sz="2200" dirty="0" err="1"/>
              <a:t>berikut</a:t>
            </a:r>
            <a:r>
              <a:rPr lang="en-US" sz="2200" dirty="0"/>
              <a:t> :</a:t>
            </a:r>
          </a:p>
          <a:p>
            <a:pPr algn="just">
              <a:buNone/>
            </a:pPr>
            <a:endParaRPr lang="en-US" sz="2200" dirty="0"/>
          </a:p>
          <a:p>
            <a:pPr algn="just">
              <a:buNone/>
            </a:pPr>
            <a:endParaRPr lang="en-US" sz="2200" dirty="0"/>
          </a:p>
          <a:p>
            <a:pPr algn="just">
              <a:buNone/>
            </a:pPr>
            <a:endParaRPr lang="en-US" sz="2200" dirty="0"/>
          </a:p>
          <a:p>
            <a:pPr algn="just">
              <a:buNone/>
            </a:pPr>
            <a:r>
              <a:rPr lang="en-US" sz="2200" dirty="0"/>
              <a:t>	V</a:t>
            </a:r>
            <a:r>
              <a:rPr lang="en-US" sz="2200" baseline="-25000" dirty="0"/>
              <a:t>L</a:t>
            </a:r>
            <a:r>
              <a:rPr lang="en-US" sz="2200" dirty="0"/>
              <a:t>	=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perusahaan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i="1" dirty="0"/>
              <a:t>leverage</a:t>
            </a:r>
          </a:p>
          <a:p>
            <a:pPr algn="just">
              <a:buNone/>
            </a:pPr>
            <a:r>
              <a:rPr lang="en-US" sz="2200" i="1" dirty="0"/>
              <a:t>	</a:t>
            </a:r>
            <a:r>
              <a:rPr lang="en-US" sz="2200" dirty="0"/>
              <a:t>V</a:t>
            </a:r>
            <a:r>
              <a:rPr lang="en-US" sz="2200" baseline="-25000" dirty="0"/>
              <a:t>U</a:t>
            </a:r>
            <a:r>
              <a:rPr lang="en-US" sz="2200" dirty="0"/>
              <a:t>	= </a:t>
            </a:r>
            <a:r>
              <a:rPr lang="en-US" sz="2200" dirty="0" err="1"/>
              <a:t>nilai</a:t>
            </a:r>
            <a:r>
              <a:rPr lang="en-US" sz="2200" dirty="0"/>
              <a:t> </a:t>
            </a:r>
            <a:r>
              <a:rPr lang="en-US" sz="2200" dirty="0" err="1"/>
              <a:t>perusahaan</a:t>
            </a:r>
            <a:r>
              <a:rPr lang="en-US" sz="2200" dirty="0"/>
              <a:t> </a:t>
            </a:r>
            <a:r>
              <a:rPr lang="en-US" sz="2200" dirty="0" err="1"/>
              <a:t>tanpa</a:t>
            </a:r>
            <a:r>
              <a:rPr lang="en-US" sz="2200" dirty="0"/>
              <a:t> </a:t>
            </a:r>
            <a:r>
              <a:rPr lang="en-US" sz="2200" i="1" dirty="0"/>
              <a:t>leverage</a:t>
            </a:r>
          </a:p>
          <a:p>
            <a:pPr algn="just">
              <a:buNone/>
            </a:pPr>
            <a:r>
              <a:rPr lang="en-US" sz="2200" dirty="0"/>
              <a:t>	T	= </a:t>
            </a:r>
            <a:r>
              <a:rPr lang="en-US" sz="2200" dirty="0" err="1"/>
              <a:t>pajak</a:t>
            </a:r>
            <a:r>
              <a:rPr lang="en-US" sz="2200" dirty="0"/>
              <a:t> (%) T.B = </a:t>
            </a:r>
            <a:r>
              <a:rPr lang="en-US" sz="2200" dirty="0" err="1"/>
              <a:t>penghematan</a:t>
            </a:r>
            <a:r>
              <a:rPr lang="en-US" sz="2200" dirty="0"/>
              <a:t> </a:t>
            </a:r>
            <a:r>
              <a:rPr lang="en-US" sz="2200" dirty="0" err="1"/>
              <a:t>pajak</a:t>
            </a:r>
            <a:r>
              <a:rPr lang="en-US" sz="2200" dirty="0"/>
              <a:t> (</a:t>
            </a:r>
            <a:r>
              <a:rPr lang="en-US" sz="2200" i="1" dirty="0"/>
              <a:t>tax shield</a:t>
            </a:r>
            <a:r>
              <a:rPr lang="en-US" sz="2200" dirty="0"/>
              <a:t>)</a:t>
            </a:r>
          </a:p>
          <a:p>
            <a:pPr algn="just">
              <a:buNone/>
            </a:pPr>
            <a:r>
              <a:rPr lang="en-US" sz="2200" dirty="0"/>
              <a:t>	B	= </a:t>
            </a:r>
            <a:r>
              <a:rPr lang="en-US" sz="2200" dirty="0" err="1"/>
              <a:t>Hutang</a:t>
            </a:r>
            <a:endParaRPr lang="en-US" sz="2200" dirty="0"/>
          </a:p>
          <a:p>
            <a:pPr algn="just">
              <a:buNone/>
            </a:pPr>
            <a:r>
              <a:rPr lang="en-US" sz="2200" dirty="0"/>
              <a:t>	PV	= </a:t>
            </a:r>
            <a:r>
              <a:rPr lang="en-US" sz="2200" i="1" dirty="0"/>
              <a:t>present value </a:t>
            </a:r>
            <a:r>
              <a:rPr lang="en-US" sz="2200" dirty="0"/>
              <a:t>(</a:t>
            </a:r>
            <a:r>
              <a:rPr lang="en-US" sz="2200" dirty="0" err="1"/>
              <a:t>risiko</a:t>
            </a:r>
            <a:r>
              <a:rPr lang="en-US" sz="2200" dirty="0"/>
              <a:t> </a:t>
            </a:r>
            <a:r>
              <a:rPr lang="en-US" sz="2200" dirty="0" err="1"/>
              <a:t>kebangkrutan</a:t>
            </a:r>
            <a:r>
              <a:rPr lang="en-US" sz="2200" dirty="0"/>
              <a:t>)</a:t>
            </a:r>
          </a:p>
          <a:p>
            <a:pPr algn="just">
              <a:buNone/>
            </a:pPr>
            <a:endParaRPr lang="en-US" sz="2200" dirty="0"/>
          </a:p>
          <a:p>
            <a:pPr algn="just">
              <a:buNone/>
            </a:pPr>
            <a:r>
              <a:rPr lang="en-US" sz="2200" i="1" dirty="0"/>
              <a:t>	</a:t>
            </a:r>
          </a:p>
          <a:p>
            <a:pPr algn="just">
              <a:buNone/>
            </a:pPr>
            <a:endParaRPr lang="en-US" sz="2200" i="1" dirty="0"/>
          </a:p>
          <a:p>
            <a:pPr>
              <a:buNone/>
            </a:pPr>
            <a:endParaRPr lang="en-US" sz="2200" dirty="0"/>
          </a:p>
          <a:p>
            <a:pPr>
              <a:buNone/>
            </a:pPr>
            <a:endParaRPr lang="en-US" sz="2200" dirty="0"/>
          </a:p>
          <a:p>
            <a:pPr>
              <a:buNone/>
            </a:pPr>
            <a:endParaRPr lang="en-US" sz="2200" dirty="0"/>
          </a:p>
          <a:p>
            <a:pPr>
              <a:buNone/>
            </a:pPr>
            <a:endParaRPr lang="en-US" sz="2200" dirty="0"/>
          </a:p>
          <a:p>
            <a:pPr>
              <a:buNone/>
            </a:pPr>
            <a:endParaRPr lang="en-US" sz="2200" dirty="0"/>
          </a:p>
          <a:p>
            <a:pPr>
              <a:buNone/>
            </a:pPr>
            <a:r>
              <a:rPr lang="en-US" sz="2200" dirty="0"/>
              <a:t>	</a:t>
            </a:r>
          </a:p>
          <a:p>
            <a:pPr>
              <a:buNone/>
            </a:pPr>
            <a:endParaRPr lang="en-US" sz="2200" dirty="0"/>
          </a:p>
          <a:p>
            <a:pPr>
              <a:buNone/>
            </a:pPr>
            <a:r>
              <a:rPr lang="en-US" sz="2200" dirty="0"/>
              <a:t>	</a:t>
            </a:r>
          </a:p>
          <a:p>
            <a:pPr>
              <a:buNone/>
            </a:pPr>
            <a:endParaRPr lang="en-US" sz="2200" dirty="0"/>
          </a:p>
          <a:p>
            <a:pPr>
              <a:buNone/>
            </a:pPr>
            <a:r>
              <a:rPr lang="en-US" sz="2200" dirty="0"/>
              <a:t>	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000" dirty="0"/>
              <a:t>BIAYA KEBANGKRUTAN : KOREKSI MODEL MM OLEH KRAUS DAN LIZENBERGER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371600" y="2514600"/>
            <a:ext cx="6324600" cy="838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V</a:t>
            </a:r>
            <a:r>
              <a:rPr lang="en-US" sz="2400" baseline="-25000" dirty="0">
                <a:solidFill>
                  <a:schemeClr val="tx1"/>
                </a:solidFill>
              </a:rPr>
              <a:t>L</a:t>
            </a:r>
            <a:r>
              <a:rPr lang="en-US" sz="2400" dirty="0">
                <a:solidFill>
                  <a:schemeClr val="tx1"/>
                </a:solidFill>
              </a:rPr>
              <a:t> = V</a:t>
            </a:r>
            <a:r>
              <a:rPr lang="en-US" sz="2400" baseline="-25000" dirty="0">
                <a:solidFill>
                  <a:schemeClr val="tx1"/>
                </a:solidFill>
              </a:rPr>
              <a:t>U +</a:t>
            </a:r>
            <a:r>
              <a:rPr lang="en-US" sz="2400" dirty="0">
                <a:solidFill>
                  <a:schemeClr val="tx1"/>
                </a:solidFill>
              </a:rPr>
              <a:t> T.B – PV (</a:t>
            </a:r>
            <a:r>
              <a:rPr lang="en-US" sz="2400" dirty="0" err="1">
                <a:solidFill>
                  <a:schemeClr val="tx1"/>
                </a:solidFill>
              </a:rPr>
              <a:t>risiko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kebangkrutan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  <a:endParaRPr lang="en-US" sz="2400" baseline="-25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buNone/>
            </a:pPr>
            <a:r>
              <a:rPr lang="en-US" dirty="0"/>
              <a:t>	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i="1" dirty="0"/>
              <a:t>leverage 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kebangkrutan</a:t>
            </a:r>
            <a:r>
              <a:rPr lang="en-US" dirty="0"/>
              <a:t> :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300" b="1" dirty="0"/>
              <a:t>BIAYA KEBANGKRUTAN : KOREKSI MODEL MM OLEH </a:t>
            </a:r>
            <a:br>
              <a:rPr lang="en-US" sz="2300" b="1" dirty="0"/>
            </a:br>
            <a:r>
              <a:rPr lang="en-US" sz="2300" b="1" dirty="0"/>
              <a:t>KRAUS DAN LIZENBERGER</a:t>
            </a:r>
            <a:br>
              <a:rPr lang="en-US" sz="2300" b="1" dirty="0"/>
            </a:br>
            <a:endParaRPr lang="en-US" sz="2300" b="1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876300" y="4533900"/>
            <a:ext cx="2971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362200" y="6018212"/>
            <a:ext cx="3352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62200" y="4572000"/>
            <a:ext cx="3352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2362200" y="3200400"/>
            <a:ext cx="3276600" cy="129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828800" y="3012281"/>
            <a:ext cx="7010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n-US" dirty="0"/>
              <a:t>V</a:t>
            </a:r>
            <a:r>
              <a:rPr lang="en-US" baseline="-25000" dirty="0"/>
              <a:t>L</a:t>
            </a:r>
            <a:r>
              <a:rPr lang="en-US" dirty="0"/>
              <a:t>	</a:t>
            </a:r>
            <a:r>
              <a:rPr lang="en-US" dirty="0" err="1"/>
              <a:t>V</a:t>
            </a:r>
            <a:r>
              <a:rPr lang="en-US" baseline="-25000" dirty="0" err="1"/>
              <a:t>L</a:t>
            </a:r>
            <a:r>
              <a:rPr lang="en-US" dirty="0"/>
              <a:t> = V</a:t>
            </a:r>
            <a:r>
              <a:rPr lang="en-US" baseline="-25000" dirty="0"/>
              <a:t>U</a:t>
            </a:r>
            <a:r>
              <a:rPr lang="en-US" dirty="0"/>
              <a:t> + T.B</a:t>
            </a:r>
          </a:p>
          <a:p>
            <a:pPr algn="just">
              <a:buNone/>
            </a:pPr>
            <a:r>
              <a:rPr lang="en-US" dirty="0"/>
              <a:t>				</a:t>
            </a:r>
          </a:p>
          <a:p>
            <a:pPr algn="just">
              <a:buNone/>
            </a:pPr>
            <a:r>
              <a:rPr lang="en-US" dirty="0"/>
              <a:t>				      </a:t>
            </a:r>
            <a:r>
              <a:rPr lang="en-US" dirty="0">
                <a:solidFill>
                  <a:srgbClr val="FF0000"/>
                </a:solidFill>
              </a:rPr>
              <a:t>PV (</a:t>
            </a:r>
            <a:r>
              <a:rPr lang="en-US" dirty="0" err="1">
                <a:solidFill>
                  <a:srgbClr val="FF0000"/>
                </a:solidFill>
              </a:rPr>
              <a:t>rb</a:t>
            </a:r>
            <a:r>
              <a:rPr lang="en-US" dirty="0">
                <a:solidFill>
                  <a:srgbClr val="FF0000"/>
                </a:solidFill>
              </a:rPr>
              <a:t>) </a:t>
            </a:r>
            <a:r>
              <a:rPr lang="en-US" dirty="0" err="1">
                <a:solidFill>
                  <a:srgbClr val="FF0000"/>
                </a:solidFill>
              </a:rPr>
              <a:t>dari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risiko</a:t>
            </a:r>
            <a:endParaRPr lang="en-US" dirty="0">
              <a:solidFill>
                <a:srgbClr val="FF0000"/>
              </a:solidFill>
            </a:endParaRPr>
          </a:p>
          <a:p>
            <a:pPr algn="just">
              <a:buNone/>
            </a:pPr>
            <a:r>
              <a:rPr lang="en-US" dirty="0">
                <a:solidFill>
                  <a:srgbClr val="FF0000"/>
                </a:solidFill>
              </a:rPr>
              <a:t>				      </a:t>
            </a:r>
            <a:r>
              <a:rPr lang="en-US" dirty="0" err="1">
                <a:solidFill>
                  <a:srgbClr val="FF0000"/>
                </a:solidFill>
              </a:rPr>
              <a:t>Kebangkrutan</a:t>
            </a:r>
            <a:r>
              <a:rPr lang="en-US" dirty="0">
                <a:solidFill>
                  <a:srgbClr val="FF0000"/>
                </a:solidFill>
              </a:rPr>
              <a:t>	</a:t>
            </a:r>
          </a:p>
          <a:p>
            <a:pPr algn="just">
              <a:buNone/>
            </a:pPr>
            <a:r>
              <a:rPr lang="en-US" dirty="0"/>
              <a:t>			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PV (pp)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dari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penghematan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Pajak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	</a:t>
            </a:r>
          </a:p>
          <a:p>
            <a:pPr algn="just">
              <a:buNone/>
            </a:pPr>
            <a:r>
              <a:rPr lang="en-US" dirty="0"/>
              <a:t>V</a:t>
            </a:r>
            <a:r>
              <a:rPr lang="en-US" baseline="-25000" dirty="0"/>
              <a:t>U</a:t>
            </a:r>
            <a:r>
              <a:rPr lang="en-US" baseline="-25000" dirty="0">
                <a:solidFill>
                  <a:schemeClr val="accent5">
                    <a:lumMod val="75000"/>
                  </a:schemeClr>
                </a:solidFill>
              </a:rPr>
              <a:t>			                     </a:t>
            </a:r>
            <a:r>
              <a:rPr lang="en-US" sz="2000" baseline="-25000" dirty="0">
                <a:solidFill>
                  <a:schemeClr val="accent5">
                    <a:lumMod val="75000"/>
                  </a:schemeClr>
                </a:solidFill>
              </a:rPr>
              <a:t>P</a:t>
            </a:r>
            <a:r>
              <a:rPr lang="en-US" baseline="-25000" dirty="0">
                <a:solidFill>
                  <a:schemeClr val="accent5">
                    <a:lumMod val="75000"/>
                  </a:schemeClr>
                </a:solidFill>
              </a:rPr>
              <a:t>	</a:t>
            </a:r>
          </a:p>
          <a:p>
            <a:pPr algn="just">
              <a:buNone/>
            </a:pPr>
            <a:r>
              <a:rPr lang="en-US" dirty="0"/>
              <a:t>	</a:t>
            </a:r>
          </a:p>
          <a:p>
            <a:pPr algn="just">
              <a:buNone/>
            </a:pPr>
            <a:r>
              <a:rPr lang="en-US" dirty="0"/>
              <a:t>				</a:t>
            </a:r>
          </a:p>
          <a:p>
            <a:pPr algn="just">
              <a:buNone/>
            </a:pPr>
            <a:r>
              <a:rPr lang="en-US" dirty="0"/>
              <a:t>			</a:t>
            </a:r>
          </a:p>
          <a:p>
            <a:pPr algn="just">
              <a:buNone/>
            </a:pPr>
            <a:r>
              <a:rPr lang="en-US" dirty="0"/>
              <a:t>					</a:t>
            </a:r>
          </a:p>
          <a:p>
            <a:pPr algn="just">
              <a:buNone/>
            </a:pPr>
            <a:r>
              <a:rPr lang="en-US" dirty="0"/>
              <a:t>		</a:t>
            </a:r>
          </a:p>
          <a:p>
            <a:pPr algn="just">
              <a:buNone/>
            </a:pPr>
            <a:r>
              <a:rPr lang="en-US" dirty="0"/>
              <a:t>		B/S (</a:t>
            </a:r>
            <a:r>
              <a:rPr lang="en-US" dirty="0" err="1"/>
              <a:t>Utang</a:t>
            </a:r>
            <a:r>
              <a:rPr lang="en-US" dirty="0"/>
              <a:t>/</a:t>
            </a:r>
            <a:r>
              <a:rPr lang="en-US" dirty="0" err="1"/>
              <a:t>Ekuitas</a:t>
            </a:r>
            <a:r>
              <a:rPr lang="en-US" dirty="0"/>
              <a:t>)			</a:t>
            </a:r>
          </a:p>
        </p:txBody>
      </p:sp>
      <p:cxnSp>
        <p:nvCxnSpPr>
          <p:cNvPr id="18" name="Curved Connector 17"/>
          <p:cNvCxnSpPr/>
          <p:nvPr/>
        </p:nvCxnSpPr>
        <p:spPr>
          <a:xfrm>
            <a:off x="3200400" y="3429000"/>
            <a:ext cx="381000" cy="304800"/>
          </a:xfrm>
          <a:prstGeom prst="curved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ight Brace 18"/>
          <p:cNvSpPr/>
          <p:nvPr/>
        </p:nvSpPr>
        <p:spPr>
          <a:xfrm>
            <a:off x="4419600" y="3733800"/>
            <a:ext cx="76200" cy="838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Arc 19"/>
          <p:cNvSpPr/>
          <p:nvPr/>
        </p:nvSpPr>
        <p:spPr>
          <a:xfrm>
            <a:off x="4724400" y="3429000"/>
            <a:ext cx="838200" cy="11430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Brace 20"/>
          <p:cNvSpPr/>
          <p:nvPr/>
        </p:nvSpPr>
        <p:spPr>
          <a:xfrm>
            <a:off x="5715000" y="3200400"/>
            <a:ext cx="76200" cy="838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BIAYA KEAGENAN (</a:t>
            </a:r>
            <a:r>
              <a:rPr lang="en-US" i="1" dirty="0"/>
              <a:t>AGENCY COST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kaitannya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i="1" dirty="0"/>
              <a:t>leverage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modal, </a:t>
            </a:r>
            <a:r>
              <a:rPr lang="en-US" dirty="0" err="1">
                <a:solidFill>
                  <a:srgbClr val="FF0000"/>
                </a:solidFill>
              </a:rPr>
              <a:t>biaya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keagenan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timbul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akibat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ketidakselarasan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kepentingan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antara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pemilik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kreditor</a:t>
            </a:r>
            <a:r>
              <a:rPr lang="en-US" dirty="0"/>
              <a:t>. </a:t>
            </a:r>
            <a:r>
              <a:rPr lang="en-US" dirty="0" err="1"/>
              <a:t>Selaku</a:t>
            </a:r>
            <a:r>
              <a:rPr lang="en-US" dirty="0"/>
              <a:t> </a:t>
            </a:r>
            <a:r>
              <a:rPr lang="en-US" dirty="0" err="1"/>
              <a:t>pemilik</a:t>
            </a:r>
            <a:r>
              <a:rPr lang="en-US" dirty="0"/>
              <a:t> </a:t>
            </a:r>
            <a:r>
              <a:rPr lang="en-US" dirty="0" err="1"/>
              <a:t>uang</a:t>
            </a:r>
            <a:r>
              <a:rPr lang="en-US" dirty="0"/>
              <a:t>, </a:t>
            </a:r>
            <a:r>
              <a:rPr lang="en-US" dirty="0" err="1"/>
              <a:t>kreditor</a:t>
            </a:r>
            <a:r>
              <a:rPr lang="en-US" dirty="0"/>
              <a:t> </a:t>
            </a:r>
            <a:r>
              <a:rPr lang="en-US" dirty="0" err="1"/>
              <a:t>merasa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pemilik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sedemikian</a:t>
            </a:r>
            <a:r>
              <a:rPr lang="en-US" dirty="0"/>
              <a:t> </a:t>
            </a:r>
            <a:r>
              <a:rPr lang="en-US" dirty="0" err="1"/>
              <a:t>rupa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uang</a:t>
            </a:r>
            <a:r>
              <a:rPr lang="en-US" dirty="0"/>
              <a:t> yang </a:t>
            </a:r>
            <a:r>
              <a:rPr lang="en-US" dirty="0" err="1"/>
              <a:t>dipinjamkan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bunganya</a:t>
            </a:r>
            <a:r>
              <a:rPr lang="en-US" dirty="0"/>
              <a:t>.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pengaturan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kreditor</a:t>
            </a:r>
            <a:r>
              <a:rPr lang="en-US" dirty="0"/>
              <a:t>, </a:t>
            </a:r>
            <a:r>
              <a:rPr lang="en-US" dirty="0" err="1"/>
              <a:t>antara</a:t>
            </a:r>
            <a:r>
              <a:rPr lang="en-US" dirty="0"/>
              <a:t> lain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kolateral</a:t>
            </a:r>
            <a:r>
              <a:rPr lang="en-US" dirty="0"/>
              <a:t>,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likuiditas</a:t>
            </a:r>
            <a:r>
              <a:rPr lang="en-US" dirty="0"/>
              <a:t> minimum (yang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konsekuensi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para</a:t>
            </a:r>
            <a:r>
              <a:rPr lang="en-US" dirty="0"/>
              <a:t> </a:t>
            </a:r>
            <a:r>
              <a:rPr lang="en-US" dirty="0" err="1"/>
              <a:t>pemilik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ekspansi</a:t>
            </a:r>
            <a:r>
              <a:rPr lang="en-US" dirty="0"/>
              <a:t> </a:t>
            </a:r>
            <a:r>
              <a:rPr lang="en-US" dirty="0" err="1"/>
              <a:t>bisnis</a:t>
            </a:r>
            <a:r>
              <a:rPr lang="en-US" dirty="0"/>
              <a:t>),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memutuskan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ketat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dividen</a:t>
            </a:r>
            <a:r>
              <a:rPr lang="en-US" dirty="0"/>
              <a:t> yang </a:t>
            </a:r>
            <a:r>
              <a:rPr lang="en-US" dirty="0" err="1"/>
              <a:t>dibayarkan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IKHTISAR TEORI MODAL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en-US" dirty="0"/>
              <a:t>	MM </a:t>
            </a:r>
            <a:r>
              <a:rPr lang="en-US" dirty="0" err="1"/>
              <a:t>berteori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meningkat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bertambahnya</a:t>
            </a:r>
            <a:r>
              <a:rPr lang="en-US" dirty="0"/>
              <a:t> </a:t>
            </a:r>
            <a:r>
              <a:rPr lang="en-US" dirty="0" err="1"/>
              <a:t>proporsi</a:t>
            </a:r>
            <a:r>
              <a:rPr lang="en-US" dirty="0"/>
              <a:t> </a:t>
            </a:r>
            <a:r>
              <a:rPr lang="en-US" dirty="0" err="1"/>
              <a:t>hutang</a:t>
            </a:r>
            <a:r>
              <a:rPr lang="en-US" dirty="0"/>
              <a:t>.</a:t>
            </a:r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r>
              <a:rPr lang="en-US" dirty="0"/>
              <a:t>	Kraus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Lizenberger</a:t>
            </a:r>
            <a:r>
              <a:rPr lang="en-US" dirty="0"/>
              <a:t> 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mengoreksinya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kebangkrutan</a:t>
            </a:r>
            <a:r>
              <a:rPr lang="en-US" dirty="0"/>
              <a:t>,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menerus</a:t>
            </a:r>
            <a:r>
              <a:rPr lang="en-US" dirty="0"/>
              <a:t> </a:t>
            </a:r>
            <a:r>
              <a:rPr lang="en-US" dirty="0" err="1"/>
              <a:t>meningkat</a:t>
            </a:r>
            <a:r>
              <a:rPr lang="en-US" dirty="0"/>
              <a:t>, </a:t>
            </a:r>
            <a:r>
              <a:rPr lang="en-US" dirty="0" err="1"/>
              <a:t>bahkan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menurun</a:t>
            </a:r>
            <a:r>
              <a:rPr lang="en-US" dirty="0"/>
              <a:t>.</a:t>
            </a:r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modal yang </a:t>
            </a:r>
            <a:r>
              <a:rPr lang="en-US" dirty="0" err="1"/>
              <a:t>relatif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menambahkan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yang </a:t>
            </a:r>
            <a:r>
              <a:rPr lang="en-US" dirty="0" err="1"/>
              <a:t>berpengaruh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menurunnya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keagenan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/>
              <a:t>TEKNIK ANALISIS PENGELOLAAN STRUKTUR MODAL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	</a:t>
            </a:r>
          </a:p>
          <a:p>
            <a:pPr algn="just">
              <a:buNone/>
            </a:pPr>
            <a:r>
              <a:rPr lang="en-US" dirty="0"/>
              <a:t>	</a:t>
            </a:r>
            <a:r>
              <a:rPr lang="en-US" dirty="0" err="1">
                <a:solidFill>
                  <a:srgbClr val="FF0000"/>
                </a:solidFill>
              </a:rPr>
              <a:t>Tujuan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teknik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analisis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modal optimal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memperkirakan</a:t>
            </a:r>
            <a:r>
              <a:rPr lang="en-US" dirty="0"/>
              <a:t> </a:t>
            </a:r>
            <a:r>
              <a:rPr lang="en-US" dirty="0" err="1"/>
              <a:t>harga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proporsi</a:t>
            </a:r>
            <a:r>
              <a:rPr lang="en-US" dirty="0"/>
              <a:t> </a:t>
            </a:r>
            <a:r>
              <a:rPr lang="en-US" dirty="0" err="1"/>
              <a:t>hutang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, </a:t>
            </a:r>
            <a:r>
              <a:rPr lang="en-US" dirty="0" err="1"/>
              <a:t>melainkan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untuk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menjaga</a:t>
            </a:r>
            <a:r>
              <a:rPr lang="en-US" dirty="0">
                <a:solidFill>
                  <a:srgbClr val="FF0000"/>
                </a:solidFill>
              </a:rPr>
              <a:t> agar </a:t>
            </a:r>
            <a:r>
              <a:rPr lang="en-US" dirty="0" err="1">
                <a:solidFill>
                  <a:srgbClr val="FF0000"/>
                </a:solidFill>
              </a:rPr>
              <a:t>proporsi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hutang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dalam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struktur</a:t>
            </a:r>
            <a:r>
              <a:rPr lang="en-US" dirty="0">
                <a:solidFill>
                  <a:srgbClr val="FF0000"/>
                </a:solidFill>
              </a:rPr>
              <a:t> modal </a:t>
            </a:r>
            <a:r>
              <a:rPr lang="en-US" dirty="0" err="1">
                <a:solidFill>
                  <a:srgbClr val="FF0000"/>
                </a:solidFill>
              </a:rPr>
              <a:t>berada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pada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tingkat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relatif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aman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sehingga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perusahaan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dapat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terhindar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kebangkrutan</a:t>
            </a:r>
            <a:r>
              <a:rPr lang="en-US" dirty="0">
                <a:solidFill>
                  <a:srgbClr val="FF0000"/>
                </a:solidFill>
              </a:rPr>
              <a:t>,</a:t>
            </a:r>
            <a:r>
              <a:rPr lang="en-US" dirty="0"/>
              <a:t> yang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berujung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pembubaran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(</a:t>
            </a:r>
            <a:r>
              <a:rPr lang="en-US" dirty="0" err="1"/>
              <a:t>likuidasi</a:t>
            </a:r>
            <a:r>
              <a:rPr lang="en-US" dirty="0"/>
              <a:t>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ANALISIS EBIT – EPS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fontScale="85000" lnSpcReduction="20000"/>
          </a:bodyPr>
          <a:lstStyle/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 :</a:t>
            </a:r>
          </a:p>
          <a:p>
            <a:pPr marL="514350" indent="-514350" algn="just">
              <a:buAutoNum type="arabicPeriod"/>
            </a:pPr>
            <a:r>
              <a:rPr lang="en-US" dirty="0"/>
              <a:t>EBIT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diketahui</a:t>
            </a:r>
            <a:endParaRPr lang="en-US" dirty="0"/>
          </a:p>
          <a:p>
            <a:pPr marL="514350" indent="-514350" algn="just">
              <a:buNone/>
            </a:pPr>
            <a:r>
              <a:rPr lang="en-US" dirty="0"/>
              <a:t>	EPS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dana</a:t>
            </a:r>
            <a:r>
              <a:rPr lang="en-US" dirty="0"/>
              <a:t>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(</a:t>
            </a:r>
            <a:r>
              <a:rPr lang="en-US" dirty="0" err="1"/>
              <a:t>utang</a:t>
            </a:r>
            <a:r>
              <a:rPr lang="en-US" dirty="0"/>
              <a:t>,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preferen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) </a:t>
            </a:r>
            <a:r>
              <a:rPr lang="en-US" dirty="0" err="1"/>
              <a:t>dihitung</a:t>
            </a:r>
            <a:r>
              <a:rPr lang="en-US" dirty="0"/>
              <a:t>. </a:t>
            </a:r>
            <a:r>
              <a:rPr lang="en-US" dirty="0" err="1"/>
              <a:t>Jika</a:t>
            </a:r>
            <a:r>
              <a:rPr lang="en-US" dirty="0"/>
              <a:t> EPS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utang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,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pilih</a:t>
            </a:r>
            <a:r>
              <a:rPr lang="en-US" dirty="0"/>
              <a:t> </a:t>
            </a:r>
            <a:r>
              <a:rPr lang="en-US" dirty="0" err="1"/>
              <a:t>utang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mendanai</a:t>
            </a:r>
            <a:r>
              <a:rPr lang="en-US" dirty="0"/>
              <a:t> </a:t>
            </a:r>
            <a:r>
              <a:rPr lang="en-US" dirty="0" err="1"/>
              <a:t>proyek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</a:t>
            </a:r>
          </a:p>
          <a:p>
            <a:pPr marL="514350" indent="-514350" algn="just">
              <a:buNone/>
            </a:pPr>
            <a:endParaRPr lang="en-US" dirty="0"/>
          </a:p>
          <a:p>
            <a:pPr marL="514350" indent="-514350" algn="just">
              <a:buAutoNum type="arabicPeriod"/>
            </a:pPr>
            <a:r>
              <a:rPr lang="en-US" dirty="0" err="1"/>
              <a:t>Menyamakan</a:t>
            </a:r>
            <a:r>
              <a:rPr lang="en-US" dirty="0"/>
              <a:t> EPS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dana</a:t>
            </a:r>
            <a:endParaRPr lang="en-US" dirty="0"/>
          </a:p>
          <a:p>
            <a:pPr marL="514350" indent="-514350" algn="just">
              <a:buNone/>
            </a:pPr>
            <a:r>
              <a:rPr lang="en-US" dirty="0"/>
              <a:t>	</a:t>
            </a:r>
            <a:r>
              <a:rPr lang="en-US" dirty="0" err="1"/>
              <a:t>Misal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utang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. Dari </a:t>
            </a:r>
            <a:r>
              <a:rPr lang="en-US" dirty="0" err="1"/>
              <a:t>penyamaan</a:t>
            </a:r>
            <a:r>
              <a:rPr lang="en-US" dirty="0"/>
              <a:t> EPS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ditemukan</a:t>
            </a:r>
            <a:r>
              <a:rPr lang="en-US" dirty="0"/>
              <a:t> EBIT </a:t>
            </a:r>
            <a:r>
              <a:rPr lang="en-US" dirty="0" err="1"/>
              <a:t>indeferen</a:t>
            </a:r>
            <a:r>
              <a:rPr lang="en-US" dirty="0"/>
              <a:t>, EBIT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menjadikan</a:t>
            </a:r>
            <a:r>
              <a:rPr lang="en-US" dirty="0"/>
              <a:t> EPS </a:t>
            </a:r>
            <a:r>
              <a:rPr lang="en-US" dirty="0" err="1"/>
              <a:t>utang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EPS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. </a:t>
            </a:r>
            <a:r>
              <a:rPr lang="en-US" dirty="0" err="1"/>
              <a:t>Selanjutnya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EBIT </a:t>
            </a:r>
            <a:r>
              <a:rPr lang="en-US" dirty="0" err="1"/>
              <a:t>diprediksi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melebihi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indeferen</a:t>
            </a:r>
            <a:r>
              <a:rPr lang="en-US" dirty="0"/>
              <a:t>,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pilih</a:t>
            </a:r>
            <a:r>
              <a:rPr lang="en-US" dirty="0"/>
              <a:t> </a:t>
            </a:r>
            <a:r>
              <a:rPr lang="en-US" dirty="0" err="1"/>
              <a:t>utang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dana</a:t>
            </a:r>
            <a:r>
              <a:rPr lang="en-US" dirty="0"/>
              <a:t>. </a:t>
            </a:r>
            <a:r>
              <a:rPr lang="en-US" dirty="0" err="1"/>
              <a:t>Sebaliknya</a:t>
            </a:r>
            <a:r>
              <a:rPr lang="en-US" dirty="0"/>
              <a:t>, </a:t>
            </a:r>
            <a:r>
              <a:rPr lang="en-US" dirty="0" err="1"/>
              <a:t>apabila</a:t>
            </a:r>
            <a:r>
              <a:rPr lang="en-US" dirty="0"/>
              <a:t> EBIT </a:t>
            </a:r>
            <a:r>
              <a:rPr lang="en-US" dirty="0" err="1"/>
              <a:t>diprediksi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indeferen</a:t>
            </a:r>
            <a:r>
              <a:rPr lang="en-US" dirty="0"/>
              <a:t>,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pilih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PEMILIHAN STRUKTUR MODAL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1772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		     EPS	</a:t>
            </a:r>
          </a:p>
          <a:p>
            <a:pPr>
              <a:buNone/>
            </a:pPr>
            <a:r>
              <a:rPr lang="en-US" dirty="0"/>
              <a:t>				         </a:t>
            </a:r>
            <a:r>
              <a:rPr lang="en-US" dirty="0" err="1"/>
              <a:t>Utang</a:t>
            </a:r>
            <a:endParaRPr lang="en-US" dirty="0"/>
          </a:p>
          <a:p>
            <a:pPr>
              <a:buNone/>
            </a:pPr>
            <a:r>
              <a:rPr lang="en-US" dirty="0"/>
              <a:t>					         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	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	</a:t>
            </a:r>
          </a:p>
          <a:p>
            <a:pPr>
              <a:buNone/>
            </a:pPr>
            <a:r>
              <a:rPr lang="en-US" dirty="0"/>
              <a:t>		EPS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		</a:t>
            </a:r>
          </a:p>
          <a:p>
            <a:pPr>
              <a:buNone/>
            </a:pPr>
            <a:r>
              <a:rPr lang="en-US" dirty="0"/>
              <a:t>				    EBIT*	     EBIT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419100" y="4152900"/>
            <a:ext cx="3429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133600" y="5867400"/>
            <a:ext cx="3962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133600" y="4038600"/>
            <a:ext cx="1828800" cy="1588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3086100" y="4991100"/>
            <a:ext cx="1752600" cy="1588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 flipH="1" flipV="1">
            <a:off x="2400300" y="3848100"/>
            <a:ext cx="2971800" cy="106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 flipH="1" flipV="1">
            <a:off x="2209801" y="3200401"/>
            <a:ext cx="2895599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dirty="0"/>
              <a:t>RUMUS 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	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47800"/>
            <a:ext cx="8153400" cy="4648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/>
              <a:t>	      	  </a:t>
            </a:r>
          </a:p>
          <a:p>
            <a:pPr algn="ctr"/>
            <a:endParaRPr lang="en-US" sz="2200" dirty="0"/>
          </a:p>
          <a:p>
            <a:pPr algn="ctr"/>
            <a:r>
              <a:rPr lang="en-US" sz="2200" dirty="0"/>
              <a:t>			</a:t>
            </a:r>
          </a:p>
          <a:p>
            <a:pPr algn="ctr"/>
            <a:endParaRPr lang="en-US" sz="2200" dirty="0"/>
          </a:p>
          <a:p>
            <a:pPr algn="ctr"/>
            <a:r>
              <a:rPr lang="en-US" sz="2200" dirty="0">
                <a:solidFill>
                  <a:schemeClr val="tx1"/>
                </a:solidFill>
              </a:rPr>
              <a:t>		               (EBIT – I</a:t>
            </a:r>
            <a:r>
              <a:rPr lang="en-US" sz="2200" baseline="-25000" dirty="0">
                <a:solidFill>
                  <a:schemeClr val="tx1"/>
                </a:solidFill>
              </a:rPr>
              <a:t>1</a:t>
            </a:r>
            <a:r>
              <a:rPr lang="en-US" sz="2200" dirty="0">
                <a:solidFill>
                  <a:schemeClr val="tx1"/>
                </a:solidFill>
              </a:rPr>
              <a:t> – I</a:t>
            </a:r>
            <a:r>
              <a:rPr lang="en-US" sz="2200" baseline="-25000" dirty="0">
                <a:solidFill>
                  <a:schemeClr val="tx1"/>
                </a:solidFill>
              </a:rPr>
              <a:t>2</a:t>
            </a:r>
            <a:r>
              <a:rPr lang="en-US" sz="2200" dirty="0">
                <a:solidFill>
                  <a:schemeClr val="tx1"/>
                </a:solidFill>
              </a:rPr>
              <a:t>) ( 1 - T) – DP1	  </a:t>
            </a:r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EPS</a:t>
            </a:r>
            <a:r>
              <a:rPr lang="en-US" sz="2200" baseline="-25000" dirty="0">
                <a:solidFill>
                  <a:schemeClr val="tx1"/>
                </a:solidFill>
              </a:rPr>
              <a:t>D (</a:t>
            </a:r>
            <a:r>
              <a:rPr lang="en-US" sz="2200" baseline="-25000" dirty="0" err="1">
                <a:solidFill>
                  <a:schemeClr val="tx1"/>
                </a:solidFill>
              </a:rPr>
              <a:t>obligasi</a:t>
            </a:r>
            <a:r>
              <a:rPr lang="en-US" sz="2200" baseline="-25000" dirty="0">
                <a:solidFill>
                  <a:schemeClr val="tx1"/>
                </a:solidFill>
              </a:rPr>
              <a:t>)</a:t>
            </a:r>
            <a:r>
              <a:rPr lang="en-US" sz="2200" dirty="0">
                <a:solidFill>
                  <a:schemeClr val="tx1"/>
                </a:solidFill>
              </a:rPr>
              <a:t>		 = </a:t>
            </a:r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		           	          N1</a:t>
            </a:r>
          </a:p>
          <a:p>
            <a:pPr algn="just"/>
            <a:endParaRPr lang="en-US" sz="2200" dirty="0">
              <a:solidFill>
                <a:schemeClr val="tx1"/>
              </a:solidFill>
            </a:endParaRPr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			     (EBIT – I</a:t>
            </a:r>
            <a:r>
              <a:rPr lang="en-US" sz="2200" baseline="-25000" dirty="0">
                <a:solidFill>
                  <a:schemeClr val="tx1"/>
                </a:solidFill>
              </a:rPr>
              <a:t>1</a:t>
            </a:r>
            <a:r>
              <a:rPr lang="en-US" sz="2200" dirty="0">
                <a:solidFill>
                  <a:schemeClr val="tx1"/>
                </a:solidFill>
              </a:rPr>
              <a:t> ) ( 1 – T ) – DP1 – DP2</a:t>
            </a:r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EPS</a:t>
            </a:r>
            <a:r>
              <a:rPr lang="en-US" sz="2200" baseline="-25000" dirty="0">
                <a:solidFill>
                  <a:schemeClr val="tx1"/>
                </a:solidFill>
              </a:rPr>
              <a:t>PS (</a:t>
            </a:r>
            <a:r>
              <a:rPr lang="en-US" sz="2200" baseline="-25000" dirty="0" err="1">
                <a:solidFill>
                  <a:schemeClr val="tx1"/>
                </a:solidFill>
              </a:rPr>
              <a:t>saham</a:t>
            </a:r>
            <a:r>
              <a:rPr lang="en-US" sz="2200" baseline="-25000" dirty="0">
                <a:solidFill>
                  <a:schemeClr val="tx1"/>
                </a:solidFill>
              </a:rPr>
              <a:t> </a:t>
            </a:r>
            <a:r>
              <a:rPr lang="en-US" sz="2200" baseline="-25000" dirty="0" err="1">
                <a:solidFill>
                  <a:schemeClr val="tx1"/>
                </a:solidFill>
              </a:rPr>
              <a:t>preferen</a:t>
            </a:r>
            <a:r>
              <a:rPr lang="en-US" sz="2200" baseline="-25000" dirty="0">
                <a:solidFill>
                  <a:schemeClr val="tx1"/>
                </a:solidFill>
              </a:rPr>
              <a:t>)	</a:t>
            </a:r>
            <a:r>
              <a:rPr lang="en-US" sz="2200" dirty="0">
                <a:solidFill>
                  <a:schemeClr val="tx1"/>
                </a:solidFill>
              </a:rPr>
              <a:t>=</a:t>
            </a:r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		                                N1</a:t>
            </a:r>
          </a:p>
          <a:p>
            <a:pPr algn="just"/>
            <a:endParaRPr lang="en-US" sz="2200" dirty="0">
              <a:solidFill>
                <a:schemeClr val="tx1"/>
              </a:solidFill>
            </a:endParaRPr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			         ( EBIT – I</a:t>
            </a:r>
            <a:r>
              <a:rPr lang="en-US" sz="2200" baseline="-25000" dirty="0">
                <a:solidFill>
                  <a:schemeClr val="tx1"/>
                </a:solidFill>
              </a:rPr>
              <a:t>1</a:t>
            </a:r>
            <a:r>
              <a:rPr lang="en-US" sz="2200" dirty="0">
                <a:solidFill>
                  <a:schemeClr val="tx1"/>
                </a:solidFill>
              </a:rPr>
              <a:t>) ( 1 – T) – DP1</a:t>
            </a:r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EPS</a:t>
            </a:r>
            <a:r>
              <a:rPr lang="en-US" sz="2200" baseline="-25000" dirty="0">
                <a:solidFill>
                  <a:schemeClr val="tx1"/>
                </a:solidFill>
              </a:rPr>
              <a:t>CS (</a:t>
            </a:r>
            <a:r>
              <a:rPr lang="en-US" sz="2200" baseline="-25000" dirty="0" err="1">
                <a:solidFill>
                  <a:schemeClr val="tx1"/>
                </a:solidFill>
              </a:rPr>
              <a:t>saham</a:t>
            </a:r>
            <a:r>
              <a:rPr lang="en-US" sz="2200" baseline="-25000" dirty="0">
                <a:solidFill>
                  <a:schemeClr val="tx1"/>
                </a:solidFill>
              </a:rPr>
              <a:t> </a:t>
            </a:r>
            <a:r>
              <a:rPr lang="en-US" sz="2200" baseline="-25000" dirty="0" err="1">
                <a:solidFill>
                  <a:schemeClr val="tx1"/>
                </a:solidFill>
              </a:rPr>
              <a:t>biasa</a:t>
            </a:r>
            <a:r>
              <a:rPr lang="en-US" sz="2200" baseline="-25000" dirty="0">
                <a:solidFill>
                  <a:schemeClr val="tx1"/>
                </a:solidFill>
              </a:rPr>
              <a:t>) </a:t>
            </a:r>
            <a:r>
              <a:rPr lang="en-US" sz="2200" dirty="0">
                <a:solidFill>
                  <a:schemeClr val="tx1"/>
                </a:solidFill>
              </a:rPr>
              <a:t>             =</a:t>
            </a:r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				            N1 + N2</a:t>
            </a:r>
          </a:p>
          <a:p>
            <a:pPr algn="just"/>
            <a:endParaRPr lang="en-US" sz="2200" dirty="0">
              <a:solidFill>
                <a:schemeClr val="tx1"/>
              </a:solidFill>
            </a:endParaRPr>
          </a:p>
          <a:p>
            <a:pPr algn="just"/>
            <a:endParaRPr lang="en-US" sz="2200" dirty="0">
              <a:solidFill>
                <a:schemeClr val="tx1"/>
              </a:solidFill>
            </a:endParaRPr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			</a:t>
            </a:r>
          </a:p>
          <a:p>
            <a:pPr algn="just"/>
            <a:r>
              <a:rPr lang="en-US" sz="2200" dirty="0">
                <a:solidFill>
                  <a:schemeClr val="tx1"/>
                </a:solidFill>
              </a:rPr>
              <a:t>			</a:t>
            </a:r>
          </a:p>
          <a:p>
            <a:pPr algn="ctr"/>
            <a:endParaRPr lang="en-US" sz="22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495800" y="2132012"/>
            <a:ext cx="2590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572000" y="4953000"/>
            <a:ext cx="2590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800600" y="3581400"/>
            <a:ext cx="2590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500" dirty="0"/>
              <a:t>RUMUS 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35480"/>
            <a:ext cx="8839200" cy="43891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/>
              <a:t>	EBIT	= </a:t>
            </a:r>
            <a:r>
              <a:rPr lang="en-US" dirty="0" err="1"/>
              <a:t>laba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bunga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pajak</a:t>
            </a:r>
            <a:endParaRPr lang="en-US" dirty="0"/>
          </a:p>
          <a:p>
            <a:pPr>
              <a:buNone/>
            </a:pPr>
            <a:r>
              <a:rPr lang="en-US" dirty="0"/>
              <a:t>	I1		= </a:t>
            </a:r>
            <a:r>
              <a:rPr lang="en-US" dirty="0" err="1"/>
              <a:t>bunga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utang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endParaRPr lang="en-US" dirty="0"/>
          </a:p>
          <a:p>
            <a:pPr>
              <a:buNone/>
            </a:pPr>
            <a:r>
              <a:rPr lang="en-US" dirty="0"/>
              <a:t>	I2		= </a:t>
            </a:r>
            <a:r>
              <a:rPr lang="en-US" dirty="0" err="1"/>
              <a:t>bunga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utang</a:t>
            </a:r>
            <a:r>
              <a:rPr lang="en-US" dirty="0"/>
              <a:t> </a:t>
            </a:r>
            <a:r>
              <a:rPr lang="en-US" dirty="0" err="1"/>
              <a:t>baru</a:t>
            </a:r>
            <a:endParaRPr lang="en-US" dirty="0"/>
          </a:p>
          <a:p>
            <a:pPr>
              <a:buNone/>
            </a:pPr>
            <a:r>
              <a:rPr lang="en-US" dirty="0"/>
              <a:t>	DP1	= </a:t>
            </a:r>
            <a:r>
              <a:rPr lang="en-US" dirty="0" err="1"/>
              <a:t>dividen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preferen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endParaRPr lang="en-US" dirty="0"/>
          </a:p>
          <a:p>
            <a:pPr>
              <a:buNone/>
            </a:pPr>
            <a:r>
              <a:rPr lang="en-US" dirty="0"/>
              <a:t>	DP2	= </a:t>
            </a:r>
            <a:r>
              <a:rPr lang="en-US" dirty="0" err="1"/>
              <a:t>dividen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preferen</a:t>
            </a:r>
            <a:r>
              <a:rPr lang="en-US" dirty="0"/>
              <a:t> </a:t>
            </a:r>
            <a:r>
              <a:rPr lang="en-US" dirty="0" err="1"/>
              <a:t>baru</a:t>
            </a:r>
            <a:endParaRPr lang="en-US" dirty="0"/>
          </a:p>
          <a:p>
            <a:pPr>
              <a:buNone/>
            </a:pPr>
            <a:r>
              <a:rPr lang="en-US" dirty="0"/>
              <a:t>	N1		=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lembar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beredar</a:t>
            </a:r>
            <a:r>
              <a:rPr lang="en-US" dirty="0"/>
              <a:t> 	           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endParaRPr lang="en-US" dirty="0"/>
          </a:p>
          <a:p>
            <a:pPr>
              <a:buNone/>
            </a:pPr>
            <a:r>
              <a:rPr lang="en-US" dirty="0"/>
              <a:t>	N2		=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lembar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beredar</a:t>
            </a:r>
            <a:r>
              <a:rPr lang="en-US" dirty="0"/>
              <a:t> 		    </a:t>
            </a:r>
            <a:r>
              <a:rPr lang="en-US" dirty="0" err="1"/>
              <a:t>baru</a:t>
            </a:r>
            <a:endParaRPr lang="en-US" dirty="0"/>
          </a:p>
          <a:p>
            <a:pPr>
              <a:buNone/>
            </a:pPr>
            <a:r>
              <a:rPr lang="en-US" dirty="0"/>
              <a:t>	T		= Tingkat </a:t>
            </a:r>
            <a:r>
              <a:rPr lang="en-US" dirty="0" err="1"/>
              <a:t>pajak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Case Study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dirty="0"/>
              <a:t>	PT Maxima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modal (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juta</a:t>
            </a:r>
            <a:r>
              <a:rPr lang="en-US" dirty="0"/>
              <a:t> rupiah) </a:t>
            </a:r>
            <a:r>
              <a:rPr lang="en-US" dirty="0" err="1"/>
              <a:t>sbb</a:t>
            </a:r>
            <a:r>
              <a:rPr lang="en-US" dirty="0"/>
              <a:t>:</a:t>
            </a:r>
          </a:p>
          <a:p>
            <a:pPr algn="just">
              <a:buNone/>
            </a:pPr>
            <a:r>
              <a:rPr lang="en-US" dirty="0"/>
              <a:t>	</a:t>
            </a:r>
            <a:r>
              <a:rPr lang="en-US" u="sng" dirty="0" err="1"/>
              <a:t>Sumber</a:t>
            </a:r>
            <a:r>
              <a:rPr lang="en-US" u="sng" dirty="0"/>
              <a:t> </a:t>
            </a:r>
            <a:r>
              <a:rPr lang="en-US" u="sng" dirty="0" err="1"/>
              <a:t>dana</a:t>
            </a:r>
            <a:r>
              <a:rPr lang="en-US" dirty="0"/>
              <a:t>				</a:t>
            </a:r>
            <a:r>
              <a:rPr lang="en-US" u="sng" dirty="0" err="1"/>
              <a:t>Jumlah</a:t>
            </a:r>
            <a:endParaRPr lang="en-US" u="sng" dirty="0"/>
          </a:p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Obligasi</a:t>
            </a:r>
            <a:r>
              <a:rPr lang="en-US" dirty="0"/>
              <a:t> (</a:t>
            </a:r>
            <a:r>
              <a:rPr lang="en-US" dirty="0" err="1"/>
              <a:t>bunga</a:t>
            </a:r>
            <a:r>
              <a:rPr lang="en-US" dirty="0"/>
              <a:t> 8%)			</a:t>
            </a:r>
            <a:r>
              <a:rPr lang="en-US" dirty="0" err="1"/>
              <a:t>Rp</a:t>
            </a:r>
            <a:r>
              <a:rPr lang="en-US" dirty="0"/>
              <a:t> 25.000</a:t>
            </a:r>
          </a:p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Preferen</a:t>
            </a:r>
            <a:r>
              <a:rPr lang="en-US" dirty="0"/>
              <a:t> (11%)		</a:t>
            </a:r>
            <a:r>
              <a:rPr lang="en-US" dirty="0" err="1"/>
              <a:t>Rp</a:t>
            </a:r>
            <a:r>
              <a:rPr lang="en-US" dirty="0"/>
              <a:t>  6.200</a:t>
            </a:r>
          </a:p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 (8.000.000 </a:t>
            </a:r>
            <a:r>
              <a:rPr lang="en-US" dirty="0" err="1"/>
              <a:t>lmbr</a:t>
            </a:r>
            <a:r>
              <a:rPr lang="en-US" dirty="0"/>
              <a:t>)	</a:t>
            </a:r>
            <a:r>
              <a:rPr lang="en-US" u="sng" dirty="0" err="1"/>
              <a:t>Rp</a:t>
            </a:r>
            <a:r>
              <a:rPr lang="en-US" u="sng" dirty="0"/>
              <a:t> 32.000</a:t>
            </a:r>
          </a:p>
          <a:p>
            <a:pPr algn="just">
              <a:buNone/>
            </a:pPr>
            <a:r>
              <a:rPr lang="en-US" dirty="0"/>
              <a:t>							</a:t>
            </a:r>
            <a:r>
              <a:rPr lang="en-US" u="sng" dirty="0" err="1"/>
              <a:t>Rp</a:t>
            </a:r>
            <a:r>
              <a:rPr lang="en-US" u="sng" dirty="0"/>
              <a:t> 63.200</a:t>
            </a:r>
          </a:p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dana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membeli</a:t>
            </a:r>
            <a:r>
              <a:rPr lang="en-US" dirty="0"/>
              <a:t> </a:t>
            </a:r>
            <a:r>
              <a:rPr lang="en-US" dirty="0" err="1"/>
              <a:t>alat-alat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, </a:t>
            </a:r>
            <a:r>
              <a:rPr lang="en-US" dirty="0" err="1"/>
              <a:t>diperkirakan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20.000 (</a:t>
            </a:r>
            <a:r>
              <a:rPr lang="en-US" dirty="0" err="1"/>
              <a:t>juta</a:t>
            </a:r>
            <a:r>
              <a:rPr lang="en-US" dirty="0"/>
              <a:t>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Case Study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9144000" cy="4389120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/>
              <a:t>	</a:t>
            </a:r>
            <a:r>
              <a:rPr lang="en-US" sz="2400" dirty="0" err="1"/>
              <a:t>Terdapat</a:t>
            </a:r>
            <a:r>
              <a:rPr lang="en-US" sz="2400" dirty="0"/>
              <a:t> 3 </a:t>
            </a:r>
            <a:r>
              <a:rPr lang="en-US" sz="2400" dirty="0" err="1"/>
              <a:t>alternatif</a:t>
            </a:r>
            <a:r>
              <a:rPr lang="en-US" sz="2400" dirty="0"/>
              <a:t> </a:t>
            </a:r>
            <a:r>
              <a:rPr lang="en-US" sz="2400" dirty="0" err="1"/>
              <a:t>pendanaan</a:t>
            </a:r>
            <a:r>
              <a:rPr lang="en-US" sz="2400" dirty="0"/>
              <a:t> </a:t>
            </a:r>
            <a:r>
              <a:rPr lang="en-US" sz="2400" dirty="0" err="1"/>
              <a:t>yg</a:t>
            </a:r>
            <a:r>
              <a:rPr lang="en-US" sz="2400" dirty="0"/>
              <a:t> </a:t>
            </a:r>
            <a:r>
              <a:rPr lang="en-US" sz="2400" dirty="0" err="1"/>
              <a:t>mungkin</a:t>
            </a:r>
            <a:r>
              <a:rPr lang="en-US" sz="2400" dirty="0"/>
              <a:t> </a:t>
            </a:r>
            <a:r>
              <a:rPr lang="en-US" sz="2400" dirty="0" err="1"/>
              <a:t>dipilih</a:t>
            </a:r>
            <a:r>
              <a:rPr lang="en-US" sz="2400" dirty="0"/>
              <a:t> </a:t>
            </a:r>
            <a:r>
              <a:rPr lang="en-US" sz="2400" dirty="0" err="1"/>
              <a:t>perusahaan</a:t>
            </a:r>
            <a:r>
              <a:rPr lang="en-US" sz="2400" dirty="0"/>
              <a:t> :</a:t>
            </a:r>
          </a:p>
          <a:p>
            <a:pPr algn="just">
              <a:buNone/>
            </a:pPr>
            <a:endParaRPr lang="en-US" sz="2400" dirty="0"/>
          </a:p>
          <a:p>
            <a:pPr algn="just">
              <a:buNone/>
            </a:pPr>
            <a:r>
              <a:rPr lang="en-US" sz="2400" dirty="0"/>
              <a:t>	- </a:t>
            </a:r>
            <a:r>
              <a:rPr lang="en-US" sz="2400" dirty="0" err="1"/>
              <a:t>Meminjam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bank </a:t>
            </a:r>
            <a:r>
              <a:rPr lang="en-US" sz="2400" dirty="0" err="1"/>
              <a:t>selama</a:t>
            </a:r>
            <a:r>
              <a:rPr lang="en-US" sz="2400" dirty="0"/>
              <a:t> 5 </a:t>
            </a:r>
            <a:r>
              <a:rPr lang="en-US" sz="2400" dirty="0" err="1"/>
              <a:t>thn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bunga</a:t>
            </a:r>
            <a:r>
              <a:rPr lang="en-US" sz="2400" dirty="0"/>
              <a:t> </a:t>
            </a:r>
            <a:r>
              <a:rPr lang="en-US" sz="2400" dirty="0" err="1"/>
              <a:t>efektif</a:t>
            </a:r>
            <a:r>
              <a:rPr lang="en-US" sz="2400" dirty="0"/>
              <a:t> 9,9 % </a:t>
            </a:r>
          </a:p>
          <a:p>
            <a:pPr algn="just">
              <a:buNone/>
            </a:pPr>
            <a:r>
              <a:rPr lang="en-US" sz="2400" dirty="0"/>
              <a:t>	- </a:t>
            </a:r>
            <a:r>
              <a:rPr lang="en-US" sz="2400" dirty="0" err="1"/>
              <a:t>Menerbitkan</a:t>
            </a:r>
            <a:r>
              <a:rPr lang="en-US" sz="2400" dirty="0"/>
              <a:t> </a:t>
            </a:r>
            <a:r>
              <a:rPr lang="en-US" sz="2400" dirty="0" err="1"/>
              <a:t>saham</a:t>
            </a:r>
            <a:r>
              <a:rPr lang="en-US" sz="2400" dirty="0"/>
              <a:t> </a:t>
            </a:r>
            <a:r>
              <a:rPr lang="en-US" sz="2400" dirty="0" err="1"/>
              <a:t>preferen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biaya</a:t>
            </a:r>
            <a:r>
              <a:rPr lang="en-US" sz="2400" dirty="0"/>
              <a:t> 12, 5 %</a:t>
            </a:r>
          </a:p>
          <a:p>
            <a:pPr algn="just">
              <a:buNone/>
            </a:pPr>
            <a:r>
              <a:rPr lang="en-US" sz="2400" dirty="0"/>
              <a:t>	- </a:t>
            </a:r>
            <a:r>
              <a:rPr lang="en-US" sz="2400" dirty="0" err="1"/>
              <a:t>Menerbitkan</a:t>
            </a:r>
            <a:r>
              <a:rPr lang="en-US" sz="2400" dirty="0"/>
              <a:t> </a:t>
            </a:r>
            <a:r>
              <a:rPr lang="en-US" sz="2400" dirty="0" err="1"/>
              <a:t>saham</a:t>
            </a:r>
            <a:r>
              <a:rPr lang="en-US" sz="2400" dirty="0"/>
              <a:t> </a:t>
            </a:r>
            <a:r>
              <a:rPr lang="en-US" sz="2400" dirty="0" err="1"/>
              <a:t>biasa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nominal  </a:t>
            </a:r>
            <a:r>
              <a:rPr lang="en-US" sz="2400" dirty="0" err="1"/>
              <a:t>Rp</a:t>
            </a:r>
            <a:r>
              <a:rPr lang="en-US" sz="2400" dirty="0"/>
              <a:t> 2.500 </a:t>
            </a:r>
            <a:r>
              <a:rPr lang="en-US" sz="2400" dirty="0" err="1"/>
              <a:t>tiap</a:t>
            </a:r>
            <a:r>
              <a:rPr lang="en-US" sz="2400" dirty="0"/>
              <a:t> </a:t>
            </a:r>
          </a:p>
          <a:p>
            <a:pPr algn="just">
              <a:buNone/>
            </a:pPr>
            <a:r>
              <a:rPr lang="en-US" sz="2400" dirty="0"/>
              <a:t>      </a:t>
            </a:r>
            <a:r>
              <a:rPr lang="en-US" sz="2400" dirty="0" err="1"/>
              <a:t>lembar</a:t>
            </a:r>
            <a:endParaRPr lang="en-US" sz="2400" dirty="0"/>
          </a:p>
          <a:p>
            <a:pPr algn="just">
              <a:buNone/>
            </a:pPr>
            <a:endParaRPr lang="en-US" sz="2400" dirty="0"/>
          </a:p>
          <a:p>
            <a:pPr algn="just">
              <a:buNone/>
            </a:pPr>
            <a:r>
              <a:rPr lang="en-US" sz="2400" dirty="0"/>
              <a:t>	</a:t>
            </a:r>
            <a:r>
              <a:rPr lang="en-US" sz="2400" dirty="0" err="1"/>
              <a:t>Jika</a:t>
            </a:r>
            <a:r>
              <a:rPr lang="en-US" sz="2400" dirty="0"/>
              <a:t> EBIT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tahun</a:t>
            </a:r>
            <a:r>
              <a:rPr lang="en-US" sz="2400" dirty="0"/>
              <a:t> </a:t>
            </a:r>
            <a:r>
              <a:rPr lang="en-US" sz="2400" dirty="0" err="1"/>
              <a:t>depan</a:t>
            </a:r>
            <a:r>
              <a:rPr lang="en-US" sz="2400" dirty="0"/>
              <a:t> </a:t>
            </a:r>
            <a:r>
              <a:rPr lang="en-US" sz="2400" dirty="0" err="1"/>
              <a:t>diperkirakan</a:t>
            </a:r>
            <a:r>
              <a:rPr lang="en-US" sz="2400" dirty="0"/>
              <a:t> </a:t>
            </a:r>
            <a:r>
              <a:rPr lang="en-US" sz="2400" dirty="0" err="1"/>
              <a:t>Rp</a:t>
            </a:r>
            <a:r>
              <a:rPr lang="en-US" sz="2400" dirty="0"/>
              <a:t> 8.000 (</a:t>
            </a:r>
            <a:r>
              <a:rPr lang="en-US" sz="2400" dirty="0" err="1"/>
              <a:t>juta</a:t>
            </a:r>
            <a:r>
              <a:rPr lang="en-US" sz="2400" dirty="0"/>
              <a:t>)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pajak</a:t>
            </a:r>
            <a:r>
              <a:rPr lang="en-US" sz="2400" dirty="0"/>
              <a:t> (40 %),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dana</a:t>
            </a:r>
            <a:r>
              <a:rPr lang="en-US" sz="2400" dirty="0"/>
              <a:t> </a:t>
            </a:r>
            <a:r>
              <a:rPr lang="en-US" sz="2400" dirty="0" err="1"/>
              <a:t>mana</a:t>
            </a:r>
            <a:r>
              <a:rPr lang="en-US" sz="2400" dirty="0"/>
              <a:t> yang </a:t>
            </a:r>
            <a:r>
              <a:rPr lang="en-US" sz="2400" dirty="0" err="1"/>
              <a:t>sebaiknya</a:t>
            </a:r>
            <a:r>
              <a:rPr lang="en-US" sz="2400" dirty="0"/>
              <a:t> </a:t>
            </a:r>
            <a:r>
              <a:rPr lang="en-US" sz="2400" dirty="0" err="1"/>
              <a:t>dipilih</a:t>
            </a:r>
            <a:r>
              <a:rPr lang="en-US" sz="2400" dirty="0"/>
              <a:t> ?</a:t>
            </a:r>
          </a:p>
          <a:p>
            <a:pPr algn="just">
              <a:buNone/>
            </a:pPr>
            <a:r>
              <a:rPr lang="en-US" sz="2400" dirty="0"/>
              <a:t>	</a:t>
            </a:r>
            <a:r>
              <a:rPr lang="en-US" sz="2400" dirty="0" err="1"/>
              <a:t>Gunakan</a:t>
            </a:r>
            <a:r>
              <a:rPr lang="en-US" sz="2400" dirty="0"/>
              <a:t> EPS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/>
              <a:t>perhitungan</a:t>
            </a:r>
            <a:endParaRPr lang="en-US" sz="2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Case Study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/>
              <a:t>	Perusahaan </a:t>
            </a:r>
            <a:r>
              <a:rPr lang="en-US" dirty="0" err="1"/>
              <a:t>pengolah</a:t>
            </a:r>
            <a:r>
              <a:rPr lang="en-US" dirty="0"/>
              <a:t> </a:t>
            </a:r>
            <a:r>
              <a:rPr lang="en-US" dirty="0" err="1"/>
              <a:t>kayu</a:t>
            </a:r>
            <a:r>
              <a:rPr lang="en-US" dirty="0"/>
              <a:t> lapis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modal (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juta</a:t>
            </a:r>
            <a:r>
              <a:rPr lang="en-US" dirty="0"/>
              <a:t> rupiah) </a:t>
            </a:r>
            <a:r>
              <a:rPr lang="en-US" dirty="0" err="1"/>
              <a:t>sbb</a:t>
            </a:r>
            <a:r>
              <a:rPr lang="en-US" dirty="0"/>
              <a:t> :</a:t>
            </a:r>
          </a:p>
          <a:p>
            <a:pPr algn="just">
              <a:buNone/>
            </a:pPr>
            <a:r>
              <a:rPr lang="en-US" dirty="0"/>
              <a:t>	</a:t>
            </a:r>
            <a:r>
              <a:rPr lang="en-US" u="sng" dirty="0" err="1"/>
              <a:t>Sumber</a:t>
            </a:r>
            <a:r>
              <a:rPr lang="en-US" u="sng" dirty="0"/>
              <a:t> </a:t>
            </a:r>
            <a:r>
              <a:rPr lang="en-US" u="sng" dirty="0" err="1"/>
              <a:t>dana</a:t>
            </a:r>
            <a:r>
              <a:rPr lang="en-US" dirty="0"/>
              <a:t>				</a:t>
            </a:r>
            <a:r>
              <a:rPr lang="en-US" u="sng" dirty="0" err="1"/>
              <a:t>Jumlah</a:t>
            </a:r>
            <a:endParaRPr lang="en-US" u="sng" dirty="0"/>
          </a:p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Obligasi</a:t>
            </a:r>
            <a:r>
              <a:rPr lang="en-US" dirty="0"/>
              <a:t> (</a:t>
            </a:r>
            <a:r>
              <a:rPr lang="en-US" dirty="0" err="1"/>
              <a:t>bunga</a:t>
            </a:r>
            <a:r>
              <a:rPr lang="en-US" dirty="0"/>
              <a:t> 9%)			</a:t>
            </a:r>
            <a:r>
              <a:rPr lang="en-US" dirty="0" err="1"/>
              <a:t>Rp</a:t>
            </a:r>
            <a:r>
              <a:rPr lang="en-US" dirty="0"/>
              <a:t> 50.000</a:t>
            </a:r>
          </a:p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preferen</a:t>
            </a:r>
            <a:r>
              <a:rPr lang="en-US" dirty="0"/>
              <a:t> </a:t>
            </a:r>
            <a:r>
              <a:rPr lang="en-US" sz="2300" dirty="0"/>
              <a:t>(</a:t>
            </a:r>
            <a:r>
              <a:rPr lang="en-US" sz="2300" dirty="0" err="1"/>
              <a:t>Rp</a:t>
            </a:r>
            <a:r>
              <a:rPr lang="en-US" sz="2300" dirty="0"/>
              <a:t> 12.500 par, 12%)</a:t>
            </a:r>
            <a:r>
              <a:rPr lang="en-US" dirty="0" err="1"/>
              <a:t>Rp</a:t>
            </a:r>
            <a:r>
              <a:rPr lang="en-US" dirty="0"/>
              <a:t> 12.500</a:t>
            </a:r>
          </a:p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 (</a:t>
            </a:r>
            <a:r>
              <a:rPr lang="en-US" dirty="0" err="1"/>
              <a:t>Rp</a:t>
            </a:r>
            <a:r>
              <a:rPr lang="en-US" dirty="0"/>
              <a:t> 6.250 par)	</a:t>
            </a:r>
            <a:r>
              <a:rPr lang="en-US" u="sng" dirty="0" err="1"/>
              <a:t>Rp</a:t>
            </a:r>
            <a:r>
              <a:rPr lang="en-US" u="sng" dirty="0"/>
              <a:t> 62.500</a:t>
            </a:r>
          </a:p>
          <a:p>
            <a:pPr algn="just">
              <a:buNone/>
            </a:pPr>
            <a:r>
              <a:rPr lang="en-US" dirty="0"/>
              <a:t>							</a:t>
            </a:r>
            <a:r>
              <a:rPr lang="en-US" u="sng" dirty="0" err="1"/>
              <a:t>Rp</a:t>
            </a:r>
            <a:r>
              <a:rPr lang="en-US" u="sng" dirty="0"/>
              <a:t> 125.000</a:t>
            </a:r>
          </a:p>
          <a:p>
            <a:pPr algn="just">
              <a:buNone/>
            </a:pPr>
            <a:endParaRPr lang="en-US" u="sng" dirty="0"/>
          </a:p>
          <a:p>
            <a:pPr algn="just">
              <a:buNone/>
            </a:pPr>
            <a:r>
              <a:rPr lang="en-US" dirty="0"/>
              <a:t>	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membiayai</a:t>
            </a:r>
            <a:r>
              <a:rPr lang="en-US" dirty="0"/>
              <a:t> </a:t>
            </a:r>
            <a:r>
              <a:rPr lang="en-US" dirty="0" err="1"/>
              <a:t>pembangunan</a:t>
            </a:r>
            <a:r>
              <a:rPr lang="en-US" dirty="0"/>
              <a:t> </a:t>
            </a:r>
            <a:r>
              <a:rPr lang="en-US" dirty="0" err="1"/>
              <a:t>pabrik</a:t>
            </a:r>
            <a:r>
              <a:rPr lang="en-US" dirty="0"/>
              <a:t> </a:t>
            </a:r>
            <a:r>
              <a:rPr lang="en-US" dirty="0" err="1"/>
              <a:t>barunya</a:t>
            </a:r>
            <a:r>
              <a:rPr lang="en-US" dirty="0"/>
              <a:t>,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dana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</a:t>
            </a:r>
            <a:r>
              <a:rPr lang="en-US" dirty="0" err="1"/>
              <a:t>Rp</a:t>
            </a:r>
            <a:r>
              <a:rPr lang="en-US" dirty="0"/>
              <a:t> 30.000 (</a:t>
            </a:r>
            <a:r>
              <a:rPr lang="en-US" dirty="0" err="1"/>
              <a:t>Juta</a:t>
            </a:r>
            <a:r>
              <a:rPr lang="en-US" dirty="0"/>
              <a:t>).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en-US" dirty="0"/>
              <a:t>	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alternatif</a:t>
            </a:r>
            <a:r>
              <a:rPr lang="en-US" dirty="0"/>
              <a:t> </a:t>
            </a:r>
            <a:r>
              <a:rPr lang="en-US" dirty="0" err="1"/>
              <a:t>pembiayaan</a:t>
            </a:r>
            <a:r>
              <a:rPr lang="en-US" dirty="0"/>
              <a:t> yang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dipilih</a:t>
            </a:r>
            <a:r>
              <a:rPr lang="en-US" dirty="0"/>
              <a:t> </a:t>
            </a:r>
            <a:r>
              <a:rPr lang="en-US" dirty="0" err="1"/>
              <a:t>yakni</a:t>
            </a:r>
            <a:r>
              <a:rPr lang="en-US" dirty="0"/>
              <a:t> (1) </a:t>
            </a:r>
            <a:r>
              <a:rPr lang="en-US" dirty="0" err="1"/>
              <a:t>menerbitkan</a:t>
            </a:r>
            <a:r>
              <a:rPr lang="en-US" dirty="0"/>
              <a:t> </a:t>
            </a:r>
            <a:r>
              <a:rPr lang="en-US" dirty="0" err="1"/>
              <a:t>obligasi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bunga</a:t>
            </a:r>
            <a:r>
              <a:rPr lang="en-US" dirty="0"/>
              <a:t> 10 % </a:t>
            </a:r>
            <a:r>
              <a:rPr lang="en-US" dirty="0" err="1"/>
              <a:t>atau</a:t>
            </a:r>
            <a:r>
              <a:rPr lang="en-US" dirty="0"/>
              <a:t>  (2) </a:t>
            </a:r>
            <a:r>
              <a:rPr lang="en-US" dirty="0" err="1"/>
              <a:t>menerbitkan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,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nominal </a:t>
            </a:r>
            <a:r>
              <a:rPr lang="en-US" dirty="0" err="1"/>
              <a:t>Rp</a:t>
            </a:r>
            <a:r>
              <a:rPr lang="en-US" dirty="0"/>
              <a:t> 6.000 per </a:t>
            </a:r>
            <a:r>
              <a:rPr lang="en-US" dirty="0" err="1"/>
              <a:t>lembar</a:t>
            </a:r>
            <a:r>
              <a:rPr lang="en-US" dirty="0"/>
              <a:t>.</a:t>
            </a:r>
          </a:p>
          <a:p>
            <a:pPr algn="just">
              <a:buNone/>
            </a:pPr>
            <a:endParaRPr lang="en-US" dirty="0"/>
          </a:p>
          <a:p>
            <a:pPr algn="just">
              <a:buNone/>
            </a:pPr>
            <a:r>
              <a:rPr lang="en-US" dirty="0"/>
              <a:t>	a. </a:t>
            </a:r>
            <a:r>
              <a:rPr lang="en-US" dirty="0" err="1"/>
              <a:t>Hitung</a:t>
            </a:r>
            <a:r>
              <a:rPr lang="en-US" dirty="0"/>
              <a:t> EPS </a:t>
            </a:r>
            <a:r>
              <a:rPr lang="en-US" dirty="0" err="1"/>
              <a:t>Indiferen</a:t>
            </a:r>
            <a:r>
              <a:rPr lang="en-US" dirty="0"/>
              <a:t>, EBIT </a:t>
            </a:r>
            <a:r>
              <a:rPr lang="en-US" dirty="0" err="1"/>
              <a:t>indeferen</a:t>
            </a:r>
            <a:r>
              <a:rPr lang="en-US" dirty="0"/>
              <a:t> </a:t>
            </a:r>
          </a:p>
          <a:p>
            <a:pPr algn="just">
              <a:buNone/>
            </a:pPr>
            <a:r>
              <a:rPr lang="en-US" dirty="0"/>
              <a:t>      </a:t>
            </a:r>
            <a:r>
              <a:rPr lang="en-US" dirty="0" err="1"/>
              <a:t>sebesar</a:t>
            </a:r>
            <a:r>
              <a:rPr lang="en-US" dirty="0"/>
              <a:t> 16.000  </a:t>
            </a:r>
            <a:r>
              <a:rPr lang="en-US" dirty="0" err="1"/>
              <a:t>pajak</a:t>
            </a:r>
            <a:r>
              <a:rPr lang="en-US" dirty="0"/>
              <a:t> 40%.</a:t>
            </a:r>
          </a:p>
          <a:p>
            <a:pPr algn="just">
              <a:buNone/>
            </a:pPr>
            <a:r>
              <a:rPr lang="en-US" dirty="0"/>
              <a:t>	b. </a:t>
            </a:r>
            <a:r>
              <a:rPr lang="en-US" dirty="0" err="1"/>
              <a:t>Gambarkan</a:t>
            </a:r>
            <a:r>
              <a:rPr lang="en-US" dirty="0"/>
              <a:t> EBIT </a:t>
            </a:r>
            <a:r>
              <a:rPr lang="en-US" dirty="0" err="1"/>
              <a:t>dan</a:t>
            </a:r>
            <a:r>
              <a:rPr lang="en-US" dirty="0"/>
              <a:t> EPS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</a:p>
          <a:p>
            <a:pPr algn="just">
              <a:buNone/>
            </a:pPr>
            <a:r>
              <a:rPr lang="en-US" dirty="0"/>
              <a:t>      </a:t>
            </a:r>
            <a:r>
              <a:rPr lang="en-US" dirty="0" err="1"/>
              <a:t>Indeferen</a:t>
            </a:r>
            <a:endParaRPr lang="en-US" dirty="0"/>
          </a:p>
          <a:p>
            <a:pPr algn="just">
              <a:buNone/>
            </a:pPr>
            <a:r>
              <a:rPr lang="en-US" dirty="0"/>
              <a:t>	c.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mana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pilih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685800"/>
            <a:ext cx="8229600" cy="1143000"/>
          </a:xfrm>
        </p:spPr>
        <p:txBody>
          <a:bodyPr/>
          <a:lstStyle/>
          <a:p>
            <a:pPr algn="ctr"/>
            <a:r>
              <a:rPr lang="en-US" dirty="0"/>
              <a:t>Case Study 2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714</TotalTime>
  <Words>163</Words>
  <Application>Microsoft Office PowerPoint</Application>
  <PresentationFormat>On-screen Show (4:3)</PresentationFormat>
  <Paragraphs>248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Calibri</vt:lpstr>
      <vt:lpstr>Lucida Sans Unicode</vt:lpstr>
      <vt:lpstr>Verdana</vt:lpstr>
      <vt:lpstr>Wingdings 2</vt:lpstr>
      <vt:lpstr>Wingdings 3</vt:lpstr>
      <vt:lpstr>Concourse</vt:lpstr>
      <vt:lpstr>STRUKTUR MODAL</vt:lpstr>
      <vt:lpstr>STRUKTUR MODAL </vt:lpstr>
      <vt:lpstr>DEFINISI STRUKTUR MODAL</vt:lpstr>
      <vt:lpstr>DEFINISI STRUKTUR MODAL</vt:lpstr>
      <vt:lpstr>FAKTOR YG MEMPENGARUHI STRUKTUR MODAL</vt:lpstr>
      <vt:lpstr>FAKTOR YG MEMPENGARUHI STRUKTUR MODAL</vt:lpstr>
      <vt:lpstr>TEORI STRUKTUR MODAL</vt:lpstr>
      <vt:lpstr>TEORI STRUKTUR MODAL</vt:lpstr>
      <vt:lpstr>PENDEKATAN LABA BERSIH</vt:lpstr>
      <vt:lpstr>PENDEKATAN LABA OPERASI BERSIH</vt:lpstr>
      <vt:lpstr>PENDEKATAN TRADISIONAL</vt:lpstr>
      <vt:lpstr>TEORI MODIGLIANI DAN MILLER (MM)</vt:lpstr>
      <vt:lpstr>TEORI MODIGLIANI DAN MILLER (MM)</vt:lpstr>
      <vt:lpstr>TEORI MODIGLIANI DAN MILLER (MM) </vt:lpstr>
      <vt:lpstr>TEORI MODIGLIANI DAN MILLER (MM)</vt:lpstr>
      <vt:lpstr>TEORI MODIGLIANI DAN MILLER (MM)</vt:lpstr>
      <vt:lpstr>BIAYA KEBANGKRUTAN : KOREKSI MODEL MM OLEH KRAUS DAN LIZENBERGER</vt:lpstr>
      <vt:lpstr>BIAYA KEBANGKRUTAN : KOREKSI MODEL MM OLEH KRAUS DAN LIZENBERGER</vt:lpstr>
      <vt:lpstr>BIAYA KEBANGKRUTAN : KOREKSI MODEL MM OLEH  KRAUS DAN LIZENBERGER </vt:lpstr>
      <vt:lpstr>BIAYA KEAGENAN (AGENCY COST)</vt:lpstr>
      <vt:lpstr>IKHTISAR TEORI MODAL</vt:lpstr>
      <vt:lpstr>TEKNIK ANALISIS PENGELOLAAN STRUKTUR MODAL</vt:lpstr>
      <vt:lpstr>ANALISIS EBIT – EPS </vt:lpstr>
      <vt:lpstr>PEMILIHAN STRUKTUR MODAL</vt:lpstr>
      <vt:lpstr>RUMUS EPS</vt:lpstr>
      <vt:lpstr>RUMUS EPS</vt:lpstr>
      <vt:lpstr>Case Study 1</vt:lpstr>
      <vt:lpstr>Case Study 1</vt:lpstr>
      <vt:lpstr>Case Study 2</vt:lpstr>
      <vt:lpstr>Case Study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Sri</dc:creator>
  <cp:lastModifiedBy>Hidayat Kampai</cp:lastModifiedBy>
  <cp:revision>51</cp:revision>
  <dcterms:created xsi:type="dcterms:W3CDTF">2011-05-23T14:18:57Z</dcterms:created>
  <dcterms:modified xsi:type="dcterms:W3CDTF">2021-06-16T12:28:23Z</dcterms:modified>
</cp:coreProperties>
</file>