
<file path=[Content_Types].xml><?xml version="1.0" encoding="utf-8"?>
<Types xmlns="http://schemas.openxmlformats.org/package/2006/content-types">
  <Default Extension="rels" ContentType="application/vnd.openxmlformats-package.relationships+xml"/>
  <Default Extension="xml" ContentType="application/xml"/>
  <Override PartName="/docProps/core.xml" ContentType="application/vnd.openxmlformats-package.core-properties+xml"/>
  <Default Extension="jpeg" ContentType="image/jpeg"/>
  <Default Extension="png" ContentType="image/png"/>
  <Override PartName="/ppt/presentation.xml" ContentType="application/vnd.openxmlformats-officedocument.presentationml.presentation.main+xml"/>
  <Override PartName="/ppt/slideMasters/slideMaster.xml" ContentType="application/vnd.openxmlformats-officedocument.presentationml.slideMaster+xml"/>
  <Override PartName="/ppt/slideLayouts/slideLayout.xml" ContentType="application/vnd.openxmlformats-officedocument.presentationml.slideLayout+xml"/>
  <Override PartName="/ppt/theme/theme.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Types>
</file>

<file path=_rels/.rels>&#65279;<?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s>
</file>

<file path=ppt/presentation.xml><?xml version="1.0" encoding="utf-8"?>
<p:presentation xmlns:p="http://schemas.openxmlformats.org/presentationml/2006/main" xmlns:a="http://schemas.openxmlformats.org/drawingml/2006/main" xmlns:r="http://schemas.openxmlformats.org/officeDocument/2006/relationships">
  <p:sldMasterIdLst>
    <p:sldMasterId id="2147483648" r:id="rId1"/>
  </p:sldMasterIdLst>
  <p:sldIdLst>
    <p:sldId id="256" r:id="rId5"/>
    <p:sldId id="257" r:id="rId6"/>
    <p:sldId id="258" r:id="rId7"/>
  </p:sldIdLst>
  <p:sldSz cx="6185095" cy="8745415"/>
  <p:notesSz cx="6858000" cy="9144000"/>
</p:presentation>
</file>

<file path=ppt/presProps.xml><?xml version="1.0" encoding="utf-8"?>
<p:presentationPr xmlns:p="http://schemas.openxmlformats.org/presentationml/2006/main" xmlns:a="http://schemas.openxmlformats.org/drawingml/2006/main" xmlns:r="http://schemas.openxmlformats.org/officeDocument/2006/relationships">
</p:presentationPr>
</file>

<file path=ppt/tableStyles.xml><?xml version="1.0" encoding="utf-8"?>
<a:tblStyleLst xmlns:a="http://schemas.openxmlformats.org/drawingml/2006/main" def="{5C22544A-7EE6-4342-B048-85BDC9FD1C3A}">
</a:tblStyleLst>
</file>

<file path=ppt/_rels/presentation.xml.rels>&#65279;<?xml version="1.0" encoding="UTF-8" standalone="yes"?>
<Relationships xmlns="http://schemas.openxmlformats.org/package/2006/relationships"><Relationship Id="rId1" Type="http://schemas.openxmlformats.org/officeDocument/2006/relationships/slideMaster" Target="slideMasters/slideMaster.xml"/><Relationship Id="rId2" Type="http://schemas.openxmlformats.org/officeDocument/2006/relationships/theme" Target="theme/theme.xml"/><Relationship Id="rId3" Type="http://schemas.openxmlformats.org/officeDocument/2006/relationships/presProps" Target="presProps.xml"/><Relationship Id="rId4" Type="http://schemas.openxmlformats.org/officeDocument/2006/relationships/tableStyles" Target="tableStyles.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s>
</file>

<file path=ppt/slideLayouts/_rels/slideLayout.xml.rels>&#65279;<?xml version="1.0" encoding="UTF-8" standalone="yes"?>
<Relationships xmlns="http://schemas.openxmlformats.org/package/2006/relationships"><Relationship Id="rId1" Type="http://schemas.openxmlformats.org/officeDocument/2006/relationships/slideMaster" Target="../slideMasters/slideMaster.xml"/></Relationships>
</file>

<file path=ppt/slideLayouts/slideLayout.xml><?xml version="1.0" encoding="utf-8"?>
<p:sldLayout xmlns:p="http://schemas.openxmlformats.org/presentationml/2006/main" xmlns:a="http://schemas.openxmlformats.org/drawingml/2006/main" xmlns:r="http://schemas.openxmlformats.org/officeDocument/2006/relationships">
  <p:cSld>
    <p:spTree>
      <p:nvGrpSpPr>
        <p:cNvPr id="1" name=""/>
        <p:cNvGrpSpPr/>
        <p:nvPr/>
      </p:nvGrpSpPr>
      <p:grpSpPr/>
    </p:spTree>
  </p:cSld>
  <p:clrMapOvr>
    <a:masterClrMapping/>
  </p:clrMapOvr>
</p:sldLayout>
</file>

<file path=ppt/slideMasters/_rels/slideMaster.xml.rels>&#65279;<?xml version="1.0" encoding="UTF-8" standalone="yes"?>
<Relationships xmlns="http://schemas.openxmlformats.org/package/2006/relationships"><Relationship Id="rId1" Type="http://schemas.openxmlformats.org/officeDocument/2006/relationships/slideLayout" Target="../slideLayouts/slideLayout.xml"/><Relationship Id="rId2" Type="http://schemas.openxmlformats.org/officeDocument/2006/relationships/theme" Target="../theme/theme.xml"/></Relationships>
</file>

<file path=ppt/slideMasters/slideMaster.xml><?xml version="1.0" encoding="utf-8"?>
<p:sldMaster xmlns:p="http://schemas.openxmlformats.org/presentationml/2006/main" xmlns:a="http://schemas.openxmlformats.org/drawingml/2006/main" xmlns:r="http://schemas.openxmlformats.org/officeDocument/2006/relationships">
  <p:cSld>
    <p:spTree>
      <p:nvGrpSpPr>
        <p:cNvPr id="1" name=""/>
        <p:cNvGrpSpPr/>
        <p:nvPr/>
      </p:nvGrpSpPr>
      <p:grpSpPr/>
    </p:spTree>
  </p:cSld>
  <p:clrMap bg1="lt1" tx1="dk1" bg2="lt2" tx2="dk2" accent1="accent1" accent2="accent2" accent3="accent3" accent4="accent4" accent5="accent5" accent6="accent6" hlink="hlink" folHlink="folHlink"/>
  <p:sldLayoutIdLst>
    <p:sldLayoutId id="2147483649" r:id="rId1"/>
  </p:sldLayoutIdLst>
  <p:txStyles>
    <p:titleStyle/>
    <p:bodyStyle/>
    <p:otherStyle/>
  </p:txStyles>
</p:sldMaster>
</file>

<file path=ppt/slides/_rels/slide1.xml.rels>&#65279;<?xml version="1.0" encoding="UTF-8" standalone="yes"?>
<Relationships xmlns="http://schemas.openxmlformats.org/package/2006/relationships"><Relationship Id="rPictId0" Type="http://schemas.openxmlformats.org/officeDocument/2006/relationships/image" Target="../media/image1.jpeg"/><Relationship Id="rPictId1" Type="http://schemas.openxmlformats.org/officeDocument/2006/relationships/image" Target="../media/image2.jpeg"/><Relationship Id="rId1" Type="http://schemas.openxmlformats.org/officeDocument/2006/relationships/slideLayout" Target="../slideLayouts/slideLayout.xml"/></Relationships>
</file>

<file path=ppt/slides/_rels/slide2.xml.rels>&#65279;<?xml version="1.0" encoding="UTF-8" standalone="yes"?>
<Relationships xmlns="http://schemas.openxmlformats.org/package/2006/relationships"><Relationship Id="rPictId0" Type="http://schemas.openxmlformats.org/officeDocument/2006/relationships/image" Target="../media/image3.jpeg"/><Relationship Id="rPictId1" Type="http://schemas.openxmlformats.org/officeDocument/2006/relationships/image" Target="../media/image4.jpeg"/><Relationship Id="rId1" Type="http://schemas.openxmlformats.org/officeDocument/2006/relationships/slideLayout" Target="../slideLayouts/slideLayout.xml"/></Relationships>
</file>

<file path=ppt/slides/_rels/slide3.xml.rels>&#65279;<?xml version="1.0" encoding="UTF-8" standalone="yes"?>
<Relationships xmlns="http://schemas.openxmlformats.org/package/2006/relationships"><Relationship Id="rPictId0" Type="http://schemas.openxmlformats.org/officeDocument/2006/relationships/image" Target="../media/image5.jpeg"/><Relationship Id="rId1" Type="http://schemas.openxmlformats.org/officeDocument/2006/relationships/slideLayout" Target="../slideLayouts/slideLayout.xml"/></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p:pic>
        <p:nvPicPr>
          <p:cNvPr id="2" name=""/>
          <p:cNvPicPr>
            <a:picLocks noChangeAspect="1"/>
          </p:cNvPicPr>
          <p:nvPr/>
        </p:nvPicPr>
        <p:blipFill>
          <a:blip r:embed="rPictId0"/>
          <a:stretch>
            <a:fillRect/>
          </a:stretch>
        </p:blipFill>
        <p:spPr>
          <a:xfrm>
            <a:off x="2994660" y="1836420"/>
            <a:ext cx="1078230" cy="1059180"/>
          </a:xfrm>
          <a:prstGeom prst="rect">
            <a:avLst/>
          </a:prstGeom>
        </p:spPr>
      </p:pic>
      <p:pic>
        <p:nvPicPr>
          <p:cNvPr id="3" name=""/>
          <p:cNvPicPr>
            <a:picLocks noChangeAspect="1"/>
          </p:cNvPicPr>
          <p:nvPr/>
        </p:nvPicPr>
        <p:blipFill>
          <a:blip r:embed="rPictId1"/>
          <a:stretch>
            <a:fillRect/>
          </a:stretch>
        </p:blipFill>
        <p:spPr>
          <a:xfrm>
            <a:off x="750570" y="3733800"/>
            <a:ext cx="3265170" cy="1211580"/>
          </a:xfrm>
          <a:prstGeom prst="rect">
            <a:avLst/>
          </a:prstGeom>
        </p:spPr>
      </p:pic>
      <p:sp>
        <p:nvSpPr>
          <p:cNvPr id="4" name=""/>
          <p:cNvSpPr/>
          <p:nvPr/>
        </p:nvSpPr>
        <p:spPr>
          <a:xfrm>
            <a:off x="3009900" y="779145"/>
            <a:ext cx="1024890" cy="169545"/>
          </a:xfrm>
          <a:prstGeom prst="rect">
            <a:avLst/>
          </a:prstGeom>
          <a:solidFill>
            <a:srgbClr val="FFFFFF"/>
          </a:solidFill>
        </p:spPr>
        <p:txBody>
          <a:bodyPr lIns="0" tIns="0" rIns="0" bIns="0" wrap="none">
            <a:noAutofit/>
          </a:bodyPr>
          <a:p>
            <a:pPr algn="r" indent="0"/>
            <a:r>
              <a:rPr lang="id" b="1" sz="950">
                <a:latin typeface="Arial"/>
              </a:rPr>
              <a:t>Modul Praktikum</a:t>
            </a:r>
          </a:p>
        </p:txBody>
      </p:sp>
      <p:sp>
        <p:nvSpPr>
          <p:cNvPr id="5" name=""/>
          <p:cNvSpPr/>
          <p:nvPr/>
        </p:nvSpPr>
        <p:spPr>
          <a:xfrm>
            <a:off x="1276350" y="1196340"/>
            <a:ext cx="2750820" cy="171450"/>
          </a:xfrm>
          <a:prstGeom prst="rect">
            <a:avLst/>
          </a:prstGeom>
          <a:solidFill>
            <a:srgbClr val="FFFFFF"/>
          </a:solidFill>
        </p:spPr>
        <p:txBody>
          <a:bodyPr lIns="0" tIns="0" rIns="0" bIns="0" wrap="none">
            <a:noAutofit/>
          </a:bodyPr>
          <a:p>
            <a:pPr indent="177800"/>
            <a:r>
              <a:rPr lang="id" sz="1300">
                <a:solidFill>
                  <a:srgbClr val="0094BF"/>
                </a:solidFill>
                <a:latin typeface="Arial"/>
              </a:rPr>
              <a:t>ALGORITMA &amp; PEMROGRAMAN</a:t>
            </a:r>
          </a:p>
        </p:txBody>
      </p:sp>
      <p:sp>
        <p:nvSpPr>
          <p:cNvPr id="6" name=""/>
          <p:cNvSpPr/>
          <p:nvPr/>
        </p:nvSpPr>
        <p:spPr>
          <a:xfrm>
            <a:off x="2716530" y="1607820"/>
            <a:ext cx="1318260" cy="114300"/>
          </a:xfrm>
          <a:prstGeom prst="rect">
            <a:avLst/>
          </a:prstGeom>
          <a:solidFill>
            <a:srgbClr val="FFFFFF"/>
          </a:solidFill>
        </p:spPr>
        <p:txBody>
          <a:bodyPr lIns="0" tIns="0" rIns="0" bIns="0" wrap="none">
            <a:noAutofit/>
          </a:bodyPr>
          <a:p>
            <a:pPr algn="r" indent="0"/>
            <a:r>
              <a:rPr lang="id" sz="750">
                <a:solidFill>
                  <a:srgbClr val="7F7F7F"/>
                </a:solidFill>
                <a:latin typeface="Arial"/>
              </a:rPr>
              <a:t>Kode Matakuliah: SK020407</a:t>
            </a:r>
          </a:p>
        </p:txBody>
      </p:sp>
      <p:sp>
        <p:nvSpPr>
          <p:cNvPr id="7" name=""/>
          <p:cNvSpPr/>
          <p:nvPr/>
        </p:nvSpPr>
        <p:spPr>
          <a:xfrm>
            <a:off x="3044190" y="3051810"/>
            <a:ext cx="994410" cy="232410"/>
          </a:xfrm>
          <a:prstGeom prst="rect">
            <a:avLst/>
          </a:prstGeom>
          <a:solidFill>
            <a:srgbClr val="FFFFFF"/>
          </a:solidFill>
        </p:spPr>
        <p:txBody>
          <a:bodyPr lIns="0" tIns="0" rIns="0" bIns="0">
            <a:noAutofit/>
          </a:bodyPr>
          <a:p>
            <a:pPr algn="r" indent="0">
              <a:spcAft>
                <a:spcPts val="210"/>
              </a:spcAft>
            </a:pPr>
            <a:r>
              <a:rPr lang="id" b="1" sz="500">
                <a:solidFill>
                  <a:srgbClr val="595959"/>
                </a:solidFill>
                <a:latin typeface="Arial"/>
              </a:rPr>
              <a:t>Penyusun:</a:t>
            </a:r>
          </a:p>
          <a:p>
            <a:pPr indent="0"/>
            <a:r>
              <a:rPr lang="id" b="1" sz="500">
                <a:solidFill>
                  <a:srgbClr val="595959"/>
                </a:solidFill>
                <a:latin typeface="Arial"/>
              </a:rPr>
              <a:t>Bayu Nugroho. S.Kbm, M.Eng</a:t>
            </a:r>
          </a:p>
        </p:txBody>
      </p:sp>
      <p:sp>
        <p:nvSpPr>
          <p:cNvPr id="8" name=""/>
          <p:cNvSpPr/>
          <p:nvPr/>
        </p:nvSpPr>
        <p:spPr>
          <a:xfrm>
            <a:off x="1097280" y="5459730"/>
            <a:ext cx="2548890" cy="514350"/>
          </a:xfrm>
          <a:prstGeom prst="rect">
            <a:avLst/>
          </a:prstGeom>
          <a:solidFill>
            <a:srgbClr val="FFFFFF"/>
          </a:solidFill>
        </p:spPr>
        <p:txBody>
          <a:bodyPr lIns="0" tIns="0" rIns="0" bIns="0">
            <a:noAutofit/>
          </a:bodyPr>
          <a:p>
            <a:pPr indent="457200"/>
            <a:r>
              <a:rPr lang="id" b="1" sz="650">
                <a:latin typeface="Arial"/>
              </a:rPr>
              <a:t>PROGRAM STUDI SISTEM KOMPUTER</a:t>
            </a:r>
          </a:p>
          <a:p>
            <a:pPr indent="457200"/>
            <a:r>
              <a:rPr lang="id" b="1" sz="850">
                <a:latin typeface="Arial"/>
              </a:rPr>
              <a:t>FAKULTAS ILMU KOMPUTER</a:t>
            </a:r>
          </a:p>
          <a:p>
            <a:pPr indent="0"/>
            <a:r>
              <a:rPr lang="id" b="1" sz="800">
                <a:latin typeface="Arial"/>
              </a:rPr>
              <a:t>INSTITUT INFORMATIKA DAN BISNIS DARMAJAYA</a:t>
            </a:r>
          </a:p>
          <a:p>
            <a:pPr algn="ctr" indent="0"/>
            <a:r>
              <a:rPr lang="id" b="1" sz="650">
                <a:latin typeface="Arial"/>
              </a:rPr>
              <a:t>2022</a:t>
            </a:r>
          </a:p>
        </p:txBody>
      </p:sp>
      <p:sp>
        <p:nvSpPr>
          <p:cNvPr id="9" name=""/>
          <p:cNvSpPr/>
          <p:nvPr/>
        </p:nvSpPr>
        <p:spPr>
          <a:xfrm>
            <a:off x="3954780" y="6111240"/>
            <a:ext cx="57150" cy="91440"/>
          </a:xfrm>
          <a:prstGeom prst="rect">
            <a:avLst/>
          </a:prstGeom>
          <a:solidFill>
            <a:srgbClr val="FFFFFF"/>
          </a:solidFill>
        </p:spPr>
        <p:txBody>
          <a:bodyPr lIns="0" tIns="0" rIns="0" bIns="0" wrap="none">
            <a:noAutofit/>
          </a:bodyPr>
          <a:p>
            <a:pPr indent="0"/>
            <a:r>
              <a:rPr lang="id" sz="600">
                <a:latin typeface="Times New Roman"/>
              </a:rPr>
              <a:t>1</a:t>
            </a:r>
          </a:p>
        </p:txBody>
      </p:sp>
    </p:spTree>
  </p:cSld>
  <p:clrMapOvr>
    <a:overrideClrMapping bg1="lt1" tx1="dk1" bg2="lt2" tx2="dk2" accent1="accent1" accent2="accent2" accent3="accent3" accent4="accent4" accent5="accent5" accent6="accent6" hlink="hlink" folHlink="folHlink"/>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p:pic>
        <p:nvPicPr>
          <p:cNvPr id="2" name=""/>
          <p:cNvPicPr>
            <a:picLocks noChangeAspect="1"/>
          </p:cNvPicPr>
          <p:nvPr/>
        </p:nvPicPr>
        <p:blipFill>
          <a:blip r:embed="rPictId0"/>
          <a:stretch>
            <a:fillRect/>
          </a:stretch>
        </p:blipFill>
        <p:spPr>
          <a:xfrm>
            <a:off x="2851052" y="3892061"/>
            <a:ext cx="630701" cy="391551"/>
          </a:xfrm>
          <a:prstGeom prst="rect">
            <a:avLst/>
          </a:prstGeom>
        </p:spPr>
      </p:pic>
      <p:pic>
        <p:nvPicPr>
          <p:cNvPr id="3" name=""/>
          <p:cNvPicPr>
            <a:picLocks noChangeAspect="1"/>
          </p:cNvPicPr>
          <p:nvPr/>
        </p:nvPicPr>
        <p:blipFill>
          <a:blip r:embed="rPictId1"/>
          <a:stretch>
            <a:fillRect/>
          </a:stretch>
        </p:blipFill>
        <p:spPr>
          <a:xfrm>
            <a:off x="2250830" y="6112412"/>
            <a:ext cx="2637693" cy="1352843"/>
          </a:xfrm>
          <a:prstGeom prst="rect">
            <a:avLst/>
          </a:prstGeom>
        </p:spPr>
      </p:pic>
      <p:sp>
        <p:nvSpPr>
          <p:cNvPr id="4" name=""/>
          <p:cNvSpPr/>
          <p:nvPr/>
        </p:nvSpPr>
        <p:spPr>
          <a:xfrm>
            <a:off x="930812" y="787790"/>
            <a:ext cx="1139483" cy="518160"/>
          </a:xfrm>
          <a:prstGeom prst="rect">
            <a:avLst/>
          </a:prstGeom>
          <a:solidFill>
            <a:srgbClr val="FFFFFF"/>
          </a:solidFill>
        </p:spPr>
        <p:txBody>
          <a:bodyPr lIns="0" tIns="0" rIns="0" bIns="0">
            <a:noAutofit/>
          </a:bodyPr>
          <a:p>
            <a:pPr indent="0">
              <a:spcAft>
                <a:spcPts val="140"/>
              </a:spcAft>
            </a:pPr>
            <a:r>
              <a:rPr lang="id" sz="2500">
                <a:latin typeface="Arial"/>
              </a:rPr>
              <a:t>Modul 5</a:t>
            </a:r>
          </a:p>
          <a:p>
            <a:pPr indent="0"/>
            <a:r>
              <a:rPr lang="en-US" sz="1300">
                <a:latin typeface="Arial"/>
              </a:rPr>
              <a:t>Flow Chart</a:t>
            </a:r>
          </a:p>
        </p:txBody>
      </p:sp>
      <p:sp>
        <p:nvSpPr>
          <p:cNvPr id="5" name=""/>
          <p:cNvSpPr/>
          <p:nvPr/>
        </p:nvSpPr>
        <p:spPr>
          <a:xfrm>
            <a:off x="912055" y="1659987"/>
            <a:ext cx="4365674" cy="1219200"/>
          </a:xfrm>
          <a:prstGeom prst="rect">
            <a:avLst/>
          </a:prstGeom>
          <a:solidFill>
            <a:srgbClr val="FFFFFF"/>
          </a:solidFill>
        </p:spPr>
        <p:txBody>
          <a:bodyPr lIns="0" tIns="0" rIns="0" bIns="0">
            <a:noAutofit/>
          </a:bodyPr>
          <a:p>
            <a:pPr algn="just" indent="0">
              <a:lnSpc>
                <a:spcPct val="124000"/>
              </a:lnSpc>
            </a:pPr>
            <a:r>
              <a:rPr lang="en-US" sz="900">
                <a:latin typeface="Arial"/>
              </a:rPr>
              <a:t>Dibawah ini </a:t>
            </a:r>
            <a:r>
              <a:rPr lang="id" sz="900">
                <a:latin typeface="Arial"/>
              </a:rPr>
              <a:t>adalah </a:t>
            </a:r>
            <a:r>
              <a:rPr lang="en-US" sz="900">
                <a:latin typeface="Arial"/>
              </a:rPr>
              <a:t>suatu </a:t>
            </a:r>
            <a:r>
              <a:rPr lang="id" sz="900">
                <a:latin typeface="Arial"/>
              </a:rPr>
              <a:t>contoh </a:t>
            </a:r>
            <a:r>
              <a:rPr lang="en-US" sz="900">
                <a:latin typeface="Arial"/>
              </a:rPr>
              <a:t>flow chart dalm </a:t>
            </a:r>
            <a:r>
              <a:rPr lang="id" sz="900">
                <a:latin typeface="Arial"/>
              </a:rPr>
              <a:t>algoritma untuk menghitung luas lingkaran dimana rumus luas lingkaran adalah phi * jari-jari * jari-jari. Sedangkan nilai jari-jari lingkaran akan di </a:t>
            </a:r>
            <a:r>
              <a:rPr lang="en-US" sz="900">
                <a:latin typeface="Arial"/>
              </a:rPr>
              <a:t>input </a:t>
            </a:r>
            <a:r>
              <a:rPr lang="id" sz="900">
                <a:latin typeface="Arial"/>
              </a:rPr>
              <a:t>melalui </a:t>
            </a:r>
            <a:r>
              <a:rPr lang="en-US" sz="900">
                <a:latin typeface="Arial"/>
              </a:rPr>
              <a:t>keyboard, </a:t>
            </a:r>
            <a:r>
              <a:rPr lang="id" sz="900">
                <a:latin typeface="Arial"/>
              </a:rPr>
              <a:t>dan hasil perhitungan luas akan ditampilkan di layar.</a:t>
            </a:r>
          </a:p>
          <a:p>
            <a:pPr algn="ctr" indent="0">
              <a:spcAft>
                <a:spcPts val="350"/>
              </a:spcAft>
            </a:pPr>
            <a:r>
              <a:rPr lang="id" b="1" u="sng" sz="750">
                <a:latin typeface="Arial"/>
              </a:rPr>
              <a:t>(START )</a:t>
            </a:r>
          </a:p>
          <a:p>
            <a:pPr algn="ctr" indent="0"/>
            <a:r>
              <a:rPr lang="id" sz="900">
                <a:latin typeface="Arial"/>
              </a:rPr>
              <a:t>y              </a:t>
            </a:r>
            <a:r>
              <a:rPr lang="id" strike="sngStrike" sz="1000">
                <a:latin typeface="Arial"/>
              </a:rPr>
              <a:t>y</a:t>
            </a:r>
          </a:p>
          <a:p>
            <a:pPr algn="ctr" indent="0">
              <a:lnSpc>
                <a:spcPct val="75000"/>
              </a:lnSpc>
            </a:pPr>
            <a:r>
              <a:rPr lang="id" sz="600">
                <a:latin typeface="Arial"/>
              </a:rPr>
              <a:t>/ Masukkan /</a:t>
            </a:r>
          </a:p>
          <a:p>
            <a:pPr algn="ctr" indent="0"/>
            <a:r>
              <a:rPr lang="id" u="sng" sz="600">
                <a:latin typeface="Arial"/>
              </a:rPr>
              <a:t>/ jari2 </a:t>
            </a:r>
            <a:r>
              <a:rPr lang="id" i="1" u="sng" sz="1200">
                <a:latin typeface="Arial"/>
              </a:rPr>
              <a:t>I</a:t>
            </a:r>
          </a:p>
        </p:txBody>
      </p:sp>
      <p:sp>
        <p:nvSpPr>
          <p:cNvPr id="6" name=""/>
          <p:cNvSpPr/>
          <p:nvPr/>
        </p:nvSpPr>
        <p:spPr>
          <a:xfrm>
            <a:off x="2860430" y="3230880"/>
            <a:ext cx="623668" cy="110196"/>
          </a:xfrm>
          <a:prstGeom prst="rect">
            <a:avLst/>
          </a:prstGeom>
          <a:solidFill>
            <a:srgbClr val="FFFFFF"/>
          </a:solidFill>
        </p:spPr>
        <p:txBody>
          <a:bodyPr lIns="0" tIns="0" rIns="0" bIns="0" wrap="none">
            <a:noAutofit/>
          </a:bodyPr>
          <a:p>
            <a:pPr algn="ctr" indent="0"/>
            <a:r>
              <a:rPr lang="id" sz="600">
                <a:latin typeface="Arial"/>
              </a:rPr>
              <a:t>Luas = jari2*jari2</a:t>
            </a:r>
          </a:p>
        </p:txBody>
      </p:sp>
      <p:sp>
        <p:nvSpPr>
          <p:cNvPr id="7" name=""/>
          <p:cNvSpPr/>
          <p:nvPr/>
        </p:nvSpPr>
        <p:spPr>
          <a:xfrm>
            <a:off x="2989384" y="3688080"/>
            <a:ext cx="391551" cy="189913"/>
          </a:xfrm>
          <a:prstGeom prst="rect">
            <a:avLst/>
          </a:prstGeom>
          <a:solidFill>
            <a:srgbClr val="FFFFFF"/>
          </a:solidFill>
        </p:spPr>
        <p:txBody>
          <a:bodyPr lIns="0" tIns="0" rIns="0" bIns="0">
            <a:noAutofit/>
          </a:bodyPr>
          <a:p>
            <a:pPr indent="0"/>
            <a:r>
              <a:rPr lang="id" sz="600">
                <a:latin typeface="Arial"/>
              </a:rPr>
              <a:t>"Tampilkan</a:t>
            </a:r>
          </a:p>
          <a:p>
            <a:pPr algn="ctr" indent="0"/>
            <a:r>
              <a:rPr lang="id" sz="600">
                <a:latin typeface="Arial"/>
              </a:rPr>
              <a:t>Luas</a:t>
            </a:r>
          </a:p>
        </p:txBody>
      </p:sp>
      <p:sp>
        <p:nvSpPr>
          <p:cNvPr id="8" name=""/>
          <p:cNvSpPr/>
          <p:nvPr/>
        </p:nvSpPr>
        <p:spPr>
          <a:xfrm>
            <a:off x="921433" y="4738467"/>
            <a:ext cx="4356296" cy="1116037"/>
          </a:xfrm>
          <a:prstGeom prst="rect">
            <a:avLst/>
          </a:prstGeom>
          <a:solidFill>
            <a:srgbClr val="FFFFFF"/>
          </a:solidFill>
        </p:spPr>
        <p:txBody>
          <a:bodyPr lIns="0" tIns="0" rIns="0" bIns="0">
            <a:noAutofit/>
          </a:bodyPr>
          <a:p>
            <a:pPr algn="just" indent="0">
              <a:lnSpc>
                <a:spcPct val="123000"/>
              </a:lnSpc>
            </a:pPr>
            <a:r>
              <a:rPr lang="id" sz="900">
                <a:latin typeface="Arial"/>
              </a:rPr>
              <a:t>Sebagai contoh lain adalah flow chart algoritma untuk mengecek apakah sebuah bilangan yang di inputkan melalui keyboard adalah bilangan genap atau bilangan ganjil. Dimana untuk mengetahui sebuah bilangan tersebut adalah bilangan genap atau ganjil, adalah dengan cara membagi bilangan tersebut dengan angka 2, apabila bilangan tersebut habis dibagi 2 atau dengan kata lain bilangan modulus 2 sama dengan 0 maka bilangan tersebut adalah bilangan genap, jika sisa pembagiannya adalah 1 maka bilangan tersebut adalah bilangan ganjil.</a:t>
            </a:r>
          </a:p>
        </p:txBody>
      </p:sp>
      <p:sp>
        <p:nvSpPr>
          <p:cNvPr id="9" name=""/>
          <p:cNvSpPr/>
          <p:nvPr/>
        </p:nvSpPr>
        <p:spPr>
          <a:xfrm>
            <a:off x="1552135" y="7200313"/>
            <a:ext cx="694006" cy="119576"/>
          </a:xfrm>
          <a:prstGeom prst="rect">
            <a:avLst/>
          </a:prstGeom>
          <a:solidFill>
            <a:srgbClr val="FFFFFF"/>
          </a:solidFill>
        </p:spPr>
        <p:txBody>
          <a:bodyPr lIns="0" tIns="0" rIns="0" bIns="0" wrap="none">
            <a:noAutofit/>
          </a:bodyPr>
          <a:p>
            <a:pPr indent="0"/>
            <a:r>
              <a:rPr lang="id" sz="650">
                <a:solidFill>
                  <a:srgbClr val="212121"/>
                </a:solidFill>
                <a:latin typeface="Arial"/>
              </a:rPr>
              <a:t>Bilangan </a:t>
            </a:r>
            <a:r>
              <a:rPr lang="id" sz="650">
                <a:latin typeface="Arial"/>
              </a:rPr>
              <a:t>GANJIL</a:t>
            </a:r>
          </a:p>
        </p:txBody>
      </p:sp>
      <p:sp>
        <p:nvSpPr>
          <p:cNvPr id="10" name=""/>
          <p:cNvSpPr/>
          <p:nvPr/>
        </p:nvSpPr>
        <p:spPr>
          <a:xfrm>
            <a:off x="2916701" y="7589520"/>
            <a:ext cx="609600" cy="246184"/>
          </a:xfrm>
          <a:prstGeom prst="rect">
            <a:avLst/>
          </a:prstGeom>
          <a:solidFill>
            <a:srgbClr val="FFFFFF"/>
          </a:solidFill>
        </p:spPr>
        <p:txBody>
          <a:bodyPr lIns="0" tIns="0" rIns="0" bIns="0" wrap="none">
            <a:noAutofit/>
          </a:bodyPr>
          <a:p>
            <a:pPr indent="0"/>
            <a:r>
              <a:rPr lang="id" b="1" sz="750">
                <a:solidFill>
                  <a:srgbClr val="373737"/>
                </a:solidFill>
                <a:latin typeface="Arial"/>
              </a:rPr>
              <a:t>C </a:t>
            </a:r>
            <a:r>
              <a:rPr lang="en-US" b="1" sz="750">
                <a:latin typeface="Arial"/>
              </a:rPr>
              <a:t>END </a:t>
            </a:r>
            <a:r>
              <a:rPr lang="id" b="1" sz="750">
                <a:solidFill>
                  <a:srgbClr val="373737"/>
                </a:solidFill>
                <a:latin typeface="Arial"/>
              </a:rPr>
              <a:t>)</a:t>
            </a:r>
          </a:p>
        </p:txBody>
      </p:sp>
      <p:sp>
        <p:nvSpPr>
          <p:cNvPr id="11" name=""/>
          <p:cNvSpPr/>
          <p:nvPr/>
        </p:nvSpPr>
        <p:spPr>
          <a:xfrm>
            <a:off x="5176910" y="8006861"/>
            <a:ext cx="82062" cy="103163"/>
          </a:xfrm>
          <a:prstGeom prst="rect">
            <a:avLst/>
          </a:prstGeom>
          <a:solidFill>
            <a:srgbClr val="FFFFFF"/>
          </a:solidFill>
        </p:spPr>
        <p:txBody>
          <a:bodyPr lIns="0" tIns="0" rIns="0" bIns="0" wrap="none">
            <a:noAutofit/>
          </a:bodyPr>
          <a:p>
            <a:pPr algn="just" indent="0"/>
            <a:r>
              <a:rPr lang="id" sz="650">
                <a:latin typeface="Arial"/>
              </a:rPr>
              <a:t>2</a:t>
            </a:r>
          </a:p>
        </p:txBody>
      </p:sp>
    </p:spTree>
  </p:cSld>
  <p:clrMapOvr>
    <a:overrideClrMapping bg1="lt1" tx1="dk1" bg2="lt2" tx2="dk2" accent1="accent1" accent2="accent2" accent3="accent3" accent4="accent4" accent5="accent5" accent6="accent6" hlink="hlink" folHlink="folHlink"/>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p:pic>
        <p:nvPicPr>
          <p:cNvPr id="2" name=""/>
          <p:cNvPicPr>
            <a:picLocks noChangeAspect="1"/>
          </p:cNvPicPr>
          <p:nvPr/>
        </p:nvPicPr>
        <p:blipFill>
          <a:blip r:embed="rPictId0"/>
          <a:stretch>
            <a:fillRect/>
          </a:stretch>
        </p:blipFill>
        <p:spPr>
          <a:xfrm>
            <a:off x="3929974" y="6015584"/>
            <a:ext cx="186771" cy="210118"/>
          </a:xfrm>
          <a:prstGeom prst="rect">
            <a:avLst/>
          </a:prstGeom>
        </p:spPr>
      </p:pic>
      <p:sp>
        <p:nvSpPr>
          <p:cNvPr id="3" name=""/>
          <p:cNvSpPr/>
          <p:nvPr/>
        </p:nvSpPr>
        <p:spPr>
          <a:xfrm>
            <a:off x="715955" y="754866"/>
            <a:ext cx="727629" cy="120623"/>
          </a:xfrm>
          <a:prstGeom prst="rect">
            <a:avLst/>
          </a:prstGeom>
          <a:solidFill>
            <a:srgbClr val="FFFFFF"/>
          </a:solidFill>
        </p:spPr>
        <p:txBody>
          <a:bodyPr lIns="0" tIns="0" rIns="0" bIns="0" wrap="none">
            <a:noAutofit/>
          </a:bodyPr>
          <a:p>
            <a:pPr indent="0"/>
            <a:r>
              <a:rPr lang="id" sz="900">
                <a:latin typeface="Arial"/>
              </a:rPr>
              <a:t>J0BSHEET4</a:t>
            </a:r>
          </a:p>
        </p:txBody>
      </p:sp>
      <p:sp>
        <p:nvSpPr>
          <p:cNvPr id="4" name=""/>
          <p:cNvSpPr/>
          <p:nvPr/>
        </p:nvSpPr>
        <p:spPr>
          <a:xfrm>
            <a:off x="719846" y="964983"/>
            <a:ext cx="3396899" cy="544749"/>
          </a:xfrm>
          <a:prstGeom prst="rect">
            <a:avLst/>
          </a:prstGeom>
          <a:solidFill>
            <a:srgbClr val="FFFFFF"/>
          </a:solidFill>
        </p:spPr>
        <p:txBody>
          <a:bodyPr lIns="0" tIns="0" rIns="0" bIns="0">
            <a:noAutofit/>
          </a:bodyPr>
          <a:p>
            <a:pPr indent="0">
              <a:spcAft>
                <a:spcPts val="350"/>
              </a:spcAft>
            </a:pPr>
            <a:r>
              <a:rPr lang="id" sz="900">
                <a:latin typeface="Arial"/>
              </a:rPr>
              <a:t>Lakukan percobaan mandiri:</a:t>
            </a:r>
          </a:p>
          <a:p>
            <a:pPr indent="0">
              <a:spcAft>
                <a:spcPts val="350"/>
              </a:spcAft>
            </a:pPr>
            <a:r>
              <a:rPr lang="id" sz="900">
                <a:latin typeface="Arial"/>
              </a:rPr>
              <a:t>Buatlah Flowchart untuk mencetak deret angka bilangan ganjil dari</a:t>
            </a:r>
          </a:p>
          <a:p>
            <a:pPr indent="0"/>
            <a:r>
              <a:rPr lang="id" sz="900">
                <a:latin typeface="Arial"/>
              </a:rPr>
              <a:t>1 sampai 100.</a:t>
            </a:r>
          </a:p>
        </p:txBody>
      </p:sp>
      <p:sp>
        <p:nvSpPr>
          <p:cNvPr id="5" name=""/>
          <p:cNvSpPr/>
          <p:nvPr/>
        </p:nvSpPr>
        <p:spPr>
          <a:xfrm>
            <a:off x="848251" y="1789889"/>
            <a:ext cx="1482496" cy="105059"/>
          </a:xfrm>
          <a:prstGeom prst="rect">
            <a:avLst/>
          </a:prstGeom>
          <a:solidFill>
            <a:srgbClr val="FFFFFF"/>
          </a:solidFill>
        </p:spPr>
        <p:txBody>
          <a:bodyPr lIns="0" tIns="0" rIns="0" bIns="0" wrap="none">
            <a:noAutofit/>
          </a:bodyPr>
          <a:p>
            <a:pPr indent="139700"/>
            <a:r>
              <a:rPr lang="id" sz="750">
                <a:latin typeface="Arial"/>
              </a:rPr>
              <a:t>LAPORAN HASIL PERCOBAAN:</a:t>
            </a:r>
          </a:p>
        </p:txBody>
      </p:sp>
      <p:sp>
        <p:nvSpPr>
          <p:cNvPr id="6" name=""/>
          <p:cNvSpPr/>
          <p:nvPr/>
        </p:nvSpPr>
        <p:spPr>
          <a:xfrm>
            <a:off x="4038924" y="6245157"/>
            <a:ext cx="66148" cy="85603"/>
          </a:xfrm>
          <a:prstGeom prst="rect">
            <a:avLst/>
          </a:prstGeom>
          <a:solidFill>
            <a:srgbClr val="FFFFFF"/>
          </a:solidFill>
        </p:spPr>
        <p:txBody>
          <a:bodyPr lIns="0" tIns="0" rIns="0" bIns="0" wrap="none">
            <a:noAutofit/>
          </a:bodyPr>
          <a:p>
            <a:pPr algn="just" indent="0"/>
            <a:r>
              <a:rPr lang="id" sz="650">
                <a:latin typeface="Arial"/>
              </a:rPr>
              <a:t>3</a:t>
            </a:r>
          </a:p>
        </p:txBody>
      </p:sp>
    </p:spTree>
  </p:cSld>
  <p:clrMapOvr>
    <a:overrideClrMapping bg1="lt1" tx1="dk1" bg2="lt2" tx2="dk2" accent1="accent1" accent2="accent2" accent3="accent3" accent4="accent4" accent5="accent5" accent6="accent6" hlink="hlink" folHlink="folHlink"/>
  </p:clrMapOvr>
</p:sld>
</file>

<file path=ppt/theme/theme.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60000" r="100000" b="200000"/>
          </a:path>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docProps/core.xml><?xml version="1.0" encoding="utf-8"?>
<cp:coreProperties xmlns:cp="http://schemas.openxmlformats.org/package/2006/metadata/core-properties" xmlns:dc="http://purl.org/dc/elements/1.1/">
  <dc:title/>
  <dc:subject/>
  <dc:creator>bayunugroho</dc:creator>
  <cp:keywords/>
</cp:coreProperties>
</file>