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4" r:id="rId5"/>
    <p:sldId id="262" r:id="rId6"/>
    <p:sldId id="265" r:id="rId7"/>
    <p:sldId id="266" r:id="rId8"/>
    <p:sldId id="267" r:id="rId9"/>
    <p:sldId id="263" r:id="rId10"/>
    <p:sldId id="260" r:id="rId11"/>
    <p:sldId id="269" r:id="rId12"/>
    <p:sldId id="261" r:id="rId13"/>
    <p:sldId id="270" r:id="rId1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F623AE-A412-4B68-9900-F5FC84F75E68}" type="datetimeFigureOut">
              <a:rPr lang="id-ID" smtClean="0"/>
              <a:t>25/03/2020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6EEB3D-B469-49DC-B37B-FADABFFC5E57}" type="slidenum">
              <a:rPr lang="id-ID" smtClean="0"/>
              <a:t>‹#›</a:t>
            </a:fld>
            <a:endParaRPr lang="id-ID"/>
          </a:p>
        </p:txBody>
      </p:sp>
    </p:spTree>
    <p:extLst>
      <p:ext uri="{BB962C8B-B14F-4D97-AF65-F5344CB8AC3E}">
        <p14:creationId xmlns:p14="http://schemas.microsoft.com/office/powerpoint/2010/main" val="2514391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56EEB3D-B469-49DC-B37B-FADABFFC5E57}" type="slidenum">
              <a:rPr lang="id-ID" smtClean="0"/>
              <a:t>1</a:t>
            </a:fld>
            <a:endParaRPr lang="id-ID"/>
          </a:p>
        </p:txBody>
      </p:sp>
    </p:spTree>
    <p:extLst>
      <p:ext uri="{BB962C8B-B14F-4D97-AF65-F5344CB8AC3E}">
        <p14:creationId xmlns:p14="http://schemas.microsoft.com/office/powerpoint/2010/main" val="16644849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5668AE7F-8A9B-430D-835C-765659D3DDBE}" type="datetimeFigureOut">
              <a:rPr lang="id-ID" smtClean="0"/>
              <a:t>25/03/2020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3370441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668AE7F-8A9B-430D-835C-765659D3DDBE}" type="datetimeFigureOut">
              <a:rPr lang="id-ID" smtClean="0"/>
              <a:t>25/03/2020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233164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68AE7F-8A9B-430D-835C-765659D3DDBE}" type="datetimeFigureOut">
              <a:rPr lang="id-ID" smtClean="0"/>
              <a:t>25/03/2020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417366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5668AE7F-8A9B-430D-835C-765659D3DDBE}" type="datetimeFigureOut">
              <a:rPr lang="id-ID" smtClean="0"/>
              <a:t>25/03/2020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304503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5668AE7F-8A9B-430D-835C-765659D3DDBE}" type="datetimeFigureOut">
              <a:rPr lang="id-ID" smtClean="0"/>
              <a:t>25/03/2020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449524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5668AE7F-8A9B-430D-835C-765659D3DDBE}" type="datetimeFigureOut">
              <a:rPr lang="id-ID" smtClean="0"/>
              <a:t>25/03/2020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2199483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68AE7F-8A9B-430D-835C-765659D3DDBE}" type="datetimeFigureOut">
              <a:rPr lang="id-ID" smtClean="0"/>
              <a:t>25/03/2020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3409067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8AE7F-8A9B-430D-835C-765659D3DDBE}" type="datetimeFigureOut">
              <a:rPr lang="id-ID" smtClean="0"/>
              <a:t>25/03/2020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2497150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68AE7F-8A9B-430D-835C-765659D3DDBE}" type="datetimeFigureOut">
              <a:rPr lang="id-ID" smtClean="0"/>
              <a:t>25/03/2020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3626295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668AE7F-8A9B-430D-835C-765659D3DDBE}" type="datetimeFigureOut">
              <a:rPr lang="id-ID" smtClean="0"/>
              <a:t>25/03/2020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3703561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5668AE7F-8A9B-430D-835C-765659D3DDBE}" type="datetimeFigureOut">
              <a:rPr lang="id-ID" smtClean="0"/>
              <a:t>25/03/2020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A04B15DC-BD1C-428F-BE8B-88202F8FD006}" type="slidenum">
              <a:rPr lang="id-ID" smtClean="0"/>
              <a:t>‹#›</a:t>
            </a:fld>
            <a:endParaRPr lang="id-ID"/>
          </a:p>
        </p:txBody>
      </p:sp>
    </p:spTree>
    <p:extLst>
      <p:ext uri="{BB962C8B-B14F-4D97-AF65-F5344CB8AC3E}">
        <p14:creationId xmlns:p14="http://schemas.microsoft.com/office/powerpoint/2010/main" val="1526596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68AE7F-8A9B-430D-835C-765659D3DDBE}" type="datetimeFigureOut">
              <a:rPr lang="id-ID" smtClean="0"/>
              <a:t>25/03/2020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B15DC-BD1C-428F-BE8B-88202F8FD006}" type="slidenum">
              <a:rPr lang="id-ID" smtClean="0"/>
              <a:t>‹#›</a:t>
            </a:fld>
            <a:endParaRPr lang="id-ID"/>
          </a:p>
        </p:txBody>
      </p:sp>
    </p:spTree>
    <p:extLst>
      <p:ext uri="{BB962C8B-B14F-4D97-AF65-F5344CB8AC3E}">
        <p14:creationId xmlns:p14="http://schemas.microsoft.com/office/powerpoint/2010/main" val="1687416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7"/>
            <a:ext cx="7772400" cy="1296143"/>
          </a:xfrm>
        </p:spPr>
        <p:txBody>
          <a:bodyPr/>
          <a:lstStyle/>
          <a:p>
            <a:r>
              <a:rPr lang="id-ID" dirty="0" smtClean="0"/>
              <a:t>MANAJEMEN KONPENSASI</a:t>
            </a:r>
            <a:endParaRPr lang="id-ID" dirty="0"/>
          </a:p>
        </p:txBody>
      </p:sp>
      <p:sp>
        <p:nvSpPr>
          <p:cNvPr id="3" name="Subtitle 2"/>
          <p:cNvSpPr>
            <a:spLocks noGrp="1"/>
          </p:cNvSpPr>
          <p:nvPr>
            <p:ph type="subTitle" idx="1"/>
          </p:nvPr>
        </p:nvSpPr>
        <p:spPr>
          <a:xfrm>
            <a:off x="1371600" y="3356992"/>
            <a:ext cx="6400800" cy="1296144"/>
          </a:xfrm>
        </p:spPr>
        <p:txBody>
          <a:bodyPr>
            <a:normAutofit fontScale="92500" lnSpcReduction="20000"/>
          </a:bodyPr>
          <a:lstStyle/>
          <a:p>
            <a:r>
              <a:rPr lang="id-ID" dirty="0" smtClean="0">
                <a:solidFill>
                  <a:schemeClr val="tx1"/>
                </a:solidFill>
              </a:rPr>
              <a:t>PERTEMUAN KE-1</a:t>
            </a:r>
          </a:p>
          <a:p>
            <a:r>
              <a:rPr lang="id-ID" dirty="0" smtClean="0">
                <a:solidFill>
                  <a:schemeClr val="tx1"/>
                </a:solidFill>
              </a:rPr>
              <a:t>RUANG LINGKUP MANAJEMEN KONPENSASI</a:t>
            </a:r>
          </a:p>
          <a:p>
            <a:endParaRPr lang="id-ID" dirty="0" smtClean="0"/>
          </a:p>
          <a:p>
            <a:endParaRPr lang="id-ID" dirty="0"/>
          </a:p>
        </p:txBody>
      </p:sp>
      <p:pic>
        <p:nvPicPr>
          <p:cNvPr id="4" name="Picture 3" descr="D:\Picture\logo ibi smal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332656"/>
            <a:ext cx="12446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0784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3600" dirty="0" smtClean="0"/>
              <a:t>MANAJEMEN</a:t>
            </a:r>
            <a:r>
              <a:rPr lang="id-ID" dirty="0" smtClean="0"/>
              <a:t> </a:t>
            </a:r>
            <a:r>
              <a:rPr lang="id-ID" sz="3600" dirty="0" smtClean="0"/>
              <a:t>KONPENSASI</a:t>
            </a:r>
            <a:endParaRPr lang="id-ID" sz="3600" dirty="0"/>
          </a:p>
        </p:txBody>
      </p:sp>
      <p:sp>
        <p:nvSpPr>
          <p:cNvPr id="3" name="Content Placeholder 2"/>
          <p:cNvSpPr>
            <a:spLocks noGrp="1"/>
          </p:cNvSpPr>
          <p:nvPr>
            <p:ph idx="1"/>
          </p:nvPr>
        </p:nvSpPr>
        <p:spPr>
          <a:xfrm>
            <a:off x="457200" y="1268760"/>
            <a:ext cx="8229600" cy="4857403"/>
          </a:xfrm>
        </p:spPr>
        <p:txBody>
          <a:bodyPr>
            <a:normAutofit/>
          </a:bodyPr>
          <a:lstStyle/>
          <a:p>
            <a:pPr marL="0" indent="0">
              <a:buNone/>
            </a:pPr>
            <a:endParaRPr lang="id-ID" sz="2400" dirty="0" smtClean="0"/>
          </a:p>
          <a:p>
            <a:pPr>
              <a:buFont typeface="Wingdings" panose="05000000000000000000" pitchFamily="2" charset="2"/>
              <a:buChar char="Ø"/>
            </a:pPr>
            <a:r>
              <a:rPr lang="id-ID" sz="2400" dirty="0" smtClean="0"/>
              <a:t>suatu proses perencanaan, pengorganisasian dan pengendalian kegiatan-kegiatan yang berhubungan dengan pemberian imbalan jasa yang menarik, memikat dan berdaya motivatif untuk jasa atau pekerjaan yang di lakukan dengan biaya yang dapat di kendalikan </a:t>
            </a:r>
          </a:p>
          <a:p>
            <a:pPr marL="0" indent="0">
              <a:buNone/>
            </a:pPr>
            <a:endParaRPr lang="id-ID" sz="2400" dirty="0"/>
          </a:p>
          <a:p>
            <a:pPr marL="0" indent="0">
              <a:buNone/>
            </a:pPr>
            <a:r>
              <a:rPr lang="id-ID" sz="2400" dirty="0"/>
              <a:t>Keterkaitan konpensasi dengan kinerja sangatlah signifikan. Semakin tinggi konpensasi semakin tinggi tingkat kepuasan kerja karyawan.</a:t>
            </a:r>
          </a:p>
          <a:p>
            <a:pPr marL="0" indent="0">
              <a:buNone/>
            </a:pPr>
            <a:endParaRPr lang="id-ID" sz="2400" dirty="0" smtClean="0"/>
          </a:p>
          <a:p>
            <a:pPr>
              <a:buFont typeface="Wingdings" panose="05000000000000000000" pitchFamily="2" charset="2"/>
              <a:buChar char="Ø"/>
            </a:pPr>
            <a:endParaRPr lang="id-ID" sz="2400" dirty="0"/>
          </a:p>
        </p:txBody>
      </p:sp>
    </p:spTree>
    <p:extLst>
      <p:ext uri="{BB962C8B-B14F-4D97-AF65-F5344CB8AC3E}">
        <p14:creationId xmlns:p14="http://schemas.microsoft.com/office/powerpoint/2010/main" val="199632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1268760"/>
            <a:ext cx="8229600" cy="4857403"/>
          </a:xfrm>
        </p:spPr>
        <p:txBody>
          <a:bodyPr>
            <a:normAutofit/>
          </a:bodyPr>
          <a:lstStyle/>
          <a:p>
            <a:pPr marL="0" indent="0">
              <a:buNone/>
            </a:pPr>
            <a:endParaRPr lang="id-ID" sz="2600" dirty="0" smtClean="0"/>
          </a:p>
          <a:p>
            <a:pPr marL="0" indent="0">
              <a:buNone/>
            </a:pPr>
            <a:r>
              <a:rPr lang="id-ID" sz="2600" dirty="0" smtClean="0"/>
              <a:t>Konpensasi membantu perusahaan untuk mencapai tujuan dalam memperoleh, memelihara dan menjaga karyawan dengan optimum, sebaliknya tanpa konpensasi yang cukup karyawan yang ada tidak saja mengekspresikan diri mereka dalam bentuk protes keras dan mogok kerja, tetapi juga sangat mungkin meninggalkan pekerjaan</a:t>
            </a:r>
            <a:endParaRPr lang="id-ID" sz="2600" dirty="0"/>
          </a:p>
        </p:txBody>
      </p:sp>
    </p:spTree>
    <p:extLst>
      <p:ext uri="{BB962C8B-B14F-4D97-AF65-F5344CB8AC3E}">
        <p14:creationId xmlns:p14="http://schemas.microsoft.com/office/powerpoint/2010/main" val="4186997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Prinsip-Prinsip Manajemen </a:t>
            </a:r>
            <a:r>
              <a:rPr lang="id-ID" dirty="0"/>
              <a:t>K</a:t>
            </a:r>
            <a:r>
              <a:rPr lang="id-ID" dirty="0" smtClean="0"/>
              <a:t>onpensasi</a:t>
            </a:r>
            <a:endParaRPr lang="id-ID" dirty="0"/>
          </a:p>
        </p:txBody>
      </p:sp>
      <p:sp>
        <p:nvSpPr>
          <p:cNvPr id="3" name="Content Placeholder 2"/>
          <p:cNvSpPr>
            <a:spLocks noGrp="1"/>
          </p:cNvSpPr>
          <p:nvPr>
            <p:ph idx="1"/>
          </p:nvPr>
        </p:nvSpPr>
        <p:spPr/>
        <p:txBody>
          <a:bodyPr>
            <a:normAutofit lnSpcReduction="10000"/>
          </a:bodyPr>
          <a:lstStyle/>
          <a:p>
            <a:pPr>
              <a:buFontTx/>
              <a:buChar char="-"/>
            </a:pPr>
            <a:r>
              <a:rPr lang="id-ID" dirty="0" smtClean="0"/>
              <a:t>Terdapatnya rasa keadilan dan pemerataan pendapatan dalam perusahaan</a:t>
            </a:r>
          </a:p>
          <a:p>
            <a:pPr>
              <a:buFontTx/>
              <a:buChar char="-"/>
            </a:pPr>
            <a:r>
              <a:rPr lang="id-ID" dirty="0" smtClean="0"/>
              <a:t>Setiap pekerjaan karyawan di nilai melalui proses evaluasi pekerjaan dan kinerja</a:t>
            </a:r>
          </a:p>
          <a:p>
            <a:pPr>
              <a:buFontTx/>
              <a:buChar char="-"/>
            </a:pPr>
            <a:r>
              <a:rPr lang="id-ID" dirty="0" smtClean="0"/>
              <a:t>Mempertimbangkan kondisi kesehatan perusahaan </a:t>
            </a:r>
          </a:p>
          <a:p>
            <a:pPr>
              <a:buFontTx/>
              <a:buChar char="-"/>
            </a:pPr>
            <a:r>
              <a:rPr lang="id-ID" dirty="0" smtClean="0"/>
              <a:t>Sistem konpensasi yang baru harus dapat membedakan karyawan yang berprestasi bail dan tidak dalam golongan gaji yang sama.</a:t>
            </a:r>
            <a:endParaRPr lang="id-ID" dirty="0"/>
          </a:p>
        </p:txBody>
      </p:sp>
    </p:spTree>
    <p:extLst>
      <p:ext uri="{BB962C8B-B14F-4D97-AF65-F5344CB8AC3E}">
        <p14:creationId xmlns:p14="http://schemas.microsoft.com/office/powerpoint/2010/main" val="603245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FILOSOFI MANAJEMEN KONPENSASI</a:t>
            </a:r>
            <a:endParaRPr lang="id-ID" dirty="0"/>
          </a:p>
        </p:txBody>
      </p:sp>
      <p:sp>
        <p:nvSpPr>
          <p:cNvPr id="3" name="Content Placeholder 2"/>
          <p:cNvSpPr>
            <a:spLocks noGrp="1"/>
          </p:cNvSpPr>
          <p:nvPr>
            <p:ph idx="1"/>
          </p:nvPr>
        </p:nvSpPr>
        <p:spPr/>
        <p:txBody>
          <a:bodyPr>
            <a:normAutofit/>
          </a:bodyPr>
          <a:lstStyle/>
          <a:p>
            <a:pPr marL="0" indent="0">
              <a:buNone/>
            </a:pPr>
            <a:r>
              <a:rPr lang="id-ID" sz="2400" dirty="0" smtClean="0"/>
              <a:t>Menurut cahayani (2005:78) filosofi konpensasi seharusnya di dasarkan pada proposisi Manajemen Sumber daya manusia (MSDM) bahwa sumber nilai terpenting adalah orang, dalam hal ini adalah karyawan. Harus ada pandangan dalam perusahaan bahwa tanpa karyawan, maka perusahaan bukan apa-apa.</a:t>
            </a:r>
          </a:p>
          <a:p>
            <a:pPr marL="0" indent="0">
              <a:buNone/>
            </a:pPr>
            <a:endParaRPr lang="id-ID" sz="2400" dirty="0" smtClean="0"/>
          </a:p>
          <a:p>
            <a:pPr marL="0" indent="0">
              <a:buNone/>
            </a:pPr>
            <a:r>
              <a:rPr lang="id-ID" sz="2400" dirty="0" smtClean="0"/>
              <a:t>Penyediaan tenaga kerja merupakan upaya untuk mendapatkan dan menghmpun serta menyediakan tenaga kerja yang mempunyai kualitas dan dapat bekerja secara efisien dan efektif</a:t>
            </a:r>
          </a:p>
          <a:p>
            <a:pPr marL="0" indent="0">
              <a:buNone/>
            </a:pPr>
            <a:endParaRPr lang="id-ID" dirty="0"/>
          </a:p>
        </p:txBody>
      </p:sp>
    </p:spTree>
    <p:extLst>
      <p:ext uri="{BB962C8B-B14F-4D97-AF65-F5344CB8AC3E}">
        <p14:creationId xmlns:p14="http://schemas.microsoft.com/office/powerpoint/2010/main" val="133560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a:xfrm>
            <a:off x="457200" y="1844824"/>
            <a:ext cx="8229600" cy="4281339"/>
          </a:xfrm>
        </p:spPr>
        <p:txBody>
          <a:bodyPr>
            <a:normAutofit fontScale="92500" lnSpcReduction="20000"/>
          </a:bodyPr>
          <a:lstStyle/>
          <a:p>
            <a:pPr marL="0" indent="0">
              <a:buNone/>
            </a:pPr>
            <a:r>
              <a:rPr lang="id-ID" sz="2600" dirty="0" smtClean="0"/>
              <a:t>Filosofi manajemen konpensasi harus di sesuaikan dengan kebutuhan bisnis dan masing-masing individu yang ada dalam perusahaan.</a:t>
            </a:r>
          </a:p>
          <a:p>
            <a:pPr marL="0" indent="0">
              <a:buNone/>
            </a:pPr>
            <a:r>
              <a:rPr lang="id-ID" sz="2600" dirty="0" smtClean="0"/>
              <a:t>Kebutuhan binis yang harus di perhatikan adalah sebagai berikut :</a:t>
            </a:r>
          </a:p>
          <a:p>
            <a:pPr marL="514350" indent="-514350">
              <a:buAutoNum type="arabicPeriod"/>
            </a:pPr>
            <a:r>
              <a:rPr lang="id-ID" sz="2600" dirty="0" smtClean="0"/>
              <a:t>Kinerja yang di utamakan, apakah sejumlah kecil pelaku utama atau semua orang di semua tingkat organisasi</a:t>
            </a:r>
          </a:p>
          <a:p>
            <a:pPr marL="514350" indent="-514350">
              <a:buAutoNum type="arabicPeriod"/>
            </a:pPr>
            <a:r>
              <a:rPr lang="id-ID" sz="2600" dirty="0" smtClean="0"/>
              <a:t>Perlakuan baik atau kurang baik oleh perusahaan dan karyawannya dan cara yang  dapat di lakukan oleh sistem konpensasi untuk meningkatkan  dan mempertahankan kinerja.</a:t>
            </a:r>
          </a:p>
          <a:p>
            <a:pPr marL="514350" indent="-514350">
              <a:buAutoNum type="arabicPeriod"/>
            </a:pPr>
            <a:r>
              <a:rPr lang="id-ID" sz="2600" dirty="0" smtClean="0"/>
              <a:t>Sesuatu yang harus di lakukan oleh organisasi dang anggotanya di masa depan</a:t>
            </a:r>
          </a:p>
          <a:p>
            <a:pPr marL="514350" indent="-514350">
              <a:buAutoNum type="arabicPeriod"/>
            </a:pPr>
            <a:endParaRPr lang="id-ID" sz="2400" dirty="0" smtClean="0"/>
          </a:p>
          <a:p>
            <a:pPr marL="514350" indent="-514350">
              <a:buAutoNum type="arabicPeriod"/>
            </a:pPr>
            <a:endParaRPr lang="id-ID" dirty="0"/>
          </a:p>
        </p:txBody>
      </p:sp>
    </p:spTree>
    <p:extLst>
      <p:ext uri="{BB962C8B-B14F-4D97-AF65-F5344CB8AC3E}">
        <p14:creationId xmlns:p14="http://schemas.microsoft.com/office/powerpoint/2010/main" val="110486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1772816"/>
            <a:ext cx="8229600" cy="4353347"/>
          </a:xfrm>
        </p:spPr>
        <p:txBody>
          <a:bodyPr/>
          <a:lstStyle/>
          <a:p>
            <a:pPr marL="0" indent="0">
              <a:buNone/>
            </a:pPr>
            <a:r>
              <a:rPr lang="id-ID" dirty="0" smtClean="0"/>
              <a:t>4. Keseimbangan antara memberi konpensasi atas kinerja individu dan usaha untuk mengembangkan tim kerja yang lebih efektif.</a:t>
            </a:r>
          </a:p>
          <a:p>
            <a:pPr marL="0" indent="0">
              <a:buNone/>
            </a:pPr>
            <a:r>
              <a:rPr lang="id-ID" dirty="0" smtClean="0"/>
              <a:t>5. Kinerja korporasi atau unit bisnis</a:t>
            </a:r>
          </a:p>
          <a:p>
            <a:pPr marL="0" indent="0">
              <a:buNone/>
            </a:pPr>
            <a:endParaRPr lang="id-ID" dirty="0"/>
          </a:p>
        </p:txBody>
      </p:sp>
    </p:spTree>
    <p:extLst>
      <p:ext uri="{BB962C8B-B14F-4D97-AF65-F5344CB8AC3E}">
        <p14:creationId xmlns:p14="http://schemas.microsoft.com/office/powerpoint/2010/main" val="235984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Manajemen Konpensasi</a:t>
            </a:r>
            <a:endParaRPr lang="id-ID" dirty="0"/>
          </a:p>
        </p:txBody>
      </p:sp>
      <p:sp>
        <p:nvSpPr>
          <p:cNvPr id="3" name="Content Placeholder 2"/>
          <p:cNvSpPr>
            <a:spLocks noGrp="1"/>
          </p:cNvSpPr>
          <p:nvPr>
            <p:ph idx="1"/>
          </p:nvPr>
        </p:nvSpPr>
        <p:spPr/>
        <p:txBody>
          <a:bodyPr>
            <a:normAutofit/>
          </a:bodyPr>
          <a:lstStyle/>
          <a:p>
            <a:pPr marL="0" indent="0">
              <a:buNone/>
            </a:pPr>
            <a:r>
              <a:rPr lang="id-ID" sz="2400" dirty="0" smtClean="0"/>
              <a:t>Adalah: untuk membantu perusahaan mencapai tujuan keberhasilan strategi perusahaan dan menjamin terciptanya keadilan internal dan eksternal yaitu sebagai berikut :</a:t>
            </a:r>
          </a:p>
          <a:p>
            <a:pPr marL="514350" indent="-514350">
              <a:buAutoNum type="arabicPeriod"/>
            </a:pPr>
            <a:r>
              <a:rPr lang="id-ID" sz="2400" dirty="0" smtClean="0"/>
              <a:t>Memperoleh SDM yang berkualitas</a:t>
            </a:r>
          </a:p>
          <a:p>
            <a:pPr marL="514350" indent="-514350">
              <a:buAutoNum type="arabicPeriod"/>
            </a:pPr>
            <a:r>
              <a:rPr lang="id-ID" sz="2400" dirty="0" smtClean="0"/>
              <a:t>Mempertahankan karyawan yang ada</a:t>
            </a:r>
          </a:p>
          <a:p>
            <a:pPr marL="514350" indent="-514350">
              <a:buAutoNum type="arabicPeriod"/>
            </a:pPr>
            <a:r>
              <a:rPr lang="id-ID" sz="2400" dirty="0" smtClean="0"/>
              <a:t>Menjamin keadilan</a:t>
            </a:r>
          </a:p>
          <a:p>
            <a:pPr marL="514350" indent="-514350">
              <a:buAutoNum type="arabicPeriod"/>
            </a:pPr>
            <a:r>
              <a:rPr lang="id-ID" sz="2400" dirty="0" smtClean="0"/>
              <a:t>Penghargaan terhadap perilaku yang di inginkan</a:t>
            </a:r>
          </a:p>
          <a:p>
            <a:pPr marL="514350" indent="-514350">
              <a:buAutoNum type="arabicPeriod"/>
            </a:pPr>
            <a:r>
              <a:rPr lang="id-ID" sz="2400" dirty="0" smtClean="0"/>
              <a:t>Mengendalikan biaya</a:t>
            </a:r>
          </a:p>
          <a:p>
            <a:pPr marL="514350" indent="-514350">
              <a:buAutoNum type="arabicPeriod"/>
            </a:pPr>
            <a:r>
              <a:rPr lang="id-ID" sz="2400" dirty="0" smtClean="0"/>
              <a:t>Mengikuti aturan hukum</a:t>
            </a:r>
          </a:p>
          <a:p>
            <a:pPr marL="514350" indent="-514350">
              <a:buAutoNum type="arabicPeriod"/>
            </a:pPr>
            <a:r>
              <a:rPr lang="id-ID" sz="2400" dirty="0" smtClean="0"/>
              <a:t>Meningkatkan Efisiensi Administrasi</a:t>
            </a:r>
            <a:endParaRPr lang="id-ID" sz="2400" dirty="0"/>
          </a:p>
        </p:txBody>
      </p:sp>
    </p:spTree>
    <p:extLst>
      <p:ext uri="{BB962C8B-B14F-4D97-AF65-F5344CB8AC3E}">
        <p14:creationId xmlns:p14="http://schemas.microsoft.com/office/powerpoint/2010/main" val="2534328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Pentingnya Konpensasi</a:t>
            </a:r>
            <a:endParaRPr lang="id-ID" dirty="0"/>
          </a:p>
        </p:txBody>
      </p:sp>
      <p:sp>
        <p:nvSpPr>
          <p:cNvPr id="3" name="Content Placeholder 2"/>
          <p:cNvSpPr>
            <a:spLocks noGrp="1"/>
          </p:cNvSpPr>
          <p:nvPr>
            <p:ph idx="1"/>
          </p:nvPr>
        </p:nvSpPr>
        <p:spPr/>
        <p:txBody>
          <a:bodyPr>
            <a:normAutofit fontScale="92500"/>
          </a:bodyPr>
          <a:lstStyle/>
          <a:p>
            <a:pPr marL="0" indent="0">
              <a:buNone/>
            </a:pPr>
            <a:r>
              <a:rPr lang="id-ID" dirty="0"/>
              <a:t>Apakah konpensasi </a:t>
            </a:r>
            <a:r>
              <a:rPr lang="id-ID" dirty="0" smtClean="0"/>
              <a:t> </a:t>
            </a:r>
            <a:r>
              <a:rPr lang="id-ID" dirty="0"/>
              <a:t>mempunyai arti penting bagi perusahaan?</a:t>
            </a:r>
          </a:p>
          <a:p>
            <a:pPr>
              <a:buFont typeface="Wingdings" panose="05000000000000000000" pitchFamily="2" charset="2"/>
              <a:buChar char="v"/>
            </a:pPr>
            <a:r>
              <a:rPr lang="id-ID" dirty="0"/>
              <a:t>YA...di mana konpensasi dapat mempertahankan dan meningkatkan kesejahteraan karyawannya, konpensasi sangat penting bagi karyawan itu sendiri sebagai individu, karena besarnya konpensasi merupakan ukuran nilai pekerjaan karyawan itu sendiri </a:t>
            </a:r>
            <a:r>
              <a:rPr lang="id-ID" dirty="0" smtClean="0"/>
              <a:t>dan berpengaruh pada kenyamanan dari karyawan tersebut.</a:t>
            </a:r>
            <a:endParaRPr lang="id-ID" dirty="0"/>
          </a:p>
          <a:p>
            <a:endParaRPr lang="id-ID" dirty="0"/>
          </a:p>
        </p:txBody>
      </p:sp>
    </p:spTree>
    <p:extLst>
      <p:ext uri="{BB962C8B-B14F-4D97-AF65-F5344CB8AC3E}">
        <p14:creationId xmlns:p14="http://schemas.microsoft.com/office/powerpoint/2010/main" val="475414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Pengertian Konpensasi</a:t>
            </a:r>
            <a:endParaRPr lang="id-ID" dirty="0"/>
          </a:p>
        </p:txBody>
      </p:sp>
      <p:sp>
        <p:nvSpPr>
          <p:cNvPr id="3" name="Content Placeholder 2"/>
          <p:cNvSpPr>
            <a:spLocks noGrp="1"/>
          </p:cNvSpPr>
          <p:nvPr>
            <p:ph idx="1"/>
          </p:nvPr>
        </p:nvSpPr>
        <p:spPr>
          <a:xfrm>
            <a:off x="457200" y="1412776"/>
            <a:ext cx="8229600" cy="4968552"/>
          </a:xfrm>
        </p:spPr>
        <p:txBody>
          <a:bodyPr>
            <a:normAutofit fontScale="92500" lnSpcReduction="10000"/>
          </a:bodyPr>
          <a:lstStyle/>
          <a:p>
            <a:r>
              <a:rPr lang="id-ID" sz="2800" dirty="0" smtClean="0"/>
              <a:t>Apa itu konpensasi?</a:t>
            </a:r>
          </a:p>
          <a:p>
            <a:pPr marL="0" indent="0">
              <a:buNone/>
            </a:pPr>
            <a:r>
              <a:rPr lang="id-ID" sz="2800" dirty="0" smtClean="0"/>
              <a:t>Malayu SP Hasibuan :</a:t>
            </a:r>
          </a:p>
          <a:p>
            <a:pPr>
              <a:buFont typeface="Wingdings" panose="05000000000000000000" pitchFamily="2" charset="2"/>
              <a:buChar char="Ø"/>
            </a:pPr>
            <a:r>
              <a:rPr lang="id-ID" sz="2800" dirty="0" smtClean="0"/>
              <a:t>Semua pendapatan yang  berbentuk uang, barang langsung atau tidak langsung yang di terima karyawan sebagai imbalan jasa yang di berikan kepada perusahaan. </a:t>
            </a:r>
          </a:p>
          <a:p>
            <a:pPr marL="0" indent="0">
              <a:buNone/>
            </a:pPr>
            <a:endParaRPr lang="id-ID" sz="2800" dirty="0" smtClean="0"/>
          </a:p>
          <a:p>
            <a:pPr marL="0" indent="0">
              <a:buNone/>
            </a:pPr>
            <a:r>
              <a:rPr lang="id-ID" sz="2800" dirty="0" smtClean="0"/>
              <a:t>Yang termasuk dalam konpensasi adalah :</a:t>
            </a:r>
          </a:p>
          <a:p>
            <a:pPr marL="514350" indent="-514350">
              <a:buAutoNum type="arabicPeriod"/>
            </a:pPr>
            <a:r>
              <a:rPr lang="id-ID" sz="2800" dirty="0" smtClean="0"/>
              <a:t>Gaji pokok</a:t>
            </a:r>
          </a:p>
          <a:p>
            <a:pPr marL="514350" indent="-514350">
              <a:buAutoNum type="arabicPeriod"/>
            </a:pPr>
            <a:r>
              <a:rPr lang="id-ID" sz="2800" dirty="0" smtClean="0"/>
              <a:t>Tunjangan bagi karyawan dan keluarga</a:t>
            </a:r>
          </a:p>
          <a:p>
            <a:pPr marL="0" indent="0">
              <a:buNone/>
            </a:pPr>
            <a:r>
              <a:rPr lang="id-ID" sz="2800" dirty="0" smtClean="0"/>
              <a:t>        (Asuransi kesehatan, jiwa, pensiun dan tunjangan lainnya yang berhubungan dengan kepegawaian)</a:t>
            </a:r>
          </a:p>
          <a:p>
            <a:pPr marL="0" indent="0">
              <a:buNone/>
            </a:pPr>
            <a:endParaRPr lang="id-ID" sz="2800" dirty="0" smtClean="0"/>
          </a:p>
          <a:p>
            <a:pPr marL="0" indent="0">
              <a:buNone/>
            </a:pPr>
            <a:endParaRPr lang="id-ID" sz="2800" dirty="0"/>
          </a:p>
        </p:txBody>
      </p:sp>
    </p:spTree>
    <p:extLst>
      <p:ext uri="{BB962C8B-B14F-4D97-AF65-F5344CB8AC3E}">
        <p14:creationId xmlns:p14="http://schemas.microsoft.com/office/powerpoint/2010/main" val="4200559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Jenis-jenis Konpensasi</a:t>
            </a:r>
            <a:endParaRPr lang="id-ID" dirty="0"/>
          </a:p>
        </p:txBody>
      </p:sp>
      <p:sp>
        <p:nvSpPr>
          <p:cNvPr id="3" name="Content Placeholder 2"/>
          <p:cNvSpPr>
            <a:spLocks noGrp="1"/>
          </p:cNvSpPr>
          <p:nvPr>
            <p:ph idx="1"/>
          </p:nvPr>
        </p:nvSpPr>
        <p:spPr/>
        <p:txBody>
          <a:bodyPr/>
          <a:lstStyle/>
          <a:p>
            <a:pPr marL="0" indent="0">
              <a:buNone/>
            </a:pPr>
            <a:r>
              <a:rPr lang="id-ID" dirty="0"/>
              <a:t>Pengaturan konpensasi merupakan faktor penting untuk menarik dan mempertahankan tenaga </a:t>
            </a:r>
            <a:r>
              <a:rPr lang="id-ID" dirty="0" smtClean="0"/>
              <a:t>kerja,  </a:t>
            </a:r>
            <a:r>
              <a:rPr lang="id-ID" dirty="0"/>
              <a:t>konpensasi dapat berbentuk finansial dan non </a:t>
            </a:r>
            <a:r>
              <a:rPr lang="id-ID" dirty="0" smtClean="0"/>
              <a:t>finansial.</a:t>
            </a:r>
          </a:p>
          <a:p>
            <a:pPr>
              <a:buFont typeface="Wingdings" panose="05000000000000000000" pitchFamily="2" charset="2"/>
              <a:buChar char="Ø"/>
            </a:pPr>
            <a:r>
              <a:rPr lang="id-ID" dirty="0" smtClean="0"/>
              <a:t>Konpensasi finansial : gaji, insentif, bonus, komisi</a:t>
            </a:r>
          </a:p>
          <a:p>
            <a:pPr>
              <a:buFont typeface="Wingdings" panose="05000000000000000000" pitchFamily="2" charset="2"/>
              <a:buChar char="Ø"/>
            </a:pPr>
            <a:r>
              <a:rPr lang="id-ID" dirty="0" smtClean="0"/>
              <a:t>Konpensasi non finansial : Asuransi kesehatan, jiwa , pensiun.</a:t>
            </a:r>
            <a:endParaRPr lang="id-ID" dirty="0"/>
          </a:p>
          <a:p>
            <a:pPr marL="0" indent="0">
              <a:buNone/>
            </a:pPr>
            <a:endParaRPr lang="id-ID" dirty="0"/>
          </a:p>
        </p:txBody>
      </p:sp>
    </p:spTree>
    <p:extLst>
      <p:ext uri="{BB962C8B-B14F-4D97-AF65-F5344CB8AC3E}">
        <p14:creationId xmlns:p14="http://schemas.microsoft.com/office/powerpoint/2010/main" val="1144334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pemberian konpensasi</a:t>
            </a:r>
            <a:endParaRPr lang="id-ID" dirty="0"/>
          </a:p>
        </p:txBody>
      </p:sp>
      <p:sp>
        <p:nvSpPr>
          <p:cNvPr id="3" name="Content Placeholder 2"/>
          <p:cNvSpPr>
            <a:spLocks noGrp="1"/>
          </p:cNvSpPr>
          <p:nvPr>
            <p:ph idx="1"/>
          </p:nvPr>
        </p:nvSpPr>
        <p:spPr/>
        <p:txBody>
          <a:bodyPr>
            <a:normAutofit fontScale="92500" lnSpcReduction="20000"/>
          </a:bodyPr>
          <a:lstStyle/>
          <a:p>
            <a:pPr marL="0" indent="0">
              <a:buNone/>
            </a:pPr>
            <a:r>
              <a:rPr lang="id-ID" dirty="0" smtClean="0"/>
              <a:t>Malayu SP Hasibuan, Tujuan pemberian konpensasi adalah :</a:t>
            </a:r>
          </a:p>
          <a:p>
            <a:pPr marL="514350" indent="-514350">
              <a:buAutoNum type="arabicPeriod"/>
            </a:pPr>
            <a:r>
              <a:rPr lang="id-ID" dirty="0" smtClean="0"/>
              <a:t>Ikatan kerja Sama</a:t>
            </a:r>
          </a:p>
          <a:p>
            <a:pPr marL="514350" indent="-514350">
              <a:buAutoNum type="arabicPeriod"/>
            </a:pPr>
            <a:r>
              <a:rPr lang="id-ID" dirty="0" smtClean="0"/>
              <a:t>Kepuasan kerja</a:t>
            </a:r>
          </a:p>
          <a:p>
            <a:pPr marL="514350" indent="-514350">
              <a:buAutoNum type="arabicPeriod"/>
            </a:pPr>
            <a:r>
              <a:rPr lang="id-ID" dirty="0" smtClean="0"/>
              <a:t>Pengadaan efektif</a:t>
            </a:r>
          </a:p>
          <a:p>
            <a:pPr marL="514350" indent="-514350">
              <a:buAutoNum type="arabicPeriod"/>
            </a:pPr>
            <a:r>
              <a:rPr lang="id-ID" dirty="0" smtClean="0"/>
              <a:t>Motivasi</a:t>
            </a:r>
          </a:p>
          <a:p>
            <a:pPr marL="514350" indent="-514350">
              <a:buAutoNum type="arabicPeriod"/>
            </a:pPr>
            <a:r>
              <a:rPr lang="id-ID" dirty="0" smtClean="0"/>
              <a:t>Stabilitas karyawan</a:t>
            </a:r>
          </a:p>
          <a:p>
            <a:pPr marL="514350" indent="-514350">
              <a:buAutoNum type="arabicPeriod"/>
            </a:pPr>
            <a:r>
              <a:rPr lang="id-ID" dirty="0" smtClean="0"/>
              <a:t>Disiplin</a:t>
            </a:r>
          </a:p>
          <a:p>
            <a:pPr marL="514350" indent="-514350">
              <a:buAutoNum type="arabicPeriod"/>
            </a:pPr>
            <a:r>
              <a:rPr lang="id-ID" dirty="0" smtClean="0"/>
              <a:t>Pengaruh Serikat buruh</a:t>
            </a:r>
          </a:p>
          <a:p>
            <a:pPr marL="514350" indent="-514350">
              <a:buAutoNum type="arabicPeriod"/>
            </a:pPr>
            <a:r>
              <a:rPr lang="id-ID" dirty="0" smtClean="0"/>
              <a:t>Pengaruh Serikat pemerintah</a:t>
            </a:r>
            <a:endParaRPr lang="id-ID" dirty="0"/>
          </a:p>
        </p:txBody>
      </p:sp>
    </p:spTree>
    <p:extLst>
      <p:ext uri="{BB962C8B-B14F-4D97-AF65-F5344CB8AC3E}">
        <p14:creationId xmlns:p14="http://schemas.microsoft.com/office/powerpoint/2010/main" val="208106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lgn="ctr">
              <a:buNone/>
            </a:pPr>
            <a:endParaRPr lang="id-ID" dirty="0" smtClean="0"/>
          </a:p>
          <a:p>
            <a:pPr marL="0" indent="0" algn="ctr">
              <a:buNone/>
            </a:pPr>
            <a:endParaRPr lang="id-ID" dirty="0"/>
          </a:p>
          <a:p>
            <a:pPr marL="0" indent="0" algn="ctr">
              <a:buNone/>
            </a:pPr>
            <a:r>
              <a:rPr lang="id-ID" sz="4000" dirty="0" smtClean="0"/>
              <a:t>End</a:t>
            </a:r>
            <a:endParaRPr lang="id-ID" sz="4000" dirty="0"/>
          </a:p>
        </p:txBody>
      </p:sp>
    </p:spTree>
    <p:extLst>
      <p:ext uri="{BB962C8B-B14F-4D97-AF65-F5344CB8AC3E}">
        <p14:creationId xmlns:p14="http://schemas.microsoft.com/office/powerpoint/2010/main" val="20056181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TotalTime>
  <Words>562</Words>
  <Application>Microsoft Office PowerPoint</Application>
  <PresentationFormat>On-screen Show (4:3)</PresentationFormat>
  <Paragraphs>65</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MANAJEMEN KONPENSASI</vt:lpstr>
      <vt:lpstr>MANAJEMEN KONPENSASI</vt:lpstr>
      <vt:lpstr>PowerPoint Presentation</vt:lpstr>
      <vt:lpstr>Prinsip-Prinsip Manajemen Konpensasi</vt:lpstr>
      <vt:lpstr>FILOSOFI MANAJEMEN KONPENSASI</vt:lpstr>
      <vt:lpstr>PowerPoint Presentation</vt:lpstr>
      <vt:lpstr>PowerPoint Presentation</vt:lpstr>
      <vt:lpstr>Tujuan Manajemen Konpensasi</vt:lpstr>
      <vt:lpstr>Pentingnya Konpensasi</vt:lpstr>
      <vt:lpstr>Pengertian Konpensasi</vt:lpstr>
      <vt:lpstr>Jenis-jenis Konpensasi</vt:lpstr>
      <vt:lpstr>Tujuan pemberian konpensasi</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MANAJEMEN KONPENSASI</dc:title>
  <dc:creator>HP</dc:creator>
  <cp:lastModifiedBy>HP</cp:lastModifiedBy>
  <cp:revision>17</cp:revision>
  <dcterms:created xsi:type="dcterms:W3CDTF">2020-03-25T09:18:03Z</dcterms:created>
  <dcterms:modified xsi:type="dcterms:W3CDTF">2020-03-25T17:47:37Z</dcterms:modified>
</cp:coreProperties>
</file>