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79" r:id="rId5"/>
    <p:sldId id="282" r:id="rId6"/>
    <p:sldId id="280" r:id="rId7"/>
    <p:sldId id="268" r:id="rId8"/>
    <p:sldId id="267" r:id="rId9"/>
    <p:sldId id="269" r:id="rId10"/>
    <p:sldId id="277" r:id="rId11"/>
    <p:sldId id="278" r:id="rId12"/>
    <p:sldId id="281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1AAC-071A-408C-9EF8-7AA5A7756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2D761-862A-4E5D-9614-821EC6A5C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17957-EDBA-44E0-A6FF-7DE398450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9366B-198B-4D39-87B1-76AEF0786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647D-42A5-4EAE-8974-F8FC8220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967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0A256-5044-4C08-8377-274E712AF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BE0094-8256-4BCA-8E2A-416AA1EF3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7F4EA-4AD7-4E7D-A0C3-52882B8A8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4CEBD-63A8-4D07-B04A-A6500F7C4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1FC2A-B9FB-43DC-AD10-7D71D104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469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62BC90-2F5C-462E-A0BA-9B07DAD1A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2F9146-2EC2-4ED6-9D2B-791FD2F16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9D166-BC21-4E07-938F-9F2DB5B01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FF0CD-1ECF-4D56-B94D-7EB216CE2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78041-EA61-428F-ADAA-31DF49DDC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776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DBFB-0BB3-4FD9-A560-B30EF1DE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F7DF4-6F7B-47EF-B726-699E17D8A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F25BB-2EF9-432E-92C3-AA26C138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D429C-8EB1-47AF-9F09-870970131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B4269-2569-4037-8E7E-0498DD24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448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21CFF-3D52-4351-8EBB-7B815DA8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D86A5-BBDC-4D75-AF51-1A43982D1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B1DF4-C367-43D2-B52D-99EDF7B0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8E5C6-E6AE-4E98-9BFD-9BE4FF6B9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945FF-1CF1-419B-BFC7-DEBFCDED2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280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B6CEF-8B88-4D25-9A39-C17E16F9D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0550E-8C76-4F16-99F1-6D8AFA2D1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420E84-BF6A-40F5-9872-B2BE33ECD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0B286-C0C6-4E64-941E-5FBA8CEC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63A46-A2C6-4885-8319-183B5623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0BBD9-4C89-4D5B-A1BB-1088193E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653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29376-D924-464D-99B8-8301E79B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40ED5-BDC4-43C9-A2C3-81CE06C20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39BB7-DA1E-418A-BB17-4CE37DC06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EA3000-2AA8-4968-9DDE-BF2A35C5DD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1B73DD-A101-4199-924F-8FF32FFE0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D3557B-09CA-41A2-BB45-750BB5248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E0D116-D565-4BCE-A21B-53F655C9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44C2DE-7083-4D01-9C18-86C97749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195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D20C4-4F9D-4380-90D6-8F1CE3C63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F9C06E-5924-41E5-8E04-0627B268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F7C698-C18A-4FF4-ADAC-547F8BAD6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5E43F-6ACB-49C8-BAAC-D882E01A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017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FECAA-F9BE-44DC-9B5E-C03F9314B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9A9FA0-F736-46EE-B569-7C71CA954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1321A-C0E9-4ED1-89CE-34A15EA2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968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8B854-543B-43EC-8692-0C06A1C9D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46224-9F9B-4116-B947-7CFEF65BC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609C8-00D7-4B41-9F1F-AE446877C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8FCF4-DCD7-41C1-A0BD-3C983DC7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EFA20-D43F-4A6E-87F6-BFC650DF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9A860-5485-4BCA-8520-D51EC7B3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50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CD479-4184-4CAD-8225-ADAB5FF9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8ED1B7-DCE0-430B-BFD0-752FAB394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8B315-EABE-4049-98FC-E7E29BD3C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5DBDE-B00D-4D42-9F7D-6D20E5AE6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A9CF4-C791-4CBE-8902-23F9ECDA0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BE0E6-A598-4361-8E9C-0D0AFD73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77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45AAF6-048C-4B06-9236-F4121DAA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E0032-50DC-4885-B159-80B229795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74C9A-D97A-457B-A845-E794C72EDA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D5278-A285-49AC-8669-7EDC3AEB1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73C89-DADA-4C09-8089-D477A0DB5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256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B19B-B32C-473E-91CB-9584A7877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0580" y="3530590"/>
            <a:ext cx="9214117" cy="1200329"/>
          </a:xfrm>
        </p:spPr>
        <p:txBody>
          <a:bodyPr>
            <a:normAutofit fontScale="90000"/>
          </a:bodyPr>
          <a:lstStyle/>
          <a:p>
            <a:r>
              <a:rPr lang="it-IT" sz="4400" b="1" dirty="0"/>
              <a:t>English Profession</a:t>
            </a:r>
            <a:br>
              <a:rPr lang="it-IT" sz="4400" b="1" dirty="0"/>
            </a:br>
            <a:r>
              <a:rPr lang="en-US" sz="3600" dirty="0">
                <a:solidFill>
                  <a:schemeClr val="accent1"/>
                </a:solidFill>
              </a:rPr>
              <a:t>Handling Student Challenges &amp; Conflict Resolution</a:t>
            </a:r>
            <a:br>
              <a:rPr lang="en-US" sz="3600" b="1" dirty="0">
                <a:solidFill>
                  <a:schemeClr val="accent1"/>
                </a:solidFill>
              </a:rPr>
            </a:br>
            <a:br>
              <a:rPr lang="en-US" sz="1000" b="1" dirty="0"/>
            </a:br>
            <a:br>
              <a:rPr lang="en-ID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lang="en-ID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lang="en-ID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it-IT" sz="4400" dirty="0"/>
              <a:t>Week – 12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3BA2EF-F49E-4F19-90CC-239249689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9D7A65-726D-4FBC-9856-507477BC782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4BF609-B7C6-4B89-BC70-2F46EA14D4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121" y="26048"/>
            <a:ext cx="1036448" cy="1014704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4898FD48-EB42-4246-9BC2-4FA5728E8486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39A0A-4265-4BB6-A002-5452740D711D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874095C-DEE8-4D0C-8202-EB4519731197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398012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700A-8A41-6128-FC35-F57DEFB2C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BC68C7-614E-F39E-BE7C-0DF376C4B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9603CE-26BD-C027-77D5-7811CBBE5C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87AC28EF-F677-47AA-3771-C0EE236EEAC7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07FF92-7A2C-C30E-2239-A77F1ECDF054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D72E35E-7B06-FE58-A068-243BE6DC0B6B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DEE3E7BA-54CF-44A9-0805-A636C0C8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344" y="1473964"/>
            <a:ext cx="10813312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3200" b="1" dirty="0"/>
              <a:t>3. Guided Reflection: Boundaries</a:t>
            </a:r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r>
              <a:rPr lang="en-US" sz="3200" dirty="0"/>
              <a:t>Students list behaviors that would make them feel overwhelmed or uncertain. They then match those to strategies: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3200" dirty="0"/>
              <a:t>When to speak privately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3200" dirty="0"/>
              <a:t>When to ask for help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3200" dirty="0"/>
              <a:t>When to involve parents or counselors</a:t>
            </a:r>
          </a:p>
        </p:txBody>
      </p:sp>
    </p:spTree>
    <p:extLst>
      <p:ext uri="{BB962C8B-B14F-4D97-AF65-F5344CB8AC3E}">
        <p14:creationId xmlns:p14="http://schemas.microsoft.com/office/powerpoint/2010/main" val="590341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ED642-7DD1-182D-3A73-3E87EAE5F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60F9EF-3793-55B3-CB85-0A6F720B5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F74645-071E-E1EE-1359-6D095E67D7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FAAFBA3-CA8E-ED03-7AC0-B8700898BD79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1261D31-0D83-3829-DD1C-D3AC589F96AB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E6C949-18FC-65CD-9153-E17D108FC16E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1014314-9BBE-BD91-0319-0849941E1236}"/>
              </a:ext>
            </a:extLst>
          </p:cNvPr>
          <p:cNvSpPr txBox="1"/>
          <p:nvPr/>
        </p:nvSpPr>
        <p:spPr>
          <a:xfrm>
            <a:off x="493234" y="1382286"/>
            <a:ext cx="1054720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3600" b="1" dirty="0"/>
              <a:t>In-Class Exercise</a:t>
            </a:r>
          </a:p>
          <a:p>
            <a:pPr>
              <a:buNone/>
            </a:pPr>
            <a:r>
              <a:rPr lang="en-ID" sz="2800" b="1" dirty="0"/>
              <a:t>Prompt</a:t>
            </a:r>
            <a:r>
              <a:rPr lang="en-ID" sz="2800" dirty="0"/>
              <a:t>: Develop a full-page classroom management plan for a first-year high school Informatics class.</a:t>
            </a:r>
          </a:p>
          <a:p>
            <a:pPr>
              <a:buNone/>
            </a:pPr>
            <a:r>
              <a:rPr lang="en-ID" sz="2800" dirty="0"/>
              <a:t>It must include: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Title</a:t>
            </a:r>
            <a:r>
              <a:rPr lang="en-ID" sz="2800" dirty="0"/>
              <a:t> (class name, e.g., “Intro to Programming”)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Rules</a:t>
            </a:r>
            <a:r>
              <a:rPr lang="en-ID" sz="2800" dirty="0"/>
              <a:t> (3–5)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Daily routines</a:t>
            </a:r>
            <a:r>
              <a:rPr lang="en-ID" sz="2800" dirty="0"/>
              <a:t> (e.g., device check, end-of-class exit slip)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Response strategies</a:t>
            </a:r>
            <a:r>
              <a:rPr lang="en-ID" sz="2800" dirty="0"/>
              <a:t> for minor and major disruptions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1 student engagement strategy</a:t>
            </a:r>
            <a:r>
              <a:rPr lang="en-ID" sz="2800" dirty="0"/>
              <a:t> (e.g., reward system, gamification)</a:t>
            </a:r>
          </a:p>
        </p:txBody>
      </p:sp>
    </p:spTree>
    <p:extLst>
      <p:ext uri="{BB962C8B-B14F-4D97-AF65-F5344CB8AC3E}">
        <p14:creationId xmlns:p14="http://schemas.microsoft.com/office/powerpoint/2010/main" val="2755474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EE43D-A1C4-5568-9C16-D6108FBCA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9AAF61-63FC-4EB8-19A1-96BB06E85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BAD57A-E2E4-9D4F-6510-4CF5611373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69CA31E-098E-E33B-35FB-6A344274CCAC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77321E-9D99-029B-E614-D7E4C933029C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83AAFF2-B954-ED82-0C1E-AD89BA612D8F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46DCBF9-CCA6-D4BA-D22C-D7353F832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15" y="1428452"/>
            <a:ext cx="10789389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In-Class Exercise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Email Writing Task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Write a formal email reply to a student who submitted the following complaint: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“I think it’s unfair that I received a lower mark than the others in my group. I did most of the work and no one listened to my ideas.”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 with acknowledgment of the concern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Clarify process for handling group assessments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Offer appropriate next steps (e.g., private discussion, group meeting)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Remain professional, polite, and solution-focused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052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0B1C3-8D8E-A78A-07C7-457694527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0DC9D0-8B43-E707-B0A4-5C2D5A179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E198DE-4D24-A96E-B5CE-CD3AA88F1E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FBD2826-9196-7003-6A6E-05A4F14A0028}"/>
              </a:ext>
            </a:extLst>
          </p:cNvPr>
          <p:cNvSpPr txBox="1"/>
          <p:nvPr/>
        </p:nvSpPr>
        <p:spPr>
          <a:xfrm>
            <a:off x="1577340" y="2721114"/>
            <a:ext cx="90373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4000" dirty="0">
                <a:latin typeface="Gill Sans MT Condensed" panose="020B0506020104020203" pitchFamily="34" charset="0"/>
              </a:rPr>
              <a:t>END WEEK - 12</a:t>
            </a:r>
            <a:endParaRPr lang="en-ID" sz="4000" dirty="0">
              <a:latin typeface="Gill Sans MT Condensed" panose="020B0506020104020203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DEA6397-C1F3-7F15-EF8D-13812C98237F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43BB52-FC47-2862-42AF-E87991C3C9B2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0EA4C9-612B-E496-0681-789A633863B6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4258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5F89C-2B70-E520-0817-651EA404B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2A7963-B265-57A8-4212-F9BF73D27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A21D46-DFEB-4851-30C2-32D84171DD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163C03C-BFD5-DE73-B943-EE71C41412AD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CA814B8-9938-77CA-9B6B-ACACDF0DB3D0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EA05040-AC1F-03FE-B8B5-EFE28289A6EE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323BA4F-BDA4-CDB5-6773-754FD5C0F7B7}"/>
              </a:ext>
            </a:extLst>
          </p:cNvPr>
          <p:cNvSpPr txBox="1">
            <a:spLocks/>
          </p:cNvSpPr>
          <p:nvPr/>
        </p:nvSpPr>
        <p:spPr>
          <a:xfrm>
            <a:off x="493234" y="1210283"/>
            <a:ext cx="8229600" cy="12032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ID" sz="2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ID" sz="33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Lesson Objectives</a:t>
            </a:r>
            <a:br>
              <a:rPr lang="en-ID" sz="2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en-ID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0769D-6692-9171-4809-B195CE3A6D44}"/>
              </a:ext>
            </a:extLst>
          </p:cNvPr>
          <p:cNvSpPr txBox="1">
            <a:spLocks/>
          </p:cNvSpPr>
          <p:nvPr/>
        </p:nvSpPr>
        <p:spPr>
          <a:xfrm>
            <a:off x="871870" y="2413570"/>
            <a:ext cx="10675088" cy="3131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3" indent="-287338" algn="just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3806C798-5AB4-6505-6C04-DB0DB0A5F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747" y="2290665"/>
            <a:ext cx="10287000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Recognize the different types of challenges students may face in an educational context.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Apply conflict resolution strategies to real and simulated classroom situations.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Distinguish between emotional, academic, and behavioral concerns.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Demonstrate empathy and professionalism while addressing difficult conversations.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Reflect on their personal style of handling student conflict and adapt to best practices.</a:t>
            </a:r>
          </a:p>
        </p:txBody>
      </p:sp>
    </p:spTree>
    <p:extLst>
      <p:ext uri="{BB962C8B-B14F-4D97-AF65-F5344CB8AC3E}">
        <p14:creationId xmlns:p14="http://schemas.microsoft.com/office/powerpoint/2010/main" val="239998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BF764-B0F5-2E52-769E-877F70A06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049A28-6B80-D291-89F5-25E50167E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68CA41-67F9-F145-8A98-F8D903FD9C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A558B4B-DC4F-59CA-AB0B-95C21B2B0060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408CF0-6B3F-6807-2BDB-69D4518AF175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866D57-1209-B95C-6F91-473938656C12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E837053-9260-C671-8B7E-5D71DA434E86}"/>
              </a:ext>
            </a:extLst>
          </p:cNvPr>
          <p:cNvSpPr txBox="1"/>
          <p:nvPr/>
        </p:nvSpPr>
        <p:spPr>
          <a:xfrm>
            <a:off x="409649" y="1287340"/>
            <a:ext cx="11032459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A. Student Challenges in the Classroom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r>
              <a:rPr lang="en-US" sz="2300" dirty="0"/>
              <a:t>Students may struggle for various reasons. A professional educator must be able to identify, respond, and support learners appropriately. Challenges fall into three general categories:</a:t>
            </a:r>
          </a:p>
          <a:p>
            <a:r>
              <a:rPr lang="en-US" sz="2300" b="1" dirty="0"/>
              <a:t>1. Academic Challenges</a:t>
            </a:r>
            <a:r>
              <a:rPr lang="en-US" sz="23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Poor performance on tests or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Inability to follow lessons due to prior knowledge gaps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Missed deadlines due to time mismanagement or external responsibilities</a:t>
            </a:r>
          </a:p>
          <a:p>
            <a:r>
              <a:rPr lang="en-US" sz="2300" b="1" dirty="0"/>
              <a:t>2. Behavioral Challenges</a:t>
            </a:r>
            <a:r>
              <a:rPr lang="en-US" sz="23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Talking during lessons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Refusal to follow directions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Disrespectful comments or gestures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Group work conflict</a:t>
            </a:r>
          </a:p>
        </p:txBody>
      </p:sp>
    </p:spTree>
    <p:extLst>
      <p:ext uri="{BB962C8B-B14F-4D97-AF65-F5344CB8AC3E}">
        <p14:creationId xmlns:p14="http://schemas.microsoft.com/office/powerpoint/2010/main" val="61030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5E8D6-7838-2598-D991-9D3FF197B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A66E80-2A88-8A90-30C0-3A02FA2312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9FF1795-65A9-2E85-54D5-C9CCA8FDB9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8D32745-8D7C-B825-9263-1DD715D7B63E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E7E6D1-5528-4EAE-4AF0-2827FA6237F1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897AF30-1888-C19F-3231-32688EBAA977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Rectangle 5">
            <a:extLst>
              <a:ext uri="{FF2B5EF4-FFF2-40B4-BE49-F238E27FC236}">
                <a16:creationId xmlns:a16="http://schemas.microsoft.com/office/drawing/2014/main" id="{F1005202-CC0D-399E-6E93-2AECFDB5A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98" y="1166842"/>
            <a:ext cx="1053790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Emotional Challenges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8620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Anxiety, depression, or social withdrawal</a:t>
            </a:r>
          </a:p>
          <a:p>
            <a:pPr marL="8620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Overreaction to minor setbacks</a:t>
            </a:r>
          </a:p>
          <a:p>
            <a:pPr marL="8620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Frequent absences with no clear explanation</a:t>
            </a:r>
          </a:p>
          <a:p>
            <a:pPr marL="8620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Signs of family problems or bullying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Case Example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student who used to be punctual now arrives late, stops submitting assignments, and is silent in class. Rather than labeling it as laziness, the teacher arranges a private meeting and discovers the student is facing stress at home due to family financial struggles.</a:t>
            </a:r>
          </a:p>
        </p:txBody>
      </p:sp>
    </p:spTree>
    <p:extLst>
      <p:ext uri="{BB962C8B-B14F-4D97-AF65-F5344CB8AC3E}">
        <p14:creationId xmlns:p14="http://schemas.microsoft.com/office/powerpoint/2010/main" val="294455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181DE-BB4F-A6C5-72DA-E7FCAC11C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97AAEE-9FE4-E90C-9FD4-D7034B4E0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82BDA6-7936-CAB5-6B74-465250A31D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73C0B254-1CC0-5C1D-9FA9-CFF4DC138429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DE410A-223F-86D5-D61F-B0910BBB3D37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50C806D-1CD4-6243-FFF8-11690DAF7564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Rectangle 5">
            <a:extLst>
              <a:ext uri="{FF2B5EF4-FFF2-40B4-BE49-F238E27FC236}">
                <a16:creationId xmlns:a16="http://schemas.microsoft.com/office/drawing/2014/main" id="{2BB909D8-27B6-24B3-E0C1-A7291F4D8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98" y="1012956"/>
            <a:ext cx="10537902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800" b="1" dirty="0"/>
              <a:t>B. Conflict Resolution Strategies</a:t>
            </a:r>
          </a:p>
          <a:p>
            <a:pPr>
              <a:buNone/>
            </a:pPr>
            <a:endParaRPr lang="en-US" sz="2800" b="1" dirty="0"/>
          </a:p>
          <a:p>
            <a:pPr>
              <a:buNone/>
            </a:pPr>
            <a:r>
              <a:rPr lang="en-US" sz="2800" dirty="0"/>
              <a:t>Educators are not counsellors, but they need tools to defuse conflict and support their learners respectfully and safely.</a:t>
            </a:r>
          </a:p>
          <a:p>
            <a:pPr marL="169863" indent="-169863">
              <a:buFont typeface="Arial" panose="020B0604020202020204" pitchFamily="34" charset="0"/>
              <a:buChar char="•"/>
            </a:pPr>
            <a:r>
              <a:rPr lang="en-US" sz="2800" b="1" dirty="0"/>
              <a:t>Private &amp; Respectful Conversations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Always talk to students away from their peers when discussing behavioral concerns to preserve their dignity.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2800" b="1" dirty="0"/>
              <a:t>Active Listening Techniques</a:t>
            </a:r>
            <a:r>
              <a:rPr lang="en-US" sz="28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Restating: “So you’re saying you feel frustrated when...”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Clarifying: “Do you mean you didn’t understand the assignment?”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Validating: “I see how that could be upsetting.”</a:t>
            </a:r>
          </a:p>
        </p:txBody>
      </p:sp>
    </p:spTree>
    <p:extLst>
      <p:ext uri="{BB962C8B-B14F-4D97-AF65-F5344CB8AC3E}">
        <p14:creationId xmlns:p14="http://schemas.microsoft.com/office/powerpoint/2010/main" val="1679488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DA996-1A05-7814-1140-39260533A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8889D0-74E5-F4CD-4005-15F39266B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50ED06-8780-A792-96F6-1F0B847987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0A33B7E-389C-80DF-5FD4-7FA449E7A051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9C21C07-DD2C-7F20-FC70-9731FE584FC4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318B60D-709B-899D-239A-C6605C6AF5FA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4" name="Rectangle 2">
            <a:extLst>
              <a:ext uri="{FF2B5EF4-FFF2-40B4-BE49-F238E27FC236}">
                <a16:creationId xmlns:a16="http://schemas.microsoft.com/office/drawing/2014/main" id="{EDD4EF00-F75A-143D-746C-7B0259BB3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697" y="1511385"/>
            <a:ext cx="10185991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39725" marR="0" lvl="0" indent="-3397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of “I” Language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blame. Say, “I noticed your assignments have been missing, and I’m concerned,” rather than “You are lazy.”</a:t>
            </a:r>
          </a:p>
          <a:p>
            <a:pPr marL="339725" marR="0" lvl="0" indent="-3397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Negotiation &amp; Compromise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Offer students limited choices to regain control and dignity.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E.g., “You can submit your work tomorrow, or break it into two parts this week.”</a:t>
            </a:r>
          </a:p>
          <a:p>
            <a:pPr marL="339725" marR="0" lvl="0" indent="-3397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Referral to Support Services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Know when to escalate to the school counselor, principal, or family meeting</a:t>
            </a:r>
          </a:p>
        </p:txBody>
      </p:sp>
    </p:spTree>
    <p:extLst>
      <p:ext uri="{BB962C8B-B14F-4D97-AF65-F5344CB8AC3E}">
        <p14:creationId xmlns:p14="http://schemas.microsoft.com/office/powerpoint/2010/main" val="2723028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F344D-DE14-654F-F059-24AA8D4EA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63E8EC-BD9B-6B51-C05C-E703F429A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052EF-077B-4B3F-17A5-737F870A06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51167E9-4DC2-CB69-5356-F8E3134A20A6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C6C8438-8E38-8CFA-333F-6E3C5F56B0CB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026368D-BF49-46D7-DBA8-A82F3E517696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282EFFD-1DDD-7D45-8AE0-0DF94CA16B9E}"/>
              </a:ext>
            </a:extLst>
          </p:cNvPr>
          <p:cNvSpPr txBox="1"/>
          <p:nvPr/>
        </p:nvSpPr>
        <p:spPr>
          <a:xfrm>
            <a:off x="1479105" y="3560880"/>
            <a:ext cx="90111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7338" indent="-287338">
              <a:buNone/>
            </a:pP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AC78D0-D9CF-B254-DBFC-31AD3D2CA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019" y="1144834"/>
            <a:ext cx="102870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>
                <a:latin typeface="Arial" panose="020B0604020202020204" pitchFamily="34" charset="0"/>
              </a:rPr>
              <a:t>C.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Professionalism in Sensitive Situations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7338" marR="0" lvl="0" indent="-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Always remain calm, composed, and emotionally neutral.</a:t>
            </a:r>
          </a:p>
          <a:p>
            <a:pPr marL="287338" marR="0" lvl="0" indent="-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sarcasm, shouting, or negative labeling.</a:t>
            </a:r>
          </a:p>
          <a:p>
            <a:pPr marL="287338" marR="0" lvl="0" indent="-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Keep written records of ongoing issues when needed (incident log).</a:t>
            </a:r>
          </a:p>
          <a:p>
            <a:pPr marL="287338" marR="0" lvl="0" indent="-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Uphold confidentiality unless student safety is at risk.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Ethical Reminder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a student shares that they feel unsafe at home, the teacher must inform appropriate authorities and not promise secrecy.</a:t>
            </a:r>
          </a:p>
        </p:txBody>
      </p:sp>
    </p:spTree>
    <p:extLst>
      <p:ext uri="{BB962C8B-B14F-4D97-AF65-F5344CB8AC3E}">
        <p14:creationId xmlns:p14="http://schemas.microsoft.com/office/powerpoint/2010/main" val="312243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E682C-B42F-0025-A2C7-D3D5BCECB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B86F7C-B419-0101-9E48-7C1D7FDA0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8A5428-6000-B3DA-CD72-FE3C6FB665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83B343B-4160-DF32-B4C9-316AFDFDAB71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61536B-A4C9-DC90-1913-20554065F439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CBEBEF9-251F-F2F4-D23A-EAD398257A69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911BA48-9756-1431-A29C-468E46236AEA}"/>
              </a:ext>
            </a:extLst>
          </p:cNvPr>
          <p:cNvSpPr txBox="1"/>
          <p:nvPr/>
        </p:nvSpPr>
        <p:spPr>
          <a:xfrm>
            <a:off x="697613" y="1022676"/>
            <a:ext cx="1004776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Class Activities </a:t>
            </a:r>
          </a:p>
          <a:p>
            <a:pPr>
              <a:buNone/>
            </a:pPr>
            <a:r>
              <a:rPr lang="en-US" sz="3000" b="1" dirty="0"/>
              <a:t>1</a:t>
            </a:r>
            <a:r>
              <a:rPr lang="en-US" sz="2800" b="1" dirty="0"/>
              <a:t>. Case Study Carousel</a:t>
            </a:r>
          </a:p>
          <a:p>
            <a:pPr>
              <a:buNone/>
            </a:pPr>
            <a:r>
              <a:rPr lang="en-US" sz="2800" dirty="0"/>
              <a:t>Students rotate in groups between different “challenge stations” around the room: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Station A: Academic underperformance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Station B: Group work conflict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Station C: Emotional breakdown before an exam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Station D: Inappropriate use of mobile phone during class</a:t>
            </a:r>
          </a:p>
          <a:p>
            <a:pPr>
              <a:buNone/>
            </a:pPr>
            <a:r>
              <a:rPr lang="en-US" sz="2800" dirty="0"/>
              <a:t>Each group reads the scenario and records: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What might be happening beneath the surface?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What would an empathetic, professional response be?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dirty="0"/>
              <a:t>When would you refer the case to another authority?</a:t>
            </a:r>
          </a:p>
        </p:txBody>
      </p:sp>
    </p:spTree>
    <p:extLst>
      <p:ext uri="{BB962C8B-B14F-4D97-AF65-F5344CB8AC3E}">
        <p14:creationId xmlns:p14="http://schemas.microsoft.com/office/powerpoint/2010/main" val="1863874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92B97-46D4-3F2E-1A5F-C31DB22E9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1E1FEA-12AB-74FB-F740-41572D271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7BFB21-6E19-150C-354C-157E40CEFB1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66AB1B68-575D-D67E-F3FE-A32824150F78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69F1087-8316-1000-8CCF-56666A2788E1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E33B0DC-C698-201C-3B00-B6A66BE5B547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384B93E-73DD-2C57-4539-B6BFCD3719A1}"/>
              </a:ext>
            </a:extLst>
          </p:cNvPr>
          <p:cNvSpPr txBox="1"/>
          <p:nvPr/>
        </p:nvSpPr>
        <p:spPr>
          <a:xfrm>
            <a:off x="493234" y="1171174"/>
            <a:ext cx="1054720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700" b="1" dirty="0"/>
              <a:t>2. Role-play Simulation</a:t>
            </a:r>
          </a:p>
          <a:p>
            <a:pPr>
              <a:buNone/>
            </a:pPr>
            <a:r>
              <a:rPr lang="en-US" sz="2700" dirty="0"/>
              <a:t>Pairs or small groups perform dialogues:</a:t>
            </a:r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700" dirty="0"/>
              <a:t>One student plays a frustrated student, another plays the teacher.</a:t>
            </a:r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700" dirty="0"/>
              <a:t>Situation Examples: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700" dirty="0"/>
              <a:t>Student is angry about their grade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700" dirty="0"/>
              <a:t>Student refuses to participate in a group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700" dirty="0"/>
              <a:t>Student accuses another of cheating</a:t>
            </a:r>
          </a:p>
          <a:p>
            <a:pPr>
              <a:buNone/>
            </a:pPr>
            <a:r>
              <a:rPr lang="en-US" sz="2700" dirty="0"/>
              <a:t>Observers give structured feedback using a rubric:</a:t>
            </a:r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700" dirty="0"/>
              <a:t>Did the teacher stay calm?</a:t>
            </a:r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700" dirty="0"/>
              <a:t>Did they listen and clarify?</a:t>
            </a:r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700" dirty="0"/>
              <a:t>Did they offer a fair and respectful solution?</a:t>
            </a:r>
          </a:p>
        </p:txBody>
      </p:sp>
    </p:spTree>
    <p:extLst>
      <p:ext uri="{BB962C8B-B14F-4D97-AF65-F5344CB8AC3E}">
        <p14:creationId xmlns:p14="http://schemas.microsoft.com/office/powerpoint/2010/main" val="1146632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859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Gill Sans MT Condensed</vt:lpstr>
      <vt:lpstr>Office Theme</vt:lpstr>
      <vt:lpstr>English Profession Handling Student Challenges &amp; Conflict Resolution     Week –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Pembelajaran</dc:title>
  <dc:creator>Siti Nur Laila</dc:creator>
  <cp:lastModifiedBy>rahmalia syahputri</cp:lastModifiedBy>
  <cp:revision>237</cp:revision>
  <dcterms:created xsi:type="dcterms:W3CDTF">2024-12-18T09:43:20Z</dcterms:created>
  <dcterms:modified xsi:type="dcterms:W3CDTF">2025-05-09T02:32:46Z</dcterms:modified>
</cp:coreProperties>
</file>