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9"/>
  </p:notes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Lst>
  <p:sldSz cx="9144000" cy="5143500" type="screen16x9"/>
  <p:notesSz cx="6858000" cy="9144000"/>
  <p:embeddedFontLst>
    <p:embeddedFont>
      <p:font typeface="Overlock" panose="020B0604020202020204" charset="0"/>
      <p:regular r:id="rId20"/>
      <p:bold r:id="rId21"/>
      <p:italic r:id="rId22"/>
      <p:boldItalic r:id="rId23"/>
    </p:embeddedFont>
    <p:embeddedFont>
      <p:font typeface="Bebas Neue" panose="020B0604020202020204" charset="0"/>
      <p:regular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hs6Cw/sCC36QW6jSsfFHQLRXWwR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9" d="100"/>
          <a:sy n="139" d="100"/>
        </p:scale>
        <p:origin x="726"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 name="Google Shape;13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 name="Google Shape;14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7" name="Google Shape;16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4" name="Google Shape;19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5" name="Google Shape;20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8" name="Google Shape;228;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9" name="Google Shape;23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3" name="Google Shape;263;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3" name="Google Shape;303;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5" name="Google Shape;315;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7" name="Google Shape;327;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9" name="Google Shape;33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1" name="Google Shape;35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3"/>
        <p:cNvGrpSpPr/>
        <p:nvPr/>
      </p:nvGrpSpPr>
      <p:grpSpPr>
        <a:xfrm>
          <a:off x="0" y="0"/>
          <a:ext cx="0" cy="0"/>
          <a:chOff x="0" y="0"/>
          <a:chExt cx="0" cy="0"/>
        </a:xfrm>
      </p:grpSpPr>
      <p:sp>
        <p:nvSpPr>
          <p:cNvPr id="64" name="Google Shape;64;p25"/>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65" name="Google Shape;65;p25"/>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6" name="Google Shape;66;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7"/>
        <p:cNvGrpSpPr/>
        <p:nvPr/>
      </p:nvGrpSpPr>
      <p:grpSpPr>
        <a:xfrm>
          <a:off x="0" y="0"/>
          <a:ext cx="0" cy="0"/>
          <a:chOff x="0" y="0"/>
          <a:chExt cx="0" cy="0"/>
        </a:xfrm>
      </p:grpSpPr>
      <p:sp>
        <p:nvSpPr>
          <p:cNvPr id="68" name="Google Shape;68;p36"/>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69" name="Google Shape;69;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0"/>
        <p:cNvGrpSpPr/>
        <p:nvPr/>
      </p:nvGrpSpPr>
      <p:grpSpPr>
        <a:xfrm>
          <a:off x="0" y="0"/>
          <a:ext cx="0" cy="0"/>
          <a:chOff x="0" y="0"/>
          <a:chExt cx="0" cy="0"/>
        </a:xfrm>
      </p:grpSpPr>
      <p:sp>
        <p:nvSpPr>
          <p:cNvPr id="71" name="Google Shape;71;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2" name="Google Shape;72;p3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73" name="Google Shape;73;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4"/>
        <p:cNvGrpSpPr/>
        <p:nvPr/>
      </p:nvGrpSpPr>
      <p:grpSpPr>
        <a:xfrm>
          <a:off x="0" y="0"/>
          <a:ext cx="0" cy="0"/>
          <a:chOff x="0" y="0"/>
          <a:chExt cx="0" cy="0"/>
        </a:xfrm>
      </p:grpSpPr>
      <p:sp>
        <p:nvSpPr>
          <p:cNvPr id="75" name="Google Shape;75;p3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6" name="Google Shape;76;p38"/>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7" name="Google Shape;77;p38"/>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8" name="Google Shape;78;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9"/>
        <p:cNvGrpSpPr/>
        <p:nvPr/>
      </p:nvGrpSpPr>
      <p:grpSpPr>
        <a:xfrm>
          <a:off x="0" y="0"/>
          <a:ext cx="0" cy="0"/>
          <a:chOff x="0" y="0"/>
          <a:chExt cx="0" cy="0"/>
        </a:xfrm>
      </p:grpSpPr>
      <p:sp>
        <p:nvSpPr>
          <p:cNvPr id="80" name="Google Shape;80;p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1" name="Google Shape;81;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2"/>
        <p:cNvGrpSpPr/>
        <p:nvPr/>
      </p:nvGrpSpPr>
      <p:grpSpPr>
        <a:xfrm>
          <a:off x="0" y="0"/>
          <a:ext cx="0" cy="0"/>
          <a:chOff x="0" y="0"/>
          <a:chExt cx="0" cy="0"/>
        </a:xfrm>
      </p:grpSpPr>
      <p:sp>
        <p:nvSpPr>
          <p:cNvPr id="83" name="Google Shape;83;p40"/>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84" name="Google Shape;84;p40"/>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85" name="Google Shape;85;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6"/>
        <p:cNvGrpSpPr/>
        <p:nvPr/>
      </p:nvGrpSpPr>
      <p:grpSpPr>
        <a:xfrm>
          <a:off x="0" y="0"/>
          <a:ext cx="0" cy="0"/>
          <a:chOff x="0" y="0"/>
          <a:chExt cx="0" cy="0"/>
        </a:xfrm>
      </p:grpSpPr>
      <p:sp>
        <p:nvSpPr>
          <p:cNvPr id="87" name="Google Shape;87;p4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88" name="Google Shape;88;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9"/>
        <p:cNvGrpSpPr/>
        <p:nvPr/>
      </p:nvGrpSpPr>
      <p:grpSpPr>
        <a:xfrm>
          <a:off x="0" y="0"/>
          <a:ext cx="0" cy="0"/>
          <a:chOff x="0" y="0"/>
          <a:chExt cx="0" cy="0"/>
        </a:xfrm>
      </p:grpSpPr>
      <p:sp>
        <p:nvSpPr>
          <p:cNvPr id="90" name="Google Shape;90;p4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4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92" name="Google Shape;92;p4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3" name="Google Shape;93;p4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94" name="Google Shape;94;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5"/>
        <p:cNvGrpSpPr/>
        <p:nvPr/>
      </p:nvGrpSpPr>
      <p:grpSpPr>
        <a:xfrm>
          <a:off x="0" y="0"/>
          <a:ext cx="0" cy="0"/>
          <a:chOff x="0" y="0"/>
          <a:chExt cx="0" cy="0"/>
        </a:xfrm>
      </p:grpSpPr>
      <p:sp>
        <p:nvSpPr>
          <p:cNvPr id="96" name="Google Shape;96;p43"/>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97" name="Google Shape;97;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8"/>
        <p:cNvGrpSpPr/>
        <p:nvPr/>
      </p:nvGrpSpPr>
      <p:grpSpPr>
        <a:xfrm>
          <a:off x="0" y="0"/>
          <a:ext cx="0" cy="0"/>
          <a:chOff x="0" y="0"/>
          <a:chExt cx="0" cy="0"/>
        </a:xfrm>
      </p:grpSpPr>
      <p:sp>
        <p:nvSpPr>
          <p:cNvPr id="99" name="Google Shape;99;p44"/>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00" name="Google Shape;100;p44"/>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01" name="Google Shape;101;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2"/>
        <p:cNvGrpSpPr/>
        <p:nvPr/>
      </p:nvGrpSpPr>
      <p:grpSpPr>
        <a:xfrm>
          <a:off x="0" y="0"/>
          <a:ext cx="0" cy="0"/>
          <a:chOff x="0" y="0"/>
          <a:chExt cx="0" cy="0"/>
        </a:xfrm>
      </p:grpSpPr>
      <p:sp>
        <p:nvSpPr>
          <p:cNvPr id="103" name="Google Shape;103;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D"/>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52" name="Google Shape;52;p2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3" name="Google Shape;53;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ID"/>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3" descr="Tahukah kamu? - Tahukah kamu? updated their profile picture."/>
          <p:cNvPicPr preferRelativeResize="0"/>
          <p:nvPr/>
        </p:nvPicPr>
        <p:blipFill rotWithShape="1">
          <a:blip r:embed="rId3">
            <a:alphaModFix/>
          </a:blip>
          <a:srcRect/>
          <a:stretch/>
        </p:blipFill>
        <p:spPr>
          <a:xfrm>
            <a:off x="2998537" y="808222"/>
            <a:ext cx="2934443" cy="2934443"/>
          </a:xfrm>
          <a:prstGeom prst="rect">
            <a:avLst/>
          </a:prstGeom>
          <a:noFill/>
          <a:ln>
            <a:noFill/>
          </a:ln>
        </p:spPr>
      </p:pic>
      <p:sp>
        <p:nvSpPr>
          <p:cNvPr id="126" name="Google Shape;126;p3"/>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3"/>
          <p:cNvSpPr txBox="1">
            <a:spLocks noGrp="1"/>
          </p:cNvSpPr>
          <p:nvPr>
            <p:ph type="subTitle" idx="1"/>
          </p:nvPr>
        </p:nvSpPr>
        <p:spPr>
          <a:xfrm>
            <a:off x="0" y="4787900"/>
            <a:ext cx="3735388" cy="193675"/>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128" name="Google Shape;128;p3"/>
          <p:cNvPicPr preferRelativeResize="0"/>
          <p:nvPr/>
        </p:nvPicPr>
        <p:blipFill rotWithShape="1">
          <a:blip r:embed="rId4">
            <a:alphaModFix/>
          </a:blip>
          <a:srcRect/>
          <a:stretch/>
        </p:blipFill>
        <p:spPr>
          <a:xfrm>
            <a:off x="7831000" y="-228600"/>
            <a:ext cx="1301194" cy="707624"/>
          </a:xfrm>
          <a:prstGeom prst="rect">
            <a:avLst/>
          </a:prstGeom>
          <a:noFill/>
          <a:ln>
            <a:noFill/>
          </a:ln>
        </p:spPr>
      </p:pic>
      <p:sp>
        <p:nvSpPr>
          <p:cNvPr id="129" name="Google Shape;129;p3"/>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dirty="0">
                <a:solidFill>
                  <a:srgbClr val="0F3570"/>
                </a:solidFill>
                <a:latin typeface="Overlock"/>
                <a:ea typeface="Overlock"/>
                <a:cs typeface="Overlock"/>
                <a:sym typeface="Overlock"/>
              </a:rPr>
              <a:t>EDITING</a:t>
            </a:r>
            <a:endParaRPr sz="2800" b="1" i="0" u="none" strike="noStrike" cap="none" dirty="0">
              <a:solidFill>
                <a:srgbClr val="0F3570"/>
              </a:solidFill>
              <a:latin typeface="Overlock"/>
              <a:ea typeface="Overlock"/>
              <a:cs typeface="Overlock"/>
              <a:sym typeface="Overlock"/>
            </a:endParaRPr>
          </a:p>
        </p:txBody>
      </p:sp>
      <p:sp>
        <p:nvSpPr>
          <p:cNvPr id="130" name="Google Shape;130;p3"/>
          <p:cNvSpPr txBox="1"/>
          <p:nvPr/>
        </p:nvSpPr>
        <p:spPr>
          <a:xfrm>
            <a:off x="842138" y="3531347"/>
            <a:ext cx="7459724" cy="923299"/>
          </a:xfrm>
          <a:prstGeom prst="rect">
            <a:avLst/>
          </a:prstGeom>
          <a:solidFill>
            <a:srgbClr val="BAF8FF"/>
          </a:solidFill>
          <a:ln w="25400" cap="flat" cmpd="sng">
            <a:solidFill>
              <a:schemeClr val="accent1"/>
            </a:solidFill>
            <a:prstDash val="solid"/>
            <a:round/>
            <a:headEnd type="none" w="sm" len="sm"/>
            <a:tailEnd type="none" w="sm" len="sm"/>
          </a:ln>
        </p:spPr>
        <p:txBody>
          <a:bodyPr spcFirstLastPara="1" wrap="square" lIns="91425" tIns="91425" rIns="91425" bIns="91425" anchor="t" anchorCtr="0">
            <a:spAutoFit/>
          </a:bodyPr>
          <a:lstStyle/>
          <a:p>
            <a:pPr marL="285750" marR="0" lvl="0" indent="-285750" algn="l" rtl="0">
              <a:lnSpc>
                <a:spcPct val="100000"/>
              </a:lnSpc>
              <a:spcBef>
                <a:spcPts val="0"/>
              </a:spcBef>
              <a:spcAft>
                <a:spcPts val="0"/>
              </a:spcAft>
              <a:buClr>
                <a:srgbClr val="000000"/>
              </a:buClr>
              <a:buSzPts val="1600"/>
              <a:buFont typeface="Noto Sans Symbols"/>
              <a:buChar char="⮚"/>
            </a:pPr>
            <a:r>
              <a:rPr lang="en-ID" sz="1600" b="0" i="0" u="none" strike="noStrike" cap="none">
                <a:solidFill>
                  <a:schemeClr val="dk1"/>
                </a:solidFill>
                <a:latin typeface="Overlock"/>
                <a:ea typeface="Overlock"/>
                <a:cs typeface="Overlock"/>
                <a:sym typeface="Overlock"/>
              </a:rPr>
              <a:t>Editing adalah proses pemilihan, pemotongan, dan penggabungan gambar-gambar sehingga menghasilkan sebuah film  program/ tayangan.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600"/>
              <a:buFont typeface="Noto Sans Symbols"/>
              <a:buChar char="⮚"/>
            </a:pPr>
            <a:r>
              <a:rPr lang="en-ID" sz="1600" b="0" i="0" u="none" strike="noStrike" cap="none">
                <a:solidFill>
                  <a:schemeClr val="dk1"/>
                </a:solidFill>
                <a:latin typeface="Overlock"/>
                <a:ea typeface="Overlock"/>
                <a:cs typeface="Overlock"/>
                <a:sym typeface="Overlock"/>
              </a:rPr>
              <a:t>Orang yang melakukan editing disebut sebagai editor</a:t>
            </a:r>
            <a:endParaRPr sz="1400" b="0" i="0" u="none" strike="noStrike" cap="none">
              <a:solidFill>
                <a:srgbClr val="000000"/>
              </a:solidFill>
              <a:latin typeface="Arial"/>
              <a:ea typeface="Arial"/>
              <a:cs typeface="Arial"/>
              <a:sym typeface="Arial"/>
            </a:endParaRPr>
          </a:p>
        </p:txBody>
      </p:sp>
      <p:sp>
        <p:nvSpPr>
          <p:cNvPr id="131" name="Google Shape;131;p3"/>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4"/>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4"/>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138" name="Google Shape;138;p4"/>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139" name="Google Shape;139;p4"/>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dirty="0" err="1">
                <a:solidFill>
                  <a:srgbClr val="0F3570"/>
                </a:solidFill>
                <a:latin typeface="Overlock"/>
                <a:ea typeface="Overlock"/>
                <a:cs typeface="Overlock"/>
                <a:sym typeface="Overlock"/>
              </a:rPr>
              <a:t>Jenis</a:t>
            </a:r>
            <a:r>
              <a:rPr lang="en-ID" sz="2800" b="1" i="0" u="none" strike="noStrike" cap="none" dirty="0">
                <a:solidFill>
                  <a:srgbClr val="0F3570"/>
                </a:solidFill>
                <a:latin typeface="Overlock"/>
                <a:ea typeface="Overlock"/>
                <a:cs typeface="Overlock"/>
                <a:sym typeface="Overlock"/>
              </a:rPr>
              <a:t> Editing</a:t>
            </a:r>
            <a:endParaRPr sz="2800" b="1" i="0" u="none" strike="noStrike" cap="none" dirty="0">
              <a:solidFill>
                <a:srgbClr val="0F3570"/>
              </a:solidFill>
              <a:latin typeface="Overlock"/>
              <a:ea typeface="Overlock"/>
              <a:cs typeface="Overlock"/>
              <a:sym typeface="Overlock"/>
            </a:endParaRPr>
          </a:p>
        </p:txBody>
      </p:sp>
      <p:sp>
        <p:nvSpPr>
          <p:cNvPr id="140" name="Google Shape;140;p4"/>
          <p:cNvSpPr txBox="1"/>
          <p:nvPr/>
        </p:nvSpPr>
        <p:spPr>
          <a:xfrm>
            <a:off x="3322892" y="1286683"/>
            <a:ext cx="5025986" cy="3631733"/>
          </a:xfrm>
          <a:prstGeom prst="rect">
            <a:avLst/>
          </a:prstGeom>
          <a:noFill/>
          <a:ln>
            <a:noFill/>
          </a:ln>
        </p:spPr>
        <p:txBody>
          <a:bodyPr spcFirstLastPara="1" wrap="square" lIns="91425" tIns="91425" rIns="91425" bIns="91425" anchor="t" anchorCtr="0">
            <a:spAutoFit/>
          </a:bodyPr>
          <a:lstStyle/>
          <a:p>
            <a:pPr marL="0" marR="0" lvl="0" indent="0" algn="ctr" rtl="0">
              <a:lnSpc>
                <a:spcPct val="150000"/>
              </a:lnSpc>
              <a:spcBef>
                <a:spcPts val="0"/>
              </a:spcBef>
              <a:spcAft>
                <a:spcPts val="0"/>
              </a:spcAft>
              <a:buClr>
                <a:srgbClr val="000000"/>
              </a:buClr>
              <a:buSzPts val="2000"/>
              <a:buFont typeface="Arial"/>
              <a:buNone/>
            </a:pPr>
            <a:r>
              <a:rPr lang="en-ID" sz="2000" b="1" i="0" u="none" strike="noStrike" cap="none">
                <a:solidFill>
                  <a:srgbClr val="000000"/>
                </a:solidFill>
                <a:latin typeface="Overlock"/>
                <a:ea typeface="Overlock"/>
                <a:cs typeface="Overlock"/>
                <a:sym typeface="Overlock"/>
              </a:rPr>
              <a:t>LINEAR EDITING </a:t>
            </a:r>
            <a:endParaRPr sz="1400" b="0" i="0" u="none" strike="noStrike" cap="none">
              <a:solidFill>
                <a:srgbClr val="000000"/>
              </a:solidFill>
              <a:latin typeface="Arial"/>
              <a:ea typeface="Arial"/>
              <a:cs typeface="Arial"/>
              <a:sym typeface="Arial"/>
            </a:endParaRPr>
          </a:p>
          <a:p>
            <a:pPr marL="0" marR="0" lvl="0" indent="0" algn="just" rtl="0">
              <a:lnSpc>
                <a:spcPct val="150000"/>
              </a:lnSpc>
              <a:spcBef>
                <a:spcPts val="600"/>
              </a:spcBef>
              <a:spcAft>
                <a:spcPts val="0"/>
              </a:spcAft>
              <a:buClr>
                <a:srgbClr val="000000"/>
              </a:buClr>
              <a:buSzPts val="1600"/>
              <a:buFont typeface="Arial"/>
              <a:buNone/>
            </a:pPr>
            <a:r>
              <a:rPr lang="en-ID" sz="1600" b="0" i="0" u="none" strike="noStrike" cap="none">
                <a:solidFill>
                  <a:srgbClr val="000000"/>
                </a:solidFill>
                <a:latin typeface="Overlock"/>
                <a:ea typeface="Overlock"/>
                <a:cs typeface="Overlock"/>
                <a:sym typeface="Overlock"/>
              </a:rPr>
              <a:t>Editing dengan menyusun gambar satu per satu secara berurutan dari awal hingga akhir. </a:t>
            </a:r>
            <a:endParaRPr sz="1400" b="0" i="0" u="none" strike="noStrike" cap="none">
              <a:solidFill>
                <a:srgbClr val="000000"/>
              </a:solidFill>
              <a:latin typeface="Arial"/>
              <a:ea typeface="Arial"/>
              <a:cs typeface="Arial"/>
              <a:sym typeface="Arial"/>
            </a:endParaRPr>
          </a:p>
          <a:p>
            <a:pPr marL="0" marR="0" lvl="0" indent="0" algn="just" rtl="0">
              <a:lnSpc>
                <a:spcPct val="150000"/>
              </a:lnSpc>
              <a:spcBef>
                <a:spcPts val="600"/>
              </a:spcBef>
              <a:spcAft>
                <a:spcPts val="0"/>
              </a:spcAft>
              <a:buClr>
                <a:srgbClr val="000000"/>
              </a:buClr>
              <a:buSzPts val="1600"/>
              <a:buFont typeface="Arial"/>
              <a:buNone/>
            </a:pPr>
            <a:r>
              <a:rPr lang="en-ID" sz="1600" b="0" i="0" u="none" strike="noStrike" cap="none">
                <a:solidFill>
                  <a:srgbClr val="000000"/>
                </a:solidFill>
                <a:latin typeface="Overlock"/>
                <a:ea typeface="Overlock"/>
                <a:cs typeface="Overlock"/>
                <a:sym typeface="Overlock"/>
              </a:rPr>
              <a:t>Kelemahan : seandainya terjadi kesalahan dalam menyusun gambar harus mengulang kembali dari awal. </a:t>
            </a:r>
            <a:endParaRPr sz="1400" b="0" i="0" u="none" strike="noStrike" cap="none">
              <a:solidFill>
                <a:srgbClr val="000000"/>
              </a:solidFill>
              <a:latin typeface="Arial"/>
              <a:ea typeface="Arial"/>
              <a:cs typeface="Arial"/>
              <a:sym typeface="Arial"/>
            </a:endParaRPr>
          </a:p>
          <a:p>
            <a:pPr marL="0" marR="0" lvl="0" indent="0" algn="just" rtl="0">
              <a:lnSpc>
                <a:spcPct val="150000"/>
              </a:lnSpc>
              <a:spcBef>
                <a:spcPts val="600"/>
              </a:spcBef>
              <a:spcAft>
                <a:spcPts val="600"/>
              </a:spcAft>
              <a:buClr>
                <a:srgbClr val="000000"/>
              </a:buClr>
              <a:buSzPts val="1600"/>
              <a:buFont typeface="Arial"/>
              <a:buNone/>
            </a:pPr>
            <a:r>
              <a:rPr lang="en-ID" sz="1600" b="0" i="0" u="none" strike="noStrike" cap="none">
                <a:solidFill>
                  <a:srgbClr val="000000"/>
                </a:solidFill>
                <a:latin typeface="Overlock"/>
                <a:ea typeface="Overlock"/>
                <a:cs typeface="Overlock"/>
                <a:sym typeface="Overlock"/>
              </a:rPr>
              <a:t>Proses pasca produksi yang masih menggunakan banyak peralatan editing profesional, player, recorder, monitor, ECU ( editing control unit), dan kaset betacam. </a:t>
            </a:r>
            <a:endParaRPr sz="1400" b="0" i="0" u="none" strike="noStrike" cap="none">
              <a:solidFill>
                <a:srgbClr val="000000"/>
              </a:solidFill>
              <a:latin typeface="Arial"/>
              <a:ea typeface="Arial"/>
              <a:cs typeface="Arial"/>
              <a:sym typeface="Arial"/>
            </a:endParaRPr>
          </a:p>
        </p:txBody>
      </p:sp>
      <p:sp>
        <p:nvSpPr>
          <p:cNvPr id="141" name="Google Shape;141;p4"/>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pic>
        <p:nvPicPr>
          <p:cNvPr id="142" name="Google Shape;142;p4" descr="Berbagai Keuntungan yang Saya Dapat dari Belajar Edit Video - Blog Kang Amir"/>
          <p:cNvPicPr preferRelativeResize="0"/>
          <p:nvPr/>
        </p:nvPicPr>
        <p:blipFill rotWithShape="1">
          <a:blip r:embed="rId4">
            <a:alphaModFix/>
          </a:blip>
          <a:srcRect l="29668" r="34686" b="1030"/>
          <a:stretch/>
        </p:blipFill>
        <p:spPr>
          <a:xfrm>
            <a:off x="150850" y="1210848"/>
            <a:ext cx="3157267" cy="347303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5"/>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5"/>
          <p:cNvSpPr txBox="1">
            <a:spLocks noGrp="1"/>
          </p:cNvSpPr>
          <p:nvPr>
            <p:ph type="subTitle" idx="1"/>
          </p:nvPr>
        </p:nvSpPr>
        <p:spPr>
          <a:xfrm>
            <a:off x="0" y="4787900"/>
            <a:ext cx="3735388" cy="193675"/>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149" name="Google Shape;149;p5"/>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150" name="Google Shape;150;p5"/>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a:solidFill>
                  <a:srgbClr val="0F3570"/>
                </a:solidFill>
                <a:latin typeface="Overlock"/>
                <a:ea typeface="Overlock"/>
                <a:cs typeface="Overlock"/>
                <a:sym typeface="Overlock"/>
              </a:rPr>
              <a:t>Peralatan Editing Linear</a:t>
            </a:r>
            <a:endParaRPr sz="2800" b="1" i="0" u="none" strike="noStrike" cap="none">
              <a:solidFill>
                <a:srgbClr val="0F3570"/>
              </a:solidFill>
              <a:latin typeface="Overlock"/>
              <a:ea typeface="Overlock"/>
              <a:cs typeface="Overlock"/>
              <a:sym typeface="Overlock"/>
            </a:endParaRPr>
          </a:p>
        </p:txBody>
      </p:sp>
      <p:sp>
        <p:nvSpPr>
          <p:cNvPr id="151" name="Google Shape;151;p5"/>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pic>
        <p:nvPicPr>
          <p:cNvPr id="152" name="Google Shape;152;p5"/>
          <p:cNvPicPr preferRelativeResize="0"/>
          <p:nvPr/>
        </p:nvPicPr>
        <p:blipFill rotWithShape="1">
          <a:blip r:embed="rId4">
            <a:alphaModFix/>
          </a:blip>
          <a:srcRect/>
          <a:stretch/>
        </p:blipFill>
        <p:spPr>
          <a:xfrm flipH="1">
            <a:off x="2463022" y="1746748"/>
            <a:ext cx="1952236" cy="954631"/>
          </a:xfrm>
          <a:prstGeom prst="rect">
            <a:avLst/>
          </a:prstGeom>
          <a:noFill/>
          <a:ln>
            <a:noFill/>
          </a:ln>
        </p:spPr>
      </p:pic>
      <p:pic>
        <p:nvPicPr>
          <p:cNvPr id="153" name="Google Shape;153;p5"/>
          <p:cNvPicPr preferRelativeResize="0"/>
          <p:nvPr/>
        </p:nvPicPr>
        <p:blipFill rotWithShape="1">
          <a:blip r:embed="rId5">
            <a:alphaModFix/>
          </a:blip>
          <a:srcRect/>
          <a:stretch/>
        </p:blipFill>
        <p:spPr>
          <a:xfrm>
            <a:off x="903726" y="1404756"/>
            <a:ext cx="1753996" cy="1337902"/>
          </a:xfrm>
          <a:prstGeom prst="rect">
            <a:avLst/>
          </a:prstGeom>
          <a:noFill/>
          <a:ln>
            <a:noFill/>
          </a:ln>
        </p:spPr>
      </p:pic>
      <p:sp>
        <p:nvSpPr>
          <p:cNvPr id="154" name="Google Shape;154;p5"/>
          <p:cNvSpPr txBox="1"/>
          <p:nvPr/>
        </p:nvSpPr>
        <p:spPr>
          <a:xfrm>
            <a:off x="518026" y="2749973"/>
            <a:ext cx="2508068"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ID" sz="1400" b="1" i="0" u="none" strike="noStrike" cap="none">
                <a:solidFill>
                  <a:srgbClr val="000000"/>
                </a:solidFill>
                <a:latin typeface="Arial"/>
                <a:ea typeface="Arial"/>
                <a:cs typeface="Arial"/>
                <a:sym typeface="Arial"/>
              </a:rPr>
              <a:t>VTR</a:t>
            </a:r>
            <a:endParaRPr sz="1400" b="0" i="0" u="none" strike="noStrike" cap="none">
              <a:solidFill>
                <a:srgbClr val="000000"/>
              </a:solidFill>
              <a:latin typeface="Arial"/>
              <a:ea typeface="Arial"/>
              <a:cs typeface="Arial"/>
              <a:sym typeface="Arial"/>
            </a:endParaRPr>
          </a:p>
        </p:txBody>
      </p:sp>
      <p:pic>
        <p:nvPicPr>
          <p:cNvPr id="155" name="Google Shape;155;p5"/>
          <p:cNvPicPr preferRelativeResize="0"/>
          <p:nvPr/>
        </p:nvPicPr>
        <p:blipFill rotWithShape="1">
          <a:blip r:embed="rId6">
            <a:alphaModFix/>
          </a:blip>
          <a:srcRect/>
          <a:stretch/>
        </p:blipFill>
        <p:spPr>
          <a:xfrm>
            <a:off x="518026" y="3256714"/>
            <a:ext cx="2272022" cy="1298298"/>
          </a:xfrm>
          <a:prstGeom prst="rect">
            <a:avLst/>
          </a:prstGeom>
          <a:noFill/>
          <a:ln>
            <a:noFill/>
          </a:ln>
        </p:spPr>
      </p:pic>
      <p:pic>
        <p:nvPicPr>
          <p:cNvPr id="156" name="Google Shape;156;p5"/>
          <p:cNvPicPr preferRelativeResize="0"/>
          <p:nvPr/>
        </p:nvPicPr>
        <p:blipFill rotWithShape="1">
          <a:blip r:embed="rId7">
            <a:alphaModFix/>
          </a:blip>
          <a:srcRect/>
          <a:stretch/>
        </p:blipFill>
        <p:spPr>
          <a:xfrm>
            <a:off x="5804422" y="1404756"/>
            <a:ext cx="2026578" cy="1474698"/>
          </a:xfrm>
          <a:prstGeom prst="rect">
            <a:avLst/>
          </a:prstGeom>
          <a:noFill/>
          <a:ln>
            <a:noFill/>
          </a:ln>
        </p:spPr>
      </p:pic>
      <p:sp>
        <p:nvSpPr>
          <p:cNvPr id="157" name="Google Shape;157;p5"/>
          <p:cNvSpPr txBox="1"/>
          <p:nvPr/>
        </p:nvSpPr>
        <p:spPr>
          <a:xfrm>
            <a:off x="6117908" y="2879454"/>
            <a:ext cx="159197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ID" sz="1400" b="1" i="0" u="none" strike="noStrike" cap="none">
                <a:solidFill>
                  <a:srgbClr val="000000"/>
                </a:solidFill>
                <a:latin typeface="Arial"/>
                <a:ea typeface="Arial"/>
                <a:cs typeface="Arial"/>
                <a:sym typeface="Arial"/>
              </a:rPr>
              <a:t>Kaset Betacam</a:t>
            </a:r>
            <a:endParaRPr sz="1400" b="1" i="0" u="none" strike="noStrike" cap="none">
              <a:solidFill>
                <a:srgbClr val="000000"/>
              </a:solidFill>
              <a:latin typeface="Arial"/>
              <a:ea typeface="Arial"/>
              <a:cs typeface="Arial"/>
              <a:sym typeface="Arial"/>
            </a:endParaRPr>
          </a:p>
        </p:txBody>
      </p:sp>
      <p:pic>
        <p:nvPicPr>
          <p:cNvPr id="158" name="Google Shape;158;p5"/>
          <p:cNvPicPr preferRelativeResize="0"/>
          <p:nvPr/>
        </p:nvPicPr>
        <p:blipFill rotWithShape="1">
          <a:blip r:embed="rId8">
            <a:alphaModFix/>
          </a:blip>
          <a:srcRect/>
          <a:stretch/>
        </p:blipFill>
        <p:spPr>
          <a:xfrm>
            <a:off x="6079953" y="3284938"/>
            <a:ext cx="1629929" cy="1241851"/>
          </a:xfrm>
          <a:prstGeom prst="rect">
            <a:avLst/>
          </a:prstGeom>
          <a:noFill/>
          <a:ln>
            <a:noFill/>
          </a:ln>
        </p:spPr>
      </p:pic>
      <p:sp>
        <p:nvSpPr>
          <p:cNvPr id="159" name="Google Shape;159;p5"/>
          <p:cNvSpPr txBox="1"/>
          <p:nvPr/>
        </p:nvSpPr>
        <p:spPr>
          <a:xfrm>
            <a:off x="7078540" y="6085110"/>
            <a:ext cx="97270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ID" sz="1400" b="1" i="0" u="none" strike="noStrike" cap="none">
                <a:solidFill>
                  <a:srgbClr val="000000"/>
                </a:solidFill>
                <a:latin typeface="Arial"/>
                <a:ea typeface="Arial"/>
                <a:cs typeface="Arial"/>
                <a:sym typeface="Arial"/>
              </a:rPr>
              <a:t>Monitor</a:t>
            </a:r>
            <a:endParaRPr sz="1400" b="0" i="0" u="none" strike="noStrike" cap="none">
              <a:solidFill>
                <a:srgbClr val="000000"/>
              </a:solidFill>
              <a:latin typeface="Arial"/>
              <a:ea typeface="Arial"/>
              <a:cs typeface="Arial"/>
              <a:sym typeface="Arial"/>
            </a:endParaRPr>
          </a:p>
        </p:txBody>
      </p:sp>
      <p:pic>
        <p:nvPicPr>
          <p:cNvPr id="160" name="Google Shape;160;p5"/>
          <p:cNvPicPr preferRelativeResize="0"/>
          <p:nvPr/>
        </p:nvPicPr>
        <p:blipFill rotWithShape="1">
          <a:blip r:embed="rId4">
            <a:alphaModFix/>
          </a:blip>
          <a:srcRect/>
          <a:stretch/>
        </p:blipFill>
        <p:spPr>
          <a:xfrm>
            <a:off x="3951533" y="1746747"/>
            <a:ext cx="2258444" cy="954631"/>
          </a:xfrm>
          <a:prstGeom prst="rect">
            <a:avLst/>
          </a:prstGeom>
          <a:noFill/>
          <a:ln>
            <a:noFill/>
          </a:ln>
        </p:spPr>
      </p:pic>
      <p:pic>
        <p:nvPicPr>
          <p:cNvPr id="161" name="Google Shape;161;p5"/>
          <p:cNvPicPr preferRelativeResize="0"/>
          <p:nvPr/>
        </p:nvPicPr>
        <p:blipFill rotWithShape="1">
          <a:blip r:embed="rId4">
            <a:alphaModFix/>
          </a:blip>
          <a:srcRect/>
          <a:stretch/>
        </p:blipFill>
        <p:spPr>
          <a:xfrm flipH="1">
            <a:off x="2494921" y="3406706"/>
            <a:ext cx="1952236" cy="954631"/>
          </a:xfrm>
          <a:prstGeom prst="rect">
            <a:avLst/>
          </a:prstGeom>
          <a:noFill/>
          <a:ln>
            <a:noFill/>
          </a:ln>
        </p:spPr>
      </p:pic>
      <p:pic>
        <p:nvPicPr>
          <p:cNvPr id="162" name="Google Shape;162;p5"/>
          <p:cNvPicPr preferRelativeResize="0"/>
          <p:nvPr/>
        </p:nvPicPr>
        <p:blipFill rotWithShape="1">
          <a:blip r:embed="rId4">
            <a:alphaModFix/>
          </a:blip>
          <a:srcRect/>
          <a:stretch/>
        </p:blipFill>
        <p:spPr>
          <a:xfrm>
            <a:off x="3951533" y="3399521"/>
            <a:ext cx="2258444" cy="954631"/>
          </a:xfrm>
          <a:prstGeom prst="rect">
            <a:avLst/>
          </a:prstGeom>
          <a:noFill/>
          <a:ln>
            <a:noFill/>
          </a:ln>
        </p:spPr>
      </p:pic>
      <p:sp>
        <p:nvSpPr>
          <p:cNvPr id="163" name="Google Shape;163;p5"/>
          <p:cNvSpPr txBox="1"/>
          <p:nvPr/>
        </p:nvSpPr>
        <p:spPr>
          <a:xfrm>
            <a:off x="529358" y="4486790"/>
            <a:ext cx="226069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ID" sz="1400" b="1" i="0" u="none" strike="noStrike" cap="none">
                <a:solidFill>
                  <a:srgbClr val="000000"/>
                </a:solidFill>
                <a:latin typeface="Arial"/>
                <a:ea typeface="Arial"/>
                <a:cs typeface="Arial"/>
                <a:sym typeface="Arial"/>
              </a:rPr>
              <a:t>ECU</a:t>
            </a:r>
            <a:endParaRPr sz="1400" b="0" i="0" u="none" strike="noStrike" cap="none">
              <a:solidFill>
                <a:srgbClr val="000000"/>
              </a:solidFill>
              <a:latin typeface="Arial"/>
              <a:ea typeface="Arial"/>
              <a:cs typeface="Arial"/>
              <a:sym typeface="Arial"/>
            </a:endParaRPr>
          </a:p>
        </p:txBody>
      </p:sp>
      <p:sp>
        <p:nvSpPr>
          <p:cNvPr id="164" name="Google Shape;164;p5"/>
          <p:cNvSpPr txBox="1"/>
          <p:nvPr/>
        </p:nvSpPr>
        <p:spPr>
          <a:xfrm>
            <a:off x="6427544" y="4502403"/>
            <a:ext cx="97270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ID" sz="1400" b="1" i="0" u="none" strike="noStrike" cap="none">
                <a:solidFill>
                  <a:srgbClr val="000000"/>
                </a:solidFill>
                <a:latin typeface="Arial"/>
                <a:ea typeface="Arial"/>
                <a:cs typeface="Arial"/>
                <a:sym typeface="Arial"/>
              </a:rPr>
              <a:t>Monitor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6"/>
          <p:cNvSpPr/>
          <p:nvPr/>
        </p:nvSpPr>
        <p:spPr>
          <a:xfrm>
            <a:off x="-17700" y="1182263"/>
            <a:ext cx="9161700" cy="3602829"/>
          </a:xfrm>
          <a:prstGeom prst="rect">
            <a:avLst/>
          </a:prstGeom>
          <a:solidFill>
            <a:srgbClr val="0F357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0" name="Google Shape;170;p6"/>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6"/>
          <p:cNvSpPr txBox="1">
            <a:spLocks noGrp="1"/>
          </p:cNvSpPr>
          <p:nvPr>
            <p:ph type="subTitle" idx="1"/>
          </p:nvPr>
        </p:nvSpPr>
        <p:spPr>
          <a:xfrm>
            <a:off x="0" y="4787900"/>
            <a:ext cx="3735388" cy="193675"/>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172" name="Google Shape;172;p6"/>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173" name="Google Shape;173;p6"/>
          <p:cNvSpPr txBox="1"/>
          <p:nvPr/>
        </p:nvSpPr>
        <p:spPr>
          <a:xfrm>
            <a:off x="136238" y="479024"/>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a:solidFill>
                  <a:srgbClr val="0F3570"/>
                </a:solidFill>
                <a:latin typeface="Overlock"/>
                <a:ea typeface="Overlock"/>
                <a:cs typeface="Overlock"/>
                <a:sym typeface="Overlock"/>
              </a:rPr>
              <a:t>Bagan Editing Linear</a:t>
            </a:r>
            <a:endParaRPr sz="2800" b="1" i="0" u="none" strike="noStrike" cap="none">
              <a:solidFill>
                <a:srgbClr val="0F3570"/>
              </a:solidFill>
              <a:latin typeface="Overlock"/>
              <a:ea typeface="Overlock"/>
              <a:cs typeface="Overlock"/>
              <a:sym typeface="Overlock"/>
            </a:endParaRPr>
          </a:p>
        </p:txBody>
      </p:sp>
      <p:sp>
        <p:nvSpPr>
          <p:cNvPr id="174" name="Google Shape;174;p6"/>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grpSp>
        <p:nvGrpSpPr>
          <p:cNvPr id="175" name="Google Shape;175;p6"/>
          <p:cNvGrpSpPr/>
          <p:nvPr/>
        </p:nvGrpSpPr>
        <p:grpSpPr>
          <a:xfrm>
            <a:off x="2661465" y="1309425"/>
            <a:ext cx="4290269" cy="3348501"/>
            <a:chOff x="703707" y="1284"/>
            <a:chExt cx="4290269" cy="3348501"/>
          </a:xfrm>
        </p:grpSpPr>
        <p:sp>
          <p:nvSpPr>
            <p:cNvPr id="176" name="Google Shape;176;p6"/>
            <p:cNvSpPr/>
            <p:nvPr/>
          </p:nvSpPr>
          <p:spPr>
            <a:xfrm>
              <a:off x="2988363" y="2111538"/>
              <a:ext cx="261601" cy="802245"/>
            </a:xfrm>
            <a:custGeom>
              <a:avLst/>
              <a:gdLst/>
              <a:ahLst/>
              <a:cxnLst/>
              <a:rect l="l" t="t" r="r" b="b"/>
              <a:pathLst>
                <a:path w="120000" h="120000" extrusionOk="0">
                  <a:moveTo>
                    <a:pt x="0" y="0"/>
                  </a:moveTo>
                  <a:lnTo>
                    <a:pt x="0" y="120000"/>
                  </a:lnTo>
                  <a:lnTo>
                    <a:pt x="120000" y="120000"/>
                  </a:lnTo>
                </a:path>
              </a:pathLst>
            </a:custGeom>
            <a:noFill/>
            <a:ln w="25400" cap="flat" cmpd="sng">
              <a:solidFill>
                <a:srgbClr val="9AB4F6"/>
              </a:solidFill>
              <a:prstDash val="solid"/>
              <a:round/>
              <a:headEnd type="none" w="sm" len="sm"/>
              <a:tailEnd type="none" w="sm" len="sm"/>
            </a:ln>
          </p:spPr>
        </p:sp>
        <p:sp>
          <p:nvSpPr>
            <p:cNvPr id="177" name="Google Shape;177;p6"/>
            <p:cNvSpPr/>
            <p:nvPr/>
          </p:nvSpPr>
          <p:spPr>
            <a:xfrm>
              <a:off x="2630841" y="873290"/>
              <a:ext cx="1055127" cy="366242"/>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6997F5"/>
              </a:solidFill>
              <a:prstDash val="solid"/>
              <a:round/>
              <a:headEnd type="none" w="sm" len="sm"/>
              <a:tailEnd type="none" w="sm" len="sm"/>
            </a:ln>
          </p:spPr>
        </p:sp>
        <p:sp>
          <p:nvSpPr>
            <p:cNvPr id="178" name="Google Shape;178;p6"/>
            <p:cNvSpPr/>
            <p:nvPr/>
          </p:nvSpPr>
          <p:spPr>
            <a:xfrm>
              <a:off x="878109" y="2111538"/>
              <a:ext cx="261601" cy="802245"/>
            </a:xfrm>
            <a:custGeom>
              <a:avLst/>
              <a:gdLst/>
              <a:ahLst/>
              <a:cxnLst/>
              <a:rect l="l" t="t" r="r" b="b"/>
              <a:pathLst>
                <a:path w="120000" h="120000" extrusionOk="0">
                  <a:moveTo>
                    <a:pt x="0" y="0"/>
                  </a:moveTo>
                  <a:lnTo>
                    <a:pt x="0" y="120000"/>
                  </a:lnTo>
                  <a:lnTo>
                    <a:pt x="120000" y="120000"/>
                  </a:lnTo>
                </a:path>
              </a:pathLst>
            </a:custGeom>
            <a:noFill/>
            <a:ln w="25400" cap="flat" cmpd="sng">
              <a:solidFill>
                <a:srgbClr val="9AB4F6"/>
              </a:solidFill>
              <a:prstDash val="solid"/>
              <a:round/>
              <a:headEnd type="none" w="sm" len="sm"/>
              <a:tailEnd type="none" w="sm" len="sm"/>
            </a:ln>
          </p:spPr>
        </p:sp>
        <p:sp>
          <p:nvSpPr>
            <p:cNvPr id="179" name="Google Shape;179;p6"/>
            <p:cNvSpPr/>
            <p:nvPr/>
          </p:nvSpPr>
          <p:spPr>
            <a:xfrm>
              <a:off x="1575713" y="873290"/>
              <a:ext cx="1055127" cy="366242"/>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6997F5"/>
              </a:solidFill>
              <a:prstDash val="solid"/>
              <a:round/>
              <a:headEnd type="none" w="sm" len="sm"/>
              <a:tailEnd type="none" w="sm" len="sm"/>
            </a:ln>
          </p:spPr>
        </p:sp>
        <p:sp>
          <p:nvSpPr>
            <p:cNvPr id="180" name="Google Shape;180;p6"/>
            <p:cNvSpPr/>
            <p:nvPr/>
          </p:nvSpPr>
          <p:spPr>
            <a:xfrm>
              <a:off x="1758835" y="1284"/>
              <a:ext cx="1744011" cy="872005"/>
            </a:xfrm>
            <a:prstGeom prst="rect">
              <a:avLst/>
            </a:prstGeom>
            <a:solidFill>
              <a:srgbClr val="4185F2">
                <a:alpha val="80000"/>
              </a:srgbClr>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p6"/>
            <p:cNvSpPr txBox="1"/>
            <p:nvPr/>
          </p:nvSpPr>
          <p:spPr>
            <a:xfrm>
              <a:off x="1758835" y="1284"/>
              <a:ext cx="1744011" cy="872005"/>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3200"/>
                <a:buFont typeface="Arial"/>
                <a:buNone/>
              </a:pPr>
              <a:r>
                <a:rPr lang="en-ID" sz="3200" b="0" i="0" u="none" strike="noStrike" cap="none">
                  <a:solidFill>
                    <a:schemeClr val="lt1"/>
                  </a:solidFill>
                  <a:latin typeface="Arial"/>
                  <a:ea typeface="Arial"/>
                  <a:cs typeface="Arial"/>
                  <a:sym typeface="Arial"/>
                </a:rPr>
                <a:t>ECU</a:t>
              </a:r>
              <a:endParaRPr sz="1400" b="0" i="0" u="none" strike="noStrike" cap="none">
                <a:solidFill>
                  <a:srgbClr val="000000"/>
                </a:solidFill>
                <a:latin typeface="Arial"/>
                <a:ea typeface="Arial"/>
                <a:cs typeface="Arial"/>
                <a:sym typeface="Arial"/>
              </a:endParaRPr>
            </a:p>
          </p:txBody>
        </p:sp>
        <p:sp>
          <p:nvSpPr>
            <p:cNvPr id="182" name="Google Shape;182;p6"/>
            <p:cNvSpPr/>
            <p:nvPr/>
          </p:nvSpPr>
          <p:spPr>
            <a:xfrm>
              <a:off x="703707" y="1239532"/>
              <a:ext cx="1744011" cy="872005"/>
            </a:xfrm>
            <a:prstGeom prst="rect">
              <a:avLst/>
            </a:prstGeom>
            <a:solidFill>
              <a:srgbClr val="4185F2">
                <a:alpha val="69411"/>
              </a:srgbClr>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 name="Google Shape;183;p6"/>
            <p:cNvSpPr txBox="1"/>
            <p:nvPr/>
          </p:nvSpPr>
          <p:spPr>
            <a:xfrm>
              <a:off x="703707" y="1239532"/>
              <a:ext cx="1744011" cy="872005"/>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3200"/>
                <a:buFont typeface="Arial"/>
                <a:buNone/>
              </a:pPr>
              <a:r>
                <a:rPr lang="en-ID" sz="3200" b="0" i="0" u="none" strike="noStrike" cap="none">
                  <a:solidFill>
                    <a:schemeClr val="lt1"/>
                  </a:solidFill>
                  <a:latin typeface="Arial"/>
                  <a:ea typeface="Arial"/>
                  <a:cs typeface="Arial"/>
                  <a:sym typeface="Arial"/>
                </a:rPr>
                <a:t>Player</a:t>
              </a:r>
              <a:endParaRPr sz="1400" b="0" i="0" u="none" strike="noStrike" cap="none">
                <a:solidFill>
                  <a:srgbClr val="000000"/>
                </a:solidFill>
                <a:latin typeface="Arial"/>
                <a:ea typeface="Arial"/>
                <a:cs typeface="Arial"/>
                <a:sym typeface="Arial"/>
              </a:endParaRPr>
            </a:p>
          </p:txBody>
        </p:sp>
        <p:sp>
          <p:nvSpPr>
            <p:cNvPr id="184" name="Google Shape;184;p6"/>
            <p:cNvSpPr/>
            <p:nvPr/>
          </p:nvSpPr>
          <p:spPr>
            <a:xfrm>
              <a:off x="1139710" y="2477780"/>
              <a:ext cx="1744011" cy="872005"/>
            </a:xfrm>
            <a:prstGeom prst="rect">
              <a:avLst/>
            </a:prstGeom>
            <a:solidFill>
              <a:srgbClr val="4185F2">
                <a:alpha val="49411"/>
              </a:srgbClr>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p6"/>
            <p:cNvSpPr txBox="1"/>
            <p:nvPr/>
          </p:nvSpPr>
          <p:spPr>
            <a:xfrm>
              <a:off x="1139710" y="2477780"/>
              <a:ext cx="1744011" cy="872005"/>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3200"/>
                <a:buFont typeface="Arial"/>
                <a:buNone/>
              </a:pPr>
              <a:r>
                <a:rPr lang="en-ID" sz="3200" b="0" i="0" u="none" strike="noStrike" cap="none">
                  <a:solidFill>
                    <a:schemeClr val="lt1"/>
                  </a:solidFill>
                  <a:latin typeface="Arial"/>
                  <a:ea typeface="Arial"/>
                  <a:cs typeface="Arial"/>
                  <a:sym typeface="Arial"/>
                </a:rPr>
                <a:t>Monitor</a:t>
              </a:r>
              <a:endParaRPr sz="1400" b="0" i="0" u="none" strike="noStrike" cap="none">
                <a:solidFill>
                  <a:srgbClr val="000000"/>
                </a:solidFill>
                <a:latin typeface="Arial"/>
                <a:ea typeface="Arial"/>
                <a:cs typeface="Arial"/>
                <a:sym typeface="Arial"/>
              </a:endParaRPr>
            </a:p>
          </p:txBody>
        </p:sp>
        <p:sp>
          <p:nvSpPr>
            <p:cNvPr id="186" name="Google Shape;186;p6"/>
            <p:cNvSpPr/>
            <p:nvPr/>
          </p:nvSpPr>
          <p:spPr>
            <a:xfrm>
              <a:off x="2813962" y="1239532"/>
              <a:ext cx="1744011" cy="872005"/>
            </a:xfrm>
            <a:prstGeom prst="rect">
              <a:avLst/>
            </a:prstGeom>
            <a:solidFill>
              <a:srgbClr val="4185F2">
                <a:alpha val="69411"/>
              </a:srgbClr>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6"/>
            <p:cNvSpPr txBox="1"/>
            <p:nvPr/>
          </p:nvSpPr>
          <p:spPr>
            <a:xfrm>
              <a:off x="2813962" y="1239532"/>
              <a:ext cx="1744011" cy="872005"/>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3200"/>
                <a:buFont typeface="Arial"/>
                <a:buNone/>
              </a:pPr>
              <a:r>
                <a:rPr lang="en-ID" sz="3200" b="0" i="0" u="none" strike="noStrike" cap="none">
                  <a:solidFill>
                    <a:schemeClr val="lt1"/>
                  </a:solidFill>
                  <a:latin typeface="Arial"/>
                  <a:ea typeface="Arial"/>
                  <a:cs typeface="Arial"/>
                  <a:sym typeface="Arial"/>
                </a:rPr>
                <a:t>Recorder</a:t>
              </a:r>
              <a:endParaRPr sz="1400" b="0" i="0" u="none" strike="noStrike" cap="none">
                <a:solidFill>
                  <a:srgbClr val="000000"/>
                </a:solidFill>
                <a:latin typeface="Arial"/>
                <a:ea typeface="Arial"/>
                <a:cs typeface="Arial"/>
                <a:sym typeface="Arial"/>
              </a:endParaRPr>
            </a:p>
          </p:txBody>
        </p:sp>
        <p:sp>
          <p:nvSpPr>
            <p:cNvPr id="188" name="Google Shape;188;p6"/>
            <p:cNvSpPr/>
            <p:nvPr/>
          </p:nvSpPr>
          <p:spPr>
            <a:xfrm>
              <a:off x="3249965" y="2477780"/>
              <a:ext cx="1744011" cy="872005"/>
            </a:xfrm>
            <a:prstGeom prst="rect">
              <a:avLst/>
            </a:prstGeom>
            <a:solidFill>
              <a:srgbClr val="4185F2">
                <a:alpha val="49411"/>
              </a:srgbClr>
            </a:solidFill>
            <a:ln w="38100" cap="flat" cmpd="sng">
              <a:solidFill>
                <a:schemeClr val="lt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p6"/>
            <p:cNvSpPr txBox="1"/>
            <p:nvPr/>
          </p:nvSpPr>
          <p:spPr>
            <a:xfrm>
              <a:off x="3249965" y="2477780"/>
              <a:ext cx="1744011" cy="872005"/>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3200"/>
                <a:buFont typeface="Arial"/>
                <a:buNone/>
              </a:pPr>
              <a:r>
                <a:rPr lang="en-ID" sz="3200" b="0" i="0" u="none" strike="noStrike" cap="none">
                  <a:solidFill>
                    <a:schemeClr val="lt1"/>
                  </a:solidFill>
                  <a:latin typeface="Arial"/>
                  <a:ea typeface="Arial"/>
                  <a:cs typeface="Arial"/>
                  <a:sym typeface="Arial"/>
                </a:rPr>
                <a:t>Monitor</a:t>
              </a:r>
              <a:endParaRPr sz="1400" b="0" i="0" u="none" strike="noStrike" cap="none">
                <a:solidFill>
                  <a:srgbClr val="000000"/>
                </a:solidFill>
                <a:latin typeface="Arial"/>
                <a:ea typeface="Arial"/>
                <a:cs typeface="Arial"/>
                <a:sym typeface="Arial"/>
              </a:endParaRPr>
            </a:p>
          </p:txBody>
        </p:sp>
      </p:grpSp>
      <p:pic>
        <p:nvPicPr>
          <p:cNvPr id="190" name="Google Shape;190;p6" descr="smart person Icon - Download smart person Icon 1874201 | Noun Project"/>
          <p:cNvPicPr preferRelativeResize="0"/>
          <p:nvPr/>
        </p:nvPicPr>
        <p:blipFill rotWithShape="1">
          <a:blip r:embed="rId4">
            <a:alphaModFix/>
          </a:blip>
          <a:srcRect/>
          <a:stretch/>
        </p:blipFill>
        <p:spPr>
          <a:xfrm>
            <a:off x="7066681" y="2056237"/>
            <a:ext cx="1905000" cy="1905000"/>
          </a:xfrm>
          <a:prstGeom prst="rect">
            <a:avLst/>
          </a:prstGeom>
          <a:noFill/>
          <a:ln>
            <a:noFill/>
          </a:ln>
        </p:spPr>
      </p:pic>
      <p:pic>
        <p:nvPicPr>
          <p:cNvPr id="191" name="Google Shape;191;p6" descr="smart person Icon - Download smart person Icon 1874201 | Noun Project"/>
          <p:cNvPicPr preferRelativeResize="0"/>
          <p:nvPr/>
        </p:nvPicPr>
        <p:blipFill rotWithShape="1">
          <a:blip r:embed="rId4">
            <a:alphaModFix/>
          </a:blip>
          <a:srcRect/>
          <a:stretch/>
        </p:blipFill>
        <p:spPr>
          <a:xfrm flipH="1">
            <a:off x="136238" y="2056237"/>
            <a:ext cx="2061370" cy="1905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7"/>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 name="Google Shape;197;p7"/>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198" name="Google Shape;198;p7"/>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199" name="Google Shape;199;p7"/>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a:solidFill>
                  <a:srgbClr val="0F3570"/>
                </a:solidFill>
                <a:latin typeface="Overlock"/>
                <a:ea typeface="Overlock"/>
                <a:cs typeface="Overlock"/>
                <a:sym typeface="Overlock"/>
              </a:rPr>
              <a:t>Jenis Editing</a:t>
            </a:r>
            <a:endParaRPr sz="2800" b="1" i="0" u="none" strike="noStrike" cap="none">
              <a:solidFill>
                <a:srgbClr val="0F3570"/>
              </a:solidFill>
              <a:latin typeface="Overlock"/>
              <a:ea typeface="Overlock"/>
              <a:cs typeface="Overlock"/>
              <a:sym typeface="Overlock"/>
            </a:endParaRPr>
          </a:p>
        </p:txBody>
      </p:sp>
      <p:sp>
        <p:nvSpPr>
          <p:cNvPr id="200" name="Google Shape;200;p7"/>
          <p:cNvSpPr txBox="1"/>
          <p:nvPr/>
        </p:nvSpPr>
        <p:spPr>
          <a:xfrm>
            <a:off x="3455580" y="1286683"/>
            <a:ext cx="4893297" cy="2277516"/>
          </a:xfrm>
          <a:prstGeom prst="rect">
            <a:avLst/>
          </a:prstGeom>
          <a:noFill/>
          <a:ln>
            <a:noFill/>
          </a:ln>
        </p:spPr>
        <p:txBody>
          <a:bodyPr spcFirstLastPara="1" wrap="square" lIns="91425" tIns="91425" rIns="91425" bIns="91425" anchor="t" anchorCtr="0">
            <a:spAutoFit/>
          </a:bodyPr>
          <a:lstStyle/>
          <a:p>
            <a:pPr marL="0" marR="0" lvl="0" indent="0" algn="ctr" rtl="0">
              <a:lnSpc>
                <a:spcPct val="150000"/>
              </a:lnSpc>
              <a:spcBef>
                <a:spcPts val="0"/>
              </a:spcBef>
              <a:spcAft>
                <a:spcPts val="0"/>
              </a:spcAft>
              <a:buClr>
                <a:srgbClr val="000000"/>
              </a:buClr>
              <a:buSzPts val="2000"/>
              <a:buFont typeface="Arial"/>
              <a:buNone/>
            </a:pPr>
            <a:r>
              <a:rPr lang="en-ID" sz="2000" b="1" i="0" u="none" strike="noStrike" cap="none">
                <a:solidFill>
                  <a:srgbClr val="000000"/>
                </a:solidFill>
                <a:latin typeface="Overlock"/>
                <a:ea typeface="Overlock"/>
                <a:cs typeface="Overlock"/>
                <a:sym typeface="Overlock"/>
              </a:rPr>
              <a:t>Non Linear Editing</a:t>
            </a:r>
            <a:endParaRPr sz="1400" b="0" i="0" u="none" strike="noStrike" cap="none">
              <a:solidFill>
                <a:srgbClr val="000000"/>
              </a:solidFill>
              <a:latin typeface="Arial"/>
              <a:ea typeface="Arial"/>
              <a:cs typeface="Arial"/>
              <a:sym typeface="Arial"/>
            </a:endParaRPr>
          </a:p>
          <a:p>
            <a:pPr marL="0" marR="0" lvl="0" indent="0" algn="just" rtl="0">
              <a:lnSpc>
                <a:spcPct val="150000"/>
              </a:lnSpc>
              <a:spcBef>
                <a:spcPts val="600"/>
              </a:spcBef>
              <a:spcAft>
                <a:spcPts val="600"/>
              </a:spcAft>
              <a:buClr>
                <a:srgbClr val="000000"/>
              </a:buClr>
              <a:buSzPts val="1600"/>
              <a:buFont typeface="Arial"/>
              <a:buNone/>
            </a:pPr>
            <a:r>
              <a:rPr lang="en-ID" sz="1600" b="0" i="0" u="none" strike="noStrike" cap="none">
                <a:solidFill>
                  <a:srgbClr val="000000"/>
                </a:solidFill>
                <a:latin typeface="Overlock"/>
                <a:ea typeface="Overlock"/>
                <a:cs typeface="Overlock"/>
                <a:sym typeface="Overlock"/>
              </a:rPr>
              <a:t>Proses pasca produksi yang telah menggunakan seperangkat alat digital sebagai alat perekam, pemotong sekaligus untuk menggabungkan audio video hingga hasil akhir. Seperti Komputer Editing </a:t>
            </a:r>
            <a:endParaRPr sz="1400" b="0" i="0" u="none" strike="noStrike" cap="none">
              <a:solidFill>
                <a:srgbClr val="000000"/>
              </a:solidFill>
              <a:latin typeface="Arial"/>
              <a:ea typeface="Arial"/>
              <a:cs typeface="Arial"/>
              <a:sym typeface="Arial"/>
            </a:endParaRPr>
          </a:p>
        </p:txBody>
      </p:sp>
      <p:sp>
        <p:nvSpPr>
          <p:cNvPr id="201" name="Google Shape;201;p7"/>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pic>
        <p:nvPicPr>
          <p:cNvPr id="202" name="Google Shape;202;p7" descr="Berbagai Keuntungan yang Saya Dapat dari Belajar Edit Video - Blog Kang Amir"/>
          <p:cNvPicPr preferRelativeResize="0"/>
          <p:nvPr/>
        </p:nvPicPr>
        <p:blipFill rotWithShape="1">
          <a:blip r:embed="rId4">
            <a:alphaModFix/>
          </a:blip>
          <a:srcRect l="29668" r="34686" b="1030"/>
          <a:stretch/>
        </p:blipFill>
        <p:spPr>
          <a:xfrm>
            <a:off x="150850" y="1210848"/>
            <a:ext cx="3157267" cy="347303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8"/>
          <p:cNvSpPr/>
          <p:nvPr/>
        </p:nvSpPr>
        <p:spPr>
          <a:xfrm>
            <a:off x="-17700" y="1182263"/>
            <a:ext cx="9161700" cy="3602829"/>
          </a:xfrm>
          <a:prstGeom prst="rect">
            <a:avLst/>
          </a:prstGeom>
          <a:solidFill>
            <a:srgbClr val="0F357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8" name="Google Shape;208;p8"/>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8"/>
          <p:cNvSpPr txBox="1">
            <a:spLocks noGrp="1"/>
          </p:cNvSpPr>
          <p:nvPr>
            <p:ph type="subTitle" idx="1"/>
          </p:nvPr>
        </p:nvSpPr>
        <p:spPr>
          <a:xfrm>
            <a:off x="0" y="4787900"/>
            <a:ext cx="3735388" cy="193675"/>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210" name="Google Shape;210;p8"/>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211" name="Google Shape;211;p8"/>
          <p:cNvSpPr txBox="1"/>
          <p:nvPr/>
        </p:nvSpPr>
        <p:spPr>
          <a:xfrm>
            <a:off x="136238" y="479024"/>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a:solidFill>
                  <a:srgbClr val="0F3570"/>
                </a:solidFill>
                <a:latin typeface="Overlock"/>
                <a:ea typeface="Overlock"/>
                <a:cs typeface="Overlock"/>
                <a:sym typeface="Overlock"/>
              </a:rPr>
              <a:t>Bagan Editing Linear</a:t>
            </a:r>
            <a:endParaRPr sz="2800" b="1" i="0" u="none" strike="noStrike" cap="none">
              <a:solidFill>
                <a:srgbClr val="0F3570"/>
              </a:solidFill>
              <a:latin typeface="Overlock"/>
              <a:ea typeface="Overlock"/>
              <a:cs typeface="Overlock"/>
              <a:sym typeface="Overlock"/>
            </a:endParaRPr>
          </a:p>
        </p:txBody>
      </p:sp>
      <p:sp>
        <p:nvSpPr>
          <p:cNvPr id="212" name="Google Shape;212;p8"/>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pic>
        <p:nvPicPr>
          <p:cNvPr id="213" name="Google Shape;213;p8" descr="smart person Icon - Download smart person Icon 1874201 | Noun Project"/>
          <p:cNvPicPr preferRelativeResize="0"/>
          <p:nvPr/>
        </p:nvPicPr>
        <p:blipFill rotWithShape="1">
          <a:blip r:embed="rId4">
            <a:alphaModFix/>
          </a:blip>
          <a:srcRect/>
          <a:stretch/>
        </p:blipFill>
        <p:spPr>
          <a:xfrm>
            <a:off x="7066681" y="2056237"/>
            <a:ext cx="1905000" cy="1905000"/>
          </a:xfrm>
          <a:prstGeom prst="rect">
            <a:avLst/>
          </a:prstGeom>
          <a:noFill/>
          <a:ln>
            <a:noFill/>
          </a:ln>
        </p:spPr>
      </p:pic>
      <p:pic>
        <p:nvPicPr>
          <p:cNvPr id="214" name="Google Shape;214;p8" descr="smart person Icon - Download smart person Icon 1874201 | Noun Project"/>
          <p:cNvPicPr preferRelativeResize="0"/>
          <p:nvPr/>
        </p:nvPicPr>
        <p:blipFill rotWithShape="1">
          <a:blip r:embed="rId4">
            <a:alphaModFix/>
          </a:blip>
          <a:srcRect/>
          <a:stretch/>
        </p:blipFill>
        <p:spPr>
          <a:xfrm flipH="1">
            <a:off x="136238" y="2056237"/>
            <a:ext cx="2061370" cy="1905000"/>
          </a:xfrm>
          <a:prstGeom prst="rect">
            <a:avLst/>
          </a:prstGeom>
          <a:noFill/>
          <a:ln>
            <a:noFill/>
          </a:ln>
        </p:spPr>
      </p:pic>
      <p:grpSp>
        <p:nvGrpSpPr>
          <p:cNvPr id="215" name="Google Shape;215;p8"/>
          <p:cNvGrpSpPr/>
          <p:nvPr/>
        </p:nvGrpSpPr>
        <p:grpSpPr>
          <a:xfrm>
            <a:off x="3749057" y="1350334"/>
            <a:ext cx="1663585" cy="3316804"/>
            <a:chOff x="3175962" y="0"/>
            <a:chExt cx="1663585" cy="3316804"/>
          </a:xfrm>
        </p:grpSpPr>
        <p:sp>
          <p:nvSpPr>
            <p:cNvPr id="216" name="Google Shape;216;p8"/>
            <p:cNvSpPr/>
            <p:nvPr/>
          </p:nvSpPr>
          <p:spPr>
            <a:xfrm>
              <a:off x="3175962" y="0"/>
              <a:ext cx="1663585" cy="829201"/>
            </a:xfrm>
            <a:prstGeom prst="roundRect">
              <a:avLst>
                <a:gd name="adj" fmla="val 10000"/>
              </a:avLst>
            </a:prstGeom>
            <a:solidFill>
              <a:srgbClr val="4185F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8"/>
            <p:cNvSpPr txBox="1"/>
            <p:nvPr/>
          </p:nvSpPr>
          <p:spPr>
            <a:xfrm>
              <a:off x="3200248" y="24286"/>
              <a:ext cx="1615013" cy="780629"/>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ID" sz="1800" b="0" i="0" u="none" strike="noStrike" cap="none">
                  <a:solidFill>
                    <a:schemeClr val="lt1"/>
                  </a:solidFill>
                  <a:latin typeface="Arial"/>
                  <a:ea typeface="Arial"/>
                  <a:cs typeface="Arial"/>
                  <a:sym typeface="Arial"/>
                </a:rPr>
                <a:t>Player/camera</a:t>
              </a:r>
              <a:endParaRPr sz="1400" b="0" i="0" u="none" strike="noStrike" cap="none">
                <a:solidFill>
                  <a:srgbClr val="000000"/>
                </a:solidFill>
                <a:latin typeface="Arial"/>
                <a:ea typeface="Arial"/>
                <a:cs typeface="Arial"/>
                <a:sym typeface="Arial"/>
              </a:endParaRPr>
            </a:p>
          </p:txBody>
        </p:sp>
        <p:sp>
          <p:nvSpPr>
            <p:cNvPr id="218" name="Google Shape;218;p8"/>
            <p:cNvSpPr/>
            <p:nvPr/>
          </p:nvSpPr>
          <p:spPr>
            <a:xfrm rot="5400000">
              <a:off x="3852279" y="849931"/>
              <a:ext cx="310950" cy="373140"/>
            </a:xfrm>
            <a:prstGeom prst="rightArrow">
              <a:avLst>
                <a:gd name="adj1" fmla="val 60000"/>
                <a:gd name="adj2" fmla="val 50000"/>
              </a:avLst>
            </a:prstGeom>
            <a:solidFill>
              <a:srgbClr val="ACC1F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8"/>
            <p:cNvSpPr txBox="1"/>
            <p:nvPr/>
          </p:nvSpPr>
          <p:spPr>
            <a:xfrm>
              <a:off x="3895813" y="881026"/>
              <a:ext cx="223884" cy="21766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20" name="Google Shape;220;p8"/>
            <p:cNvSpPr/>
            <p:nvPr/>
          </p:nvSpPr>
          <p:spPr>
            <a:xfrm>
              <a:off x="3175962" y="1243801"/>
              <a:ext cx="1663585" cy="829201"/>
            </a:xfrm>
            <a:prstGeom prst="roundRect">
              <a:avLst>
                <a:gd name="adj" fmla="val 10000"/>
              </a:avLst>
            </a:prstGeom>
            <a:solidFill>
              <a:srgbClr val="4185F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8"/>
            <p:cNvSpPr txBox="1"/>
            <p:nvPr/>
          </p:nvSpPr>
          <p:spPr>
            <a:xfrm>
              <a:off x="3200248" y="1268087"/>
              <a:ext cx="1615013" cy="780629"/>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ID" sz="1800" b="0" i="0" u="none" strike="noStrike" cap="none">
                  <a:solidFill>
                    <a:schemeClr val="lt1"/>
                  </a:solidFill>
                  <a:latin typeface="Arial"/>
                  <a:ea typeface="Arial"/>
                  <a:cs typeface="Arial"/>
                  <a:sym typeface="Arial"/>
                </a:rPr>
                <a:t>Komputer Editing</a:t>
              </a:r>
              <a:endParaRPr sz="1400" b="0" i="0" u="none" strike="noStrike" cap="none">
                <a:solidFill>
                  <a:srgbClr val="000000"/>
                </a:solidFill>
                <a:latin typeface="Arial"/>
                <a:ea typeface="Arial"/>
                <a:cs typeface="Arial"/>
                <a:sym typeface="Arial"/>
              </a:endParaRPr>
            </a:p>
          </p:txBody>
        </p:sp>
        <p:sp>
          <p:nvSpPr>
            <p:cNvPr id="222" name="Google Shape;222;p8"/>
            <p:cNvSpPr/>
            <p:nvPr/>
          </p:nvSpPr>
          <p:spPr>
            <a:xfrm rot="5400000">
              <a:off x="3852279" y="2093733"/>
              <a:ext cx="310950" cy="373140"/>
            </a:xfrm>
            <a:prstGeom prst="rightArrow">
              <a:avLst>
                <a:gd name="adj1" fmla="val 60000"/>
                <a:gd name="adj2" fmla="val 50000"/>
              </a:avLst>
            </a:prstGeom>
            <a:solidFill>
              <a:srgbClr val="ACC1F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8"/>
            <p:cNvSpPr txBox="1"/>
            <p:nvPr/>
          </p:nvSpPr>
          <p:spPr>
            <a:xfrm>
              <a:off x="3895813" y="2124828"/>
              <a:ext cx="223884" cy="21766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24" name="Google Shape;224;p8"/>
            <p:cNvSpPr/>
            <p:nvPr/>
          </p:nvSpPr>
          <p:spPr>
            <a:xfrm>
              <a:off x="3175962" y="2487603"/>
              <a:ext cx="1663585" cy="829201"/>
            </a:xfrm>
            <a:prstGeom prst="roundRect">
              <a:avLst>
                <a:gd name="adj" fmla="val 10000"/>
              </a:avLst>
            </a:prstGeom>
            <a:solidFill>
              <a:srgbClr val="4185F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 name="Google Shape;225;p8"/>
            <p:cNvSpPr txBox="1"/>
            <p:nvPr/>
          </p:nvSpPr>
          <p:spPr>
            <a:xfrm>
              <a:off x="3200248" y="2511889"/>
              <a:ext cx="1615013" cy="780629"/>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ID" sz="1800" b="0" i="0" u="none" strike="noStrike" cap="none">
                  <a:solidFill>
                    <a:schemeClr val="lt1"/>
                  </a:solidFill>
                  <a:latin typeface="Arial"/>
                  <a:ea typeface="Arial"/>
                  <a:cs typeface="Arial"/>
                  <a:sym typeface="Arial"/>
                </a:rPr>
                <a:t>Recorder</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9"/>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9"/>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232" name="Google Shape;232;p9"/>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233" name="Google Shape;233;p9"/>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a:solidFill>
                  <a:srgbClr val="0F3570"/>
                </a:solidFill>
                <a:latin typeface="Overlock"/>
                <a:ea typeface="Overlock"/>
                <a:cs typeface="Overlock"/>
                <a:sym typeface="Overlock"/>
              </a:rPr>
              <a:t>TAHAP – TAHAP EDITING</a:t>
            </a:r>
            <a:endParaRPr sz="2800" b="1" i="0" u="none" strike="noStrike" cap="none">
              <a:solidFill>
                <a:srgbClr val="0F3570"/>
              </a:solidFill>
              <a:latin typeface="Overlock"/>
              <a:ea typeface="Overlock"/>
              <a:cs typeface="Overlock"/>
              <a:sym typeface="Overlock"/>
            </a:endParaRPr>
          </a:p>
        </p:txBody>
      </p:sp>
      <p:sp>
        <p:nvSpPr>
          <p:cNvPr id="234" name="Google Shape;234;p9"/>
          <p:cNvSpPr txBox="1"/>
          <p:nvPr/>
        </p:nvSpPr>
        <p:spPr>
          <a:xfrm>
            <a:off x="4465675" y="1286683"/>
            <a:ext cx="3868428" cy="3216235"/>
          </a:xfrm>
          <a:prstGeom prst="rect">
            <a:avLst/>
          </a:prstGeom>
          <a:noFill/>
          <a:ln>
            <a:noFill/>
          </a:ln>
        </p:spPr>
        <p:txBody>
          <a:bodyPr spcFirstLastPara="1" wrap="square" lIns="91425" tIns="91425" rIns="91425" bIns="91425" anchor="t" anchorCtr="0">
            <a:spAutoFit/>
          </a:bodyPr>
          <a:lstStyle/>
          <a:p>
            <a:pPr marL="0" marR="0" lvl="0" indent="0" algn="just" rtl="0">
              <a:lnSpc>
                <a:spcPct val="150000"/>
              </a:lnSpc>
              <a:spcBef>
                <a:spcPts val="0"/>
              </a:spcBef>
              <a:spcAft>
                <a:spcPts val="600"/>
              </a:spcAft>
              <a:buClr>
                <a:srgbClr val="000000"/>
              </a:buClr>
              <a:buSzPts val="1600"/>
              <a:buFont typeface="Arial"/>
              <a:buNone/>
            </a:pPr>
            <a:r>
              <a:rPr lang="en-ID" sz="1600" b="0" i="0" u="none" strike="noStrike" cap="none" dirty="0" err="1">
                <a:solidFill>
                  <a:srgbClr val="000000"/>
                </a:solidFill>
                <a:latin typeface="Overlock"/>
                <a:ea typeface="Overlock"/>
                <a:cs typeface="Overlock"/>
                <a:sym typeface="Overlock"/>
              </a:rPr>
              <a:t>Pada</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tahap</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ini</a:t>
            </a:r>
            <a:r>
              <a:rPr lang="en-ID" sz="1600" b="0" i="0" u="none" strike="noStrike" cap="none" dirty="0">
                <a:solidFill>
                  <a:srgbClr val="000000"/>
                </a:solidFill>
                <a:latin typeface="Overlock"/>
                <a:ea typeface="Overlock"/>
                <a:cs typeface="Overlock"/>
                <a:sym typeface="Overlock"/>
              </a:rPr>
              <a:t> editor </a:t>
            </a:r>
            <a:r>
              <a:rPr lang="en-ID" sz="1600" b="0" i="0" u="none" strike="noStrike" cap="none" dirty="0" err="1">
                <a:solidFill>
                  <a:srgbClr val="000000"/>
                </a:solidFill>
                <a:latin typeface="Overlock"/>
                <a:ea typeface="Overlock"/>
                <a:cs typeface="Overlock"/>
                <a:sym typeface="Overlock"/>
              </a:rPr>
              <a:t>telah</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menerima</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keseluruhan</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bahan</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mentah</a:t>
            </a:r>
            <a:r>
              <a:rPr lang="en-ID" sz="1600" b="0" i="0" u="none" strike="noStrike" cap="none" dirty="0">
                <a:solidFill>
                  <a:srgbClr val="000000"/>
                </a:solidFill>
                <a:latin typeface="Overlock"/>
                <a:ea typeface="Overlock"/>
                <a:cs typeface="Overlock"/>
                <a:sym typeface="Overlock"/>
              </a:rPr>
              <a:t> / </a:t>
            </a:r>
            <a:r>
              <a:rPr lang="en-ID" sz="1600" b="0" i="0" u="none" strike="noStrike" cap="none" dirty="0" err="1">
                <a:solidFill>
                  <a:srgbClr val="000000"/>
                </a:solidFill>
                <a:latin typeface="Overlock"/>
                <a:ea typeface="Overlock"/>
                <a:cs typeface="Overlock"/>
                <a:sym typeface="Overlock"/>
              </a:rPr>
              <a:t>materi</a:t>
            </a:r>
            <a:r>
              <a:rPr lang="en-ID" sz="1600" b="0" i="0" u="none" strike="noStrike" cap="none" dirty="0">
                <a:solidFill>
                  <a:srgbClr val="000000"/>
                </a:solidFill>
                <a:latin typeface="Overlock"/>
                <a:ea typeface="Overlock"/>
                <a:cs typeface="Overlock"/>
                <a:sym typeface="Overlock"/>
              </a:rPr>
              <a:t> shooting </a:t>
            </a:r>
            <a:r>
              <a:rPr lang="en-ID" sz="1600" b="0" i="0" u="none" strike="noStrike" cap="none" dirty="0" err="1">
                <a:solidFill>
                  <a:srgbClr val="000000"/>
                </a:solidFill>
                <a:latin typeface="Overlock"/>
                <a:ea typeface="Overlock"/>
                <a:cs typeface="Overlock"/>
                <a:sym typeface="Overlock"/>
              </a:rPr>
              <a:t>berupa</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kaset</a:t>
            </a:r>
            <a:r>
              <a:rPr lang="en-ID" sz="1600" b="0" i="0" u="none" strike="noStrike" cap="none" dirty="0">
                <a:solidFill>
                  <a:srgbClr val="000000"/>
                </a:solidFill>
                <a:latin typeface="Overlock"/>
                <a:ea typeface="Overlock"/>
                <a:cs typeface="Overlock"/>
                <a:sym typeface="Overlock"/>
              </a:rPr>
              <a:t> yang </a:t>
            </a:r>
            <a:r>
              <a:rPr lang="en-ID" sz="1600" b="0" i="0" u="none" strike="noStrike" cap="none" dirty="0" err="1">
                <a:solidFill>
                  <a:srgbClr val="000000"/>
                </a:solidFill>
                <a:latin typeface="Overlock"/>
                <a:ea typeface="Overlock"/>
                <a:cs typeface="Overlock"/>
                <a:sym typeface="Overlock"/>
              </a:rPr>
              <a:t>kemudian</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ditonton</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bersama</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dengan</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rekan</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satu</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tim.</a:t>
            </a:r>
            <a:r>
              <a:rPr lang="en-ID" sz="1600" b="0" i="0" u="none" strike="noStrike" cap="none" dirty="0">
                <a:solidFill>
                  <a:srgbClr val="000000"/>
                </a:solidFill>
                <a:latin typeface="Overlock"/>
                <a:ea typeface="Overlock"/>
                <a:cs typeface="Overlock"/>
                <a:sym typeface="Overlock"/>
              </a:rPr>
              <a:t> Dan </a:t>
            </a:r>
            <a:r>
              <a:rPr lang="en-ID" sz="1600" b="0" i="0" u="none" strike="noStrike" cap="none" dirty="0" err="1">
                <a:solidFill>
                  <a:srgbClr val="000000"/>
                </a:solidFill>
                <a:latin typeface="Overlock"/>
                <a:ea typeface="Overlock"/>
                <a:cs typeface="Overlock"/>
                <a:sym typeface="Overlock"/>
              </a:rPr>
              <a:t>hal</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ini</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juga</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dimaksudkan</a:t>
            </a:r>
            <a:r>
              <a:rPr lang="en-ID" sz="1600" b="0" i="0" u="none" strike="noStrike" cap="none" dirty="0">
                <a:solidFill>
                  <a:srgbClr val="000000"/>
                </a:solidFill>
                <a:latin typeface="Overlock"/>
                <a:ea typeface="Overlock"/>
                <a:cs typeface="Overlock"/>
                <a:sym typeface="Overlock"/>
              </a:rPr>
              <a:t> agar </a:t>
            </a:r>
            <a:r>
              <a:rPr lang="en-ID" sz="1600" b="0" i="0" u="none" strike="noStrike" cap="none" dirty="0" err="1">
                <a:solidFill>
                  <a:srgbClr val="000000"/>
                </a:solidFill>
                <a:latin typeface="Overlock"/>
                <a:ea typeface="Overlock"/>
                <a:cs typeface="Overlock"/>
                <a:sym typeface="Overlock"/>
              </a:rPr>
              <a:t>seorang</a:t>
            </a:r>
            <a:r>
              <a:rPr lang="en-ID" sz="1600" b="0" i="0" u="none" strike="noStrike" cap="none" dirty="0">
                <a:solidFill>
                  <a:srgbClr val="000000"/>
                </a:solidFill>
                <a:latin typeface="Overlock"/>
                <a:ea typeface="Overlock"/>
                <a:cs typeface="Overlock"/>
                <a:sym typeface="Overlock"/>
              </a:rPr>
              <a:t> editor </a:t>
            </a:r>
            <a:r>
              <a:rPr lang="en-ID" sz="1600" b="0" i="0" u="none" strike="noStrike" cap="none" dirty="0" err="1">
                <a:solidFill>
                  <a:srgbClr val="000000"/>
                </a:solidFill>
                <a:latin typeface="Overlock"/>
                <a:ea typeface="Overlock"/>
                <a:cs typeface="Overlock"/>
                <a:sym typeface="Overlock"/>
              </a:rPr>
              <a:t>mengenali</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semua</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bahan</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baku</a:t>
            </a:r>
            <a:r>
              <a:rPr lang="en-ID" sz="1600" b="0" i="0" u="none" strike="noStrike" cap="none" dirty="0">
                <a:solidFill>
                  <a:srgbClr val="000000"/>
                </a:solidFill>
                <a:latin typeface="Overlock"/>
                <a:ea typeface="Overlock"/>
                <a:cs typeface="Overlock"/>
                <a:sym typeface="Overlock"/>
              </a:rPr>
              <a:t> yang </a:t>
            </a:r>
            <a:r>
              <a:rPr lang="en-ID" sz="1600" b="0" i="0" u="none" strike="noStrike" cap="none" dirty="0" err="1">
                <a:solidFill>
                  <a:srgbClr val="000000"/>
                </a:solidFill>
                <a:latin typeface="Overlock"/>
                <a:ea typeface="Overlock"/>
                <a:cs typeface="Overlock"/>
                <a:sym typeface="Overlock"/>
              </a:rPr>
              <a:t>didapat</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dari</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hasil</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kerja</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satu</a:t>
            </a:r>
            <a:r>
              <a:rPr lang="en-ID" sz="1600" b="0" i="0" u="none" strike="noStrike" cap="none" dirty="0">
                <a:solidFill>
                  <a:srgbClr val="000000"/>
                </a:solidFill>
                <a:latin typeface="Overlock"/>
                <a:ea typeface="Overlock"/>
                <a:cs typeface="Overlock"/>
                <a:sym typeface="Overlock"/>
              </a:rPr>
              <a:t> </a:t>
            </a:r>
            <a:r>
              <a:rPr lang="en-ID" sz="1600" b="0" i="0" u="none" strike="noStrike" cap="none" dirty="0" err="1">
                <a:solidFill>
                  <a:srgbClr val="000000"/>
                </a:solidFill>
                <a:latin typeface="Overlock"/>
                <a:ea typeface="Overlock"/>
                <a:cs typeface="Overlock"/>
                <a:sym typeface="Overlock"/>
              </a:rPr>
              <a:t>tim</a:t>
            </a:r>
            <a:r>
              <a:rPr lang="en-ID" sz="1600" b="0" i="0" u="none" strike="noStrike" cap="none" dirty="0">
                <a:solidFill>
                  <a:srgbClr val="000000"/>
                </a:solidFill>
                <a:latin typeface="Overlock"/>
                <a:ea typeface="Overlock"/>
                <a:cs typeface="Overlock"/>
                <a:sym typeface="Overlock"/>
              </a:rPr>
              <a:t> di </a:t>
            </a:r>
            <a:r>
              <a:rPr lang="en-ID" sz="1600" b="0" i="0" u="none" strike="noStrike" cap="none" dirty="0" err="1">
                <a:solidFill>
                  <a:srgbClr val="000000"/>
                </a:solidFill>
                <a:latin typeface="Overlock"/>
                <a:ea typeface="Overlock"/>
                <a:cs typeface="Overlock"/>
                <a:sym typeface="Overlock"/>
              </a:rPr>
              <a:t>dalam</a:t>
            </a:r>
            <a:r>
              <a:rPr lang="en-ID" sz="1600" b="0" i="0" u="none" strike="noStrike" cap="none" dirty="0">
                <a:solidFill>
                  <a:srgbClr val="000000"/>
                </a:solidFill>
                <a:latin typeface="Overlock"/>
                <a:ea typeface="Overlock"/>
                <a:cs typeface="Overlock"/>
                <a:sym typeface="Overlock"/>
              </a:rPr>
              <a:t> proses </a:t>
            </a:r>
            <a:r>
              <a:rPr lang="en-ID" sz="1600" b="0" i="0" u="none" strike="noStrike" cap="none" dirty="0" err="1">
                <a:solidFill>
                  <a:srgbClr val="000000"/>
                </a:solidFill>
                <a:latin typeface="Overlock"/>
                <a:ea typeface="Overlock"/>
                <a:cs typeface="Overlock"/>
                <a:sym typeface="Overlock"/>
              </a:rPr>
              <a:t>produksi</a:t>
            </a:r>
            <a:endParaRPr sz="1600" b="0" i="0" u="none" strike="noStrike" cap="none" dirty="0">
              <a:solidFill>
                <a:srgbClr val="000000"/>
              </a:solidFill>
              <a:latin typeface="Overlock"/>
              <a:ea typeface="Overlock"/>
              <a:cs typeface="Overlock"/>
              <a:sym typeface="Overlock"/>
            </a:endParaRPr>
          </a:p>
        </p:txBody>
      </p:sp>
      <p:sp>
        <p:nvSpPr>
          <p:cNvPr id="235" name="Google Shape;235;p9"/>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pic>
        <p:nvPicPr>
          <p:cNvPr id="236" name="Google Shape;236;p9" descr="7 Langkah Proses Pembuatan Logo dari Awal - TUTORiduan.com"/>
          <p:cNvPicPr preferRelativeResize="0"/>
          <p:nvPr/>
        </p:nvPicPr>
        <p:blipFill rotWithShape="1">
          <a:blip r:embed="rId4">
            <a:alphaModFix/>
          </a:blip>
          <a:srcRect/>
          <a:stretch/>
        </p:blipFill>
        <p:spPr>
          <a:xfrm>
            <a:off x="0" y="1250654"/>
            <a:ext cx="4348716" cy="320962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0"/>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10"/>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243" name="Google Shape;243;p10"/>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244" name="Google Shape;244;p10"/>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dirty="0">
                <a:solidFill>
                  <a:srgbClr val="0F3570"/>
                </a:solidFill>
                <a:latin typeface="Overlock"/>
                <a:ea typeface="Overlock"/>
                <a:cs typeface="Overlock"/>
                <a:sym typeface="Overlock"/>
              </a:rPr>
              <a:t>Capture</a:t>
            </a:r>
            <a:endParaRPr sz="2800" b="1" i="0" u="none" strike="noStrike" cap="none" dirty="0">
              <a:solidFill>
                <a:srgbClr val="0F3570"/>
              </a:solidFill>
              <a:latin typeface="Overlock"/>
              <a:ea typeface="Overlock"/>
              <a:cs typeface="Overlock"/>
              <a:sym typeface="Overlock"/>
            </a:endParaRPr>
          </a:p>
        </p:txBody>
      </p:sp>
      <p:sp>
        <p:nvSpPr>
          <p:cNvPr id="245" name="Google Shape;245;p10"/>
          <p:cNvSpPr txBox="1"/>
          <p:nvPr/>
        </p:nvSpPr>
        <p:spPr>
          <a:xfrm>
            <a:off x="150851" y="3093319"/>
            <a:ext cx="8183252" cy="1369575"/>
          </a:xfrm>
          <a:prstGeom prst="rect">
            <a:avLst/>
          </a:prstGeom>
          <a:noFill/>
          <a:ln>
            <a:noFill/>
          </a:ln>
        </p:spPr>
        <p:txBody>
          <a:bodyPr spcFirstLastPara="1" wrap="square" lIns="91425" tIns="91425" rIns="91425" bIns="91425" anchor="t" anchorCtr="0">
            <a:spAutoFit/>
          </a:bodyPr>
          <a:lstStyle/>
          <a:p>
            <a:pPr marL="0" marR="0" lvl="0" indent="0" algn="just" rtl="0">
              <a:lnSpc>
                <a:spcPct val="150000"/>
              </a:lnSpc>
              <a:spcBef>
                <a:spcPts val="0"/>
              </a:spcBef>
              <a:spcAft>
                <a:spcPts val="600"/>
              </a:spcAft>
              <a:buClr>
                <a:srgbClr val="000000"/>
              </a:buClr>
              <a:buSzPts val="1600"/>
              <a:buFont typeface="Arial"/>
              <a:buNone/>
            </a:pPr>
            <a:r>
              <a:rPr lang="en-ID" sz="1600" b="0" i="0" u="none" strike="noStrike" cap="none">
                <a:solidFill>
                  <a:srgbClr val="000000"/>
                </a:solidFill>
                <a:latin typeface="Overlock"/>
                <a:ea typeface="Overlock"/>
                <a:cs typeface="Overlock"/>
                <a:sym typeface="Overlock"/>
              </a:rPr>
              <a:t>Di tahap ini editor melakukan pemindahan gambar atau transfer video hasil rekaman yang masih berbentuk pita kaset ke dalam komputer sehingga menjadi bentuk digital dengan format video AVI 720x576 pixels, untuk masuk ke dalam tahap proses penyuntingan gambar atau editing</a:t>
            </a:r>
            <a:endParaRPr sz="1400" b="0" i="0" u="none" strike="noStrike" cap="none">
              <a:solidFill>
                <a:srgbClr val="000000"/>
              </a:solidFill>
              <a:latin typeface="Arial"/>
              <a:ea typeface="Arial"/>
              <a:cs typeface="Arial"/>
              <a:sym typeface="Arial"/>
            </a:endParaRPr>
          </a:p>
        </p:txBody>
      </p:sp>
      <p:sp>
        <p:nvSpPr>
          <p:cNvPr id="246" name="Google Shape;246;p10"/>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pic>
        <p:nvPicPr>
          <p:cNvPr id="247" name="Google Shape;247;p10" descr="Cara Mudah Transfer File Dari HP ke Komputer dan Laptop Tanpa Kabel USB -  GLOZARIA"/>
          <p:cNvPicPr preferRelativeResize="0"/>
          <p:nvPr/>
        </p:nvPicPr>
        <p:blipFill rotWithShape="1">
          <a:blip r:embed="rId4">
            <a:alphaModFix/>
          </a:blip>
          <a:srcRect l="10917" t="54475" r="12673"/>
          <a:stretch/>
        </p:blipFill>
        <p:spPr>
          <a:xfrm>
            <a:off x="1826820" y="1253846"/>
            <a:ext cx="5490360" cy="1839473"/>
          </a:xfrm>
          <a:prstGeom prst="rect">
            <a:avLst/>
          </a:prstGeom>
          <a:noFill/>
          <a:ln>
            <a:noFill/>
          </a:ln>
        </p:spPr>
      </p:pic>
      <p:cxnSp>
        <p:nvCxnSpPr>
          <p:cNvPr id="248" name="Google Shape;248;p10"/>
          <p:cNvCxnSpPr/>
          <p:nvPr/>
        </p:nvCxnSpPr>
        <p:spPr>
          <a:xfrm>
            <a:off x="150850" y="1107303"/>
            <a:ext cx="0" cy="3454064"/>
          </a:xfrm>
          <a:prstGeom prst="straightConnector1">
            <a:avLst/>
          </a:prstGeom>
          <a:noFill/>
          <a:ln w="28575" cap="flat" cmpd="sng">
            <a:solidFill>
              <a:srgbClr val="0F3570"/>
            </a:solidFill>
            <a:prstDash val="solid"/>
            <a:round/>
            <a:headEnd type="none" w="sm" len="sm"/>
            <a:tailEnd type="none" w="sm" len="sm"/>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11" descr="Gambar Notebook Yellow Paper, Buku Catatan, Kertas Pita, Potong Kertas PNG  Transparan Clipart dan File PSD untuk Unduh Gratis"/>
          <p:cNvPicPr preferRelativeResize="0"/>
          <p:nvPr/>
        </p:nvPicPr>
        <p:blipFill rotWithShape="1">
          <a:blip r:embed="rId3">
            <a:alphaModFix/>
          </a:blip>
          <a:srcRect/>
          <a:stretch/>
        </p:blipFill>
        <p:spPr>
          <a:xfrm rot="-1072820">
            <a:off x="-94084" y="1409086"/>
            <a:ext cx="3009014" cy="3009014"/>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392"/>
              </a:srgbClr>
            </a:outerShdw>
          </a:effectLst>
        </p:spPr>
      </p:pic>
      <p:sp>
        <p:nvSpPr>
          <p:cNvPr id="254" name="Google Shape;254;p11"/>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p11"/>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256" name="Google Shape;256;p11"/>
          <p:cNvPicPr preferRelativeResize="0"/>
          <p:nvPr/>
        </p:nvPicPr>
        <p:blipFill rotWithShape="1">
          <a:blip r:embed="rId4">
            <a:alphaModFix/>
          </a:blip>
          <a:srcRect/>
          <a:stretch/>
        </p:blipFill>
        <p:spPr>
          <a:xfrm>
            <a:off x="7831000" y="-228600"/>
            <a:ext cx="1301194" cy="707624"/>
          </a:xfrm>
          <a:prstGeom prst="rect">
            <a:avLst/>
          </a:prstGeom>
          <a:noFill/>
          <a:ln>
            <a:noFill/>
          </a:ln>
        </p:spPr>
      </p:pic>
      <p:sp>
        <p:nvSpPr>
          <p:cNvPr id="257" name="Google Shape;257;p11"/>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dirty="0">
                <a:solidFill>
                  <a:srgbClr val="0F3570"/>
                </a:solidFill>
                <a:latin typeface="Overlock"/>
                <a:ea typeface="Overlock"/>
                <a:cs typeface="Overlock"/>
                <a:sym typeface="Overlock"/>
              </a:rPr>
              <a:t>Logging</a:t>
            </a:r>
            <a:endParaRPr sz="2800" b="1" i="0" u="none" strike="noStrike" cap="none" dirty="0">
              <a:solidFill>
                <a:srgbClr val="0F3570"/>
              </a:solidFill>
              <a:latin typeface="Overlock"/>
              <a:ea typeface="Overlock"/>
              <a:cs typeface="Overlock"/>
              <a:sym typeface="Overlock"/>
            </a:endParaRPr>
          </a:p>
        </p:txBody>
      </p:sp>
      <p:sp>
        <p:nvSpPr>
          <p:cNvPr id="258" name="Google Shape;258;p11"/>
          <p:cNvSpPr txBox="1"/>
          <p:nvPr/>
        </p:nvSpPr>
        <p:spPr>
          <a:xfrm>
            <a:off x="3486472" y="1286683"/>
            <a:ext cx="4706678" cy="3216235"/>
          </a:xfrm>
          <a:prstGeom prst="rect">
            <a:avLst/>
          </a:prstGeom>
          <a:noFill/>
          <a:ln>
            <a:noFill/>
          </a:ln>
        </p:spPr>
        <p:txBody>
          <a:bodyPr spcFirstLastPara="1" wrap="square" lIns="91425" tIns="91425" rIns="91425" bIns="91425" anchor="t" anchorCtr="0">
            <a:spAutoFit/>
          </a:bodyPr>
          <a:lstStyle/>
          <a:p>
            <a:pPr marL="0" marR="0" lvl="0" indent="0" algn="just" rtl="0">
              <a:lnSpc>
                <a:spcPct val="150000"/>
              </a:lnSpc>
              <a:spcBef>
                <a:spcPts val="0"/>
              </a:spcBef>
              <a:spcAft>
                <a:spcPts val="600"/>
              </a:spcAft>
              <a:buClr>
                <a:srgbClr val="000000"/>
              </a:buClr>
              <a:buSzPts val="1600"/>
              <a:buFont typeface="Arial"/>
              <a:buNone/>
            </a:pPr>
            <a:r>
              <a:rPr lang="en-ID" sz="1600" b="0" i="0" u="none" strike="noStrike" cap="none">
                <a:solidFill>
                  <a:srgbClr val="000000"/>
                </a:solidFill>
                <a:latin typeface="Overlock"/>
                <a:ea typeface="Overlock"/>
                <a:cs typeface="Overlock"/>
                <a:sym typeface="Overlock"/>
              </a:rPr>
              <a:t>Dalam tahap ini seorang editor melihat catatan atau menyesuaikan shot-shot berdasarkan laporan time code agar nantinya juga dapat memudahkan seorang editor untuk memilah dan memilih shot-shot yang menurut laporan time code baik dan sesuai dengan kebutuhan skenario. Walaupun tidak menutup kemungkinan shot-shot yang menurut laporan time code kurang baik juga akan digunakan nantinya. </a:t>
            </a:r>
            <a:endParaRPr sz="1400" b="0" i="0" u="none" strike="noStrike" cap="none">
              <a:solidFill>
                <a:srgbClr val="000000"/>
              </a:solidFill>
              <a:latin typeface="Arial"/>
              <a:ea typeface="Arial"/>
              <a:cs typeface="Arial"/>
              <a:sym typeface="Arial"/>
            </a:endParaRPr>
          </a:p>
        </p:txBody>
      </p:sp>
      <p:sp>
        <p:nvSpPr>
          <p:cNvPr id="259" name="Google Shape;259;p11"/>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cxnSp>
        <p:nvCxnSpPr>
          <p:cNvPr id="260" name="Google Shape;260;p11"/>
          <p:cNvCxnSpPr/>
          <p:nvPr/>
        </p:nvCxnSpPr>
        <p:spPr>
          <a:xfrm>
            <a:off x="8334103" y="1116606"/>
            <a:ext cx="0" cy="3454064"/>
          </a:xfrm>
          <a:prstGeom prst="straightConnector1">
            <a:avLst/>
          </a:prstGeom>
          <a:noFill/>
          <a:ln w="28575" cap="flat" cmpd="sng">
            <a:solidFill>
              <a:srgbClr val="0F3570"/>
            </a:solidFill>
            <a:prstDash val="solid"/>
            <a:round/>
            <a:headEnd type="none" w="sm" len="sm"/>
            <a:tailEnd type="none" w="sm" len="sm"/>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2"/>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p12"/>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267" name="Google Shape;267;p12"/>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268" name="Google Shape;268;p12"/>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dirty="0">
                <a:solidFill>
                  <a:srgbClr val="0F3570"/>
                </a:solidFill>
                <a:latin typeface="Overlock"/>
                <a:ea typeface="Overlock"/>
                <a:cs typeface="Overlock"/>
                <a:sym typeface="Overlock"/>
              </a:rPr>
              <a:t>Assembling</a:t>
            </a:r>
            <a:endParaRPr sz="2800" b="1" i="0" u="none" strike="noStrike" cap="none" dirty="0">
              <a:solidFill>
                <a:srgbClr val="0F3570"/>
              </a:solidFill>
              <a:latin typeface="Overlock"/>
              <a:ea typeface="Overlock"/>
              <a:cs typeface="Overlock"/>
              <a:sym typeface="Overlock"/>
            </a:endParaRPr>
          </a:p>
        </p:txBody>
      </p:sp>
      <p:sp>
        <p:nvSpPr>
          <p:cNvPr id="269" name="Google Shape;269;p12"/>
          <p:cNvSpPr txBox="1"/>
          <p:nvPr/>
        </p:nvSpPr>
        <p:spPr>
          <a:xfrm>
            <a:off x="255395" y="1396075"/>
            <a:ext cx="4325455" cy="2846903"/>
          </a:xfrm>
          <a:prstGeom prst="rect">
            <a:avLst/>
          </a:prstGeom>
          <a:noFill/>
          <a:ln>
            <a:noFill/>
          </a:ln>
        </p:spPr>
        <p:txBody>
          <a:bodyPr spcFirstLastPara="1" wrap="square" lIns="91425" tIns="91425" rIns="91425" bIns="91425" anchor="t" anchorCtr="0">
            <a:spAutoFit/>
          </a:bodyPr>
          <a:lstStyle/>
          <a:p>
            <a:pPr marL="0" marR="0" lvl="0" indent="0" algn="just" rtl="0">
              <a:lnSpc>
                <a:spcPct val="150000"/>
              </a:lnSpc>
              <a:spcBef>
                <a:spcPts val="0"/>
              </a:spcBef>
              <a:spcAft>
                <a:spcPts val="600"/>
              </a:spcAft>
              <a:buClr>
                <a:srgbClr val="000000"/>
              </a:buClr>
              <a:buSzPts val="1600"/>
              <a:buFont typeface="Arial"/>
              <a:buNone/>
            </a:pPr>
            <a:r>
              <a:rPr lang="en-ID" sz="1600" b="0" i="0" u="none" strike="noStrike" cap="none">
                <a:solidFill>
                  <a:srgbClr val="000000"/>
                </a:solidFill>
                <a:latin typeface="Overlock"/>
                <a:ea typeface="Overlock"/>
                <a:cs typeface="Overlock"/>
                <a:sym typeface="Overlock"/>
              </a:rPr>
              <a:t>Pada tahap ini, editor mulai menyusun dan menyambung setiap shot berdasarkan urutan scene pada skenario. Tapi penyambungan yang dilakukan masih sangat kasar dan masih menggunakan durasi yang sebenarnya (menurut laporan time code). Atau masih kasar dan belum ada transisi</a:t>
            </a:r>
            <a:endParaRPr sz="1600" b="0" i="0" u="none" strike="noStrike" cap="none">
              <a:solidFill>
                <a:srgbClr val="000000"/>
              </a:solidFill>
              <a:latin typeface="Overlock"/>
              <a:ea typeface="Overlock"/>
              <a:cs typeface="Overlock"/>
              <a:sym typeface="Overlock"/>
            </a:endParaRPr>
          </a:p>
        </p:txBody>
      </p:sp>
      <p:sp>
        <p:nvSpPr>
          <p:cNvPr id="270" name="Google Shape;270;p12"/>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pic>
        <p:nvPicPr>
          <p:cNvPr id="271" name="Google Shape;271;p12" descr="DASAR-DASAR EDITING. - ppt download"/>
          <p:cNvPicPr preferRelativeResize="0"/>
          <p:nvPr/>
        </p:nvPicPr>
        <p:blipFill rotWithShape="1">
          <a:blip r:embed="rId4">
            <a:alphaModFix/>
          </a:blip>
          <a:srcRect l="16163" t="9561" r="8023" b="9561"/>
          <a:stretch/>
        </p:blipFill>
        <p:spPr>
          <a:xfrm>
            <a:off x="4880793" y="1396075"/>
            <a:ext cx="4130056" cy="2478322"/>
          </a:xfrm>
          <a:prstGeom prst="rect">
            <a:avLst/>
          </a:prstGeom>
          <a:noFill/>
          <a:ln>
            <a:noFill/>
          </a:ln>
        </p:spPr>
      </p:pic>
      <p:cxnSp>
        <p:nvCxnSpPr>
          <p:cNvPr id="272" name="Google Shape;272;p12"/>
          <p:cNvCxnSpPr/>
          <p:nvPr/>
        </p:nvCxnSpPr>
        <p:spPr>
          <a:xfrm>
            <a:off x="150850" y="1107303"/>
            <a:ext cx="0" cy="3454064"/>
          </a:xfrm>
          <a:prstGeom prst="straightConnector1">
            <a:avLst/>
          </a:prstGeom>
          <a:noFill/>
          <a:ln w="28575" cap="flat" cmpd="sng">
            <a:solidFill>
              <a:srgbClr val="0F3570"/>
            </a:solidFill>
            <a:prstDash val="solid"/>
            <a:round/>
            <a:headEnd type="none" w="sm" len="sm"/>
            <a:tailEnd type="none" w="sm" len="sm"/>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3"/>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13"/>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279" name="Google Shape;279;p13"/>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280" name="Google Shape;280;p13"/>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dirty="0">
                <a:solidFill>
                  <a:srgbClr val="0F3570"/>
                </a:solidFill>
                <a:latin typeface="Overlock"/>
                <a:ea typeface="Overlock"/>
                <a:cs typeface="Overlock"/>
                <a:sym typeface="Overlock"/>
              </a:rPr>
              <a:t>Rough Cut</a:t>
            </a:r>
            <a:endParaRPr sz="2800" b="1" i="0" u="none" strike="noStrike" cap="none" dirty="0">
              <a:solidFill>
                <a:srgbClr val="0F3570"/>
              </a:solidFill>
              <a:latin typeface="Overlock"/>
              <a:ea typeface="Overlock"/>
              <a:cs typeface="Overlock"/>
              <a:sym typeface="Overlock"/>
            </a:endParaRPr>
          </a:p>
        </p:txBody>
      </p:sp>
      <p:sp>
        <p:nvSpPr>
          <p:cNvPr id="281" name="Google Shape;281;p13"/>
          <p:cNvSpPr txBox="1"/>
          <p:nvPr/>
        </p:nvSpPr>
        <p:spPr>
          <a:xfrm>
            <a:off x="150850" y="1189003"/>
            <a:ext cx="4325455" cy="3216235"/>
          </a:xfrm>
          <a:prstGeom prst="rect">
            <a:avLst/>
          </a:prstGeom>
          <a:noFill/>
          <a:ln>
            <a:noFill/>
          </a:ln>
        </p:spPr>
        <p:txBody>
          <a:bodyPr spcFirstLastPara="1" wrap="square" lIns="91425" tIns="91425" rIns="91425" bIns="91425" anchor="t" anchorCtr="0">
            <a:spAutoFit/>
          </a:bodyPr>
          <a:lstStyle/>
          <a:p>
            <a:pPr marL="0" marR="0" lvl="0" indent="0" algn="just" rtl="0">
              <a:lnSpc>
                <a:spcPct val="150000"/>
              </a:lnSpc>
              <a:spcBef>
                <a:spcPts val="0"/>
              </a:spcBef>
              <a:spcAft>
                <a:spcPts val="600"/>
              </a:spcAft>
              <a:buClr>
                <a:srgbClr val="000000"/>
              </a:buClr>
              <a:buSzPts val="1600"/>
              <a:buFont typeface="Arial"/>
              <a:buNone/>
            </a:pPr>
            <a:r>
              <a:rPr lang="en-ID" sz="1600" b="0" i="0" u="none" strike="noStrike" cap="none">
                <a:solidFill>
                  <a:srgbClr val="000000"/>
                </a:solidFill>
                <a:latin typeface="Overlock"/>
                <a:ea typeface="Overlock"/>
                <a:cs typeface="Overlock"/>
                <a:sym typeface="Overlock"/>
              </a:rPr>
              <a:t>Editor memotong &amp; membuang adegan-adegan yang tidak dipakai dan merangkumnya menjadi satu alur cerita. Lalu memilih shot-shot yang dianggap sudah mewakili skenario. Editor melakukan penyusunan pertama berdasarkan inti cerita yang ingin dicapai. Dalam tahap ini editor banyak melakukan diskusi terutama dengan sutradara. </a:t>
            </a:r>
            <a:endParaRPr sz="1400" b="0" i="0" u="none" strike="noStrike" cap="none">
              <a:solidFill>
                <a:srgbClr val="000000"/>
              </a:solidFill>
              <a:latin typeface="Arial"/>
              <a:ea typeface="Arial"/>
              <a:cs typeface="Arial"/>
              <a:sym typeface="Arial"/>
            </a:endParaRPr>
          </a:p>
        </p:txBody>
      </p:sp>
      <p:sp>
        <p:nvSpPr>
          <p:cNvPr id="282" name="Google Shape;282;p13"/>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cxnSp>
        <p:nvCxnSpPr>
          <p:cNvPr id="283" name="Google Shape;283;p13"/>
          <p:cNvCxnSpPr/>
          <p:nvPr/>
        </p:nvCxnSpPr>
        <p:spPr>
          <a:xfrm>
            <a:off x="8334103" y="1032875"/>
            <a:ext cx="0" cy="3454064"/>
          </a:xfrm>
          <a:prstGeom prst="straightConnector1">
            <a:avLst/>
          </a:prstGeom>
          <a:noFill/>
          <a:ln w="28575" cap="flat" cmpd="sng">
            <a:solidFill>
              <a:srgbClr val="0F3570"/>
            </a:solidFill>
            <a:prstDash val="solid"/>
            <a:round/>
            <a:headEnd type="none" w="sm" len="sm"/>
            <a:tailEnd type="none" w="sm" len="sm"/>
          </a:ln>
        </p:spPr>
      </p:cxnSp>
      <p:pic>
        <p:nvPicPr>
          <p:cNvPr id="284" name="Google Shape;284;p13" descr="How To Make Rough Cuts SUPER FAST - Video Editing Tutorial - YouTube"/>
          <p:cNvPicPr preferRelativeResize="0"/>
          <p:nvPr/>
        </p:nvPicPr>
        <p:blipFill rotWithShape="1">
          <a:blip r:embed="rId4">
            <a:alphaModFix/>
          </a:blip>
          <a:srcRect l="2658" r="6143"/>
          <a:stretch/>
        </p:blipFill>
        <p:spPr>
          <a:xfrm>
            <a:off x="4580829" y="2157418"/>
            <a:ext cx="3648750" cy="2518051"/>
          </a:xfrm>
          <a:prstGeom prst="rect">
            <a:avLst/>
          </a:prstGeom>
          <a:noFill/>
          <a:ln>
            <a:noFill/>
          </a:ln>
        </p:spPr>
      </p:pic>
      <p:sp>
        <p:nvSpPr>
          <p:cNvPr id="285" name="Google Shape;285;p13"/>
          <p:cNvSpPr/>
          <p:nvPr/>
        </p:nvSpPr>
        <p:spPr>
          <a:xfrm>
            <a:off x="6252761" y="1539926"/>
            <a:ext cx="304885" cy="615523"/>
          </a:xfrm>
          <a:prstGeom prst="downArrow">
            <a:avLst>
              <a:gd name="adj1" fmla="val 36051"/>
              <a:gd name="adj2" fmla="val 50000"/>
            </a:avLst>
          </a:prstGeom>
          <a:solidFill>
            <a:srgbClr val="37795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cxnSp>
        <p:nvCxnSpPr>
          <p:cNvPr id="286" name="Google Shape;286;p13"/>
          <p:cNvCxnSpPr/>
          <p:nvPr/>
        </p:nvCxnSpPr>
        <p:spPr>
          <a:xfrm>
            <a:off x="4713806" y="1555021"/>
            <a:ext cx="1748143" cy="0"/>
          </a:xfrm>
          <a:prstGeom prst="straightConnector1">
            <a:avLst/>
          </a:prstGeom>
          <a:noFill/>
          <a:ln w="76200" cap="flat" cmpd="sng">
            <a:solidFill>
              <a:srgbClr val="377953"/>
            </a:solidFill>
            <a:prstDash val="solid"/>
            <a:round/>
            <a:headEnd type="none" w="sm" len="sm"/>
            <a:tailEnd type="none" w="sm" len="sm"/>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4"/>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p14"/>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293" name="Google Shape;293;p14"/>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294" name="Google Shape;294;p14"/>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dirty="0">
                <a:solidFill>
                  <a:srgbClr val="0F3570"/>
                </a:solidFill>
                <a:latin typeface="Overlock"/>
                <a:ea typeface="Overlock"/>
                <a:cs typeface="Overlock"/>
                <a:sym typeface="Overlock"/>
              </a:rPr>
              <a:t>Fine Cut &amp; </a:t>
            </a:r>
            <a:r>
              <a:rPr lang="en-ID" sz="2800" b="1" i="0" u="none" strike="noStrike" cap="none" dirty="0" err="1">
                <a:solidFill>
                  <a:srgbClr val="0F3570"/>
                </a:solidFill>
                <a:latin typeface="Overlock"/>
                <a:ea typeface="Overlock"/>
                <a:cs typeface="Overlock"/>
                <a:sym typeface="Overlock"/>
              </a:rPr>
              <a:t>Triming</a:t>
            </a:r>
            <a:endParaRPr sz="2800" b="1" i="0" u="none" strike="noStrike" cap="none" dirty="0">
              <a:solidFill>
                <a:srgbClr val="0F3570"/>
              </a:solidFill>
              <a:latin typeface="Overlock"/>
              <a:ea typeface="Overlock"/>
              <a:cs typeface="Overlock"/>
              <a:sym typeface="Overlock"/>
            </a:endParaRPr>
          </a:p>
        </p:txBody>
      </p:sp>
      <p:sp>
        <p:nvSpPr>
          <p:cNvPr id="295" name="Google Shape;295;p14"/>
          <p:cNvSpPr txBox="1"/>
          <p:nvPr/>
        </p:nvSpPr>
        <p:spPr>
          <a:xfrm>
            <a:off x="150850" y="1189003"/>
            <a:ext cx="4325455" cy="3585567"/>
          </a:xfrm>
          <a:prstGeom prst="rect">
            <a:avLst/>
          </a:prstGeom>
          <a:noFill/>
          <a:ln>
            <a:noFill/>
          </a:ln>
        </p:spPr>
        <p:txBody>
          <a:bodyPr spcFirstLastPara="1" wrap="square" lIns="91425" tIns="91425" rIns="91425" bIns="91425" anchor="t" anchorCtr="0">
            <a:spAutoFit/>
          </a:bodyPr>
          <a:lstStyle/>
          <a:p>
            <a:pPr marL="0" marR="0" lvl="0" indent="0" algn="just" rtl="0">
              <a:lnSpc>
                <a:spcPct val="150000"/>
              </a:lnSpc>
              <a:spcBef>
                <a:spcPts val="0"/>
              </a:spcBef>
              <a:spcAft>
                <a:spcPts val="600"/>
              </a:spcAft>
              <a:buClr>
                <a:srgbClr val="000000"/>
              </a:buClr>
              <a:buSzPts val="1600"/>
              <a:buFont typeface="Arial"/>
              <a:buNone/>
            </a:pPr>
            <a:r>
              <a:rPr lang="en-ID" sz="1600" b="0" i="0" u="none" strike="noStrike" cap="none">
                <a:solidFill>
                  <a:srgbClr val="000000"/>
                </a:solidFill>
                <a:latin typeface="Overlock"/>
                <a:ea typeface="Overlock"/>
                <a:cs typeface="Overlock"/>
                <a:sym typeface="Overlock"/>
              </a:rPr>
              <a:t>Pada tahap ini editor mulai melakukan pemotongan dan penghalusan gambar yang sudah tersusun baik. Editor kemudian merapikan setiap potongan antar shot yang masih kurang baik atau mengganggu. Dalam tahap ini editor juga memberikan efek-efek atau transisi sebagai penyambungan/ perpindahan shot dan scene. Tujuan dari tahap ini adalah agar alur cerita tersusun baik dengan insert shot yang tepat. </a:t>
            </a:r>
            <a:endParaRPr sz="1400" b="0" i="0" u="none" strike="noStrike" cap="none">
              <a:solidFill>
                <a:srgbClr val="000000"/>
              </a:solidFill>
              <a:latin typeface="Arial"/>
              <a:ea typeface="Arial"/>
              <a:cs typeface="Arial"/>
              <a:sym typeface="Arial"/>
            </a:endParaRPr>
          </a:p>
        </p:txBody>
      </p:sp>
      <p:sp>
        <p:nvSpPr>
          <p:cNvPr id="296" name="Google Shape;296;p14"/>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cxnSp>
        <p:nvCxnSpPr>
          <p:cNvPr id="297" name="Google Shape;297;p14"/>
          <p:cNvCxnSpPr/>
          <p:nvPr/>
        </p:nvCxnSpPr>
        <p:spPr>
          <a:xfrm>
            <a:off x="150201" y="1107303"/>
            <a:ext cx="0" cy="3454064"/>
          </a:xfrm>
          <a:prstGeom prst="straightConnector1">
            <a:avLst/>
          </a:prstGeom>
          <a:noFill/>
          <a:ln w="28575" cap="flat" cmpd="sng">
            <a:solidFill>
              <a:srgbClr val="0F3570"/>
            </a:solidFill>
            <a:prstDash val="solid"/>
            <a:round/>
            <a:headEnd type="none" w="sm" len="sm"/>
            <a:tailEnd type="none" w="sm" len="sm"/>
          </a:ln>
        </p:spPr>
      </p:cxnSp>
      <p:pic>
        <p:nvPicPr>
          <p:cNvPr id="298" name="Google Shape;298;p14" descr="Video Trimmer — Cut Video Online — Clideo"/>
          <p:cNvPicPr preferRelativeResize="0"/>
          <p:nvPr/>
        </p:nvPicPr>
        <p:blipFill rotWithShape="1">
          <a:blip r:embed="rId4">
            <a:alphaModFix/>
          </a:blip>
          <a:srcRect/>
          <a:stretch/>
        </p:blipFill>
        <p:spPr>
          <a:xfrm rot="347234">
            <a:off x="4860128" y="1625249"/>
            <a:ext cx="3895725" cy="2259151"/>
          </a:xfrm>
          <a:prstGeom prst="rect">
            <a:avLst/>
          </a:prstGeom>
          <a:noFill/>
          <a:ln>
            <a:noFill/>
          </a:ln>
          <a:effectLst>
            <a:outerShdw blurRad="190500" algn="tl" rotWithShape="0">
              <a:srgbClr val="000000">
                <a:alpha val="69411"/>
              </a:srgbClr>
            </a:outerShdw>
          </a:effectLst>
        </p:spPr>
      </p:pic>
      <p:sp>
        <p:nvSpPr>
          <p:cNvPr id="299" name="Google Shape;299;p14"/>
          <p:cNvSpPr/>
          <p:nvPr/>
        </p:nvSpPr>
        <p:spPr>
          <a:xfrm rot="325400">
            <a:off x="4493968" y="3873433"/>
            <a:ext cx="4455066"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ID" sz="3200" b="0" i="0" u="none" strike="noStrike" cap="none">
                <a:solidFill>
                  <a:schemeClr val="dk1"/>
                </a:solidFill>
                <a:latin typeface="Arial"/>
                <a:ea typeface="Arial"/>
                <a:cs typeface="Arial"/>
                <a:sym typeface="Arial"/>
              </a:rPr>
              <a:t>Triming Video</a:t>
            </a:r>
            <a:endParaRPr sz="1400" b="0" i="0" u="none" strike="noStrike" cap="none">
              <a:solidFill>
                <a:srgbClr val="000000"/>
              </a:solidFill>
              <a:latin typeface="Arial"/>
              <a:ea typeface="Arial"/>
              <a:cs typeface="Arial"/>
              <a:sym typeface="Arial"/>
            </a:endParaRPr>
          </a:p>
        </p:txBody>
      </p:sp>
      <p:cxnSp>
        <p:nvCxnSpPr>
          <p:cNvPr id="300" name="Google Shape;300;p14"/>
          <p:cNvCxnSpPr/>
          <p:nvPr/>
        </p:nvCxnSpPr>
        <p:spPr>
          <a:xfrm>
            <a:off x="5039833" y="3785191"/>
            <a:ext cx="3441764" cy="380629"/>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5" name="Google Shape;305;p15" descr="Warna Kartun Animasi, Animasi, warna, kartun, Wallpaper desktop png |  PNGWing"/>
          <p:cNvPicPr preferRelativeResize="0"/>
          <p:nvPr/>
        </p:nvPicPr>
        <p:blipFill rotWithShape="1">
          <a:blip r:embed="rId3">
            <a:alphaModFix/>
          </a:blip>
          <a:srcRect/>
          <a:stretch/>
        </p:blipFill>
        <p:spPr>
          <a:xfrm>
            <a:off x="4874390" y="156933"/>
            <a:ext cx="5756019" cy="5005234"/>
          </a:xfrm>
          <a:prstGeom prst="rect">
            <a:avLst/>
          </a:prstGeom>
          <a:noFill/>
          <a:ln>
            <a:noFill/>
          </a:ln>
        </p:spPr>
      </p:pic>
      <p:sp>
        <p:nvSpPr>
          <p:cNvPr id="306" name="Google Shape;306;p15"/>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15"/>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308" name="Google Shape;308;p15"/>
          <p:cNvPicPr preferRelativeResize="0"/>
          <p:nvPr/>
        </p:nvPicPr>
        <p:blipFill rotWithShape="1">
          <a:blip r:embed="rId4">
            <a:alphaModFix/>
          </a:blip>
          <a:srcRect/>
          <a:stretch/>
        </p:blipFill>
        <p:spPr>
          <a:xfrm>
            <a:off x="7831000" y="-228600"/>
            <a:ext cx="1301194" cy="707624"/>
          </a:xfrm>
          <a:prstGeom prst="rect">
            <a:avLst/>
          </a:prstGeom>
          <a:noFill/>
          <a:ln>
            <a:noFill/>
          </a:ln>
        </p:spPr>
      </p:pic>
      <p:sp>
        <p:nvSpPr>
          <p:cNvPr id="309" name="Google Shape;309;p15"/>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dirty="0" smtClean="0">
                <a:solidFill>
                  <a:srgbClr val="0F3570"/>
                </a:solidFill>
                <a:latin typeface="Overlock"/>
                <a:ea typeface="Overlock"/>
                <a:cs typeface="Overlock"/>
                <a:sym typeface="Overlock"/>
              </a:rPr>
              <a:t>Proses Mastering </a:t>
            </a:r>
            <a:endParaRPr sz="2800" b="1" i="0" u="none" strike="noStrike" cap="none" dirty="0">
              <a:solidFill>
                <a:srgbClr val="0F3570"/>
              </a:solidFill>
              <a:latin typeface="Overlock"/>
              <a:ea typeface="Overlock"/>
              <a:cs typeface="Overlock"/>
              <a:sym typeface="Overlock"/>
            </a:endParaRPr>
          </a:p>
        </p:txBody>
      </p:sp>
      <p:sp>
        <p:nvSpPr>
          <p:cNvPr id="310" name="Google Shape;310;p15"/>
          <p:cNvSpPr txBox="1"/>
          <p:nvPr/>
        </p:nvSpPr>
        <p:spPr>
          <a:xfrm>
            <a:off x="680484" y="2071505"/>
            <a:ext cx="7653619" cy="2108239"/>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t" anchorCtr="0">
            <a:spAutoFit/>
          </a:bodyPr>
          <a:lstStyle/>
          <a:p>
            <a:pPr marL="0" marR="0" lvl="0" indent="0" algn="just" rtl="0">
              <a:lnSpc>
                <a:spcPct val="150000"/>
              </a:lnSpc>
              <a:spcBef>
                <a:spcPts val="0"/>
              </a:spcBef>
              <a:spcAft>
                <a:spcPts val="600"/>
              </a:spcAft>
              <a:buClr>
                <a:srgbClr val="000000"/>
              </a:buClr>
              <a:buSzPts val="1600"/>
              <a:buFont typeface="Arial"/>
              <a:buNone/>
            </a:pPr>
            <a:r>
              <a:rPr lang="en-ID" sz="1600" b="0" i="0" u="none" strike="noStrike" cap="none">
                <a:solidFill>
                  <a:schemeClr val="dk1"/>
                </a:solidFill>
                <a:latin typeface="Overlock"/>
                <a:ea typeface="Overlock"/>
                <a:cs typeface="Overlock"/>
                <a:sym typeface="Overlock"/>
              </a:rPr>
              <a:t>Setiap gambar yang telah selesai di edit perlu dikoreksi warnanya agar didapat persamaan warna, karena bukan tidak mungkin pada saat produksi berlangsung ada kendala pencahayaan yang akhirnya mempengaruhi warna dalam gambar. Yaitu dengan cara memakai video efect, seperti image control, color balance, color corection atau memakai software terpisah seperti Adobe After Effect dan Sony Vegas</a:t>
            </a:r>
            <a:endParaRPr sz="1400" b="0" i="0" u="none" strike="noStrike" cap="none">
              <a:solidFill>
                <a:srgbClr val="000000"/>
              </a:solidFill>
              <a:latin typeface="Arial"/>
              <a:ea typeface="Arial"/>
              <a:cs typeface="Arial"/>
              <a:sym typeface="Arial"/>
            </a:endParaRPr>
          </a:p>
        </p:txBody>
      </p:sp>
      <p:sp>
        <p:nvSpPr>
          <p:cNvPr id="311" name="Google Shape;311;p15"/>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sp>
        <p:nvSpPr>
          <p:cNvPr id="312" name="Google Shape;312;p15"/>
          <p:cNvSpPr txBox="1"/>
          <p:nvPr/>
        </p:nvSpPr>
        <p:spPr>
          <a:xfrm>
            <a:off x="680484" y="1232228"/>
            <a:ext cx="7525857" cy="815578"/>
          </a:xfrm>
          <a:prstGeom prst="rect">
            <a:avLst/>
          </a:prstGeom>
          <a:noFill/>
          <a:ln>
            <a:noFill/>
          </a:ln>
        </p:spPr>
        <p:txBody>
          <a:bodyPr spcFirstLastPara="1" wrap="square" lIns="91425" tIns="91425" rIns="91425" bIns="91425" anchor="t" anchorCtr="0">
            <a:spAutoFit/>
          </a:bodyPr>
          <a:lstStyle/>
          <a:p>
            <a:pPr marL="342900" marR="0" lvl="0" indent="-342900" algn="just" rtl="0">
              <a:lnSpc>
                <a:spcPct val="150000"/>
              </a:lnSpc>
              <a:spcBef>
                <a:spcPts val="0"/>
              </a:spcBef>
              <a:spcAft>
                <a:spcPts val="600"/>
              </a:spcAft>
              <a:buClr>
                <a:srgbClr val="000000"/>
              </a:buClr>
              <a:buSzPts val="2400"/>
              <a:buFont typeface="Overlock"/>
              <a:buChar char="֍"/>
            </a:pPr>
            <a:r>
              <a:rPr lang="en-ID" sz="2400" b="1" i="0" u="none" strike="noStrike" cap="none">
                <a:solidFill>
                  <a:srgbClr val="000000"/>
                </a:solidFill>
                <a:latin typeface="Overlock"/>
                <a:ea typeface="Overlock"/>
                <a:cs typeface="Overlock"/>
                <a:sym typeface="Overlock"/>
              </a:rPr>
              <a:t>Colour Grading</a:t>
            </a:r>
            <a:endParaRPr sz="2400" b="1" i="0" u="none" strike="noStrike" cap="none">
              <a:solidFill>
                <a:srgbClr val="000000"/>
              </a:solidFill>
              <a:latin typeface="Overlock"/>
              <a:ea typeface="Overlock"/>
              <a:cs typeface="Overlock"/>
              <a:sym typeface="Overlock"/>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6"/>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 name="Google Shape;318;p16"/>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319" name="Google Shape;319;p16"/>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320" name="Google Shape;320;p16"/>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a:solidFill>
                  <a:srgbClr val="0F3570"/>
                </a:solidFill>
                <a:latin typeface="Overlock"/>
                <a:ea typeface="Overlock"/>
                <a:cs typeface="Overlock"/>
                <a:sym typeface="Overlock"/>
              </a:rPr>
              <a:t>PROSES MASTERING </a:t>
            </a:r>
            <a:endParaRPr sz="2800" b="1" i="0" u="none" strike="noStrike" cap="none">
              <a:solidFill>
                <a:srgbClr val="0F3570"/>
              </a:solidFill>
              <a:latin typeface="Overlock"/>
              <a:ea typeface="Overlock"/>
              <a:cs typeface="Overlock"/>
              <a:sym typeface="Overlock"/>
            </a:endParaRPr>
          </a:p>
        </p:txBody>
      </p:sp>
      <p:sp>
        <p:nvSpPr>
          <p:cNvPr id="321" name="Google Shape;321;p16"/>
          <p:cNvSpPr txBox="1"/>
          <p:nvPr/>
        </p:nvSpPr>
        <p:spPr>
          <a:xfrm>
            <a:off x="680484" y="2071505"/>
            <a:ext cx="7653619" cy="1815851"/>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t" anchorCtr="0">
            <a:spAutoFit/>
          </a:bodyPr>
          <a:lstStyle/>
          <a:p>
            <a:pPr marL="0" marR="0" lvl="0" indent="0" algn="just" rtl="0">
              <a:lnSpc>
                <a:spcPct val="150000"/>
              </a:lnSpc>
              <a:spcBef>
                <a:spcPts val="0"/>
              </a:spcBef>
              <a:spcAft>
                <a:spcPts val="0"/>
              </a:spcAft>
              <a:buClr>
                <a:srgbClr val="000000"/>
              </a:buClr>
              <a:buSzPts val="1600"/>
              <a:buFont typeface="Arial"/>
              <a:buNone/>
            </a:pPr>
            <a:r>
              <a:rPr lang="en-ID" sz="1600" b="0" i="0" u="none" strike="noStrike" cap="none">
                <a:solidFill>
                  <a:schemeClr val="dk1"/>
                </a:solidFill>
                <a:latin typeface="Overlock"/>
                <a:ea typeface="Overlock"/>
                <a:cs typeface="Overlock"/>
                <a:sym typeface="Overlock"/>
              </a:rPr>
              <a:t>Pada tahap pemberian title ini, tahap ini biasanya aplikasi video editor telah menydiakan atau dapat menggunakan software lain seperti After effect, Adobe After effect atau software grafis dan animasi lain.</a:t>
            </a:r>
            <a:endParaRPr sz="1400" b="0" i="0" u="none" strike="noStrike" cap="none">
              <a:solidFill>
                <a:srgbClr val="000000"/>
              </a:solidFill>
              <a:latin typeface="Arial"/>
              <a:ea typeface="Arial"/>
              <a:cs typeface="Arial"/>
              <a:sym typeface="Arial"/>
            </a:endParaRPr>
          </a:p>
          <a:p>
            <a:pPr marL="0" marR="0" lvl="0" indent="0" algn="just" rtl="0">
              <a:lnSpc>
                <a:spcPct val="150000"/>
              </a:lnSpc>
              <a:spcBef>
                <a:spcPts val="600"/>
              </a:spcBef>
              <a:spcAft>
                <a:spcPts val="600"/>
              </a:spcAft>
              <a:buClr>
                <a:srgbClr val="000000"/>
              </a:buClr>
              <a:buSzPts val="1600"/>
              <a:buFont typeface="Arial"/>
              <a:buNone/>
            </a:pPr>
            <a:r>
              <a:rPr lang="en-ID" sz="1600" b="0" i="0" u="none" strike="noStrike" cap="none">
                <a:solidFill>
                  <a:schemeClr val="dk1"/>
                </a:solidFill>
                <a:latin typeface="Overlock"/>
                <a:ea typeface="Overlock"/>
                <a:cs typeface="Overlock"/>
                <a:sym typeface="Overlock"/>
              </a:rPr>
              <a:t> </a:t>
            </a:r>
            <a:endParaRPr sz="1600" b="0" i="0" u="none" strike="noStrike" cap="none">
              <a:solidFill>
                <a:schemeClr val="dk1"/>
              </a:solidFill>
              <a:latin typeface="Overlock"/>
              <a:ea typeface="Overlock"/>
              <a:cs typeface="Overlock"/>
              <a:sym typeface="Overlock"/>
            </a:endParaRPr>
          </a:p>
        </p:txBody>
      </p:sp>
      <p:sp>
        <p:nvSpPr>
          <p:cNvPr id="322" name="Google Shape;322;p16"/>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sp>
        <p:nvSpPr>
          <p:cNvPr id="323" name="Google Shape;323;p16"/>
          <p:cNvSpPr txBox="1"/>
          <p:nvPr/>
        </p:nvSpPr>
        <p:spPr>
          <a:xfrm>
            <a:off x="680484" y="1232228"/>
            <a:ext cx="7525857" cy="815578"/>
          </a:xfrm>
          <a:prstGeom prst="rect">
            <a:avLst/>
          </a:prstGeom>
          <a:noFill/>
          <a:ln>
            <a:noFill/>
          </a:ln>
        </p:spPr>
        <p:txBody>
          <a:bodyPr spcFirstLastPara="1" wrap="square" lIns="91425" tIns="91425" rIns="91425" bIns="91425" anchor="t" anchorCtr="0">
            <a:spAutoFit/>
          </a:bodyPr>
          <a:lstStyle/>
          <a:p>
            <a:pPr marL="342900" marR="0" lvl="0" indent="-342900" algn="just" rtl="0">
              <a:lnSpc>
                <a:spcPct val="150000"/>
              </a:lnSpc>
              <a:spcBef>
                <a:spcPts val="0"/>
              </a:spcBef>
              <a:spcAft>
                <a:spcPts val="600"/>
              </a:spcAft>
              <a:buClr>
                <a:srgbClr val="000000"/>
              </a:buClr>
              <a:buSzPts val="2400"/>
              <a:buFont typeface="Overlock"/>
              <a:buChar char="֍"/>
            </a:pPr>
            <a:r>
              <a:rPr lang="en-ID" sz="2400" b="1" i="0" u="none" strike="noStrike" cap="none">
                <a:solidFill>
                  <a:srgbClr val="000000"/>
                </a:solidFill>
                <a:latin typeface="Overlock"/>
                <a:ea typeface="Overlock"/>
                <a:cs typeface="Overlock"/>
                <a:sym typeface="Overlock"/>
              </a:rPr>
              <a:t>Titling</a:t>
            </a:r>
            <a:endParaRPr sz="2400" b="1" i="0" u="none" strike="noStrike" cap="none">
              <a:solidFill>
                <a:srgbClr val="000000"/>
              </a:solidFill>
              <a:latin typeface="Overlock"/>
              <a:ea typeface="Overlock"/>
              <a:cs typeface="Overlock"/>
              <a:sym typeface="Overlock"/>
            </a:endParaRPr>
          </a:p>
        </p:txBody>
      </p:sp>
      <p:pic>
        <p:nvPicPr>
          <p:cNvPr id="324" name="Google Shape;324;p16" descr="5 Trik Membuat Judul Video Youtube agar mudah dicari dan banyak dilihat  orang"/>
          <p:cNvPicPr preferRelativeResize="0"/>
          <p:nvPr/>
        </p:nvPicPr>
        <p:blipFill rotWithShape="1">
          <a:blip r:embed="rId4">
            <a:alphaModFix/>
          </a:blip>
          <a:srcRect/>
          <a:stretch/>
        </p:blipFill>
        <p:spPr>
          <a:xfrm>
            <a:off x="4588120" y="2999508"/>
            <a:ext cx="3086750" cy="18520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7"/>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 name="Google Shape;330;p17"/>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331" name="Google Shape;331;p17"/>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332" name="Google Shape;332;p17"/>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a:solidFill>
                  <a:srgbClr val="0F3570"/>
                </a:solidFill>
                <a:latin typeface="Overlock"/>
                <a:ea typeface="Overlock"/>
                <a:cs typeface="Overlock"/>
                <a:sym typeface="Overlock"/>
              </a:rPr>
              <a:t>PROSES MASTERING </a:t>
            </a:r>
            <a:endParaRPr sz="2800" b="1" i="0" u="none" strike="noStrike" cap="none">
              <a:solidFill>
                <a:srgbClr val="0F3570"/>
              </a:solidFill>
              <a:latin typeface="Overlock"/>
              <a:ea typeface="Overlock"/>
              <a:cs typeface="Overlock"/>
              <a:sym typeface="Overlock"/>
            </a:endParaRPr>
          </a:p>
        </p:txBody>
      </p:sp>
      <p:sp>
        <p:nvSpPr>
          <p:cNvPr id="333" name="Google Shape;333;p17"/>
          <p:cNvSpPr txBox="1"/>
          <p:nvPr/>
        </p:nvSpPr>
        <p:spPr>
          <a:xfrm>
            <a:off x="680484" y="2071505"/>
            <a:ext cx="7653619" cy="2477571"/>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t" anchorCtr="0">
            <a:spAutoFit/>
          </a:bodyPr>
          <a:lstStyle/>
          <a:p>
            <a:pPr marL="0" marR="0" lvl="0" indent="0" algn="just" rtl="0">
              <a:lnSpc>
                <a:spcPct val="150000"/>
              </a:lnSpc>
              <a:spcBef>
                <a:spcPts val="0"/>
              </a:spcBef>
              <a:spcAft>
                <a:spcPts val="600"/>
              </a:spcAft>
              <a:buClr>
                <a:srgbClr val="000000"/>
              </a:buClr>
              <a:buSzPts val="1600"/>
              <a:buFont typeface="Arial"/>
              <a:buNone/>
            </a:pPr>
            <a:r>
              <a:rPr lang="en-ID" sz="1600" b="0" i="0" u="none" strike="noStrike" cap="none">
                <a:solidFill>
                  <a:schemeClr val="dk1"/>
                </a:solidFill>
                <a:latin typeface="Overlock"/>
                <a:ea typeface="Overlock"/>
                <a:cs typeface="Overlock"/>
                <a:sym typeface="Overlock"/>
              </a:rPr>
              <a:t>Setelah melalui proses penyuntingan gambar atau editing, maka proses yang harus dilalui selanjutnya adalah Audio Mixing, yaitu menyatukan dan menyelaraskan suara sekaligus memberikan tambahan seperti musik instrument, musik ilustrasi atau sound effect yang dapat mendukung penceritaan. Biasanya menggunakan Audio effect yang tersedia di adobe premiere, atau menggunakan software sendiri seperti Adobe Audition, CoolEdit Pro, Wavelab, dll</a:t>
            </a:r>
            <a:endParaRPr sz="1600" b="0" i="0" u="none" strike="noStrike" cap="none">
              <a:solidFill>
                <a:schemeClr val="dk1"/>
              </a:solidFill>
              <a:latin typeface="Overlock"/>
              <a:ea typeface="Overlock"/>
              <a:cs typeface="Overlock"/>
              <a:sym typeface="Overlock"/>
            </a:endParaRPr>
          </a:p>
        </p:txBody>
      </p:sp>
      <p:sp>
        <p:nvSpPr>
          <p:cNvPr id="334" name="Google Shape;334;p17"/>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sp>
        <p:nvSpPr>
          <p:cNvPr id="335" name="Google Shape;335;p17"/>
          <p:cNvSpPr txBox="1"/>
          <p:nvPr/>
        </p:nvSpPr>
        <p:spPr>
          <a:xfrm>
            <a:off x="680484" y="1232228"/>
            <a:ext cx="7525857" cy="815578"/>
          </a:xfrm>
          <a:prstGeom prst="rect">
            <a:avLst/>
          </a:prstGeom>
          <a:noFill/>
          <a:ln>
            <a:noFill/>
          </a:ln>
        </p:spPr>
        <p:txBody>
          <a:bodyPr spcFirstLastPara="1" wrap="square" lIns="91425" tIns="91425" rIns="91425" bIns="91425" anchor="t" anchorCtr="0">
            <a:spAutoFit/>
          </a:bodyPr>
          <a:lstStyle/>
          <a:p>
            <a:pPr marL="342900" marR="0" lvl="0" indent="-342900" algn="just" rtl="0">
              <a:lnSpc>
                <a:spcPct val="150000"/>
              </a:lnSpc>
              <a:spcBef>
                <a:spcPts val="0"/>
              </a:spcBef>
              <a:spcAft>
                <a:spcPts val="600"/>
              </a:spcAft>
              <a:buClr>
                <a:srgbClr val="000000"/>
              </a:buClr>
              <a:buSzPts val="2400"/>
              <a:buFont typeface="Overlock"/>
              <a:buChar char="֍"/>
            </a:pPr>
            <a:r>
              <a:rPr lang="en-ID" sz="2400" b="1" i="0" u="none" strike="noStrike" cap="none">
                <a:solidFill>
                  <a:srgbClr val="000000"/>
                </a:solidFill>
                <a:latin typeface="Overlock"/>
                <a:ea typeface="Overlock"/>
                <a:cs typeface="Overlock"/>
                <a:sym typeface="Overlock"/>
              </a:rPr>
              <a:t>Audio Mixing</a:t>
            </a:r>
            <a:endParaRPr sz="2400" b="1" i="0" u="none" strike="noStrike" cap="none">
              <a:solidFill>
                <a:srgbClr val="000000"/>
              </a:solidFill>
              <a:latin typeface="Overlock"/>
              <a:ea typeface="Overlock"/>
              <a:cs typeface="Overlock"/>
              <a:sym typeface="Overlock"/>
            </a:endParaRPr>
          </a:p>
        </p:txBody>
      </p:sp>
      <p:pic>
        <p:nvPicPr>
          <p:cNvPr id="336" name="Google Shape;336;p17"/>
          <p:cNvPicPr preferRelativeResize="0"/>
          <p:nvPr/>
        </p:nvPicPr>
        <p:blipFill rotWithShape="1">
          <a:blip r:embed="rId4">
            <a:alphaModFix/>
          </a:blip>
          <a:srcRect/>
          <a:stretch/>
        </p:blipFill>
        <p:spPr>
          <a:xfrm>
            <a:off x="6999621" y="386357"/>
            <a:ext cx="1697811" cy="165871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18"/>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p18"/>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343" name="Google Shape;343;p18"/>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344" name="Google Shape;344;p18"/>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a:solidFill>
                  <a:srgbClr val="0F3570"/>
                </a:solidFill>
                <a:latin typeface="Overlock"/>
                <a:ea typeface="Overlock"/>
                <a:cs typeface="Overlock"/>
                <a:sym typeface="Overlock"/>
              </a:rPr>
              <a:t>PROSES MASTERING </a:t>
            </a:r>
            <a:endParaRPr sz="2800" b="1" i="0" u="none" strike="noStrike" cap="none">
              <a:solidFill>
                <a:srgbClr val="0F3570"/>
              </a:solidFill>
              <a:latin typeface="Overlock"/>
              <a:ea typeface="Overlock"/>
              <a:cs typeface="Overlock"/>
              <a:sym typeface="Overlock"/>
            </a:endParaRPr>
          </a:p>
        </p:txBody>
      </p:sp>
      <p:sp>
        <p:nvSpPr>
          <p:cNvPr id="345" name="Google Shape;345;p18"/>
          <p:cNvSpPr txBox="1"/>
          <p:nvPr/>
        </p:nvSpPr>
        <p:spPr>
          <a:xfrm>
            <a:off x="680484" y="2071505"/>
            <a:ext cx="7653619" cy="1738907"/>
          </a:xfrm>
          <a:prstGeom prst="rect">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91425" rIns="91425" bIns="91425" anchor="t" anchorCtr="0">
            <a:spAutoFit/>
          </a:bodyPr>
          <a:lstStyle/>
          <a:p>
            <a:pPr marL="0" marR="0" lvl="0" indent="0" algn="just" rtl="0">
              <a:lnSpc>
                <a:spcPct val="150000"/>
              </a:lnSpc>
              <a:spcBef>
                <a:spcPts val="0"/>
              </a:spcBef>
              <a:spcAft>
                <a:spcPts val="600"/>
              </a:spcAft>
              <a:buClr>
                <a:srgbClr val="000000"/>
              </a:buClr>
              <a:buSzPts val="1600"/>
              <a:buFont typeface="Arial"/>
              <a:buNone/>
            </a:pPr>
            <a:r>
              <a:rPr lang="en-ID" sz="1600" b="0" i="0" u="none" strike="noStrike" cap="none">
                <a:solidFill>
                  <a:schemeClr val="dk1"/>
                </a:solidFill>
                <a:latin typeface="Overlock"/>
                <a:ea typeface="Overlock"/>
                <a:cs typeface="Overlock"/>
                <a:sym typeface="Overlock"/>
              </a:rPr>
              <a:t>Tahapan ini proses editing telah selesai dilakukan. Lalu hasil akhir dieksport ke dalam bentuk movie dengan frame rate 720x576, kemudian diubah kedalam bentuk MPEG II (DVD) atau MPEG I (VCD) dengan menggunakan software WinAvi, Canopus Procorder, TMPEG gen, Movie Factory 4, dll.</a:t>
            </a:r>
            <a:endParaRPr sz="1600" b="0" i="0" u="none" strike="noStrike" cap="none">
              <a:solidFill>
                <a:schemeClr val="dk1"/>
              </a:solidFill>
              <a:latin typeface="Overlock"/>
              <a:ea typeface="Overlock"/>
              <a:cs typeface="Overlock"/>
              <a:sym typeface="Overlock"/>
            </a:endParaRPr>
          </a:p>
        </p:txBody>
      </p:sp>
      <p:sp>
        <p:nvSpPr>
          <p:cNvPr id="346" name="Google Shape;346;p18"/>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sp>
        <p:nvSpPr>
          <p:cNvPr id="347" name="Google Shape;347;p18"/>
          <p:cNvSpPr txBox="1"/>
          <p:nvPr/>
        </p:nvSpPr>
        <p:spPr>
          <a:xfrm>
            <a:off x="680484" y="1232228"/>
            <a:ext cx="7525857" cy="815578"/>
          </a:xfrm>
          <a:prstGeom prst="rect">
            <a:avLst/>
          </a:prstGeom>
          <a:noFill/>
          <a:ln>
            <a:noFill/>
          </a:ln>
        </p:spPr>
        <p:txBody>
          <a:bodyPr spcFirstLastPara="1" wrap="square" lIns="91425" tIns="91425" rIns="91425" bIns="91425" anchor="t" anchorCtr="0">
            <a:spAutoFit/>
          </a:bodyPr>
          <a:lstStyle/>
          <a:p>
            <a:pPr marL="342900" marR="0" lvl="0" indent="-342900" algn="just" rtl="0">
              <a:lnSpc>
                <a:spcPct val="150000"/>
              </a:lnSpc>
              <a:spcBef>
                <a:spcPts val="0"/>
              </a:spcBef>
              <a:spcAft>
                <a:spcPts val="600"/>
              </a:spcAft>
              <a:buClr>
                <a:srgbClr val="000000"/>
              </a:buClr>
              <a:buSzPts val="2400"/>
              <a:buFont typeface="Overlock"/>
              <a:buChar char="֍"/>
            </a:pPr>
            <a:r>
              <a:rPr lang="en-ID" sz="2400" b="1" i="0" u="none" strike="noStrike" cap="none">
                <a:solidFill>
                  <a:srgbClr val="000000"/>
                </a:solidFill>
                <a:latin typeface="Overlock"/>
                <a:ea typeface="Overlock"/>
                <a:cs typeface="Overlock"/>
                <a:sym typeface="Overlock"/>
              </a:rPr>
              <a:t>Release Master</a:t>
            </a:r>
            <a:endParaRPr sz="2400" b="1" i="0" u="none" strike="noStrike" cap="none">
              <a:solidFill>
                <a:srgbClr val="000000"/>
              </a:solidFill>
              <a:latin typeface="Overlock"/>
              <a:ea typeface="Overlock"/>
              <a:cs typeface="Overlock"/>
              <a:sym typeface="Overlock"/>
            </a:endParaRPr>
          </a:p>
        </p:txBody>
      </p:sp>
      <p:pic>
        <p:nvPicPr>
          <p:cNvPr id="348" name="Google Shape;348;p18" descr="Export Videos Directly to Youtube in Four Taps | Explain Everything"/>
          <p:cNvPicPr preferRelativeResize="0"/>
          <p:nvPr/>
        </p:nvPicPr>
        <p:blipFill rotWithShape="1">
          <a:blip r:embed="rId4">
            <a:alphaModFix/>
          </a:blip>
          <a:srcRect l="17791" t="4540" r="17695" b="4505"/>
          <a:stretch/>
        </p:blipFill>
        <p:spPr>
          <a:xfrm>
            <a:off x="4242476" y="3306570"/>
            <a:ext cx="2604891" cy="183693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19"/>
          <p:cNvSpPr/>
          <p:nvPr/>
        </p:nvSpPr>
        <p:spPr>
          <a:xfrm>
            <a:off x="0" y="400"/>
            <a:ext cx="9161700" cy="312000"/>
          </a:xfrm>
          <a:prstGeom prst="rect">
            <a:avLst/>
          </a:prstGeom>
          <a:solidFill>
            <a:srgbClr val="0F357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 name="Google Shape;354;p19"/>
          <p:cNvSpPr txBox="1">
            <a:spLocks noGrp="1"/>
          </p:cNvSpPr>
          <p:nvPr>
            <p:ph type="subTitle" idx="1"/>
          </p:nvPr>
        </p:nvSpPr>
        <p:spPr>
          <a:xfrm>
            <a:off x="-32225" y="4787425"/>
            <a:ext cx="3735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F3570"/>
                </a:solidFill>
                <a:latin typeface="Bebas Neue"/>
                <a:ea typeface="Bebas Neue"/>
                <a:cs typeface="Bebas Neue"/>
                <a:sym typeface="Bebas Neue"/>
              </a:rPr>
              <a:t>DTS 2022</a:t>
            </a:r>
            <a:endParaRPr sz="1500">
              <a:solidFill>
                <a:srgbClr val="0F3570"/>
              </a:solidFill>
              <a:latin typeface="Bebas Neue"/>
              <a:ea typeface="Bebas Neue"/>
              <a:cs typeface="Bebas Neue"/>
              <a:sym typeface="Bebas Neue"/>
            </a:endParaRPr>
          </a:p>
        </p:txBody>
      </p:sp>
      <p:pic>
        <p:nvPicPr>
          <p:cNvPr id="355" name="Google Shape;355;p19"/>
          <p:cNvPicPr preferRelativeResize="0"/>
          <p:nvPr/>
        </p:nvPicPr>
        <p:blipFill rotWithShape="1">
          <a:blip r:embed="rId3">
            <a:alphaModFix/>
          </a:blip>
          <a:srcRect/>
          <a:stretch/>
        </p:blipFill>
        <p:spPr>
          <a:xfrm>
            <a:off x="7831000" y="-228600"/>
            <a:ext cx="1301194" cy="707624"/>
          </a:xfrm>
          <a:prstGeom prst="rect">
            <a:avLst/>
          </a:prstGeom>
          <a:noFill/>
          <a:ln>
            <a:noFill/>
          </a:ln>
        </p:spPr>
      </p:pic>
      <p:sp>
        <p:nvSpPr>
          <p:cNvPr id="356" name="Google Shape;356;p19"/>
          <p:cNvSpPr txBox="1"/>
          <p:nvPr/>
        </p:nvSpPr>
        <p:spPr>
          <a:xfrm>
            <a:off x="150850" y="491780"/>
            <a:ext cx="8183253" cy="615523"/>
          </a:xfrm>
          <a:prstGeom prst="rect">
            <a:avLst/>
          </a:prstGeom>
          <a:noFill/>
          <a:ln w="28575" cap="flat" cmpd="sng">
            <a:solidFill>
              <a:srgbClr val="0F357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ID" sz="2800" b="1" i="0" u="none" strike="noStrike" cap="none">
                <a:solidFill>
                  <a:srgbClr val="0F3570"/>
                </a:solidFill>
                <a:latin typeface="Overlock"/>
                <a:ea typeface="Overlock"/>
                <a:cs typeface="Overlock"/>
                <a:sym typeface="Overlock"/>
              </a:rPr>
              <a:t>Mutu produk editing</a:t>
            </a:r>
            <a:endParaRPr sz="2800" b="1" i="0" u="none" strike="noStrike" cap="none">
              <a:solidFill>
                <a:srgbClr val="0F3570"/>
              </a:solidFill>
              <a:latin typeface="Overlock"/>
              <a:ea typeface="Overlock"/>
              <a:cs typeface="Overlock"/>
              <a:sym typeface="Overlock"/>
            </a:endParaRPr>
          </a:p>
        </p:txBody>
      </p:sp>
      <p:sp>
        <p:nvSpPr>
          <p:cNvPr id="357" name="Google Shape;357;p19"/>
          <p:cNvSpPr txBox="1"/>
          <p:nvPr/>
        </p:nvSpPr>
        <p:spPr>
          <a:xfrm>
            <a:off x="415666" y="1373429"/>
            <a:ext cx="7653619" cy="3600955"/>
          </a:xfrm>
          <a:prstGeom prst="rect">
            <a:avLst/>
          </a:prstGeom>
          <a:solidFill>
            <a:schemeClr val="lt1"/>
          </a:solidFill>
          <a:ln>
            <a:noFill/>
          </a:ln>
        </p:spPr>
        <p:txBody>
          <a:bodyPr spcFirstLastPara="1" wrap="square" lIns="91425" tIns="91425" rIns="91425" bIns="91425" anchor="t" anchorCtr="0">
            <a:spAutoFit/>
          </a:bodyPr>
          <a:lstStyle/>
          <a:p>
            <a:pPr marL="0" marR="0" lvl="0" indent="0" algn="just" rtl="0">
              <a:lnSpc>
                <a:spcPct val="150000"/>
              </a:lnSpc>
              <a:spcBef>
                <a:spcPts val="0"/>
              </a:spcBef>
              <a:spcAft>
                <a:spcPts val="0"/>
              </a:spcAft>
              <a:buClr>
                <a:srgbClr val="000000"/>
              </a:buClr>
              <a:buSzPts val="2000"/>
              <a:buFont typeface="Arial"/>
              <a:buNone/>
            </a:pPr>
            <a:r>
              <a:rPr lang="en-ID" sz="2000" b="1" i="0" u="none" strike="noStrike" cap="none">
                <a:solidFill>
                  <a:schemeClr val="dk1"/>
                </a:solidFill>
                <a:latin typeface="Overlock"/>
                <a:ea typeface="Overlock"/>
                <a:cs typeface="Overlock"/>
                <a:sym typeface="Overlock"/>
              </a:rPr>
              <a:t>Agar hasil edit sesuai dengan yang diharapkan, maka editor harus melakukan </a:t>
            </a:r>
            <a:r>
              <a:rPr lang="en-ID" sz="1600" b="0" i="0" u="none" strike="noStrike" cap="none">
                <a:solidFill>
                  <a:schemeClr val="dk1"/>
                </a:solidFill>
                <a:latin typeface="Overlock"/>
                <a:ea typeface="Overlock"/>
                <a:cs typeface="Overlock"/>
                <a:sym typeface="Overlock"/>
              </a:rPr>
              <a:t>:</a:t>
            </a:r>
            <a:endParaRPr sz="1400" b="0" i="0" u="none" strike="noStrike" cap="none">
              <a:solidFill>
                <a:srgbClr val="000000"/>
              </a:solidFill>
              <a:latin typeface="Arial"/>
              <a:ea typeface="Arial"/>
              <a:cs typeface="Arial"/>
              <a:sym typeface="Arial"/>
            </a:endParaRPr>
          </a:p>
          <a:p>
            <a:pPr marL="285750" marR="0" lvl="0" indent="-285750" algn="just" rtl="0">
              <a:lnSpc>
                <a:spcPct val="150000"/>
              </a:lnSpc>
              <a:spcBef>
                <a:spcPts val="600"/>
              </a:spcBef>
              <a:spcAft>
                <a:spcPts val="0"/>
              </a:spcAft>
              <a:buClr>
                <a:srgbClr val="000000"/>
              </a:buClr>
              <a:buSzPts val="1800"/>
              <a:buFont typeface="Noto Sans Symbols"/>
              <a:buChar char="✔"/>
            </a:pPr>
            <a:r>
              <a:rPr lang="en-ID" sz="1800" b="0" i="0" u="none" strike="noStrike" cap="none">
                <a:solidFill>
                  <a:schemeClr val="dk1"/>
                </a:solidFill>
                <a:latin typeface="Overlock"/>
                <a:ea typeface="Overlock"/>
                <a:cs typeface="Overlock"/>
                <a:sym typeface="Overlock"/>
              </a:rPr>
              <a:t>Identifikasi naskah yang akan dijadikan pedoman</a:t>
            </a:r>
            <a:endParaRPr sz="1800" b="0" i="0" u="none" strike="noStrike" cap="none">
              <a:solidFill>
                <a:schemeClr val="dk1"/>
              </a:solidFill>
              <a:latin typeface="Overlock"/>
              <a:ea typeface="Overlock"/>
              <a:cs typeface="Overlock"/>
              <a:sym typeface="Overlock"/>
            </a:endParaRPr>
          </a:p>
          <a:p>
            <a:pPr marL="285750" marR="0" lvl="0" indent="-285750" algn="just" rtl="0">
              <a:lnSpc>
                <a:spcPct val="150000"/>
              </a:lnSpc>
              <a:spcBef>
                <a:spcPts val="600"/>
              </a:spcBef>
              <a:spcAft>
                <a:spcPts val="0"/>
              </a:spcAft>
              <a:buClr>
                <a:srgbClr val="000000"/>
              </a:buClr>
              <a:buSzPts val="1800"/>
              <a:buFont typeface="Noto Sans Symbols"/>
              <a:buChar char="✔"/>
            </a:pPr>
            <a:r>
              <a:rPr lang="en-ID" sz="1800" b="0" i="0" u="none" strike="noStrike" cap="none">
                <a:solidFill>
                  <a:schemeClr val="dk1"/>
                </a:solidFill>
                <a:latin typeface="Overlock"/>
                <a:ea typeface="Overlock"/>
                <a:cs typeface="Overlock"/>
                <a:sym typeface="Overlock"/>
              </a:rPr>
              <a:t>Pesan dikemas secara sistematik </a:t>
            </a:r>
            <a:endParaRPr sz="1400" b="0" i="0" u="none" strike="noStrike" cap="none">
              <a:solidFill>
                <a:srgbClr val="000000"/>
              </a:solidFill>
              <a:latin typeface="Arial"/>
              <a:ea typeface="Arial"/>
              <a:cs typeface="Arial"/>
              <a:sym typeface="Arial"/>
            </a:endParaRPr>
          </a:p>
          <a:p>
            <a:pPr marL="285750" marR="0" lvl="0" indent="-285750" algn="just" rtl="0">
              <a:lnSpc>
                <a:spcPct val="150000"/>
              </a:lnSpc>
              <a:spcBef>
                <a:spcPts val="600"/>
              </a:spcBef>
              <a:spcAft>
                <a:spcPts val="0"/>
              </a:spcAft>
              <a:buClr>
                <a:srgbClr val="000000"/>
              </a:buClr>
              <a:buSzPts val="1800"/>
              <a:buFont typeface="Noto Sans Symbols"/>
              <a:buChar char="✔"/>
            </a:pPr>
            <a:r>
              <a:rPr lang="en-ID" sz="1800" b="0" i="0" u="none" strike="noStrike" cap="none">
                <a:solidFill>
                  <a:schemeClr val="dk1"/>
                </a:solidFill>
                <a:latin typeface="Overlock"/>
                <a:ea typeface="Overlock"/>
                <a:cs typeface="Overlock"/>
                <a:sym typeface="Overlock"/>
              </a:rPr>
              <a:t>Audio video diselaraskan</a:t>
            </a:r>
            <a:endParaRPr sz="1800" b="0" i="0" u="none" strike="noStrike" cap="none">
              <a:solidFill>
                <a:schemeClr val="dk1"/>
              </a:solidFill>
              <a:latin typeface="Overlock"/>
              <a:ea typeface="Overlock"/>
              <a:cs typeface="Overlock"/>
              <a:sym typeface="Overlock"/>
            </a:endParaRPr>
          </a:p>
          <a:p>
            <a:pPr marL="285750" marR="0" lvl="0" indent="-285750" algn="just" rtl="0">
              <a:lnSpc>
                <a:spcPct val="150000"/>
              </a:lnSpc>
              <a:spcBef>
                <a:spcPts val="600"/>
              </a:spcBef>
              <a:spcAft>
                <a:spcPts val="0"/>
              </a:spcAft>
              <a:buClr>
                <a:srgbClr val="000000"/>
              </a:buClr>
              <a:buSzPts val="1800"/>
              <a:buFont typeface="Noto Sans Symbols"/>
              <a:buChar char="✔"/>
            </a:pPr>
            <a:r>
              <a:rPr lang="en-ID" sz="1800" b="0" i="0" u="none" strike="noStrike" cap="none">
                <a:solidFill>
                  <a:schemeClr val="dk1"/>
                </a:solidFill>
                <a:latin typeface="Overlock"/>
                <a:ea typeface="Overlock"/>
                <a:cs typeface="Overlock"/>
                <a:sym typeface="Overlock"/>
              </a:rPr>
              <a:t>Audio level dan Video level diatur sesuai dengan standar</a:t>
            </a:r>
            <a:endParaRPr sz="1800" b="0" i="0" u="none" strike="noStrike" cap="none">
              <a:solidFill>
                <a:schemeClr val="dk1"/>
              </a:solidFill>
              <a:latin typeface="Overlock"/>
              <a:ea typeface="Overlock"/>
              <a:cs typeface="Overlock"/>
              <a:sym typeface="Overlock"/>
            </a:endParaRPr>
          </a:p>
          <a:p>
            <a:pPr marL="0" marR="0" lvl="0" indent="0" algn="just" rtl="0">
              <a:lnSpc>
                <a:spcPct val="150000"/>
              </a:lnSpc>
              <a:spcBef>
                <a:spcPts val="600"/>
              </a:spcBef>
              <a:spcAft>
                <a:spcPts val="600"/>
              </a:spcAft>
              <a:buClr>
                <a:srgbClr val="000000"/>
              </a:buClr>
              <a:buSzPts val="1600"/>
              <a:buFont typeface="Arial"/>
              <a:buNone/>
            </a:pPr>
            <a:endParaRPr sz="1600" b="0" i="0" u="none" strike="noStrike" cap="none">
              <a:solidFill>
                <a:schemeClr val="dk1"/>
              </a:solidFill>
              <a:latin typeface="Overlock"/>
              <a:ea typeface="Overlock"/>
              <a:cs typeface="Overlock"/>
              <a:sym typeface="Overlock"/>
            </a:endParaRPr>
          </a:p>
        </p:txBody>
      </p:sp>
      <p:sp>
        <p:nvSpPr>
          <p:cNvPr id="358" name="Google Shape;358;p19"/>
          <p:cNvSpPr txBox="1">
            <a:spLocks noGrp="1"/>
          </p:cNvSpPr>
          <p:nvPr>
            <p:ph type="subTitle" idx="1"/>
          </p:nvPr>
        </p:nvSpPr>
        <p:spPr>
          <a:xfrm>
            <a:off x="7752400" y="4864000"/>
            <a:ext cx="1398900" cy="1947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SzPts val="275"/>
              <a:buNone/>
            </a:pPr>
            <a:r>
              <a:rPr lang="en-ID" sz="1500">
                <a:solidFill>
                  <a:srgbClr val="00F4AD"/>
                </a:solidFill>
                <a:latin typeface="Bebas Neue"/>
                <a:ea typeface="Bebas Neue"/>
                <a:cs typeface="Bebas Neue"/>
                <a:sym typeface="Bebas Neue"/>
              </a:rPr>
              <a:t>#Jadi</a:t>
            </a:r>
            <a:r>
              <a:rPr lang="en-ID" sz="1500">
                <a:solidFill>
                  <a:srgbClr val="0F3570"/>
                </a:solidFill>
                <a:latin typeface="Bebas Neue"/>
                <a:ea typeface="Bebas Neue"/>
                <a:cs typeface="Bebas Neue"/>
                <a:sym typeface="Bebas Neue"/>
              </a:rPr>
              <a:t>jagoandigital</a:t>
            </a:r>
            <a:endParaRPr sz="1500">
              <a:solidFill>
                <a:srgbClr val="0F3570"/>
              </a:solidFill>
              <a:latin typeface="Bebas Neue"/>
              <a:ea typeface="Bebas Neue"/>
              <a:cs typeface="Bebas Neue"/>
              <a:sym typeface="Bebas Neue"/>
            </a:endParaRPr>
          </a:p>
        </p:txBody>
      </p:sp>
      <p:pic>
        <p:nvPicPr>
          <p:cNvPr id="359" name="Google Shape;359;p19" descr="10 Manfaat Pengendalian Mutu dalam Sebuah Bisnis | Media Cerita - Media  Online Portal Cerita Bahasa Indonesia"/>
          <p:cNvPicPr preferRelativeResize="0"/>
          <p:nvPr/>
        </p:nvPicPr>
        <p:blipFill rotWithShape="1">
          <a:blip r:embed="rId4">
            <a:alphaModFix/>
          </a:blip>
          <a:srcRect/>
          <a:stretch/>
        </p:blipFill>
        <p:spPr>
          <a:xfrm>
            <a:off x="5762353" y="2228127"/>
            <a:ext cx="2571750" cy="178117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749</Words>
  <Application>Microsoft Office PowerPoint</Application>
  <PresentationFormat>On-screen Show (16:9)</PresentationFormat>
  <Paragraphs>93</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Overlock</vt:lpstr>
      <vt:lpstr>Noto Sans Symbols</vt:lpstr>
      <vt:lpstr>Bebas Neue</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Sofia Amalia</dc:creator>
  <cp:lastModifiedBy>DIKA</cp:lastModifiedBy>
  <cp:revision>1</cp:revision>
  <dcterms:modified xsi:type="dcterms:W3CDTF">2024-10-11T09:15:42Z</dcterms:modified>
</cp:coreProperties>
</file>