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6" r:id="rId1"/>
  </p:sldMasterIdLst>
  <p:sldIdLst>
    <p:sldId id="269" r:id="rId2"/>
    <p:sldId id="258" r:id="rId3"/>
    <p:sldId id="270" r:id="rId4"/>
    <p:sldId id="267"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664" autoAdjust="0"/>
  </p:normalViewPr>
  <p:slideViewPr>
    <p:cSldViewPr snapToGrid="0">
      <p:cViewPr varScale="1">
        <p:scale>
          <a:sx n="64" d="100"/>
          <a:sy n="64" d="100"/>
        </p:scale>
        <p:origin x="9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AD347D-5ACD-4C99-B74B-A9C85AD731AF}"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27386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4298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71170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96027F-7875-4030-9381-8BD8C4F21935}" type="datetimeFigureOut">
              <a:rPr lang="en-US" smtClean="0"/>
              <a:t>3/19/2020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389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96027F-7875-4030-9381-8BD8C4F21935}" type="datetimeFigureOut">
              <a:rPr lang="en-US" smtClean="0"/>
              <a:t>3/19/2020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67572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00968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8176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2568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40309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27451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85517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3/19/2020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91426996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hyperlink" Target="https://www.youtube.com/watch?v=gVCx_taZw7M" TargetMode="External"/><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hyperlink" Target="https://www.englisch-hilfen.de/en/grammar/if.htm" TargetMode="External"/><Relationship Id="rId5" Type="http://schemas.openxmlformats.org/officeDocument/2006/relationships/hyperlink" Target="https://www.ecenglish.com/learnenglish/lessons/gerund-vs-infinitive-practice"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hyperlink" Target="https://www.englisch-hilfen.de/en/exercises/if_clauses/mix3.htm" TargetMode="External"/><Relationship Id="rId5" Type="http://schemas.openxmlformats.org/officeDocument/2006/relationships/hyperlink" Target="https://www.englishclub.com/vocabulary/phrasal-verbs-list.ht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flipH="1">
            <a:off x="0" y="1714500"/>
            <a:ext cx="7269701" cy="51435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232212" cy="2979927"/>
          </a:xfrm>
          <a:prstGeom prst="rect">
            <a:avLst/>
          </a:prstGeom>
        </p:spPr>
      </p:pic>
      <p:sp>
        <p:nvSpPr>
          <p:cNvPr id="2" name="Title 1"/>
          <p:cNvSpPr>
            <a:spLocks noGrp="1"/>
          </p:cNvSpPr>
          <p:nvPr>
            <p:ph type="ctrTitle"/>
          </p:nvPr>
        </p:nvSpPr>
        <p:spPr>
          <a:xfrm>
            <a:off x="1647899" y="2512328"/>
            <a:ext cx="9683374" cy="2182099"/>
          </a:xfrm>
        </p:spPr>
        <p:txBody>
          <a:bodyPr>
            <a:normAutofit fontScale="90000"/>
          </a:bodyPr>
          <a:lstStyle/>
          <a:p>
            <a:pPr algn="ctr"/>
            <a:r>
              <a:rPr lang="en-US" sz="14000" b="1" dirty="0" smtClean="0">
                <a:solidFill>
                  <a:srgbClr val="C00000"/>
                </a:solidFill>
                <a:latin typeface="Cute Cartoon" panose="02000500000000000000" pitchFamily="2" charset="0"/>
              </a:rPr>
              <a:t>Conditional </a:t>
            </a:r>
            <a:r>
              <a:rPr lang="en-US" sz="14000" b="1" dirty="0" smtClean="0">
                <a:solidFill>
                  <a:srgbClr val="00B050"/>
                </a:solidFill>
                <a:latin typeface="Cute Cartoon" panose="02000500000000000000" pitchFamily="2" charset="0"/>
              </a:rPr>
              <a:t>Pattern</a:t>
            </a:r>
            <a:endParaRPr lang="en-US" sz="14000" b="1" dirty="0">
              <a:solidFill>
                <a:srgbClr val="00B050"/>
              </a:solidFill>
              <a:latin typeface="Cute Cartoon" panose="02000500000000000000" pitchFamily="2"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5356" y="212819"/>
            <a:ext cx="1478055" cy="958507"/>
          </a:xfrm>
          <a:prstGeom prst="rect">
            <a:avLst/>
          </a:prstGeom>
        </p:spPr>
      </p:pic>
    </p:spTree>
    <p:extLst>
      <p:ext uri="{BB962C8B-B14F-4D97-AF65-F5344CB8AC3E}">
        <p14:creationId xmlns:p14="http://schemas.microsoft.com/office/powerpoint/2010/main" val="142471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flipH="1">
            <a:off x="0" y="1714500"/>
            <a:ext cx="7269701" cy="51435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232212" cy="2979927"/>
          </a:xfrm>
          <a:prstGeom prst="rect">
            <a:avLst/>
          </a:prstGeom>
        </p:spPr>
      </p:pic>
      <p:sp>
        <p:nvSpPr>
          <p:cNvPr id="2" name="Rectangle 1"/>
          <p:cNvSpPr/>
          <p:nvPr/>
        </p:nvSpPr>
        <p:spPr>
          <a:xfrm>
            <a:off x="2689412" y="1714500"/>
            <a:ext cx="8808044" cy="4832092"/>
          </a:xfrm>
          <a:prstGeom prst="rect">
            <a:avLst/>
          </a:prstGeom>
        </p:spPr>
        <p:txBody>
          <a:bodyPr wrap="square">
            <a:spAutoFit/>
          </a:bodyPr>
          <a:lstStyle/>
          <a:p>
            <a:pPr algn="just"/>
            <a:r>
              <a:rPr lang="en-US" sz="2800" dirty="0" smtClean="0">
                <a:latin typeface="GeoSlab703 Md BT" panose="02060603020205020403" pitchFamily="18" charset="0"/>
              </a:rPr>
              <a:t>Many </a:t>
            </a:r>
            <a:r>
              <a:rPr lang="en-US" sz="2800" dirty="0">
                <a:latin typeface="GeoSlab703 Md BT" panose="02060603020205020403" pitchFamily="18" charset="0"/>
              </a:rPr>
              <a:t>conditional forms in English are used in sentences that include verbs in one of the past tenses. This usage is referred to as "</a:t>
            </a:r>
            <a:r>
              <a:rPr lang="en-US" sz="2800" b="1" dirty="0">
                <a:solidFill>
                  <a:srgbClr val="C00000"/>
                </a:solidFill>
                <a:latin typeface="GeoSlab703 Md BT" panose="02060603020205020403" pitchFamily="18" charset="0"/>
              </a:rPr>
              <a:t>the unreal past</a:t>
            </a:r>
            <a:r>
              <a:rPr lang="en-US" sz="2800" dirty="0">
                <a:latin typeface="GeoSlab703 Md BT" panose="02060603020205020403" pitchFamily="18" charset="0"/>
              </a:rPr>
              <a:t>" because we use a past tense but we are not actually referring to something that happened in the past. There are five main ways of constructing conditional sentences in English. In all cases, these sentences are made up of an </a:t>
            </a:r>
            <a:r>
              <a:rPr lang="en-US" sz="2800" i="1" dirty="0">
                <a:latin typeface="GeoSlab703 Md BT" panose="02060603020205020403" pitchFamily="18" charset="0"/>
              </a:rPr>
              <a:t>if</a:t>
            </a:r>
            <a:r>
              <a:rPr lang="en-US" sz="2800" dirty="0">
                <a:latin typeface="GeoSlab703 Md BT" panose="02060603020205020403" pitchFamily="18" charset="0"/>
              </a:rPr>
              <a:t> clause and a main clause. In many negative conditional sentences, there is an equivalent sentence construction using "</a:t>
            </a:r>
            <a:r>
              <a:rPr lang="en-US" sz="2800" b="1" dirty="0">
                <a:solidFill>
                  <a:srgbClr val="C00000"/>
                </a:solidFill>
                <a:latin typeface="GeoSlab703 Md BT" panose="02060603020205020403" pitchFamily="18" charset="0"/>
              </a:rPr>
              <a:t>unless</a:t>
            </a:r>
            <a:r>
              <a:rPr lang="en-US" sz="2800" dirty="0">
                <a:latin typeface="GeoSlab703 Md BT" panose="02060603020205020403" pitchFamily="18" charset="0"/>
              </a:rPr>
              <a:t>" instead of "</a:t>
            </a:r>
            <a:r>
              <a:rPr lang="en-US" sz="2800" b="1" dirty="0">
                <a:solidFill>
                  <a:srgbClr val="C00000"/>
                </a:solidFill>
                <a:latin typeface="GeoSlab703 Md BT" panose="02060603020205020403" pitchFamily="18" charset="0"/>
              </a:rPr>
              <a:t>if</a:t>
            </a:r>
            <a:r>
              <a:rPr lang="en-US" sz="2800" dirty="0">
                <a:latin typeface="GeoSlab703 Md BT" panose="02060603020205020403" pitchFamily="18" charset="0"/>
              </a:rPr>
              <a:t>".</a:t>
            </a:r>
          </a:p>
        </p:txBody>
      </p:sp>
      <p:sp>
        <p:nvSpPr>
          <p:cNvPr id="5" name="Title 2"/>
          <p:cNvSpPr txBox="1">
            <a:spLocks/>
          </p:cNvSpPr>
          <p:nvPr/>
        </p:nvSpPr>
        <p:spPr>
          <a:xfrm>
            <a:off x="2689412" y="509666"/>
            <a:ext cx="8358339" cy="1193870"/>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8800" b="1" dirty="0" smtClean="0">
                <a:solidFill>
                  <a:srgbClr val="C00000"/>
                </a:solidFill>
                <a:latin typeface="Cute Cartoon" panose="02000500000000000000" pitchFamily="2" charset="0"/>
              </a:rPr>
              <a:t>Conditional </a:t>
            </a:r>
            <a:r>
              <a:rPr lang="en-US" sz="8800" b="1" dirty="0" smtClean="0">
                <a:solidFill>
                  <a:srgbClr val="002060"/>
                </a:solidFill>
                <a:latin typeface="Cute Cartoon" panose="02000500000000000000" pitchFamily="2" charset="0"/>
              </a:rPr>
              <a:t>Sentence</a:t>
            </a:r>
            <a:endParaRPr lang="en-US" sz="8800" b="1" dirty="0">
              <a:solidFill>
                <a:srgbClr val="002060"/>
              </a:solidFill>
              <a:latin typeface="Cute Cartoon" panose="02000500000000000000" pitchFamily="2" charset="0"/>
            </a:endParaRPr>
          </a:p>
        </p:txBody>
      </p:sp>
    </p:spTree>
    <p:extLst>
      <p:ext uri="{BB962C8B-B14F-4D97-AF65-F5344CB8AC3E}">
        <p14:creationId xmlns:p14="http://schemas.microsoft.com/office/powerpoint/2010/main" val="39177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28014" y="303006"/>
            <a:ext cx="8274570" cy="1400530"/>
          </a:xfrm>
        </p:spPr>
        <p:txBody>
          <a:bodyPr>
            <a:noAutofit/>
          </a:bodyPr>
          <a:lstStyle/>
          <a:p>
            <a:r>
              <a:rPr lang="en-US" sz="6000" b="1" dirty="0">
                <a:solidFill>
                  <a:srgbClr val="C00000"/>
                </a:solidFill>
                <a:latin typeface="Cute Cartoon" panose="02000500000000000000" pitchFamily="2" charset="0"/>
              </a:rPr>
              <a:t>The</a:t>
            </a:r>
            <a:r>
              <a:rPr lang="en-US" sz="6000" b="1" dirty="0">
                <a:solidFill>
                  <a:srgbClr val="00B050"/>
                </a:solidFill>
                <a:latin typeface="Cute Cartoon" panose="02000500000000000000" pitchFamily="2" charset="0"/>
              </a:rPr>
              <a:t> </a:t>
            </a:r>
            <a:r>
              <a:rPr lang="en-US" sz="6000" b="1" dirty="0" smtClean="0">
                <a:solidFill>
                  <a:srgbClr val="00B050"/>
                </a:solidFill>
                <a:latin typeface="Cute Cartoon" panose="02000500000000000000" pitchFamily="2" charset="0"/>
              </a:rPr>
              <a:t>Pattern of </a:t>
            </a:r>
            <a:r>
              <a:rPr lang="en-US" sz="6000" b="1" dirty="0" smtClean="0">
                <a:solidFill>
                  <a:srgbClr val="00B0F0"/>
                </a:solidFill>
                <a:latin typeface="Cute Cartoon" panose="02000500000000000000" pitchFamily="2" charset="0"/>
              </a:rPr>
              <a:t>Conditional </a:t>
            </a:r>
            <a:r>
              <a:rPr lang="en-US" sz="6000" b="1" dirty="0" smtClean="0">
                <a:solidFill>
                  <a:srgbClr val="002060"/>
                </a:solidFill>
                <a:latin typeface="Cute Cartoon" panose="02000500000000000000" pitchFamily="2" charset="0"/>
              </a:rPr>
              <a:t>Sentence</a:t>
            </a:r>
            <a:endParaRPr lang="en-US" sz="6000" b="1" dirty="0">
              <a:solidFill>
                <a:srgbClr val="002060"/>
              </a:solidFill>
              <a:latin typeface="Cute Cartoon" panose="02000500000000000000" pitchFamily="2" charset="0"/>
            </a:endParaRPr>
          </a:p>
        </p:txBody>
      </p:sp>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flipH="1">
            <a:off x="0" y="1714500"/>
            <a:ext cx="7269701" cy="514350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232212" cy="2979927"/>
          </a:xfrm>
          <a:prstGeom prst="rect">
            <a:avLst/>
          </a:prstGeom>
        </p:spPr>
      </p:pic>
      <p:sp>
        <p:nvSpPr>
          <p:cNvPr id="5" name="Content Placeholder 4"/>
          <p:cNvSpPr>
            <a:spLocks noGrp="1"/>
          </p:cNvSpPr>
          <p:nvPr>
            <p:ph sz="half" idx="2"/>
          </p:nvPr>
        </p:nvSpPr>
        <p:spPr>
          <a:xfrm>
            <a:off x="2548328" y="1703536"/>
            <a:ext cx="8949128" cy="4486127"/>
          </a:xfrm>
        </p:spPr>
        <p:txBody>
          <a:bodyPr>
            <a:noAutofit/>
          </a:bodyPr>
          <a:lstStyle/>
          <a:p>
            <a:pPr marL="0" indent="0">
              <a:buNone/>
            </a:pPr>
            <a:r>
              <a:rPr lang="id-ID" sz="2400" dirty="0" smtClean="0">
                <a:latin typeface="GeoSlab703 Md BT" panose="02060603020205020403" pitchFamily="18" charset="0"/>
              </a:rPr>
              <a:t>These </a:t>
            </a:r>
            <a:r>
              <a:rPr lang="id-ID" sz="2400" dirty="0">
                <a:latin typeface="GeoSlab703 Md BT" panose="02060603020205020403" pitchFamily="18" charset="0"/>
              </a:rPr>
              <a:t>types of conditions are used in three types of sentences, called first, second and third conditional sentences.</a:t>
            </a:r>
            <a:endParaRPr lang="en-US" sz="2400" dirty="0">
              <a:latin typeface="GeoSlab703 Md BT" panose="02060603020205020403" pitchFamily="18" charset="0"/>
            </a:endParaRPr>
          </a:p>
          <a:p>
            <a:pPr lvl="0" algn="just">
              <a:spcBef>
                <a:spcPct val="50000"/>
              </a:spcBef>
              <a:buFont typeface="Wingdings" panose="05000000000000000000" pitchFamily="2" charset="2"/>
              <a:buChar char="q"/>
            </a:pPr>
            <a:r>
              <a:rPr lang="id-ID" sz="2400" i="1" dirty="0" smtClean="0">
                <a:latin typeface="GeoSlab703 Md BT" panose="02060603020205020403" pitchFamily="18" charset="0"/>
              </a:rPr>
              <a:t>[</a:t>
            </a:r>
            <a:r>
              <a:rPr lang="id-ID" sz="2400" b="1" i="1" dirty="0">
                <a:solidFill>
                  <a:srgbClr val="C00000"/>
                </a:solidFill>
                <a:latin typeface="GeoSlab703 Md BT" panose="02060603020205020403" pitchFamily="18" charset="0"/>
              </a:rPr>
              <a:t>imagined future situation</a:t>
            </a:r>
            <a:r>
              <a:rPr lang="id-ID" sz="2400" i="1" dirty="0" smtClean="0">
                <a:latin typeface="GeoSlab703 Md BT" panose="02060603020205020403" pitchFamily="18" charset="0"/>
              </a:rPr>
              <a:t>]</a:t>
            </a:r>
            <a:r>
              <a:rPr lang="en-US" sz="2400" i="1" dirty="0" smtClean="0">
                <a:latin typeface="GeoSlab703 Md BT" panose="02060603020205020403" pitchFamily="18" charset="0"/>
              </a:rPr>
              <a:t> </a:t>
            </a:r>
            <a:r>
              <a:rPr lang="id-ID" sz="2400" i="1" dirty="0" smtClean="0">
                <a:latin typeface="GeoSlab703 Md BT" panose="02060603020205020403" pitchFamily="18" charset="0"/>
              </a:rPr>
              <a:t>If </a:t>
            </a:r>
            <a:r>
              <a:rPr lang="id-ID" sz="2400" i="1" dirty="0">
                <a:latin typeface="GeoSlab703 Md BT" panose="02060603020205020403" pitchFamily="18" charset="0"/>
              </a:rPr>
              <a:t>the taxi doesn’t come soon, [</a:t>
            </a:r>
            <a:r>
              <a:rPr lang="id-ID" sz="2400" b="1" i="1" dirty="0">
                <a:solidFill>
                  <a:srgbClr val="C00000"/>
                </a:solidFill>
                <a:latin typeface="GeoSlab703 Md BT" panose="02060603020205020403" pitchFamily="18" charset="0"/>
              </a:rPr>
              <a:t>future result</a:t>
            </a:r>
            <a:r>
              <a:rPr lang="id-ID" sz="2400" i="1" dirty="0" smtClean="0">
                <a:latin typeface="GeoSlab703 Md BT" panose="02060603020205020403" pitchFamily="18" charset="0"/>
              </a:rPr>
              <a:t>]</a:t>
            </a:r>
            <a:r>
              <a:rPr lang="en-US" sz="2400" i="1" dirty="0" smtClean="0">
                <a:latin typeface="GeoSlab703 Md BT" panose="02060603020205020403" pitchFamily="18" charset="0"/>
              </a:rPr>
              <a:t> </a:t>
            </a:r>
            <a:r>
              <a:rPr lang="id-ID" sz="2400" i="1" dirty="0" smtClean="0">
                <a:latin typeface="GeoSlab703 Md BT" panose="02060603020205020403" pitchFamily="18" charset="0"/>
              </a:rPr>
              <a:t>I’ll </a:t>
            </a:r>
            <a:r>
              <a:rPr lang="id-ID" sz="2400" i="1" dirty="0">
                <a:latin typeface="GeoSlab703 Md BT" panose="02060603020205020403" pitchFamily="18" charset="0"/>
              </a:rPr>
              <a:t>drive you myself</a:t>
            </a:r>
            <a:r>
              <a:rPr lang="id-ID" sz="2400" i="1" dirty="0" smtClean="0">
                <a:latin typeface="GeoSlab703 Md BT" panose="02060603020205020403" pitchFamily="18" charset="0"/>
              </a:rPr>
              <a:t>.</a:t>
            </a:r>
            <a:r>
              <a:rPr lang="en-US" sz="2400" i="1" dirty="0" smtClean="0">
                <a:latin typeface="GeoSlab703 Md BT" panose="02060603020205020403" pitchFamily="18" charset="0"/>
              </a:rPr>
              <a:t> </a:t>
            </a:r>
            <a:r>
              <a:rPr lang="en-US" sz="2400" b="1" dirty="0" smtClean="0">
                <a:solidFill>
                  <a:srgbClr val="C00000"/>
                </a:solidFill>
                <a:latin typeface="GeoSlab703 Md BT" panose="02060603020205020403" pitchFamily="18" charset="0"/>
              </a:rPr>
              <a:t>[Type 1]</a:t>
            </a:r>
            <a:endParaRPr lang="en-US" sz="2400" b="1" dirty="0">
              <a:solidFill>
                <a:srgbClr val="C00000"/>
              </a:solidFill>
              <a:latin typeface="GeoSlab703 Md BT" panose="02060603020205020403" pitchFamily="18" charset="0"/>
            </a:endParaRPr>
          </a:p>
          <a:p>
            <a:pPr algn="just">
              <a:spcBef>
                <a:spcPct val="50000"/>
              </a:spcBef>
              <a:buFont typeface="Wingdings" panose="05000000000000000000" pitchFamily="2" charset="2"/>
              <a:buChar char="q"/>
            </a:pPr>
            <a:r>
              <a:rPr lang="id-ID" sz="2400" i="1" dirty="0">
                <a:latin typeface="GeoSlab703 Md BT" panose="02060603020205020403" pitchFamily="18" charset="0"/>
              </a:rPr>
              <a:t>If people complained, things would change.</a:t>
            </a:r>
            <a:r>
              <a:rPr lang="id-ID" sz="2400" dirty="0">
                <a:latin typeface="GeoSlab703 Md BT" panose="02060603020205020403" pitchFamily="18" charset="0"/>
              </a:rPr>
              <a:t> (</a:t>
            </a:r>
            <a:r>
              <a:rPr lang="id-ID" sz="2400" b="1" i="1" dirty="0">
                <a:solidFill>
                  <a:srgbClr val="C00000"/>
                </a:solidFill>
                <a:latin typeface="GeoSlab703 Md BT" panose="02060603020205020403" pitchFamily="18" charset="0"/>
              </a:rPr>
              <a:t>People don’t complain at </a:t>
            </a:r>
            <a:r>
              <a:rPr lang="id-ID" sz="2400" b="1" i="1" dirty="0" smtClean="0">
                <a:solidFill>
                  <a:srgbClr val="C00000"/>
                </a:solidFill>
                <a:latin typeface="GeoSlab703 Md BT" panose="02060603020205020403" pitchFamily="18" charset="0"/>
              </a:rPr>
              <a:t>themoment</a:t>
            </a:r>
            <a:r>
              <a:rPr lang="id-ID" sz="2400" dirty="0" smtClean="0">
                <a:latin typeface="GeoSlab703 Md BT" panose="02060603020205020403" pitchFamily="18" charset="0"/>
              </a:rPr>
              <a:t>)</a:t>
            </a:r>
            <a:r>
              <a:rPr lang="en-US" sz="2400" dirty="0" smtClean="0">
                <a:latin typeface="GeoSlab703 Md BT" panose="02060603020205020403" pitchFamily="18" charset="0"/>
              </a:rPr>
              <a:t> </a:t>
            </a:r>
            <a:r>
              <a:rPr lang="en-US" sz="2400" b="1" dirty="0" smtClean="0">
                <a:solidFill>
                  <a:schemeClr val="accent6">
                    <a:lumMod val="50000"/>
                  </a:schemeClr>
                </a:solidFill>
                <a:latin typeface="GeoSlab703 Md BT" panose="02060603020205020403" pitchFamily="18" charset="0"/>
              </a:rPr>
              <a:t>[Type 2]</a:t>
            </a:r>
            <a:endParaRPr lang="en-US" sz="2400" b="1" dirty="0">
              <a:solidFill>
                <a:schemeClr val="accent6">
                  <a:lumMod val="50000"/>
                </a:schemeClr>
              </a:solidFill>
              <a:latin typeface="GeoSlab703 Md BT" panose="02060603020205020403" pitchFamily="18" charset="0"/>
            </a:endParaRPr>
          </a:p>
          <a:p>
            <a:pPr algn="just">
              <a:spcBef>
                <a:spcPct val="50000"/>
              </a:spcBef>
              <a:buFont typeface="Wingdings" panose="05000000000000000000" pitchFamily="2" charset="2"/>
              <a:buChar char="q"/>
            </a:pPr>
            <a:r>
              <a:rPr lang="id-ID" sz="2400" i="1" dirty="0">
                <a:latin typeface="GeoSlab703 Md BT" panose="02060603020205020403" pitchFamily="18" charset="0"/>
              </a:rPr>
              <a:t>It </a:t>
            </a:r>
            <a:r>
              <a:rPr lang="id-ID" sz="2400" dirty="0">
                <a:latin typeface="GeoSlab703 Md BT" panose="02060603020205020403" pitchFamily="18" charset="0"/>
              </a:rPr>
              <a:t>would have been</a:t>
            </a:r>
            <a:r>
              <a:rPr lang="id-ID" sz="2400" i="1" dirty="0">
                <a:latin typeface="GeoSlab703 Md BT" panose="02060603020205020403" pitchFamily="18" charset="0"/>
              </a:rPr>
              <a:t> easier if George </a:t>
            </a:r>
            <a:r>
              <a:rPr lang="id-ID" sz="2400" dirty="0">
                <a:latin typeface="GeoSlab703 Md BT" panose="02060603020205020403" pitchFamily="18" charset="0"/>
              </a:rPr>
              <a:t>had brought</a:t>
            </a:r>
            <a:r>
              <a:rPr lang="id-ID" sz="2400" i="1" dirty="0">
                <a:latin typeface="GeoSlab703 Md BT" panose="02060603020205020403" pitchFamily="18" charset="0"/>
              </a:rPr>
              <a:t> his own car. (</a:t>
            </a:r>
            <a:r>
              <a:rPr lang="id-ID" sz="2400" b="1" i="1" dirty="0">
                <a:solidFill>
                  <a:srgbClr val="C00000"/>
                </a:solidFill>
                <a:latin typeface="GeoSlab703 Md BT" panose="02060603020205020403" pitchFamily="18" charset="0"/>
              </a:rPr>
              <a:t>George didn’t bring his own</a:t>
            </a:r>
            <a:r>
              <a:rPr lang="id-ID" sz="2400" b="1" dirty="0">
                <a:solidFill>
                  <a:srgbClr val="C00000"/>
                </a:solidFill>
                <a:latin typeface="GeoSlab703 Md BT" panose="02060603020205020403" pitchFamily="18" charset="0"/>
              </a:rPr>
              <a:t> car, so the situation was difficult</a:t>
            </a:r>
            <a:r>
              <a:rPr lang="id-ID" sz="2400" b="1" dirty="0" smtClean="0">
                <a:solidFill>
                  <a:srgbClr val="C00000"/>
                </a:solidFill>
                <a:latin typeface="GeoSlab703 Md BT" panose="02060603020205020403" pitchFamily="18" charset="0"/>
              </a:rPr>
              <a:t>.)</a:t>
            </a:r>
            <a:r>
              <a:rPr lang="en-US" sz="2400" b="1" dirty="0" smtClean="0">
                <a:solidFill>
                  <a:srgbClr val="C00000"/>
                </a:solidFill>
                <a:latin typeface="GeoSlab703 Md BT" panose="02060603020205020403" pitchFamily="18" charset="0"/>
              </a:rPr>
              <a:t> </a:t>
            </a:r>
            <a:r>
              <a:rPr lang="en-US" sz="2400" b="1" dirty="0" smtClean="0">
                <a:solidFill>
                  <a:srgbClr val="002060"/>
                </a:solidFill>
                <a:latin typeface="GeoSlab703 Md BT" panose="02060603020205020403" pitchFamily="18" charset="0"/>
              </a:rPr>
              <a:t>[Type 3]</a:t>
            </a:r>
            <a:endParaRPr lang="en-CA" sz="2400" b="1" dirty="0">
              <a:solidFill>
                <a:srgbClr val="002060"/>
              </a:solidFill>
              <a:latin typeface="GeoSlab703 Md BT" panose="02060603020205020403" pitchFamily="18" charset="0"/>
            </a:endParaRPr>
          </a:p>
        </p:txBody>
      </p:sp>
    </p:spTree>
    <p:extLst>
      <p:ext uri="{BB962C8B-B14F-4D97-AF65-F5344CB8AC3E}">
        <p14:creationId xmlns:p14="http://schemas.microsoft.com/office/powerpoint/2010/main" val="11573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28014" y="303006"/>
            <a:ext cx="8274570" cy="1400530"/>
          </a:xfrm>
        </p:spPr>
        <p:txBody>
          <a:bodyPr>
            <a:noAutofit/>
          </a:bodyPr>
          <a:lstStyle/>
          <a:p>
            <a:r>
              <a:rPr lang="en-US" sz="5400" b="1" dirty="0" smtClean="0">
                <a:solidFill>
                  <a:srgbClr val="C00000"/>
                </a:solidFill>
                <a:latin typeface="Cute Cartoon" panose="02000500000000000000" pitchFamily="2" charset="0"/>
              </a:rPr>
              <a:t>Basic</a:t>
            </a:r>
            <a:r>
              <a:rPr lang="en-US" sz="5400" b="1" dirty="0" smtClean="0">
                <a:solidFill>
                  <a:srgbClr val="00B050"/>
                </a:solidFill>
                <a:latin typeface="Cute Cartoon" panose="02000500000000000000" pitchFamily="2" charset="0"/>
              </a:rPr>
              <a:t> Material </a:t>
            </a:r>
            <a:r>
              <a:rPr lang="en-US" sz="5400" b="1" dirty="0" smtClean="0">
                <a:solidFill>
                  <a:schemeClr val="accent4">
                    <a:lumMod val="75000"/>
                  </a:schemeClr>
                </a:solidFill>
                <a:latin typeface="Cute Cartoon" panose="02000500000000000000" pitchFamily="2" charset="0"/>
              </a:rPr>
              <a:t>of</a:t>
            </a:r>
            <a:r>
              <a:rPr lang="en-US" sz="5400" b="1" dirty="0" smtClean="0">
                <a:solidFill>
                  <a:srgbClr val="00B050"/>
                </a:solidFill>
                <a:latin typeface="Cute Cartoon" panose="02000500000000000000" pitchFamily="2" charset="0"/>
              </a:rPr>
              <a:t> </a:t>
            </a:r>
            <a:r>
              <a:rPr lang="en-US" sz="5400" b="1" dirty="0" smtClean="0">
                <a:solidFill>
                  <a:schemeClr val="accent5">
                    <a:lumMod val="75000"/>
                  </a:schemeClr>
                </a:solidFill>
                <a:latin typeface="Cute Cartoon" panose="02000500000000000000" pitchFamily="2" charset="0"/>
              </a:rPr>
              <a:t>Question</a:t>
            </a:r>
            <a:endParaRPr lang="en-US" sz="5400" b="1" dirty="0">
              <a:solidFill>
                <a:schemeClr val="accent5">
                  <a:lumMod val="75000"/>
                </a:schemeClr>
              </a:solidFill>
              <a:latin typeface="Cute Cartoon" panose="02000500000000000000" pitchFamily="2" charset="0"/>
            </a:endParaRPr>
          </a:p>
        </p:txBody>
      </p:sp>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flipH="1">
            <a:off x="0" y="1714500"/>
            <a:ext cx="7269701" cy="514350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232212" cy="2979927"/>
          </a:xfrm>
          <a:prstGeom prst="rect">
            <a:avLst/>
          </a:prstGeom>
        </p:spPr>
      </p:pic>
      <p:sp>
        <p:nvSpPr>
          <p:cNvPr id="5" name="Content Placeholder 4"/>
          <p:cNvSpPr>
            <a:spLocks noGrp="1"/>
          </p:cNvSpPr>
          <p:nvPr>
            <p:ph sz="half" idx="2"/>
          </p:nvPr>
        </p:nvSpPr>
        <p:spPr>
          <a:xfrm>
            <a:off x="2548328" y="2338466"/>
            <a:ext cx="8949128" cy="3851197"/>
          </a:xfrm>
        </p:spPr>
        <p:txBody>
          <a:bodyPr>
            <a:noAutofit/>
          </a:bodyPr>
          <a:lstStyle/>
          <a:p>
            <a:pPr marL="0" indent="0" algn="just">
              <a:buNone/>
            </a:pPr>
            <a:r>
              <a:rPr lang="en-US" b="1" dirty="0" smtClean="0">
                <a:latin typeface="GeoSlab703 Md BT" panose="02060603020205020403" pitchFamily="18" charset="0"/>
              </a:rPr>
              <a:t>Access Link:</a:t>
            </a:r>
          </a:p>
          <a:p>
            <a:pPr marL="0" indent="0" algn="just">
              <a:buNone/>
            </a:pPr>
            <a:r>
              <a:rPr lang="en-US" dirty="0">
                <a:latin typeface="GeoSlab703 Md BT" panose="02060603020205020403" pitchFamily="18" charset="0"/>
                <a:hlinkClick r:id="rId5"/>
              </a:rPr>
              <a:t>https://www.ef.com/wwen/english-resources/english-grammar/conditional</a:t>
            </a:r>
            <a:r>
              <a:rPr lang="en-US" dirty="0" smtClean="0">
                <a:latin typeface="GeoSlab703 Md BT" panose="02060603020205020403" pitchFamily="18" charset="0"/>
                <a:hlinkClick r:id="rId5"/>
              </a:rPr>
              <a:t>/ </a:t>
            </a:r>
          </a:p>
          <a:p>
            <a:pPr marL="0" indent="0" algn="just">
              <a:buNone/>
            </a:pPr>
            <a:r>
              <a:rPr lang="en-US" dirty="0" smtClean="0">
                <a:latin typeface="GeoSlab703 Md BT" panose="02060603020205020403" pitchFamily="18" charset="0"/>
                <a:hlinkClick r:id="rId5"/>
              </a:rPr>
              <a:t> </a:t>
            </a:r>
            <a:endParaRPr lang="en-US" dirty="0">
              <a:latin typeface="GeoSlab703 Md BT" panose="02060603020205020403" pitchFamily="18" charset="0"/>
              <a:hlinkClick r:id="rId5"/>
            </a:endParaRPr>
          </a:p>
          <a:p>
            <a:pPr marL="0" indent="0" algn="just">
              <a:buNone/>
            </a:pPr>
            <a:r>
              <a:rPr lang="en-US" dirty="0">
                <a:latin typeface="GeoSlab703 Md BT" panose="02060603020205020403" pitchFamily="18" charset="0"/>
                <a:hlinkClick r:id="rId6"/>
              </a:rPr>
              <a:t>https://</a:t>
            </a:r>
            <a:r>
              <a:rPr lang="en-US" dirty="0" smtClean="0">
                <a:latin typeface="GeoSlab703 Md BT" panose="02060603020205020403" pitchFamily="18" charset="0"/>
                <a:hlinkClick r:id="rId6"/>
              </a:rPr>
              <a:t>www.englisch-hilfen.de/en/grammar/if.htm</a:t>
            </a:r>
            <a:r>
              <a:rPr lang="en-US" dirty="0" smtClean="0">
                <a:latin typeface="GeoSlab703 Md BT" panose="02060603020205020403" pitchFamily="18" charset="0"/>
              </a:rPr>
              <a:t> </a:t>
            </a:r>
          </a:p>
          <a:p>
            <a:pPr marL="0" indent="0" algn="just">
              <a:buNone/>
            </a:pPr>
            <a:endParaRPr lang="en-US" dirty="0">
              <a:latin typeface="GeoSlab703 Md BT" panose="02060603020205020403" pitchFamily="18" charset="0"/>
            </a:endParaRPr>
          </a:p>
          <a:p>
            <a:pPr marL="0" indent="0" algn="just">
              <a:buNone/>
            </a:pPr>
            <a:r>
              <a:rPr lang="en-US" dirty="0">
                <a:latin typeface="GeoSlab703 Md BT" panose="02060603020205020403" pitchFamily="18" charset="0"/>
                <a:hlinkClick r:id="rId7"/>
              </a:rPr>
              <a:t>https://</a:t>
            </a:r>
            <a:r>
              <a:rPr lang="en-US" dirty="0" smtClean="0">
                <a:latin typeface="GeoSlab703 Md BT" panose="02060603020205020403" pitchFamily="18" charset="0"/>
                <a:hlinkClick r:id="rId7"/>
              </a:rPr>
              <a:t>www.youtube.com/watch?v=gVCx_taZw7M</a:t>
            </a:r>
            <a:r>
              <a:rPr lang="en-US" dirty="0" smtClean="0">
                <a:latin typeface="GeoSlab703 Md BT" panose="02060603020205020403" pitchFamily="18" charset="0"/>
              </a:rPr>
              <a:t> </a:t>
            </a:r>
            <a:endParaRPr lang="en-US" dirty="0">
              <a:latin typeface="GeoSlab703 Md BT" panose="02060603020205020403" pitchFamily="18" charset="0"/>
            </a:endParaRPr>
          </a:p>
        </p:txBody>
      </p:sp>
    </p:spTree>
    <p:extLst>
      <p:ext uri="{BB962C8B-B14F-4D97-AF65-F5344CB8AC3E}">
        <p14:creationId xmlns:p14="http://schemas.microsoft.com/office/powerpoint/2010/main" val="11831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48328" y="313970"/>
            <a:ext cx="4165374" cy="1400530"/>
          </a:xfrm>
        </p:spPr>
        <p:txBody>
          <a:bodyPr>
            <a:normAutofit fontScale="90000"/>
          </a:bodyPr>
          <a:lstStyle/>
          <a:p>
            <a:r>
              <a:rPr lang="en-US" sz="9600" b="1" dirty="0" smtClean="0">
                <a:solidFill>
                  <a:srgbClr val="C00000"/>
                </a:solidFill>
                <a:latin typeface="Cute Cartoon" panose="02000500000000000000" pitchFamily="2" charset="0"/>
              </a:rPr>
              <a:t>Exercise</a:t>
            </a:r>
            <a:endParaRPr lang="en-US" sz="9600" b="1" dirty="0">
              <a:solidFill>
                <a:srgbClr val="C00000"/>
              </a:solidFill>
              <a:latin typeface="Cute Cartoon" panose="02000500000000000000" pitchFamily="2" charset="0"/>
            </a:endParaRPr>
          </a:p>
        </p:txBody>
      </p:sp>
      <p:pic>
        <p:nvPicPr>
          <p:cNvPr id="10" name="Picture 9"/>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flipH="1">
            <a:off x="0" y="1714500"/>
            <a:ext cx="7269701" cy="514350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232212" cy="2979927"/>
          </a:xfrm>
          <a:prstGeom prst="rect">
            <a:avLst/>
          </a:prstGeom>
        </p:spPr>
      </p:pic>
      <p:sp>
        <p:nvSpPr>
          <p:cNvPr id="13" name="Content Placeholder 4"/>
          <p:cNvSpPr txBox="1">
            <a:spLocks/>
          </p:cNvSpPr>
          <p:nvPr/>
        </p:nvSpPr>
        <p:spPr>
          <a:xfrm>
            <a:off x="2548328" y="2338466"/>
            <a:ext cx="8949128" cy="38511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b="1" dirty="0" smtClean="0">
                <a:latin typeface="GeoSlab703 Md BT" panose="02060603020205020403" pitchFamily="18" charset="0"/>
              </a:rPr>
              <a:t>Access Link:</a:t>
            </a:r>
            <a:endParaRPr lang="en-US" b="1" dirty="0" smtClean="0">
              <a:latin typeface="GeoSlab703 Md BT" panose="02060603020205020403" pitchFamily="18" charset="0"/>
              <a:hlinkClick r:id="rId5"/>
            </a:endParaRPr>
          </a:p>
          <a:p>
            <a:pPr marL="0" indent="0">
              <a:buNone/>
              <a:defRPr/>
            </a:pPr>
            <a:r>
              <a:rPr lang="hu-HU" dirty="0">
                <a:latin typeface="GeoSlab703 Md BT" panose="02060603020205020403" pitchFamily="18" charset="0"/>
                <a:hlinkClick r:id="rId6"/>
              </a:rPr>
              <a:t>https://</a:t>
            </a:r>
            <a:r>
              <a:rPr lang="hu-HU" dirty="0" smtClean="0">
                <a:latin typeface="GeoSlab703 Md BT" panose="02060603020205020403" pitchFamily="18" charset="0"/>
                <a:hlinkClick r:id="rId6"/>
              </a:rPr>
              <a:t>www.englisch-hilfen.de/en/exercises/if_clauses/mix3.htm</a:t>
            </a:r>
            <a:r>
              <a:rPr lang="en-US" dirty="0" smtClean="0">
                <a:latin typeface="GeoSlab703 Md BT" panose="02060603020205020403" pitchFamily="18" charset="0"/>
              </a:rPr>
              <a:t> </a:t>
            </a:r>
            <a:endParaRPr lang="hu-HU" dirty="0">
              <a:latin typeface="GeoSlab703 Md BT" panose="02060603020205020403" pitchFamily="18" charset="0"/>
            </a:endParaRPr>
          </a:p>
        </p:txBody>
      </p:sp>
    </p:spTree>
    <p:extLst>
      <p:ext uri="{BB962C8B-B14F-4D97-AF65-F5344CB8AC3E}">
        <p14:creationId xmlns:p14="http://schemas.microsoft.com/office/powerpoint/2010/main" val="73191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TotalTime>
  <Words>231</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Calibri Light</vt:lpstr>
      <vt:lpstr>Cute Cartoon</vt:lpstr>
      <vt:lpstr>GeoSlab703 Md BT</vt:lpstr>
      <vt:lpstr>Wingdings</vt:lpstr>
      <vt:lpstr>Office Theme</vt:lpstr>
      <vt:lpstr>Conditional Pattern</vt:lpstr>
      <vt:lpstr>PowerPoint Presentation</vt:lpstr>
      <vt:lpstr>The Pattern of Conditional Sentence</vt:lpstr>
      <vt:lpstr>Basic Material of Question</vt:lpstr>
      <vt:lpstr>Exercise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Simple Past</dc:title>
  <dc:creator>Acer</dc:creator>
  <cp:lastModifiedBy>ASUS</cp:lastModifiedBy>
  <cp:revision>46</cp:revision>
  <dcterms:created xsi:type="dcterms:W3CDTF">2017-10-09T02:26:58Z</dcterms:created>
  <dcterms:modified xsi:type="dcterms:W3CDTF">2020-03-19T13:11:55Z</dcterms:modified>
</cp:coreProperties>
</file>