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type="screen4x3" cy="6858000" cx="9144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 lastView="sldThumbnailView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24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tableStyles" Target="tableStyles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6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6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2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Right Triangle 9"/>
          <p:cNvSpPr/>
          <p:nvPr/>
        </p:nvSpPr>
        <p:spPr>
          <a:xfrm>
            <a:off x="-2" y="4664147"/>
            <a:ext cx="9151089" cy="0"/>
          </a:xfrm>
          <a:prstGeom prst="rtTriangle"/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hangingPunct="1" latinLnBrk="0"/>
            <a:endParaRPr kumimoji="0" lang="en-US"/>
          </a:p>
        </p:txBody>
      </p:sp>
      <p:sp>
        <p:nvSpPr>
          <p:cNvPr id="1048585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defRPr b="1" sz="4800">
                <a:solidFill>
                  <a:schemeClr val="tx2"/>
                </a:solidFill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6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algn="r" indent="0" marL="0" marR="64008">
              <a:buNone/>
              <a:defRPr>
                <a:solidFill>
                  <a:schemeClr val="tx2"/>
                </a:solidFill>
              </a:defRPr>
            </a:lvl1pPr>
            <a:lvl2pPr algn="ctr" indent="0" marL="457200">
              <a:buNone/>
            </a:lvl2pPr>
            <a:lvl3pPr algn="ctr" indent="0" marL="914400">
              <a:buNone/>
            </a:lvl3pPr>
            <a:lvl4pPr algn="ctr" indent="0" marL="1371600">
              <a:buNone/>
            </a:lvl4pPr>
            <a:lvl5pPr algn="ctr" indent="0" marL="1828800">
              <a:buNone/>
            </a:lvl5pPr>
            <a:lvl6pPr algn="ctr" indent="0" marL="2286000">
              <a:buNone/>
            </a:lvl6pPr>
            <a:lvl7pPr algn="ctr" indent="0" marL="2743200">
              <a:buNone/>
            </a:lvl7pPr>
            <a:lvl8pPr algn="ctr" indent="0" marL="3200400">
              <a:buNone/>
            </a:lvl8pPr>
            <a:lvl9pPr algn="ctr" indent="0" marL="3657600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1048587" name="Freeform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8" name="Freeform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anchor="t" bIns="45720" compatLnSpc="1" lIns="91440" rIns="91440" tIns="45720" vert="horz" wrap="square"/>
            <a:p>
              <a:endParaRPr kumimoji="0" lang="en-US"/>
            </a:p>
          </p:txBody>
        </p:sp>
        <p:sp>
          <p:nvSpPr>
            <p:cNvPr id="1048589" name="Freeform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xmlns:r="http://schemas.openxmlformats.org/officeDocument/2006/relationships" r:embed="rId1">
                <a:alphaModFix amt="50000"/>
              </a:blip>
              <a:tile algn="t" flip="none" sx="50000" sy="50000" tx="0" ty="0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 bIns="45720" compatLnSpc="1" lIns="91440" rIns="91440" tIns="45720" vert="horz" wrap="square"/>
            <a:p>
              <a:pPr algn="ctr" eaLnBrk="1" hangingPunct="1" latinLnBrk="0"/>
              <a:endParaRPr kumimoji="0" lang="en-US"/>
            </a:p>
          </p:txBody>
        </p:sp>
        <p:cxnSp>
          <p:nvCxnSpPr>
            <p:cNvPr id="3145729" name="Straight Connector 11"/>
            <p:cNvCxnSpPr>
              <a:cxnSpLocks/>
            </p:cNvCxnSpPr>
            <p:nvPr/>
          </p:nvCxnSpPr>
          <p:spPr>
            <a:xfrm>
              <a:off x="-3765" y="4880373"/>
              <a:ext cx="9147765" cy="839943"/>
            </a:xfrm>
            <a:prstGeom prst="line"/>
            <a:noFill/>
            <a:ln w="12065" cap="flat" cmpd="sng" algn="ctr">
              <a:gradFill>
                <a:gsLst>
                  <a:gs pos="15000">
                    <a:schemeClr val="accent1">
                      <a:shade val="40000"/>
                      <a:satMod val="110000"/>
                    </a:schemeClr>
                  </a:gs>
                  <a:gs pos="45000">
                    <a:schemeClr val="accent1">
                      <a:tint val="7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59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59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92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9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59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  <p:sp>
        <p:nvSpPr>
          <p:cNvPr id="1048599" name="Title 6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bg>
      <p:bgRef idx="1002">
        <a:schemeClr val="bg1"/>
      </p:bgRef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lstStyle>
            <a:lvl1pPr algn="r">
              <a:buNone/>
              <a:defRPr baseline="0" b="1" cap="none" sz="4800">
                <a:effectLst>
                  <a:outerShdw algn="tl" blurRad="31750" dir="5400000" dist="25400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7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anchor="t" lIns="91440" rIns="91440"/>
          <a:lstStyle>
            <a:lvl1pPr algn="l" indent="0" marL="0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4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4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  <p:sp>
        <p:nvSpPr>
          <p:cNvPr id="1048651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  <p:sp>
        <p:nvSpPr>
          <p:cNvPr id="1048652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bg>
      <p:bgRef idx="1002">
        <a:schemeClr val="bg1"/>
      </p:bgRef>
    </p:bg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  <p:sp>
        <p:nvSpPr>
          <p:cNvPr id="1048614" name="Title 7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woTxTwoObj">
  <p:cSld name="Comparison">
    <p:bg>
      <p:bgRef idx="1003">
        <a:schemeClr val="bg1"/>
      </p:bgRef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16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17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anchor="ctr" lIns="182880"/>
          <a:lstStyle>
            <a:lvl1pPr indent="0" marL="0">
              <a:buNone/>
              <a:defRPr b="0" sz="2400">
                <a:solidFill>
                  <a:schemeClr val="bg1"/>
                </a:solidFill>
              </a:defRPr>
            </a:lvl1pPr>
            <a:lvl2pPr>
              <a:buNone/>
              <a:defRPr b="1" sz="2000"/>
            </a:lvl2pPr>
            <a:lvl3pPr>
              <a:buNone/>
              <a:defRPr b="1" sz="1800"/>
            </a:lvl3pPr>
            <a:lvl4pPr>
              <a:buNone/>
              <a:defRPr b="1" sz="1600"/>
            </a:lvl4pPr>
            <a:lvl5pPr>
              <a:buNone/>
              <a:defRPr b="1" sz="16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18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1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2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2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bg>
      <p:bgRef idx="1002">
        <a:schemeClr val="bg1"/>
      </p:bgRef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2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  <p:sp>
        <p:nvSpPr>
          <p:cNvPr id="1048626" name="Title 5"/>
          <p:cNvSpPr>
            <a:spLocks noGrp="1"/>
          </p:cNvSpPr>
          <p:nvPr>
            <p:ph type="title"/>
          </p:nvPr>
        </p:nvSpPr>
        <p:spPr/>
        <p:txBody>
          <a:bodyPr rtlCol="0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3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objTx">
  <p:cSld name="Content with Caption">
    <p:bg>
      <p:bgRef idx="1003">
        <a:schemeClr val="bg1"/>
      </p:bgRef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8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 vert="horz">
            <a:noAutofit/>
            <a:sp3d prstMaterial="softEdge">
              <a:bevelT w="0" h="0"/>
            </a:sp3d>
          </a:bodyPr>
          <a:lstStyle>
            <a:lvl1pPr algn="r">
              <a:buNone/>
              <a:defRPr b="0" sz="250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9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algn="r" indent="0" marL="0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60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61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6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accent1="accent1" accent2="accent2" accent3="accent3" accent4="accent4" accent5="accent5" accent6="accent6" bg1="lt1" bg2="lt2" tx1="dk1" tx2="dk2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picTx">
  <p:cSld name="Picture with Caption">
    <p:bg>
      <p:bgRef idx="1002">
        <a:schemeClr val="bg1"/>
      </p:bgRef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anchor="t" lIns="91440" rIns="91440" tIns="0"/>
          <a:lstStyle>
            <a:lvl1pPr algn="r" indent="0" marL="0" marR="18288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eaLnBrk="1" hangingPunct="1" latinLnBrk="0" lvl="0"/>
            <a:r>
              <a:rPr kumimoji="0" lang="en-US" smtClean="0"/>
              <a:t>Click to edit Master text styles</a:t>
            </a:r>
          </a:p>
        </p:txBody>
      </p:sp>
      <p:sp>
        <p:nvSpPr>
          <p:cNvPr id="1048636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/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indent="0" marL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dirty="0" kumimoji="0" lang="en-US"/>
          </a:p>
        </p:txBody>
      </p:sp>
      <p:sp>
        <p:nvSpPr>
          <p:cNvPr id="104863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3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63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  <p:sp>
        <p:nvSpPr>
          <p:cNvPr id="1048640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algn="r" marR="0">
              <a:buNone/>
              <a:defRPr b="0" sz="3000">
                <a:solidFill>
                  <a:schemeClr val="accent1"/>
                </a:solidFill>
                <a:effectLst>
                  <a:outerShdw algn="t" blurRad="50800" dir="5400000" dist="25000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41" name="Freeform 7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42" name="Freeform 8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643" name="Right Triangle 9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hangingPunct="1" latinLnBrk="0"/>
            <a:endParaRPr kumimoji="0" lang="en-US"/>
          </a:p>
        </p:txBody>
      </p:sp>
      <p:cxnSp>
        <p:nvCxnSpPr>
          <p:cNvPr id="3145730" name="Straight Connector 10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44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  <p:sp>
        <p:nvSpPr>
          <p:cNvPr id="1048645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r="5400000" dist="254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p>
            <a:pPr algn="l" eaLnBrk="1" hangingPunct="1" latinLnBrk="0"/>
            <a:endParaRPr kumimoji="0" lang="en-US"/>
          </a:p>
        </p:txBody>
      </p:sp>
    </p:spTree>
  </p:cSld>
  <p:clrMapOvr>
    <a:overrideClrMapping accent1="accent1" accent2="accent2" accent3="accent3" accent4="accent4" accent5="accent5" accent6="accent6" bg1="dk1" bg2="dk2" tx1="lt1" tx2="lt2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5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5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5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2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p>
            <a:pPr eaLnBrk="1" hangingPunct="1" latinLnBrk="0" lvl="0"/>
            <a:r>
              <a:rPr lang="en-US" smtClean="0"/>
              <a:t>Click to edit Master text styles</a:t>
            </a:r>
          </a:p>
          <a:p>
            <a:pPr eaLnBrk="1" hangingPunct="1" latinLnBrk="0" lvl="1"/>
            <a:r>
              <a:rPr lang="en-US" smtClean="0"/>
              <a:t>Second level</a:t>
            </a:r>
          </a:p>
          <a:p>
            <a:pPr eaLnBrk="1" hangingPunct="1" latinLnBrk="0" lvl="2"/>
            <a:r>
              <a:rPr lang="en-US" smtClean="0"/>
              <a:t>Third level</a:t>
            </a:r>
          </a:p>
          <a:p>
            <a:pPr eaLnBrk="1" hangingPunct="1" latinLnBrk="0" lvl="3"/>
            <a:r>
              <a:rPr lang="en-US" smtClean="0"/>
              <a:t>Fourth level</a:t>
            </a:r>
          </a:p>
          <a:p>
            <a:pPr eaLnBrk="1" hangingPunct="1" latinLnBrk="0" lvl="4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2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63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image" Target="../media/image1.jpeg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12"/>
          <p:cNvSpPr/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77" name="Freeform 11"/>
          <p:cNvSpPr/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t" bIns="45720" compatLnSpc="1" lIns="91440" rIns="91440" tIns="45720" vert="horz" wrap="square"/>
          <a:p>
            <a:endParaRPr kumimoji="0" lang="en-US"/>
          </a:p>
        </p:txBody>
      </p:sp>
      <p:sp>
        <p:nvSpPr>
          <p:cNvPr id="1048578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/>
          <a:blipFill>
            <a:blip xmlns:r="http://schemas.openxmlformats.org/officeDocument/2006/relationships" r:embed="rId12">
              <a:alphaModFix amt="50000"/>
            </a:blip>
            <a:tile algn="t" flip="none" sx="50000" sy="50000" tx="0" ty="0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 bIns="45720" compatLnSpc="1" lIns="91440" rIns="91440" tIns="45720" vert="horz" wrap="square"/>
          <a:p>
            <a:pPr algn="ctr" eaLnBrk="1" hangingPunct="1" latinLnBrk="0"/>
            <a:endParaRPr kumimoji="0" lang="en-US"/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/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/>
        </p:spPr>
        <p:txBody>
          <a:bodyPr anchor="ctr" vert="horz">
            <a:normAutofit/>
            <a:scene3d>
              <a:camera prst="orthographicFront"/>
              <a:lightRig dir="t" rig="soft"/>
            </a:scene3d>
            <a:sp3d prstMaterial="softEdge">
              <a:bevelT w="25400" h="25400"/>
            </a:sp3d>
          </a:bodyPr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/>
        </p:spPr>
        <p:txBody>
          <a:bodyPr vert="horz">
            <a:normAutofit/>
          </a:bodyPr>
          <a:p>
            <a:pPr eaLnBrk="1" hangingPunct="1" latinLnBrk="0" lvl="0"/>
            <a:r>
              <a:rPr kumimoji="0" lang="en-US" smtClean="0"/>
              <a:t>Click to edit Master text styles</a:t>
            </a:r>
          </a:p>
          <a:p>
            <a:pPr eaLnBrk="1" hangingPunct="1" latinLnBrk="0" lvl="1"/>
            <a:r>
              <a:rPr kumimoji="0" lang="en-US" smtClean="0"/>
              <a:t>Second level</a:t>
            </a:r>
          </a:p>
          <a:p>
            <a:pPr eaLnBrk="1" hangingPunct="1" latinLnBrk="0" lvl="2"/>
            <a:r>
              <a:rPr kumimoji="0" lang="en-US" smtClean="0"/>
              <a:t>Third level</a:t>
            </a:r>
          </a:p>
          <a:p>
            <a:pPr eaLnBrk="1" hangingPunct="1" latinLnBrk="0" lvl="3"/>
            <a:r>
              <a:rPr kumimoji="0" lang="en-US" smtClean="0"/>
              <a:t>Fourth level</a:t>
            </a:r>
          </a:p>
          <a:p>
            <a:pPr eaLnBrk="1" hangingPunct="1" latinLnBrk="0" lvl="4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1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/>
        </p:spPr>
        <p:txBody>
          <a:bodyPr anchor="b" vert="horz"/>
          <a:lstStyle>
            <a:lvl1pPr algn="l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fld id="{4C663460-B710-4319-AA5D-79B94DD4CBD2}" type="datetimeFigureOut">
              <a:rPr lang="en-US" smtClean="0"/>
              <a:t>3/21/2020</a:t>
            </a:fld>
            <a:endParaRPr lang="en-US"/>
          </a:p>
        </p:txBody>
      </p:sp>
      <p:sp>
        <p:nvSpPr>
          <p:cNvPr id="104858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/>
        </p:spPr>
        <p:txBody>
          <a:bodyPr anchor="b" vert="horz"/>
          <a:lstStyle>
            <a:lvl1pPr algn="r" eaLnBrk="1" hangingPunct="1" latinLnBrk="0">
              <a:defRPr sz="1000" kumimoji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104858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/>
        </p:spPr>
        <p:txBody>
          <a:bodyPr anchor="b" vert="horz"/>
          <a:lstStyle>
            <a:lvl1pPr algn="r" eaLnBrk="1" hangingPunct="1" latinLnBrk="0">
              <a:defRPr b="0" sz="1000" kumimoji="0">
                <a:solidFill>
                  <a:schemeClr val="tx1"/>
                </a:solidFill>
              </a:defRPr>
            </a:lvl1pPr>
          </a:lstStyle>
          <a:p>
            <a:fld id="{25DAA258-99DC-4C76-832B-A389E34A7169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eaLnBrk="1" hangingPunct="1" latinLnBrk="0" rtl="0">
        <a:spcBef>
          <a:spcPct val="0"/>
        </a:spcBef>
        <a:buNone/>
        <a:defRPr b="1" sz="4100" kern="1200" kumimoji="0">
          <a:solidFill>
            <a:schemeClr val="tx2"/>
          </a:solidFill>
          <a:effectLst>
            <a:outerShdw algn="tl" blurRad="31750" dir="5400000" dist="25400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algn="l" eaLnBrk="1" hangingPunct="1" indent="-256032" latinLnBrk="0" marL="365760" rtl="0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sz="2700"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indent="-228600" latinLnBrk="0" marL="621792" rtl="0">
        <a:spcBef>
          <a:spcPts val="324"/>
        </a:spcBef>
        <a:buClr>
          <a:schemeClr val="accent1"/>
        </a:buClr>
        <a:buFont typeface="Verdana"/>
        <a:buChar char="◦"/>
        <a:defRPr sz="2300"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indent="-228600" latinLnBrk="0" marL="859536" rtl="0">
        <a:spcBef>
          <a:spcPts val="350"/>
        </a:spcBef>
        <a:buClr>
          <a:schemeClr val="accent2"/>
        </a:buClr>
        <a:buSzPct val="100000"/>
        <a:buFont typeface="Wingdings 2"/>
        <a:buChar char=""/>
        <a:defRPr sz="2100"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indent="-228600" latinLnBrk="0" marL="1143000" rtl="0">
        <a:spcBef>
          <a:spcPts val="350"/>
        </a:spcBef>
        <a:buClr>
          <a:schemeClr val="accent2"/>
        </a:buClr>
        <a:buFont typeface="Wingdings 2"/>
        <a:buChar char=""/>
        <a:defRPr sz="1900"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indent="-228600" latinLnBrk="0" marL="1371600" rtl="0">
        <a:spcBef>
          <a:spcPts val="350"/>
        </a:spcBef>
        <a:buClr>
          <a:schemeClr val="accent2"/>
        </a:buClr>
        <a:buFont typeface="Wingdings 2"/>
        <a:buChar char="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indent="-228600" latinLnBrk="0" marL="1600200" rtl="0">
        <a:spcBef>
          <a:spcPts val="350"/>
        </a:spcBef>
        <a:buClr>
          <a:schemeClr val="accent3"/>
        </a:buClr>
        <a:buFont typeface="Wingdings 2"/>
        <a:buChar char=""/>
        <a:defRPr sz="1800"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indent="-228600" latinLnBrk="0" marL="18288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indent="-228600" latinLnBrk="0" marL="2057400" rtl="0">
        <a:spcBef>
          <a:spcPts val="350"/>
        </a:spcBef>
        <a:buClr>
          <a:schemeClr val="accent3"/>
        </a:buClr>
        <a:buFont typeface="Wingdings 2"/>
        <a:buChar char=""/>
        <a:defRPr sz="1600"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indent="-228600" latinLnBrk="0" marL="2286000" rtl="0">
        <a:spcBef>
          <a:spcPts val="350"/>
        </a:spcBef>
        <a:buClr>
          <a:schemeClr val="accent3"/>
        </a:buClr>
        <a:buFont typeface="Wingdings 2"/>
        <a:buChar char=""/>
        <a:defRPr baseline="0" sz="1600" kern="1200" kumimoji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algn="l" eaLnBrk="1" hangingPunct="1" latinLnBrk="0" marL="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1pPr>
      <a:lvl2pPr algn="l" eaLnBrk="1" hangingPunct="1" latinLnBrk="0" marL="457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2pPr>
      <a:lvl3pPr algn="l" eaLnBrk="1" hangingPunct="1" latinLnBrk="0" marL="914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3pPr>
      <a:lvl4pPr algn="l" eaLnBrk="1" hangingPunct="1" latinLnBrk="0" marL="1371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4pPr>
      <a:lvl5pPr algn="l" eaLnBrk="1" hangingPunct="1" latinLnBrk="0" marL="18288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5pPr>
      <a:lvl6pPr algn="l" eaLnBrk="1" hangingPunct="1" latinLnBrk="0" marL="22860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6pPr>
      <a:lvl7pPr algn="l" eaLnBrk="1" hangingPunct="1" latinLnBrk="0" marL="27432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7pPr>
      <a:lvl8pPr algn="l" eaLnBrk="1" hangingPunct="1" latinLnBrk="0" marL="32004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8pPr>
      <a:lvl9pPr algn="l" eaLnBrk="1" hangingPunct="1" latinLnBrk="0" marL="3657600" rtl="0">
        <a:defRPr kern="1200" kumimoji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hyperlink" Target="https://lms.darmajaya.acid/" TargetMode="External"/><Relationship Id="rId2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pPr algn="ctr"/>
            <a:r>
              <a:rPr dirty="0" lang="en-US" smtClean="0"/>
              <a:t>REGULATION FOR ENGLISH CLASS</a:t>
            </a:r>
            <a:endParaRPr dirty="0" lang="en-US"/>
          </a:p>
        </p:txBody>
      </p:sp>
      <p:sp>
        <p:nvSpPr>
          <p:cNvPr id="1048594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Content Placeholder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016691"/>
          </a:xfrm>
        </p:spPr>
        <p:txBody>
          <a:bodyPr/>
          <a:p>
            <a:r>
              <a:rPr dirty="0" lang="en-US" smtClean="0"/>
              <a:t> Meeting</a:t>
            </a:r>
          </a:p>
          <a:p>
            <a:pPr algn="just" lvl="1">
              <a:buNone/>
            </a:pPr>
            <a:r>
              <a:rPr dirty="0" lang="en-US" smtClean="0"/>
              <a:t> </a:t>
            </a:r>
            <a:r>
              <a:rPr dirty="0" lang="en-US" smtClean="0"/>
              <a:t>	</a:t>
            </a:r>
            <a:r>
              <a:rPr dirty="0" sz="2700" lang="en-US" smtClean="0"/>
              <a:t>one semester consists of 16 meetings, which will be divided </a:t>
            </a:r>
            <a:r>
              <a:rPr dirty="0" sz="2700" lang="en-US" smtClean="0"/>
              <a:t>i</a:t>
            </a:r>
            <a:r>
              <a:rPr dirty="0" sz="2700" lang="en-US" smtClean="0"/>
              <a:t>n</a:t>
            </a:r>
            <a:r>
              <a:rPr dirty="0" sz="2700" lang="en-US" smtClean="0"/>
              <a:t>t</a:t>
            </a:r>
            <a:r>
              <a:rPr dirty="0" sz="2700" lang="en-US" smtClean="0"/>
              <a:t>o</a:t>
            </a:r>
            <a:r>
              <a:rPr dirty="0" sz="2700" lang="en-US" smtClean="0"/>
              <a:t> 14 meetings for discussing the material, 1 meeting for Mid Term (UTS) and 1 more meeting for Final term (UAS)</a:t>
            </a:r>
            <a:endParaRPr altLang="en-US" lang="zh-CN"/>
          </a:p>
          <a:p>
            <a:pPr lvl="1">
              <a:buNone/>
            </a:pPr>
            <a:endParaRPr dirty="0" lang="en-US" smtClean="0"/>
          </a:p>
          <a:p>
            <a:pPr>
              <a:buFont typeface="Wingdings" pitchFamily="2" charset="2"/>
              <a:buChar char="Ø"/>
            </a:pPr>
            <a:r>
              <a:rPr dirty="0" lang="en-US" smtClean="0"/>
              <a:t> Presence</a:t>
            </a:r>
          </a:p>
          <a:p>
            <a:pPr>
              <a:buNone/>
            </a:pPr>
            <a:r>
              <a:rPr dirty="0" lang="en-US" smtClean="0"/>
              <a:t>	</a:t>
            </a:r>
            <a:r>
              <a:rPr dirty="0" lang="en-US" smtClean="0"/>
              <a:t>During one semester all of the students have chance 3 times for not coming to the English class, including sick, permission and absent</a:t>
            </a:r>
          </a:p>
          <a:p>
            <a:pPr>
              <a:buNone/>
            </a:pPr>
            <a:endParaRPr dirty="0" lang="en-US" smtClean="0"/>
          </a:p>
          <a:p>
            <a:pPr>
              <a:buNone/>
            </a:pPr>
            <a:endParaRPr dirty="0"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Content Placeholder 1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525963"/>
          </a:xfrm>
        </p:spPr>
        <p:txBody>
          <a:bodyPr/>
          <a:p>
            <a:r>
              <a:rPr dirty="0" lang="en-US" smtClean="0"/>
              <a:t> Starting and Ending the class</a:t>
            </a:r>
          </a:p>
          <a:p>
            <a:pPr>
              <a:buNone/>
            </a:pPr>
            <a:r>
              <a:rPr dirty="0" lang="en-US" smtClean="0"/>
              <a:t>	</a:t>
            </a:r>
            <a:r>
              <a:rPr dirty="0" lang="en-US" smtClean="0"/>
              <a:t>Teaching learning process will be run around 100 minutes for every single meeting. Limitation time for coming late just 15 minutes</a:t>
            </a:r>
          </a:p>
          <a:p>
            <a:pPr>
              <a:buNone/>
            </a:pPr>
            <a:endParaRPr dirty="0" lang="en-US" smtClean="0"/>
          </a:p>
          <a:p>
            <a:r>
              <a:rPr dirty="0" lang="en-US" smtClean="0"/>
              <a:t> Assignment</a:t>
            </a:r>
          </a:p>
          <a:p>
            <a:pPr>
              <a:buNone/>
            </a:pPr>
            <a:r>
              <a:rPr dirty="0" lang="en-US" smtClean="0"/>
              <a:t>	</a:t>
            </a:r>
            <a:r>
              <a:rPr dirty="0" lang="en-US" smtClean="0"/>
              <a:t>The assignment will be given in the end of the class in order to improve the students’ ability in English</a:t>
            </a:r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Content Placeholder 1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181600"/>
          </a:xfrm>
        </p:spPr>
        <p:txBody>
          <a:bodyPr/>
          <a:p>
            <a:r>
              <a:rPr dirty="0" lang="en-US" smtClean="0"/>
              <a:t> Scoring system</a:t>
            </a:r>
          </a:p>
          <a:p>
            <a:pPr>
              <a:buNone/>
            </a:pPr>
            <a:r>
              <a:rPr dirty="0" lang="en-US" smtClean="0"/>
              <a:t>	Students’ score can be gotten from presence 30 %, Mid term 30 %, Final term 30 %, and assignment 10%.</a:t>
            </a:r>
          </a:p>
          <a:p>
            <a:pPr>
              <a:buNone/>
            </a:pPr>
            <a:r>
              <a:rPr dirty="0" lang="en-US" smtClean="0"/>
              <a:t>	</a:t>
            </a:r>
            <a:r>
              <a:rPr dirty="0" lang="en-US" smtClean="0"/>
              <a:t>(there will be additional score for the activeness during teaching learning process).</a:t>
            </a:r>
          </a:p>
          <a:p>
            <a:pPr>
              <a:buNone/>
            </a:pPr>
            <a:endParaRPr dirty="0" lang="en-US" smtClean="0"/>
          </a:p>
          <a:p>
            <a:r>
              <a:rPr dirty="0" lang="en-US" smtClean="0"/>
              <a:t>  Dress code</a:t>
            </a:r>
          </a:p>
          <a:p>
            <a:pPr>
              <a:buNone/>
            </a:pPr>
            <a:r>
              <a:rPr dirty="0" lang="en-US" smtClean="0"/>
              <a:t>	</a:t>
            </a:r>
            <a:r>
              <a:rPr dirty="0" lang="en-US" smtClean="0"/>
              <a:t>The students are required to wear a formal clothes, such as; shirt, trousers skirt and no sandals but it should be shoes</a:t>
            </a:r>
            <a:endParaRPr dirty="0"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The students must have English module which can be bought in the end of daring session</a:t>
            </a:r>
          </a:p>
          <a:p>
            <a:r>
              <a:rPr dirty="0" lang="en-US" smtClean="0"/>
              <a:t> </a:t>
            </a:r>
            <a:endParaRPr dirty="0"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p>
            <a:r>
              <a:rPr dirty="0" lang="en-US" smtClean="0"/>
              <a:t>E leaning will be held for 3 weeks (from 23 March until 15 April 2020</a:t>
            </a:r>
          </a:p>
          <a:p>
            <a:pPr>
              <a:buNone/>
            </a:pPr>
            <a:endParaRPr dirty="0" lang="en-US" smtClean="0"/>
          </a:p>
          <a:p>
            <a:r>
              <a:rPr dirty="0" lang="en-US" smtClean="0"/>
              <a:t> in the fourth meeting the students  must come to the class or based on the announcement from IBI </a:t>
            </a:r>
            <a:r>
              <a:rPr dirty="0" lang="en-US" err="1" smtClean="0"/>
              <a:t>Darmajaya</a:t>
            </a:r>
            <a:endParaRPr dirty="0" lang="en-US" smtClean="0"/>
          </a:p>
          <a:p>
            <a:pPr>
              <a:buNone/>
            </a:pPr>
            <a:endParaRPr dirty="0" lang="en-US" smtClean="0"/>
          </a:p>
          <a:p>
            <a:r>
              <a:rPr dirty="0" lang="en-US" smtClean="0"/>
              <a:t>The students’ presence will be calculated if they active and online in  </a:t>
            </a:r>
            <a:r>
              <a:rPr dirty="0" lang="en-US" smtClean="0">
                <a:hlinkClick r:id="rId1"/>
              </a:rPr>
              <a:t>https://lms.darmajaya.acid</a:t>
            </a:r>
            <a:r>
              <a:rPr dirty="0" lang="en-US" smtClean="0"/>
              <a:t> or other application as the media for E- learning</a:t>
            </a:r>
          </a:p>
          <a:p>
            <a:pPr>
              <a:buNone/>
            </a:pPr>
            <a:endParaRPr dirty="0" lang="en-US"/>
          </a:p>
        </p:txBody>
      </p:sp>
      <p:sp>
        <p:nvSpPr>
          <p:cNvPr id="1048605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pPr algn="ctr"/>
            <a:r>
              <a:rPr dirty="0" lang="en-US" smtClean="0"/>
              <a:t>E learning class</a:t>
            </a:r>
            <a:endParaRPr dirty="0"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Content Placeholder 1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59491"/>
          </a:xfrm>
        </p:spPr>
        <p:txBody>
          <a:bodyPr>
            <a:normAutofit/>
          </a:bodyPr>
          <a:p>
            <a:r>
              <a:rPr dirty="0" lang="en-US" smtClean="0"/>
              <a:t> The students’ presence during online session will be calculated manually by the lecturer by typing at online lecturing page</a:t>
            </a:r>
          </a:p>
          <a:p>
            <a:pPr>
              <a:buNone/>
            </a:pPr>
            <a:endParaRPr dirty="0" lang="en-US" smtClean="0"/>
          </a:p>
          <a:p>
            <a:r>
              <a:rPr dirty="0" lang="en-US" smtClean="0"/>
              <a:t>The students must create </a:t>
            </a:r>
            <a:r>
              <a:rPr dirty="0" lang="en-US" err="1" smtClean="0"/>
              <a:t>Whatsapp</a:t>
            </a:r>
            <a:r>
              <a:rPr dirty="0" lang="en-US" smtClean="0"/>
              <a:t> group in order to keep the connectivity which relates to teaching learning process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Content Placeholder 1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 </a:t>
            </a:r>
            <a:r>
              <a:rPr dirty="0" lang="en-US" smtClean="0"/>
              <a:t>further information about teaching learning process can be reached to Ms. </a:t>
            </a:r>
            <a:r>
              <a:rPr dirty="0" lang="en-US" err="1" smtClean="0"/>
              <a:t>F</a:t>
            </a:r>
            <a:r>
              <a:rPr dirty="0" lang="en-US" err="1" smtClean="0"/>
              <a:t>e</a:t>
            </a:r>
            <a:r>
              <a:rPr dirty="0" lang="en-US" err="1" smtClean="0"/>
              <a:t>f</a:t>
            </a:r>
            <a:r>
              <a:rPr dirty="0" lang="en-US" err="1" smtClean="0"/>
              <a:t>i</a:t>
            </a:r>
            <a:r>
              <a:rPr dirty="0" lang="en-US" err="1" smtClean="0"/>
              <a:t>y</a:t>
            </a:r>
            <a:r>
              <a:rPr dirty="0" lang="en-US" err="1" smtClean="0"/>
              <a:t>a</a:t>
            </a:r>
            <a:r>
              <a:rPr dirty="0" lang="en-US" err="1" smtClean="0"/>
              <a:t>n</a:t>
            </a:r>
            <a:r>
              <a:rPr dirty="0" lang="en-US" err="1" smtClean="0"/>
              <a:t>a</a:t>
            </a:r>
            <a:r>
              <a:rPr dirty="0" lang="en-US" smtClean="0"/>
              <a:t> as the lecturer in WA number 08</a:t>
            </a:r>
            <a:r>
              <a:rPr dirty="0" lang="en-US" smtClean="0"/>
              <a:t>5</a:t>
            </a:r>
            <a:r>
              <a:rPr dirty="0" lang="en-US" smtClean="0"/>
              <a:t>7</a:t>
            </a:r>
            <a:r>
              <a:rPr dirty="0" lang="en-US" smtClean="0"/>
              <a:t>6</a:t>
            </a:r>
            <a:r>
              <a:rPr dirty="0" lang="en-US" smtClean="0"/>
              <a:t>8</a:t>
            </a:r>
            <a:r>
              <a:rPr dirty="0" lang="en-US" smtClean="0"/>
              <a:t>3</a:t>
            </a:r>
            <a:r>
              <a:rPr dirty="0" lang="en-US" smtClean="0"/>
              <a:t>6</a:t>
            </a:r>
            <a:r>
              <a:rPr dirty="0" lang="en-US" smtClean="0"/>
              <a:t>3</a:t>
            </a:r>
            <a:r>
              <a:rPr dirty="0" lang="en-US" smtClean="0"/>
              <a:t>4</a:t>
            </a:r>
            <a:r>
              <a:rPr dirty="0" lang="en-US" smtClean="0"/>
              <a:t>0</a:t>
            </a:r>
            <a:r>
              <a:rPr dirty="0" lang="en-US" smtClean="0"/>
              <a:t>9</a:t>
            </a:r>
            <a:endParaRPr altLang="en-US" lang="zh-CN"/>
          </a:p>
          <a:p>
            <a:pPr>
              <a:buNone/>
            </a:pPr>
            <a:r>
              <a:rPr dirty="0" lang="en-US" smtClean="0"/>
              <a:t> </a:t>
            </a:r>
          </a:p>
          <a:p>
            <a:r>
              <a:rPr dirty="0" lang="en-US" smtClean="0"/>
              <a:t>stay safe and keep your social distance</a:t>
            </a:r>
          </a:p>
          <a:p>
            <a:pPr>
              <a:buNone/>
            </a:pPr>
            <a:endParaRPr dirty="0" lang="en-US"/>
          </a:p>
        </p:txBody>
      </p:sp>
      <p:sp>
        <p:nvSpPr>
          <p:cNvPr id="1048608" name="Title 2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lastClr="000000" val="windowText"/>
      </a:dk1>
      <a:lt1>
        <a:sysClr lastClr="FFFFFF" val="window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r="5400000" dist="381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dir="t" rig="glow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algn="tl" flip="none" sx="50000" sy="50000" tx="0" ty="0"/>
        </a:blip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REGULATIONS</dc:title>
  <dc:creator>Lastri</dc:creator>
  <cp:lastModifiedBy>Lastri</cp:lastModifiedBy>
  <dcterms:created xsi:type="dcterms:W3CDTF">2020-03-20T23:56:30Z</dcterms:created>
  <dcterms:modified xsi:type="dcterms:W3CDTF">2020-03-23T02:50:53Z</dcterms:modified>
</cp:coreProperties>
</file>