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0504" autoAdjust="0"/>
    <p:restoredTop sz="94693" autoAdjust="0"/>
  </p:normalViewPr>
  <p:slideViewPr>
    <p:cSldViewPr>
      <p:cViewPr varScale="1">
        <p:scale>
          <a:sx n="47" d="100"/>
          <a:sy n="47" d="100"/>
        </p:scale>
        <p:origin x="-25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4C72F-7C05-4C5C-BE83-7384E107E6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5F0F9E-89BF-4E54-A3A7-DC53981C60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FFCE3-36FE-40AB-AC31-CB520FD7E1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BD430-D6C5-4D8D-B4E2-D93CAAB8BC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BF1CA-7824-4971-B9B1-E7635F98AC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89930-0469-4A43-A843-B81AB8309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A1438-4938-442B-B060-162C1D98C9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382E2-7DA9-4330-AF26-004B4120F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F0FE5-EF20-4090-A32F-D11B20F0E6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552A1-FA68-46E8-AFF8-4E706757FE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68BD6-11D5-4849-BBD2-4D2A6C17B9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DC705BD2-0C61-4C1F-A04C-69A124D27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28600"/>
            <a:ext cx="7696200" cy="3810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PENGELOLAAN PIUTANG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838200"/>
            <a:ext cx="8229600" cy="5638800"/>
          </a:xfrm>
        </p:spPr>
        <p:txBody>
          <a:bodyPr/>
          <a:lstStyle/>
          <a:p>
            <a:pPr marL="609600" indent="-609600" algn="just" eaLnBrk="1" hangingPunct="1"/>
            <a:r>
              <a:rPr lang="en-US" sz="1600" dirty="0" smtClean="0"/>
              <a:t>&gt; </a:t>
            </a:r>
            <a:r>
              <a:rPr lang="en-US" sz="1600" dirty="0" err="1" smtClean="0"/>
              <a:t>Muncul</a:t>
            </a:r>
            <a:r>
              <a:rPr lang="en-US" sz="1600" dirty="0" smtClean="0"/>
              <a:t> </a:t>
            </a:r>
            <a:r>
              <a:rPr lang="en-US" sz="1600" dirty="0" err="1" smtClean="0"/>
              <a:t>akibat</a:t>
            </a:r>
            <a:r>
              <a:rPr lang="en-US" sz="1600" dirty="0" smtClean="0"/>
              <a:t> </a:t>
            </a:r>
            <a:r>
              <a:rPr lang="en-US" sz="1600" dirty="0" err="1" smtClean="0"/>
              <a:t>dar</a:t>
            </a:r>
            <a:r>
              <a:rPr lang="en-US" sz="1600" dirty="0" smtClean="0"/>
              <a:t> </a:t>
            </a:r>
            <a:r>
              <a:rPr lang="en-US" sz="1600" dirty="0" err="1" smtClean="0"/>
              <a:t>penjualan</a:t>
            </a:r>
            <a:r>
              <a:rPr lang="en-US" sz="1600" dirty="0" smtClean="0"/>
              <a:t> </a:t>
            </a:r>
            <a:r>
              <a:rPr lang="en-US" sz="1600" dirty="0" err="1" smtClean="0"/>
              <a:t>secara</a:t>
            </a:r>
            <a:r>
              <a:rPr lang="en-US" sz="1600" dirty="0" smtClean="0"/>
              <a:t> </a:t>
            </a:r>
            <a:r>
              <a:rPr lang="en-US" sz="1600" dirty="0" err="1" smtClean="0"/>
              <a:t>kredit</a:t>
            </a:r>
            <a:endParaRPr lang="en-US" sz="1600" dirty="0" smtClean="0"/>
          </a:p>
          <a:p>
            <a:pPr marL="609600" indent="-609600" algn="just" eaLnBrk="1" hangingPunct="1"/>
            <a:r>
              <a:rPr lang="en-US" sz="1600" dirty="0" smtClean="0"/>
              <a:t>&gt; </a:t>
            </a:r>
            <a:r>
              <a:rPr lang="en-US" sz="1600" dirty="0" err="1" smtClean="0"/>
              <a:t>Piutang</a:t>
            </a:r>
            <a:r>
              <a:rPr lang="en-US" sz="1600" dirty="0" smtClean="0"/>
              <a:t> </a:t>
            </a:r>
            <a:r>
              <a:rPr lang="en-US" sz="1600" dirty="0" err="1" smtClean="0"/>
              <a:t>dagang</a:t>
            </a:r>
            <a:r>
              <a:rPr lang="en-US" sz="1600" dirty="0" smtClean="0"/>
              <a:t> </a:t>
            </a:r>
            <a:r>
              <a:rPr lang="en-US" sz="1600" dirty="0" err="1" smtClean="0"/>
              <a:t>adalah</a:t>
            </a:r>
            <a:r>
              <a:rPr lang="en-US" sz="1600" dirty="0" smtClean="0"/>
              <a:t> </a:t>
            </a:r>
            <a:r>
              <a:rPr lang="en-US" sz="1600" dirty="0" err="1" smtClean="0"/>
              <a:t>tagihan</a:t>
            </a:r>
            <a:r>
              <a:rPr lang="en-US" sz="1600" dirty="0" smtClean="0"/>
              <a:t> </a:t>
            </a:r>
            <a:r>
              <a:rPr lang="en-US" sz="1600" dirty="0" err="1" smtClean="0"/>
              <a:t>perusahaan</a:t>
            </a:r>
            <a:r>
              <a:rPr lang="en-US" sz="1600" dirty="0" smtClean="0"/>
              <a:t> </a:t>
            </a:r>
            <a:r>
              <a:rPr lang="en-US" sz="1600" dirty="0" err="1" smtClean="0"/>
              <a:t>kepada</a:t>
            </a:r>
            <a:r>
              <a:rPr lang="en-US" sz="1600" dirty="0" smtClean="0"/>
              <a:t> </a:t>
            </a:r>
            <a:r>
              <a:rPr lang="en-US" sz="1600" dirty="0" err="1" smtClean="0"/>
              <a:t>pihak</a:t>
            </a:r>
            <a:r>
              <a:rPr lang="en-US" sz="1600" dirty="0" smtClean="0"/>
              <a:t> lain </a:t>
            </a:r>
            <a:r>
              <a:rPr lang="en-US" sz="1600" dirty="0" err="1" smtClean="0"/>
              <a:t>sebagai</a:t>
            </a:r>
            <a:r>
              <a:rPr lang="en-US" sz="1600" dirty="0" smtClean="0"/>
              <a:t> </a:t>
            </a:r>
            <a:r>
              <a:rPr lang="en-US" sz="1600" dirty="0" err="1" smtClean="0"/>
              <a:t>akibat</a:t>
            </a:r>
            <a:r>
              <a:rPr lang="en-US" sz="1600" dirty="0" smtClean="0"/>
              <a:t> </a:t>
            </a:r>
            <a:r>
              <a:rPr lang="en-US" sz="1600" dirty="0" err="1" smtClean="0"/>
              <a:t>penjualan</a:t>
            </a:r>
            <a:r>
              <a:rPr lang="en-US" sz="1600" dirty="0" smtClean="0"/>
              <a:t> </a:t>
            </a:r>
            <a:r>
              <a:rPr lang="en-US" sz="1600" dirty="0" err="1" smtClean="0"/>
              <a:t>secara</a:t>
            </a:r>
            <a:r>
              <a:rPr lang="en-US" sz="1600" dirty="0" smtClean="0"/>
              <a:t> </a:t>
            </a:r>
            <a:r>
              <a:rPr lang="en-US" sz="1600" dirty="0" err="1" smtClean="0"/>
              <a:t>kredit</a:t>
            </a:r>
            <a:endParaRPr lang="en-US" sz="1600" dirty="0" smtClean="0"/>
          </a:p>
          <a:p>
            <a:pPr marL="609600" indent="-609600" algn="just" eaLnBrk="1" hangingPunct="1"/>
            <a:r>
              <a:rPr lang="en-US" sz="1600" dirty="0" smtClean="0"/>
              <a:t> 	</a:t>
            </a:r>
            <a:r>
              <a:rPr lang="en-US" sz="1600" i="1" u="sng" dirty="0" smtClean="0"/>
              <a:t>1. </a:t>
            </a:r>
            <a:r>
              <a:rPr lang="en-US" sz="1600" i="1" u="sng" dirty="0" err="1" smtClean="0"/>
              <a:t>Besarnya</a:t>
            </a:r>
            <a:r>
              <a:rPr lang="en-US" sz="1600" i="1" u="sng" dirty="0" smtClean="0"/>
              <a:t> volume </a:t>
            </a:r>
            <a:r>
              <a:rPr lang="en-US" sz="1600" i="1" u="sng" dirty="0" err="1" smtClean="0"/>
              <a:t>penjualan</a:t>
            </a:r>
            <a:r>
              <a:rPr lang="en-US" sz="1600" i="1" u="sng" dirty="0" smtClean="0"/>
              <a:t> </a:t>
            </a:r>
            <a:r>
              <a:rPr lang="en-US" sz="1600" i="1" u="sng" dirty="0" err="1" smtClean="0"/>
              <a:t>kredit</a:t>
            </a:r>
            <a:endParaRPr lang="en-US" sz="1600" i="1" u="sng" dirty="0" smtClean="0"/>
          </a:p>
          <a:p>
            <a:pPr marL="609600" indent="-609600" algn="just" eaLnBrk="1" hangingPunct="1"/>
            <a:r>
              <a:rPr lang="en-US" sz="1600" dirty="0" smtClean="0"/>
              <a:t>	    </a:t>
            </a:r>
            <a:r>
              <a:rPr lang="en-US" sz="1600" dirty="0" err="1" smtClean="0"/>
              <a:t>Semakin</a:t>
            </a:r>
            <a:r>
              <a:rPr lang="en-US" sz="1600" dirty="0" smtClean="0"/>
              <a:t> </a:t>
            </a:r>
            <a:r>
              <a:rPr lang="en-US" sz="1600" dirty="0" err="1" smtClean="0"/>
              <a:t>besar</a:t>
            </a:r>
            <a:r>
              <a:rPr lang="en-US" sz="1600" dirty="0" smtClean="0"/>
              <a:t> volume </a:t>
            </a:r>
            <a:r>
              <a:rPr lang="en-US" sz="1600" dirty="0" err="1" smtClean="0"/>
              <a:t>penjualan</a:t>
            </a:r>
            <a:r>
              <a:rPr lang="en-US" sz="1600" dirty="0" smtClean="0"/>
              <a:t> </a:t>
            </a:r>
            <a:r>
              <a:rPr lang="en-US" sz="1600" dirty="0" err="1" smtClean="0"/>
              <a:t>akan</a:t>
            </a:r>
            <a:r>
              <a:rPr lang="en-US" sz="1600" dirty="0" smtClean="0"/>
              <a:t> </a:t>
            </a:r>
            <a:r>
              <a:rPr lang="en-US" sz="1600" dirty="0" err="1" smtClean="0"/>
              <a:t>semakin</a:t>
            </a:r>
            <a:r>
              <a:rPr lang="en-US" sz="1600" dirty="0" smtClean="0"/>
              <a:t> </a:t>
            </a:r>
            <a:r>
              <a:rPr lang="en-US" sz="1600" dirty="0" err="1" smtClean="0"/>
              <a:t>besar</a:t>
            </a:r>
            <a:r>
              <a:rPr lang="en-US" sz="1600" dirty="0" smtClean="0"/>
              <a:t> </a:t>
            </a:r>
            <a:r>
              <a:rPr lang="en-US" sz="1600" dirty="0" err="1" smtClean="0"/>
              <a:t>investasi</a:t>
            </a:r>
            <a:r>
              <a:rPr lang="en-US" sz="1600" dirty="0" smtClean="0"/>
              <a:t> </a:t>
            </a:r>
            <a:r>
              <a:rPr lang="en-US" sz="1600" dirty="0" err="1" smtClean="0"/>
              <a:t>dalam</a:t>
            </a:r>
            <a:r>
              <a:rPr lang="en-US" sz="1600" dirty="0" smtClean="0"/>
              <a:t> </a:t>
            </a:r>
            <a:r>
              <a:rPr lang="en-US" sz="1600" dirty="0" err="1" smtClean="0"/>
              <a:t>piutang</a:t>
            </a:r>
            <a:endParaRPr lang="en-US" sz="1600" dirty="0" smtClean="0"/>
          </a:p>
          <a:p>
            <a:pPr marL="609600" indent="-609600" algn="just" eaLnBrk="1" hangingPunct="1"/>
            <a:r>
              <a:rPr lang="en-US" sz="1600" dirty="0" smtClean="0"/>
              <a:t>	    </a:t>
            </a:r>
            <a:r>
              <a:rPr lang="en-US" sz="1600" dirty="0" err="1" smtClean="0"/>
              <a:t>Penjualan</a:t>
            </a:r>
            <a:r>
              <a:rPr lang="en-US" sz="1600" dirty="0" smtClean="0"/>
              <a:t>     100.000 unit @ 25.000 = 2.500.000.000</a:t>
            </a:r>
          </a:p>
          <a:p>
            <a:pPr marL="609600" indent="-609600" algn="just" eaLnBrk="1" hangingPunct="1"/>
            <a:r>
              <a:rPr lang="en-US" sz="1600" dirty="0" smtClean="0"/>
              <a:t>    	    </a:t>
            </a:r>
            <a:r>
              <a:rPr lang="en-US" sz="1600" dirty="0" err="1" smtClean="0"/>
              <a:t>Apabila</a:t>
            </a:r>
            <a:r>
              <a:rPr lang="en-US" sz="1600" dirty="0" smtClean="0"/>
              <a:t>         200.000 unit @ 25.000 = 5.000.000.000</a:t>
            </a:r>
          </a:p>
          <a:p>
            <a:pPr marL="609600" indent="-609600" algn="just" eaLnBrk="1" hangingPunct="1"/>
            <a:r>
              <a:rPr lang="en-US" sz="1600" dirty="0" smtClean="0"/>
              <a:t> 	</a:t>
            </a:r>
            <a:r>
              <a:rPr lang="en-US" sz="1600" i="1" u="sng" dirty="0" smtClean="0"/>
              <a:t>2. </a:t>
            </a:r>
            <a:r>
              <a:rPr lang="en-US" sz="1600" i="1" u="sng" dirty="0" err="1" smtClean="0"/>
              <a:t>Syarat</a:t>
            </a:r>
            <a:r>
              <a:rPr lang="en-US" sz="1600" i="1" u="sng" dirty="0" smtClean="0"/>
              <a:t> </a:t>
            </a:r>
            <a:r>
              <a:rPr lang="en-US" sz="1600" i="1" u="sng" dirty="0" err="1" smtClean="0"/>
              <a:t>pembayaran</a:t>
            </a:r>
            <a:endParaRPr lang="en-US" sz="1600" i="1" u="sng" dirty="0" smtClean="0"/>
          </a:p>
          <a:p>
            <a:pPr marL="609600" indent="-609600" algn="just" eaLnBrk="1" hangingPunct="1"/>
            <a:r>
              <a:rPr lang="en-US" sz="1600" dirty="0" smtClean="0"/>
              <a:t>     	</a:t>
            </a:r>
            <a:r>
              <a:rPr lang="en-US" sz="1600" dirty="0" err="1" smtClean="0"/>
              <a:t>Dalam</a:t>
            </a:r>
            <a:r>
              <a:rPr lang="en-US" sz="1600" dirty="0" smtClean="0"/>
              <a:t> </a:t>
            </a:r>
            <a:r>
              <a:rPr lang="en-US" sz="1600" dirty="0" err="1" smtClean="0"/>
              <a:t>penjualan</a:t>
            </a:r>
            <a:r>
              <a:rPr lang="en-US" sz="1600" dirty="0" smtClean="0"/>
              <a:t> </a:t>
            </a:r>
            <a:r>
              <a:rPr lang="en-US" sz="1600" dirty="0" err="1" smtClean="0"/>
              <a:t>kredit</a:t>
            </a:r>
            <a:r>
              <a:rPr lang="en-US" sz="1600" dirty="0" smtClean="0"/>
              <a:t> </a:t>
            </a:r>
            <a:r>
              <a:rPr lang="en-US" sz="1600" dirty="0" err="1" smtClean="0"/>
              <a:t>selalu</a:t>
            </a:r>
            <a:r>
              <a:rPr lang="en-US" sz="1600" dirty="0" smtClean="0"/>
              <a:t> </a:t>
            </a:r>
            <a:r>
              <a:rPr lang="en-US" sz="1600" dirty="0" err="1" smtClean="0"/>
              <a:t>tertera</a:t>
            </a:r>
            <a:r>
              <a:rPr lang="en-US" sz="1600" dirty="0" smtClean="0"/>
              <a:t> </a:t>
            </a:r>
            <a:r>
              <a:rPr lang="en-US" sz="1600" dirty="0" err="1" smtClean="0"/>
              <a:t>kapan</a:t>
            </a:r>
            <a:r>
              <a:rPr lang="en-US" sz="1600" dirty="0" smtClean="0"/>
              <a:t> </a:t>
            </a:r>
            <a:r>
              <a:rPr lang="en-US" sz="1600" dirty="0" err="1" smtClean="0"/>
              <a:t>piutang</a:t>
            </a:r>
            <a:r>
              <a:rPr lang="en-US" sz="1600" dirty="0" smtClean="0"/>
              <a:t> </a:t>
            </a:r>
            <a:r>
              <a:rPr lang="en-US" sz="1600" dirty="0" err="1" smtClean="0"/>
              <a:t>tersebut</a:t>
            </a:r>
            <a:r>
              <a:rPr lang="en-US" sz="1600" dirty="0" smtClean="0"/>
              <a:t> </a:t>
            </a:r>
            <a:r>
              <a:rPr lang="en-US" sz="1600" dirty="0" err="1" smtClean="0"/>
              <a:t>jatuh</a:t>
            </a:r>
            <a:r>
              <a:rPr lang="en-US" sz="1600" dirty="0" smtClean="0"/>
              <a:t> tempo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apakah</a:t>
            </a:r>
            <a:r>
              <a:rPr lang="en-US" sz="1600" dirty="0" smtClean="0"/>
              <a:t> </a:t>
            </a:r>
            <a:r>
              <a:rPr lang="en-US" sz="1600" dirty="0" err="1" smtClean="0"/>
              <a:t>ada</a:t>
            </a:r>
            <a:r>
              <a:rPr lang="en-US" sz="1600" dirty="0" smtClean="0"/>
              <a:t> </a:t>
            </a:r>
            <a:r>
              <a:rPr lang="en-US" sz="1600" dirty="0" err="1" smtClean="0"/>
              <a:t>diskon</a:t>
            </a:r>
            <a:r>
              <a:rPr lang="en-US" sz="1600" dirty="0" smtClean="0"/>
              <a:t> yang </a:t>
            </a:r>
            <a:r>
              <a:rPr lang="en-US" sz="1600" dirty="0" err="1" smtClean="0"/>
              <a:t>diberikan</a:t>
            </a:r>
            <a:r>
              <a:rPr lang="en-US" sz="1600" dirty="0" smtClean="0"/>
              <a:t>.</a:t>
            </a:r>
          </a:p>
          <a:p>
            <a:pPr marL="609600" indent="-609600" algn="just" eaLnBrk="1" hangingPunct="1"/>
            <a:r>
              <a:rPr lang="en-US" sz="1600" dirty="0" smtClean="0"/>
              <a:t>	CONTOH</a:t>
            </a:r>
          </a:p>
          <a:p>
            <a:pPr marL="609600" indent="-609600" algn="just" eaLnBrk="1" hangingPunct="1"/>
            <a:r>
              <a:rPr lang="en-US" sz="1600" dirty="0" smtClean="0"/>
              <a:t>	</a:t>
            </a:r>
            <a:r>
              <a:rPr lang="en-US" sz="1600" dirty="0" err="1" smtClean="0"/>
              <a:t>Syarat</a:t>
            </a:r>
            <a:r>
              <a:rPr lang="en-US" sz="1600" dirty="0" smtClean="0"/>
              <a:t> </a:t>
            </a:r>
            <a:r>
              <a:rPr lang="en-US" sz="1600" dirty="0" err="1" smtClean="0"/>
              <a:t>pembayaran</a:t>
            </a:r>
            <a:r>
              <a:rPr lang="en-US" sz="1600" dirty="0" smtClean="0"/>
              <a:t> 5/10 – n/60. </a:t>
            </a:r>
            <a:r>
              <a:rPr lang="en-US" sz="1600" dirty="0" err="1" smtClean="0"/>
              <a:t>bila</a:t>
            </a:r>
            <a:r>
              <a:rPr lang="en-US" sz="1600" dirty="0" smtClean="0"/>
              <a:t> </a:t>
            </a:r>
            <a:r>
              <a:rPr lang="en-US" sz="1600" dirty="0" err="1" smtClean="0"/>
              <a:t>piutang</a:t>
            </a:r>
            <a:r>
              <a:rPr lang="en-US" sz="1600" dirty="0" smtClean="0"/>
              <a:t> </a:t>
            </a:r>
            <a:r>
              <a:rPr lang="en-US" sz="1600" dirty="0" err="1" smtClean="0"/>
              <a:t>dibayar</a:t>
            </a:r>
            <a:r>
              <a:rPr lang="en-US" sz="1600" dirty="0" smtClean="0"/>
              <a:t> paling </a:t>
            </a:r>
            <a:r>
              <a:rPr lang="en-US" sz="1600" dirty="0" err="1" smtClean="0"/>
              <a:t>lambat</a:t>
            </a:r>
            <a:r>
              <a:rPr lang="en-US" sz="1600" dirty="0" smtClean="0"/>
              <a:t> 10 </a:t>
            </a:r>
            <a:r>
              <a:rPr lang="en-US" sz="1600" dirty="0" err="1" smtClean="0"/>
              <a:t>hari</a:t>
            </a:r>
            <a:r>
              <a:rPr lang="en-US" sz="1600" dirty="0" smtClean="0"/>
              <a:t> </a:t>
            </a:r>
            <a:r>
              <a:rPr lang="en-US" sz="1600" dirty="0" err="1" smtClean="0"/>
              <a:t>tanggal</a:t>
            </a:r>
            <a:r>
              <a:rPr lang="en-US" sz="1600" dirty="0" smtClean="0"/>
              <a:t> </a:t>
            </a:r>
            <a:r>
              <a:rPr lang="en-US" sz="1600" dirty="0" err="1" smtClean="0"/>
              <a:t>penjualan</a:t>
            </a:r>
            <a:r>
              <a:rPr lang="en-US" sz="1600" dirty="0" smtClean="0"/>
              <a:t> </a:t>
            </a:r>
            <a:r>
              <a:rPr lang="en-US" sz="1600" dirty="0" err="1" smtClean="0"/>
              <a:t>akan</a:t>
            </a:r>
            <a:r>
              <a:rPr lang="en-US" sz="1600" dirty="0" smtClean="0"/>
              <a:t> </a:t>
            </a:r>
            <a:r>
              <a:rPr lang="en-US" sz="1600" dirty="0" err="1" smtClean="0"/>
              <a:t>diberikan</a:t>
            </a:r>
            <a:r>
              <a:rPr lang="en-US" sz="1600" dirty="0" smtClean="0"/>
              <a:t> </a:t>
            </a:r>
            <a:r>
              <a:rPr lang="en-US" sz="1600" dirty="0" err="1" smtClean="0"/>
              <a:t>diskon</a:t>
            </a:r>
            <a:r>
              <a:rPr lang="en-US" sz="1600" dirty="0" smtClean="0"/>
              <a:t> </a:t>
            </a:r>
            <a:r>
              <a:rPr lang="en-US" sz="1600" dirty="0" err="1" smtClean="0"/>
              <a:t>sebsar</a:t>
            </a:r>
            <a:r>
              <a:rPr lang="en-US" sz="1600" dirty="0" smtClean="0"/>
              <a:t> 5%,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batas</a:t>
            </a:r>
            <a:r>
              <a:rPr lang="en-US" sz="1600" dirty="0" smtClean="0"/>
              <a:t> </a:t>
            </a:r>
            <a:r>
              <a:rPr lang="en-US" sz="1600" dirty="0" err="1" smtClean="0"/>
              <a:t>akhir</a:t>
            </a:r>
            <a:r>
              <a:rPr lang="en-US" sz="1600" dirty="0" smtClean="0"/>
              <a:t> </a:t>
            </a:r>
            <a:r>
              <a:rPr lang="en-US" sz="1600" dirty="0" err="1" smtClean="0"/>
              <a:t>pembayaran</a:t>
            </a:r>
            <a:r>
              <a:rPr lang="en-US" sz="1600" dirty="0" smtClean="0"/>
              <a:t> 60 </a:t>
            </a:r>
            <a:r>
              <a:rPr lang="en-US" sz="1600" dirty="0" err="1" smtClean="0"/>
              <a:t>hari</a:t>
            </a:r>
            <a:r>
              <a:rPr lang="en-US" sz="1600" dirty="0" smtClean="0"/>
              <a:t>.</a:t>
            </a:r>
          </a:p>
          <a:p>
            <a:pPr marL="609600" indent="-609600" algn="just" eaLnBrk="1" hangingPunct="1"/>
            <a:endParaRPr lang="en-US" sz="1600" dirty="0" smtClean="0"/>
          </a:p>
          <a:p>
            <a:pPr marL="609600" indent="-609600" algn="just" eaLnBrk="1" hangingPunct="1"/>
            <a:r>
              <a:rPr lang="en-US" sz="1600" dirty="0" smtClean="0"/>
              <a:t>	</a:t>
            </a:r>
            <a:r>
              <a:rPr lang="en-US" sz="1600" i="1" u="sng" dirty="0" smtClean="0"/>
              <a:t>3. </a:t>
            </a:r>
            <a:r>
              <a:rPr lang="en-US" sz="1600" i="1" u="sng" dirty="0" err="1" smtClean="0"/>
              <a:t>Plafon</a:t>
            </a:r>
            <a:r>
              <a:rPr lang="en-US" sz="1600" i="1" u="sng" dirty="0" smtClean="0"/>
              <a:t> </a:t>
            </a:r>
            <a:r>
              <a:rPr lang="en-US" sz="1600" i="1" u="sng" dirty="0" err="1" smtClean="0"/>
              <a:t>kredit</a:t>
            </a:r>
            <a:r>
              <a:rPr lang="en-US" sz="1600" i="1" dirty="0" smtClean="0"/>
              <a:t> </a:t>
            </a:r>
          </a:p>
          <a:p>
            <a:pPr marL="609600" indent="-609600" algn="just" eaLnBrk="1" hangingPunct="1"/>
            <a:r>
              <a:rPr lang="en-US" sz="1600" dirty="0" smtClean="0"/>
              <a:t>	</a:t>
            </a:r>
            <a:r>
              <a:rPr lang="en-US" sz="1600" dirty="0" err="1" smtClean="0"/>
              <a:t>Plafon</a:t>
            </a:r>
            <a:r>
              <a:rPr lang="en-US" sz="1600" dirty="0" smtClean="0"/>
              <a:t> </a:t>
            </a:r>
            <a:r>
              <a:rPr lang="en-US" sz="1600" dirty="0" err="1" smtClean="0"/>
              <a:t>kredit</a:t>
            </a:r>
            <a:r>
              <a:rPr lang="en-US" sz="1600" dirty="0" smtClean="0"/>
              <a:t> </a:t>
            </a:r>
            <a:r>
              <a:rPr lang="en-US" sz="1600" dirty="0" err="1" smtClean="0"/>
              <a:t>untuk</a:t>
            </a:r>
            <a:r>
              <a:rPr lang="en-US" sz="1600" dirty="0" smtClean="0"/>
              <a:t> </a:t>
            </a:r>
            <a:r>
              <a:rPr lang="en-US" sz="1600" dirty="0" err="1" smtClean="0"/>
              <a:t>masing-masing</a:t>
            </a:r>
            <a:r>
              <a:rPr lang="en-US" sz="1600" dirty="0" smtClean="0"/>
              <a:t> </a:t>
            </a:r>
            <a:r>
              <a:rPr lang="en-US" sz="1600" dirty="0" err="1" smtClean="0"/>
              <a:t>pelanggan</a:t>
            </a:r>
            <a:r>
              <a:rPr lang="en-US" sz="1600" dirty="0" smtClean="0"/>
              <a:t> </a:t>
            </a:r>
            <a:r>
              <a:rPr lang="en-US" sz="1600" dirty="0" err="1" smtClean="0"/>
              <a:t>tidak</a:t>
            </a:r>
            <a:r>
              <a:rPr lang="en-US" sz="1600" dirty="0" smtClean="0"/>
              <a:t> </a:t>
            </a:r>
            <a:r>
              <a:rPr lang="en-US" sz="1600" dirty="0" err="1" smtClean="0"/>
              <a:t>harus</a:t>
            </a:r>
            <a:r>
              <a:rPr lang="en-US" sz="1600" dirty="0" smtClean="0"/>
              <a:t> </a:t>
            </a:r>
            <a:r>
              <a:rPr lang="en-US" sz="1600" dirty="0" err="1" smtClean="0"/>
              <a:t>sama</a:t>
            </a:r>
            <a:r>
              <a:rPr lang="en-US" sz="1600" dirty="0" smtClean="0"/>
              <a:t> </a:t>
            </a:r>
            <a:r>
              <a:rPr lang="en-US" sz="1600" dirty="0" err="1" smtClean="0"/>
              <a:t>tergantung</a:t>
            </a:r>
            <a:r>
              <a:rPr lang="en-US" sz="1600" dirty="0" smtClean="0"/>
              <a:t> </a:t>
            </a:r>
            <a:r>
              <a:rPr lang="en-US" sz="1600" dirty="0" err="1" smtClean="0"/>
              <a:t>dari</a:t>
            </a:r>
            <a:r>
              <a:rPr lang="en-US" sz="1600" dirty="0" smtClean="0"/>
              <a:t> </a:t>
            </a:r>
            <a:r>
              <a:rPr lang="en-US" sz="1600" dirty="0" err="1" smtClean="0"/>
              <a:t>besarnya</a:t>
            </a:r>
            <a:r>
              <a:rPr lang="en-US" sz="1600" dirty="0" smtClean="0"/>
              <a:t> </a:t>
            </a:r>
            <a:r>
              <a:rPr lang="en-US" sz="1600" dirty="0" err="1" smtClean="0"/>
              <a:t>usaha</a:t>
            </a:r>
            <a:r>
              <a:rPr lang="en-US" sz="1600" dirty="0" smtClean="0"/>
              <a:t> yang </a:t>
            </a:r>
            <a:r>
              <a:rPr lang="en-US" sz="1600" dirty="0" err="1" smtClean="0"/>
              <a:t>dimiliki</a:t>
            </a:r>
            <a:r>
              <a:rPr lang="en-US" sz="1600" dirty="0" smtClean="0"/>
              <a:t> </a:t>
            </a:r>
            <a:r>
              <a:rPr lang="en-US" sz="1600" dirty="0" err="1" smtClean="0"/>
              <a:t>oleh</a:t>
            </a:r>
            <a:r>
              <a:rPr lang="en-US" sz="1600" dirty="0" smtClean="0"/>
              <a:t> </a:t>
            </a:r>
            <a:r>
              <a:rPr lang="en-US" sz="1600" dirty="0" err="1" smtClean="0"/>
              <a:t>pelanggan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tingkat</a:t>
            </a:r>
            <a:r>
              <a:rPr lang="en-US" sz="1600" dirty="0" smtClean="0"/>
              <a:t> </a:t>
            </a:r>
            <a:r>
              <a:rPr lang="en-US" sz="1600" dirty="0" err="1" smtClean="0"/>
              <a:t>kepercayaan</a:t>
            </a:r>
            <a:r>
              <a:rPr lang="en-US" sz="1600" dirty="0" smtClean="0"/>
              <a:t> </a:t>
            </a:r>
            <a:r>
              <a:rPr lang="en-US" sz="1600" dirty="0" err="1" smtClean="0"/>
              <a:t>perusahaan</a:t>
            </a:r>
            <a:r>
              <a:rPr lang="en-US" sz="1600" dirty="0" smtClean="0"/>
              <a:t> </a:t>
            </a:r>
            <a:r>
              <a:rPr lang="en-US" sz="1600" dirty="0" err="1" smtClean="0"/>
              <a:t>terhadap</a:t>
            </a:r>
            <a:r>
              <a:rPr lang="en-US" sz="1600" dirty="0" smtClean="0"/>
              <a:t> </a:t>
            </a:r>
            <a:r>
              <a:rPr lang="en-US" sz="1600" dirty="0" err="1" smtClean="0"/>
              <a:t>pelanggan</a:t>
            </a:r>
            <a:r>
              <a:rPr lang="en-US" sz="1600" dirty="0" smtClean="0"/>
              <a:t>.</a:t>
            </a:r>
          </a:p>
          <a:p>
            <a:pPr marL="609600" indent="-609600" algn="just" eaLnBrk="1" hangingPunct="1"/>
            <a:r>
              <a:rPr lang="en-US" sz="1600" dirty="0" smtClean="0"/>
              <a:t>    	</a:t>
            </a:r>
            <a:r>
              <a:rPr lang="en-US" sz="1600" dirty="0" err="1" smtClean="0"/>
              <a:t>Contoh</a:t>
            </a:r>
            <a:r>
              <a:rPr lang="en-US" sz="1600" dirty="0" smtClean="0"/>
              <a:t> :  50 </a:t>
            </a:r>
            <a:r>
              <a:rPr lang="en-US" sz="1600" dirty="0" err="1" smtClean="0"/>
              <a:t>pelanggan</a:t>
            </a:r>
            <a:r>
              <a:rPr lang="en-US" sz="1600" dirty="0" smtClean="0"/>
              <a:t> @ 20.000.000 = 1.000.000.000</a:t>
            </a:r>
          </a:p>
          <a:p>
            <a:pPr marL="609600" indent="-609600" algn="just" eaLnBrk="1" hangingPunct="1"/>
            <a:r>
              <a:rPr lang="en-US" sz="1600" dirty="0" smtClean="0"/>
              <a:t>		         50 </a:t>
            </a:r>
            <a:r>
              <a:rPr lang="en-US" sz="1600" dirty="0" err="1" smtClean="0"/>
              <a:t>pelanggan</a:t>
            </a:r>
            <a:r>
              <a:rPr lang="en-US" sz="1600" dirty="0" smtClean="0"/>
              <a:t> @ 30.000.000 = 1.500.000.000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i="1" u="sng" smtClean="0"/>
              <a:t>3. Plafon kredit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endParaRPr lang="en-US" sz="2800" i="1" smtClean="0"/>
          </a:p>
          <a:p>
            <a:pPr algn="just" eaLnBrk="1" hangingPunct="1"/>
            <a:r>
              <a:rPr lang="en-US" sz="2800" smtClean="0"/>
              <a:t>Plafon kredit untuk masing-masing pelanggan tidak harus sama tergantung dari besarnya usaha yang dimiliki oleh pelanggan dan tingkat kepercayaan perusahaan terhadap pelanggan.</a:t>
            </a:r>
          </a:p>
          <a:p>
            <a:pPr algn="just" eaLnBrk="1" hangingPunct="1"/>
            <a:r>
              <a:rPr lang="en-US" sz="2800" smtClean="0"/>
              <a:t> Contoh :  </a:t>
            </a:r>
          </a:p>
          <a:p>
            <a:pPr algn="just" eaLnBrk="1" hangingPunct="1">
              <a:buFontTx/>
              <a:buNone/>
            </a:pPr>
            <a:r>
              <a:rPr lang="en-US" sz="2800" smtClean="0"/>
              <a:t>    50 pelanggan @ 20.000.000 = 1.000.000.000</a:t>
            </a:r>
          </a:p>
          <a:p>
            <a:pPr algn="just" eaLnBrk="1" hangingPunct="1">
              <a:buFontTx/>
              <a:buNone/>
            </a:pPr>
            <a:r>
              <a:rPr lang="en-US" sz="2800" smtClean="0"/>
              <a:t>    50 pelanggan @ 30.000.000 = 1.500.000.000</a:t>
            </a:r>
          </a:p>
          <a:p>
            <a:endParaRPr lang="en-US" sz="28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04800"/>
            <a:ext cx="8610600" cy="63246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en-US" sz="2400" smtClean="0"/>
              <a:t>4. </a:t>
            </a:r>
            <a:r>
              <a:rPr lang="en-US" sz="2400" i="1" smtClean="0"/>
              <a:t>Kebiasaan Pembayaran Pelanggan</a:t>
            </a:r>
          </a:p>
          <a:p>
            <a:pPr algn="just" eaLnBrk="1" hangingPunct="1">
              <a:buFontTx/>
              <a:buNone/>
            </a:pPr>
            <a:r>
              <a:rPr lang="en-US" sz="2400" smtClean="0"/>
              <a:t>	Apabila pelanggan kebiasaan membayar masa diskon, maka investasi pada piutang semakin kecil, tetapi bila kebiasaan pelanggan membayar pada saat jatuh tempo, investsi pada piutang semakin besar.</a:t>
            </a:r>
          </a:p>
          <a:p>
            <a:pPr algn="just" eaLnBrk="1" hangingPunct="1">
              <a:buFontTx/>
              <a:buNone/>
            </a:pPr>
            <a:r>
              <a:rPr lang="en-US" sz="2400" smtClean="0"/>
              <a:t>5</a:t>
            </a:r>
            <a:r>
              <a:rPr lang="en-US" sz="2400" i="1" smtClean="0"/>
              <a:t>. Kebijakan dalam Pengumpulan Piutang</a:t>
            </a:r>
          </a:p>
          <a:p>
            <a:pPr algn="just" eaLnBrk="1" hangingPunct="1">
              <a:buFontTx/>
              <a:buNone/>
            </a:pPr>
            <a:r>
              <a:rPr lang="en-US" sz="2400" smtClean="0"/>
              <a:t>	biasanya memberikan piutang jauh lebih mudah dibanding dengan penagihannya.</a:t>
            </a:r>
          </a:p>
          <a:p>
            <a:pPr algn="just" eaLnBrk="1" hangingPunct="1">
              <a:buFontTx/>
              <a:buNone/>
            </a:pPr>
            <a:r>
              <a:rPr lang="en-US" sz="2400" smtClean="0"/>
              <a:t>	&gt; Apabila ketat : jika masih punya keterikatan belum melunasi piutang pada saat jatuh tempo, tidak akan diberi kredit samapi dilunasi piutang tersebut.</a:t>
            </a:r>
          </a:p>
          <a:p>
            <a:pPr algn="just" eaLnBrk="1" hangingPunct="1">
              <a:buFontTx/>
              <a:buNone/>
            </a:pPr>
            <a:r>
              <a:rPr lang="en-US" sz="2400" smtClean="0"/>
              <a:t>	&gt; Apabila longgar : kebalikannya</a:t>
            </a:r>
          </a:p>
          <a:p>
            <a:pPr algn="just" eaLnBrk="1" hangingPunct="1">
              <a:buFontTx/>
              <a:buNone/>
            </a:pPr>
            <a:r>
              <a:rPr lang="en-US" sz="2400" smtClean="0"/>
              <a:t>	Dengan demikian semakin ketat kebijakan pengumpulan piutang semakin kecil investasi pada piutang.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705600" cy="487362"/>
          </a:xfrm>
        </p:spPr>
        <p:txBody>
          <a:bodyPr/>
          <a:lstStyle/>
          <a:p>
            <a:pPr algn="just" eaLnBrk="1" hangingPunct="1"/>
            <a:r>
              <a:rPr lang="en-US" sz="2000" i="1" smtClean="0"/>
              <a:t>Prinsip Pemberian Kredit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8534400" cy="5791200"/>
          </a:xfrm>
        </p:spPr>
        <p:txBody>
          <a:bodyPr/>
          <a:lstStyle/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Caracter : data tentang kepribadian </a:t>
            </a:r>
            <a:r>
              <a:rPr lang="en-US" sz="2400" i="1" smtClean="0"/>
              <a:t>willingnes to pay </a:t>
            </a:r>
            <a:r>
              <a:rPr lang="en-US" sz="2400" smtClean="0"/>
              <a:t>(kejujuran).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Capacity : kemampuan calon nasabah dalam mengelola usahanya yang dapat dilihat dari pendanaannya </a:t>
            </a:r>
            <a:r>
              <a:rPr lang="en-US" sz="2400" i="1" smtClean="0"/>
              <a:t>ability to pay.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i="1" smtClean="0"/>
              <a:t>Capital </a:t>
            </a:r>
            <a:r>
              <a:rPr lang="en-US" sz="2400" smtClean="0"/>
              <a:t>: adalah kondisi kekayaan yang dimiliki oleh perusahaan yang dikelolanya. Dilihat dari neraca, lap RIL, struktur permodalan, ratio-ratio keuntungan ROI, ROE.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Collateral : jaminan yang ungkin bisa disita apabila ternyata calon pelanggan tidak bisa memenuhi kewajibannya.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Condition : kredit yang diberikan juga perlu mempertimbangkan kondisi ekonomi yang dikaitkan dengan prospek usaha calon nasabah.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28600"/>
            <a:ext cx="7848600" cy="61722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sz="1800" dirty="0" err="1" smtClean="0"/>
              <a:t>Pengukuran</a:t>
            </a:r>
            <a:r>
              <a:rPr lang="en-US" sz="1800" dirty="0" smtClean="0"/>
              <a:t> </a:t>
            </a:r>
            <a:r>
              <a:rPr lang="en-US" sz="1800" dirty="0" err="1" smtClean="0"/>
              <a:t>Efisiensi</a:t>
            </a:r>
            <a:r>
              <a:rPr lang="en-US" sz="1800" dirty="0" smtClean="0"/>
              <a:t> </a:t>
            </a:r>
            <a:r>
              <a:rPr lang="en-US" sz="1800" dirty="0" err="1" smtClean="0"/>
              <a:t>Piutang</a:t>
            </a:r>
            <a:endParaRPr lang="en-US" sz="1800" dirty="0" smtClean="0"/>
          </a:p>
          <a:p>
            <a:pPr marL="609600" indent="-609600" eaLnBrk="1" hangingPunct="1">
              <a:buFontTx/>
              <a:buNone/>
            </a:pPr>
            <a:endParaRPr lang="en-US" sz="1800" dirty="0" smtClean="0"/>
          </a:p>
          <a:p>
            <a:pPr marL="609600" indent="-609600" eaLnBrk="1" hangingPunct="1">
              <a:buFontTx/>
              <a:buNone/>
            </a:pPr>
            <a:r>
              <a:rPr lang="en-US" sz="1600" dirty="0" err="1" smtClean="0"/>
              <a:t>Diukur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 smtClean="0"/>
              <a:t>cara</a:t>
            </a:r>
            <a:r>
              <a:rPr lang="en-US" sz="1600" dirty="0" smtClean="0"/>
              <a:t> :</a:t>
            </a:r>
          </a:p>
          <a:p>
            <a:pPr marL="609600" indent="-609600" eaLnBrk="1" hangingPunct="1">
              <a:buFontTx/>
              <a:buNone/>
            </a:pPr>
            <a:r>
              <a:rPr lang="en-US" sz="1600" dirty="0" smtClean="0"/>
              <a:t>1. Tingkat </a:t>
            </a:r>
            <a:r>
              <a:rPr lang="en-US" sz="1600" dirty="0" err="1" smtClean="0"/>
              <a:t>perputaran</a:t>
            </a:r>
            <a:r>
              <a:rPr lang="en-US" sz="1600" dirty="0" smtClean="0"/>
              <a:t> </a:t>
            </a:r>
            <a:r>
              <a:rPr lang="en-US" sz="1600" dirty="0" err="1" smtClean="0"/>
              <a:t>piutang</a:t>
            </a:r>
            <a:r>
              <a:rPr lang="en-US" sz="1600" dirty="0" smtClean="0"/>
              <a:t> ( </a:t>
            </a:r>
            <a:r>
              <a:rPr lang="en-US" sz="1600" dirty="0" err="1" smtClean="0"/>
              <a:t>Recivable</a:t>
            </a:r>
            <a:r>
              <a:rPr lang="en-US" sz="1600" dirty="0" smtClean="0"/>
              <a:t> Turnover)</a:t>
            </a:r>
          </a:p>
          <a:p>
            <a:pPr marL="609600" indent="-609600" eaLnBrk="1" hangingPunct="1">
              <a:buFontTx/>
              <a:buNone/>
            </a:pPr>
            <a:endParaRPr lang="en-US" sz="1600" dirty="0" smtClean="0"/>
          </a:p>
          <a:p>
            <a:pPr marL="609600" indent="-609600" eaLnBrk="1" hangingPunct="1">
              <a:buFontTx/>
              <a:buNone/>
            </a:pPr>
            <a:r>
              <a:rPr lang="en-US" sz="1600" dirty="0" smtClean="0"/>
              <a:t>         </a:t>
            </a:r>
            <a:r>
              <a:rPr lang="en-US" sz="1600" dirty="0" err="1" smtClean="0"/>
              <a:t>Penjualan</a:t>
            </a:r>
            <a:r>
              <a:rPr lang="en-US" sz="1600" dirty="0" smtClean="0"/>
              <a:t> </a:t>
            </a:r>
            <a:r>
              <a:rPr lang="en-US" sz="1600" dirty="0" err="1" smtClean="0"/>
              <a:t>kredit</a:t>
            </a:r>
            <a:endParaRPr lang="en-US" sz="1600" dirty="0" smtClean="0"/>
          </a:p>
          <a:p>
            <a:pPr marL="609600" indent="-609600" eaLnBrk="1" hangingPunct="1">
              <a:buFontTx/>
              <a:buNone/>
            </a:pPr>
            <a:r>
              <a:rPr lang="en-US" sz="1600" dirty="0" smtClean="0"/>
              <a:t>  	</a:t>
            </a:r>
          </a:p>
          <a:p>
            <a:pPr marL="609600" indent="-609600" algn="just" eaLnBrk="1" hangingPunct="1">
              <a:buFontTx/>
              <a:buNone/>
            </a:pPr>
            <a:r>
              <a:rPr lang="en-US" sz="1600" dirty="0" smtClean="0"/>
              <a:t>	  </a:t>
            </a:r>
            <a:r>
              <a:rPr lang="en-US" sz="1600" dirty="0" err="1" smtClean="0"/>
              <a:t>R.piutang</a:t>
            </a:r>
            <a:endParaRPr lang="en-US" sz="1600" dirty="0" smtClean="0"/>
          </a:p>
          <a:p>
            <a:pPr marL="609600" indent="-609600" algn="just" eaLnBrk="1" hangingPunct="1">
              <a:buFontTx/>
              <a:buNone/>
            </a:pPr>
            <a:endParaRPr lang="en-US" sz="1600" dirty="0" smtClean="0"/>
          </a:p>
          <a:p>
            <a:pPr marL="609600" indent="-609600" eaLnBrk="1" hangingPunct="1">
              <a:buFontTx/>
              <a:buNone/>
            </a:pPr>
            <a:r>
              <a:rPr lang="en-US" sz="1600" dirty="0" smtClean="0"/>
              <a:t>2. </a:t>
            </a:r>
            <a:r>
              <a:rPr lang="en-US" sz="1600" dirty="0" err="1" smtClean="0"/>
              <a:t>Periode</a:t>
            </a:r>
            <a:r>
              <a:rPr lang="en-US" sz="1600" dirty="0" smtClean="0"/>
              <a:t> </a:t>
            </a:r>
            <a:r>
              <a:rPr lang="en-US" sz="1600" dirty="0" err="1" smtClean="0"/>
              <a:t>tingkat</a:t>
            </a:r>
            <a:r>
              <a:rPr lang="en-US" sz="1600" dirty="0" smtClean="0"/>
              <a:t> </a:t>
            </a:r>
            <a:r>
              <a:rPr lang="en-US" sz="1600" dirty="0" err="1" smtClean="0"/>
              <a:t>dana</a:t>
            </a:r>
            <a:endParaRPr lang="en-US" sz="1600" dirty="0" smtClean="0"/>
          </a:p>
          <a:p>
            <a:pPr marL="609600" indent="-609600" eaLnBrk="1" hangingPunct="1">
              <a:buFontTx/>
              <a:buNone/>
            </a:pPr>
            <a:r>
              <a:rPr lang="en-US" sz="1600" dirty="0" smtClean="0"/>
              <a:t>    </a:t>
            </a:r>
            <a:r>
              <a:rPr lang="en-US" sz="1600" dirty="0" err="1" smtClean="0"/>
              <a:t>Periode</a:t>
            </a:r>
            <a:r>
              <a:rPr lang="en-US" sz="1600" dirty="0" smtClean="0"/>
              <a:t> </a:t>
            </a:r>
            <a:r>
              <a:rPr lang="en-US" sz="1600" dirty="0" err="1" smtClean="0"/>
              <a:t>Pengumpulan</a:t>
            </a:r>
            <a:r>
              <a:rPr lang="en-US" sz="1600" dirty="0" smtClean="0"/>
              <a:t> </a:t>
            </a:r>
            <a:r>
              <a:rPr lang="en-US" sz="1600" dirty="0" err="1" smtClean="0"/>
              <a:t>Piutang</a:t>
            </a:r>
            <a:r>
              <a:rPr lang="en-US" sz="1600" dirty="0" smtClean="0"/>
              <a:t> (ACP) Average Collection Period</a:t>
            </a:r>
          </a:p>
          <a:p>
            <a:pPr marL="609600" indent="-609600" eaLnBrk="1" hangingPunct="1">
              <a:buFontTx/>
              <a:buNone/>
            </a:pPr>
            <a:endParaRPr lang="en-US" sz="1600" dirty="0" smtClean="0"/>
          </a:p>
          <a:p>
            <a:pPr marL="609600" indent="-609600" eaLnBrk="1" hangingPunct="1">
              <a:buFontTx/>
              <a:buNone/>
            </a:pPr>
            <a:r>
              <a:rPr lang="en-US" sz="1600" dirty="0" smtClean="0"/>
              <a:t>   		    360 </a:t>
            </a:r>
          </a:p>
          <a:p>
            <a:pPr marL="609600" indent="-609600" eaLnBrk="1" hangingPunct="1">
              <a:buFontTx/>
              <a:buNone/>
            </a:pPr>
            <a:r>
              <a:rPr lang="en-US" sz="1600" dirty="0" smtClean="0"/>
              <a:t>ACP = </a:t>
            </a:r>
          </a:p>
          <a:p>
            <a:pPr marL="609600" indent="-609600" eaLnBrk="1" hangingPunct="1">
              <a:buFontTx/>
              <a:buNone/>
            </a:pPr>
            <a:r>
              <a:rPr lang="en-US" sz="1600" dirty="0" smtClean="0"/>
              <a:t>		Turn over</a:t>
            </a:r>
          </a:p>
          <a:p>
            <a:pPr marL="609600" indent="-609600" eaLnBrk="1" hangingPunct="1">
              <a:buFontTx/>
              <a:buNone/>
            </a:pPr>
            <a:endParaRPr lang="en-US" sz="1600" dirty="0" smtClean="0"/>
          </a:p>
          <a:p>
            <a:pPr marL="609600" indent="-609600" eaLnBrk="1" hangingPunct="1">
              <a:buFontTx/>
              <a:buNone/>
            </a:pPr>
            <a:r>
              <a:rPr lang="en-US" sz="1600" dirty="0" smtClean="0"/>
              <a:t>Tingkat </a:t>
            </a:r>
            <a:r>
              <a:rPr lang="en-US" sz="1600" dirty="0" err="1" smtClean="0"/>
              <a:t>perputaran</a:t>
            </a:r>
            <a:r>
              <a:rPr lang="en-US" sz="1600" dirty="0" smtClean="0"/>
              <a:t> </a:t>
            </a:r>
            <a:r>
              <a:rPr lang="en-US" sz="1600" dirty="0" err="1" smtClean="0"/>
              <a:t>piutang</a:t>
            </a:r>
            <a:r>
              <a:rPr lang="en-US" sz="1600" dirty="0" smtClean="0"/>
              <a:t> </a:t>
            </a:r>
            <a:r>
              <a:rPr lang="en-US" sz="1600" dirty="0" err="1" smtClean="0"/>
              <a:t>tergantung</a:t>
            </a:r>
            <a:r>
              <a:rPr lang="en-US" sz="1600" dirty="0" smtClean="0"/>
              <a:t> </a:t>
            </a:r>
            <a:r>
              <a:rPr lang="en-US" sz="1600" dirty="0" err="1" smtClean="0"/>
              <a:t>dari</a:t>
            </a:r>
            <a:r>
              <a:rPr lang="en-US" sz="1600" dirty="0" smtClean="0"/>
              <a:t> :</a:t>
            </a:r>
          </a:p>
          <a:p>
            <a:pPr marL="609600" indent="-609600" eaLnBrk="1" hangingPunct="1">
              <a:buFont typeface="Wingdings" pitchFamily="2" charset="2"/>
              <a:buChar char="Ø"/>
            </a:pPr>
            <a:r>
              <a:rPr lang="en-US" sz="1600" dirty="0" err="1" smtClean="0"/>
              <a:t>Syarat</a:t>
            </a:r>
            <a:r>
              <a:rPr lang="en-US" sz="1600" dirty="0" smtClean="0"/>
              <a:t> </a:t>
            </a:r>
            <a:r>
              <a:rPr lang="en-US" sz="1600" dirty="0" err="1" smtClean="0"/>
              <a:t>pembayaran</a:t>
            </a:r>
            <a:r>
              <a:rPr lang="en-US" sz="1600" dirty="0" smtClean="0"/>
              <a:t> yang </a:t>
            </a:r>
            <a:r>
              <a:rPr lang="en-US" sz="1600" dirty="0" err="1" smtClean="0"/>
              <a:t>diberikan</a:t>
            </a:r>
            <a:r>
              <a:rPr lang="en-US" sz="1600" dirty="0" smtClean="0"/>
              <a:t> </a:t>
            </a:r>
            <a:r>
              <a:rPr lang="en-US" sz="1600" dirty="0" err="1" smtClean="0"/>
              <a:t>perusahaan</a:t>
            </a:r>
            <a:endParaRPr lang="en-US" sz="1600" dirty="0" smtClean="0"/>
          </a:p>
          <a:p>
            <a:pPr marL="609600" indent="-609600" eaLnBrk="1" hangingPunct="1">
              <a:buFont typeface="Wingdings" pitchFamily="2" charset="2"/>
              <a:buChar char="Ø"/>
            </a:pPr>
            <a:r>
              <a:rPr lang="en-US" sz="1600" dirty="0" smtClean="0"/>
              <a:t>Makin lama </a:t>
            </a:r>
            <a:r>
              <a:rPr lang="en-US" sz="1600" dirty="0" err="1" smtClean="0"/>
              <a:t>syarat</a:t>
            </a:r>
            <a:r>
              <a:rPr lang="en-US" sz="1600" dirty="0" smtClean="0"/>
              <a:t>, </a:t>
            </a:r>
            <a:r>
              <a:rPr lang="en-US" sz="1600" dirty="0" err="1" smtClean="0"/>
              <a:t>makin</a:t>
            </a:r>
            <a:r>
              <a:rPr lang="en-US" sz="1600" dirty="0" smtClean="0"/>
              <a:t> lama </a:t>
            </a:r>
            <a:r>
              <a:rPr lang="en-US" sz="1600" dirty="0" err="1" smtClean="0"/>
              <a:t>piutang</a:t>
            </a:r>
            <a:r>
              <a:rPr lang="en-US" sz="1600" dirty="0" smtClean="0"/>
              <a:t>, </a:t>
            </a:r>
            <a:r>
              <a:rPr lang="en-US" sz="1600" dirty="0" err="1" smtClean="0"/>
              <a:t>semakin</a:t>
            </a:r>
            <a:r>
              <a:rPr lang="en-US" sz="1600" dirty="0" smtClean="0"/>
              <a:t> </a:t>
            </a:r>
            <a:r>
              <a:rPr lang="en-US" sz="1600" dirty="0" err="1" smtClean="0"/>
              <a:t>rendah</a:t>
            </a:r>
            <a:r>
              <a:rPr lang="en-US" sz="1600" dirty="0" smtClean="0"/>
              <a:t> </a:t>
            </a:r>
            <a:r>
              <a:rPr lang="en-US" sz="1600" dirty="0" err="1" smtClean="0"/>
              <a:t>perputaran</a:t>
            </a:r>
            <a:endParaRPr lang="en-US" sz="1600" dirty="0" smtClean="0"/>
          </a:p>
          <a:p>
            <a:pPr marL="609600" indent="-609600" eaLnBrk="1" hangingPunct="1">
              <a:buFont typeface="Wingdings" pitchFamily="2" charset="2"/>
              <a:buNone/>
            </a:pPr>
            <a:endParaRPr lang="en-US" sz="1600" dirty="0" smtClean="0"/>
          </a:p>
          <a:p>
            <a:pPr marL="609600" indent="-609600" algn="just" eaLnBrk="1" hangingPunct="1">
              <a:buFont typeface="Wingdings" pitchFamily="2" charset="2"/>
              <a:buNone/>
            </a:pPr>
            <a:r>
              <a:rPr lang="en-US" sz="1600" dirty="0" smtClean="0"/>
              <a:t>R </a:t>
            </a:r>
            <a:r>
              <a:rPr lang="en-US" sz="1600" dirty="0" err="1" smtClean="0"/>
              <a:t>piutang</a:t>
            </a:r>
            <a:r>
              <a:rPr lang="en-US" sz="1600" dirty="0" smtClean="0"/>
              <a:t> = </a:t>
            </a:r>
            <a:r>
              <a:rPr lang="en-US" sz="1600" dirty="0" err="1" smtClean="0"/>
              <a:t>jumlah</a:t>
            </a:r>
            <a:r>
              <a:rPr lang="en-US" sz="1600" dirty="0" smtClean="0"/>
              <a:t> rata-rata </a:t>
            </a:r>
            <a:r>
              <a:rPr lang="en-US" sz="1600" dirty="0" err="1" smtClean="0"/>
              <a:t>piutang</a:t>
            </a:r>
            <a:endParaRPr lang="en-US" sz="1600" dirty="0" smtClean="0"/>
          </a:p>
        </p:txBody>
      </p:sp>
      <p:sp>
        <p:nvSpPr>
          <p:cNvPr id="5123" name="Line 4"/>
          <p:cNvSpPr>
            <a:spLocks noChangeShapeType="1"/>
          </p:cNvSpPr>
          <p:nvPr/>
        </p:nvSpPr>
        <p:spPr bwMode="auto">
          <a:xfrm>
            <a:off x="838200" y="2286000"/>
            <a:ext cx="1600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5124" name="Line 5"/>
          <p:cNvSpPr>
            <a:spLocks noChangeShapeType="1"/>
          </p:cNvSpPr>
          <p:nvPr/>
        </p:nvSpPr>
        <p:spPr bwMode="auto">
          <a:xfrm>
            <a:off x="990600" y="4267200"/>
            <a:ext cx="1219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391400" cy="487363"/>
          </a:xfrm>
        </p:spPr>
        <p:txBody>
          <a:bodyPr/>
          <a:lstStyle/>
          <a:p>
            <a:pPr eaLnBrk="1" hangingPunct="1"/>
            <a:r>
              <a:rPr lang="en-US" sz="2800" smtClean="0"/>
              <a:t>ANGARAN PENGUMPULAN PIUTANG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382000" cy="5791200"/>
          </a:xfrm>
        </p:spPr>
        <p:txBody>
          <a:bodyPr/>
          <a:lstStyle/>
          <a:p>
            <a:pPr marL="63500" indent="-63500" algn="just" eaLnBrk="1" hangingPunct="1">
              <a:lnSpc>
                <a:spcPct val="90000"/>
              </a:lnSpc>
              <a:buFontTx/>
              <a:buNone/>
            </a:pPr>
            <a:r>
              <a:rPr lang="en-US" sz="1600" dirty="0" smtClean="0"/>
              <a:t>Budget </a:t>
            </a:r>
            <a:r>
              <a:rPr lang="en-US" sz="1600" dirty="0" err="1" smtClean="0"/>
              <a:t>pengumpulan</a:t>
            </a:r>
            <a:r>
              <a:rPr lang="en-US" sz="1600" dirty="0" smtClean="0"/>
              <a:t> </a:t>
            </a:r>
            <a:r>
              <a:rPr lang="en-US" sz="1600" dirty="0" err="1" smtClean="0"/>
              <a:t>piutang</a:t>
            </a:r>
            <a:r>
              <a:rPr lang="en-US" sz="1600" dirty="0" smtClean="0"/>
              <a:t> </a:t>
            </a:r>
            <a:r>
              <a:rPr lang="en-US" sz="1600" dirty="0" err="1" smtClean="0"/>
              <a:t>dapat</a:t>
            </a:r>
            <a:r>
              <a:rPr lang="en-US" sz="1600" dirty="0" smtClean="0"/>
              <a:t> </a:t>
            </a:r>
            <a:r>
              <a:rPr lang="en-US" sz="1600" dirty="0" err="1" smtClean="0"/>
              <a:t>disusun</a:t>
            </a:r>
            <a:r>
              <a:rPr lang="en-US" sz="1600" dirty="0" smtClean="0"/>
              <a:t> </a:t>
            </a:r>
            <a:r>
              <a:rPr lang="en-US" sz="1600" dirty="0" err="1" smtClean="0"/>
              <a:t>berdasarkan</a:t>
            </a:r>
            <a:r>
              <a:rPr lang="en-US" sz="1600" dirty="0" smtClean="0"/>
              <a:t> </a:t>
            </a:r>
            <a:r>
              <a:rPr lang="en-US" sz="1600" dirty="0" err="1" smtClean="0"/>
              <a:t>anggaran</a:t>
            </a:r>
            <a:r>
              <a:rPr lang="en-US" sz="1600" dirty="0" smtClean="0"/>
              <a:t> </a:t>
            </a:r>
            <a:r>
              <a:rPr lang="en-US" sz="1600" dirty="0" err="1" smtClean="0"/>
              <a:t>penjualan</a:t>
            </a:r>
            <a:r>
              <a:rPr lang="en-US" sz="1600" dirty="0" smtClean="0"/>
              <a:t> </a:t>
            </a:r>
            <a:r>
              <a:rPr lang="en-US" sz="1600" dirty="0" err="1" smtClean="0"/>
              <a:t>kredit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 smtClean="0"/>
              <a:t>memperhatikan</a:t>
            </a:r>
            <a:r>
              <a:rPr lang="en-US" sz="1600" dirty="0" smtClean="0"/>
              <a:t> </a:t>
            </a:r>
            <a:r>
              <a:rPr lang="en-US" sz="1600" dirty="0" err="1" smtClean="0"/>
              <a:t>kebiasaan</a:t>
            </a:r>
            <a:r>
              <a:rPr lang="en-US" sz="1600" dirty="0" smtClean="0"/>
              <a:t> </a:t>
            </a:r>
            <a:r>
              <a:rPr lang="en-US" sz="1600" dirty="0" err="1" smtClean="0"/>
              <a:t>pembayaran</a:t>
            </a:r>
            <a:r>
              <a:rPr lang="en-US" sz="1600" dirty="0" smtClean="0"/>
              <a:t> </a:t>
            </a:r>
            <a:r>
              <a:rPr lang="en-US" sz="1600" dirty="0" err="1" smtClean="0"/>
              <a:t>pelanggan</a:t>
            </a:r>
            <a:r>
              <a:rPr lang="en-US" sz="1600" dirty="0" smtClean="0"/>
              <a:t> </a:t>
            </a:r>
            <a:r>
              <a:rPr lang="en-US" sz="1600" dirty="0" err="1" smtClean="0"/>
              <a:t>dalam</a:t>
            </a:r>
            <a:r>
              <a:rPr lang="en-US" sz="1600" dirty="0" smtClean="0"/>
              <a:t> </a:t>
            </a:r>
            <a:r>
              <a:rPr lang="en-US" sz="1600" dirty="0" err="1" smtClean="0"/>
              <a:t>melunasi</a:t>
            </a:r>
            <a:r>
              <a:rPr lang="en-US" sz="1600" dirty="0" smtClean="0"/>
              <a:t> </a:t>
            </a:r>
            <a:r>
              <a:rPr lang="en-US" sz="1600" dirty="0" err="1" smtClean="0"/>
              <a:t>piutang</a:t>
            </a:r>
            <a:r>
              <a:rPr lang="en-US" sz="1600" dirty="0" smtClean="0"/>
              <a:t>.</a:t>
            </a:r>
          </a:p>
          <a:p>
            <a:pPr marL="63500" indent="-63500" algn="just" eaLnBrk="1" hangingPunct="1">
              <a:lnSpc>
                <a:spcPct val="90000"/>
              </a:lnSpc>
              <a:buFontTx/>
              <a:buNone/>
            </a:pPr>
            <a:endParaRPr lang="en-US" sz="1600" dirty="0" smtClean="0"/>
          </a:p>
          <a:p>
            <a:pPr marL="63500" indent="-63500" algn="just" eaLnBrk="1" hangingPunct="1">
              <a:lnSpc>
                <a:spcPct val="90000"/>
              </a:lnSpc>
              <a:buFontTx/>
              <a:buNone/>
            </a:pPr>
            <a:r>
              <a:rPr lang="en-US" sz="1600" dirty="0" err="1" smtClean="0"/>
              <a:t>Contoh</a:t>
            </a:r>
            <a:r>
              <a:rPr lang="en-US" sz="1600" dirty="0" smtClean="0"/>
              <a:t> :</a:t>
            </a:r>
          </a:p>
          <a:p>
            <a:pPr marL="63500" indent="-63500" algn="just" eaLnBrk="1" hangingPunct="1">
              <a:lnSpc>
                <a:spcPct val="90000"/>
              </a:lnSpc>
              <a:buFontTx/>
              <a:buNone/>
            </a:pPr>
            <a:r>
              <a:rPr lang="en-US" sz="1600" dirty="0" smtClean="0"/>
              <a:t>PT DUMAS </a:t>
            </a:r>
            <a:r>
              <a:rPr lang="en-US" sz="1600" dirty="0" err="1" smtClean="0"/>
              <a:t>merencanakan</a:t>
            </a:r>
            <a:r>
              <a:rPr lang="en-US" sz="1600" dirty="0" smtClean="0"/>
              <a:t> </a:t>
            </a:r>
            <a:r>
              <a:rPr lang="en-US" sz="1600" dirty="0" err="1" smtClean="0"/>
              <a:t>membuat</a:t>
            </a:r>
            <a:r>
              <a:rPr lang="en-US" sz="1600" dirty="0" smtClean="0"/>
              <a:t> </a:t>
            </a:r>
            <a:r>
              <a:rPr lang="en-US" sz="1600" dirty="0" err="1" smtClean="0"/>
              <a:t>anggaran</a:t>
            </a:r>
            <a:r>
              <a:rPr lang="en-US" sz="1600" dirty="0" smtClean="0"/>
              <a:t> </a:t>
            </a:r>
            <a:r>
              <a:rPr lang="en-US" sz="1600" dirty="0" err="1" smtClean="0"/>
              <a:t>pengumpulan</a:t>
            </a:r>
            <a:r>
              <a:rPr lang="en-US" sz="1600" dirty="0" smtClean="0"/>
              <a:t> </a:t>
            </a:r>
            <a:r>
              <a:rPr lang="en-US" sz="1600" dirty="0" err="1" smtClean="0"/>
              <a:t>piutang</a:t>
            </a:r>
            <a:r>
              <a:rPr lang="en-US" sz="1600" dirty="0" smtClean="0"/>
              <a:t> 6 </a:t>
            </a:r>
            <a:r>
              <a:rPr lang="en-US" sz="1600" dirty="0" err="1" smtClean="0"/>
              <a:t>bulan</a:t>
            </a:r>
            <a:r>
              <a:rPr lang="en-US" sz="1600" dirty="0" smtClean="0"/>
              <a:t> </a:t>
            </a:r>
            <a:r>
              <a:rPr lang="en-US" sz="1600" dirty="0" err="1" smtClean="0"/>
              <a:t>pertama</a:t>
            </a:r>
            <a:r>
              <a:rPr lang="en-US" sz="1600" dirty="0" smtClean="0"/>
              <a:t> </a:t>
            </a:r>
            <a:r>
              <a:rPr lang="en-US" sz="1600" dirty="0" err="1" smtClean="0"/>
              <a:t>tahun</a:t>
            </a:r>
            <a:r>
              <a:rPr lang="en-US" sz="1600" dirty="0" smtClean="0"/>
              <a:t> 2009  </a:t>
            </a:r>
            <a:r>
              <a:rPr lang="en-US" sz="1600" dirty="0" err="1" smtClean="0"/>
              <a:t>anggaran</a:t>
            </a:r>
            <a:r>
              <a:rPr lang="en-US" sz="1600" dirty="0" smtClean="0"/>
              <a:t> </a:t>
            </a:r>
            <a:r>
              <a:rPr lang="en-US" sz="1600" dirty="0" err="1" smtClean="0"/>
              <a:t>penjualan</a:t>
            </a:r>
            <a:r>
              <a:rPr lang="en-US" sz="1600" dirty="0" smtClean="0"/>
              <a:t> </a:t>
            </a:r>
            <a:r>
              <a:rPr lang="en-US" sz="1600" dirty="0" err="1" smtClean="0"/>
              <a:t>sebagai</a:t>
            </a:r>
            <a:r>
              <a:rPr lang="en-US" sz="1600" dirty="0" smtClean="0"/>
              <a:t> </a:t>
            </a:r>
            <a:r>
              <a:rPr lang="en-US" sz="1600" dirty="0" err="1" smtClean="0"/>
              <a:t>berikut</a:t>
            </a:r>
            <a:r>
              <a:rPr lang="en-US" sz="1600" dirty="0" smtClean="0"/>
              <a:t> :</a:t>
            </a:r>
          </a:p>
          <a:p>
            <a:pPr marL="63500" indent="-63500" algn="just" eaLnBrk="1" hangingPunct="1">
              <a:lnSpc>
                <a:spcPct val="90000"/>
              </a:lnSpc>
              <a:buFontTx/>
              <a:buNone/>
            </a:pPr>
            <a:r>
              <a:rPr lang="en-US" sz="1600" dirty="0" smtClean="0"/>
              <a:t>Jan	      110jt		April	120jt</a:t>
            </a:r>
          </a:p>
          <a:p>
            <a:pPr marL="63500" indent="-63500" algn="just" eaLnBrk="1" hangingPunct="1">
              <a:lnSpc>
                <a:spcPct val="90000"/>
              </a:lnSpc>
              <a:buFontTx/>
              <a:buNone/>
            </a:pPr>
            <a:r>
              <a:rPr lang="en-US" sz="1600" dirty="0" smtClean="0"/>
              <a:t>Feb	      110jt		Mei	105jt</a:t>
            </a:r>
          </a:p>
          <a:p>
            <a:pPr marL="63500" indent="-63500" algn="just" eaLnBrk="1" hangingPunct="1">
              <a:lnSpc>
                <a:spcPct val="90000"/>
              </a:lnSpc>
              <a:buFontTx/>
              <a:buNone/>
            </a:pPr>
            <a:r>
              <a:rPr lang="en-US" sz="1600" dirty="0" smtClean="0"/>
              <a:t>Mar	      115jt		</a:t>
            </a:r>
            <a:r>
              <a:rPr lang="en-US" sz="1600" dirty="0" err="1" smtClean="0"/>
              <a:t>Juni</a:t>
            </a:r>
            <a:r>
              <a:rPr lang="en-US" sz="1600" dirty="0" smtClean="0"/>
              <a:t>	125jt</a:t>
            </a:r>
          </a:p>
          <a:p>
            <a:pPr marL="63500" indent="-63500" algn="just" eaLnBrk="1" hangingPunct="1">
              <a:lnSpc>
                <a:spcPct val="90000"/>
              </a:lnSpc>
              <a:buFontTx/>
              <a:buNone/>
            </a:pPr>
            <a:r>
              <a:rPr lang="en-US" sz="1600" dirty="0" smtClean="0"/>
              <a:t>(</a:t>
            </a:r>
            <a:r>
              <a:rPr lang="en-US" sz="1600" dirty="0" err="1" smtClean="0"/>
              <a:t>syarat</a:t>
            </a:r>
            <a:r>
              <a:rPr lang="en-US" sz="1600" dirty="0" smtClean="0"/>
              <a:t> </a:t>
            </a:r>
            <a:r>
              <a:rPr lang="en-US" sz="1600" dirty="0" err="1" smtClean="0"/>
              <a:t>pembayaran</a:t>
            </a:r>
            <a:r>
              <a:rPr lang="en-US" sz="1600" dirty="0" smtClean="0"/>
              <a:t> 5/10 – n/60 </a:t>
            </a:r>
            <a:r>
              <a:rPr lang="en-US" sz="1600" dirty="0" err="1" smtClean="0"/>
              <a:t>penjualan</a:t>
            </a:r>
            <a:r>
              <a:rPr lang="en-US" sz="1600" dirty="0" smtClean="0"/>
              <a:t> </a:t>
            </a:r>
            <a:r>
              <a:rPr lang="en-US" sz="1600" dirty="0" err="1" smtClean="0"/>
              <a:t>dianggap</a:t>
            </a:r>
            <a:r>
              <a:rPr lang="en-US" sz="1600" dirty="0" smtClean="0"/>
              <a:t> </a:t>
            </a:r>
            <a:r>
              <a:rPr lang="en-US" sz="1600" dirty="0" err="1" smtClean="0"/>
              <a:t>awal</a:t>
            </a:r>
            <a:r>
              <a:rPr lang="en-US" sz="1600" dirty="0" smtClean="0"/>
              <a:t> </a:t>
            </a:r>
            <a:r>
              <a:rPr lang="en-US" sz="1600" dirty="0" err="1" smtClean="0"/>
              <a:t>bulan</a:t>
            </a:r>
            <a:r>
              <a:rPr lang="en-US" sz="1600" dirty="0" smtClean="0"/>
              <a:t>).</a:t>
            </a:r>
          </a:p>
          <a:p>
            <a:pPr marL="63500" indent="-63500" algn="just" eaLnBrk="1" hangingPunct="1">
              <a:lnSpc>
                <a:spcPct val="90000"/>
              </a:lnSpc>
              <a:buFontTx/>
              <a:buNone/>
            </a:pPr>
            <a:r>
              <a:rPr lang="en-US" sz="1600" dirty="0" err="1" smtClean="0"/>
              <a:t>Penjualan</a:t>
            </a:r>
            <a:r>
              <a:rPr lang="en-US" sz="1600" dirty="0" smtClean="0"/>
              <a:t> Nov </a:t>
            </a:r>
            <a:r>
              <a:rPr lang="en-US" sz="1600" dirty="0" err="1" smtClean="0"/>
              <a:t>dan</a:t>
            </a:r>
            <a:r>
              <a:rPr lang="en-US" sz="1600" dirty="0" smtClean="0"/>
              <a:t> Des 2008   </a:t>
            </a:r>
            <a:r>
              <a:rPr lang="en-US" sz="1600" dirty="0" err="1" smtClean="0"/>
              <a:t>masing-masing</a:t>
            </a:r>
            <a:r>
              <a:rPr lang="en-US" sz="1600" dirty="0" smtClean="0"/>
              <a:t> 90jt &amp; 95jt.</a:t>
            </a:r>
            <a:endParaRPr lang="id-ID" sz="1600" dirty="0" smtClean="0"/>
          </a:p>
          <a:p>
            <a:pPr marL="63500" indent="-63500" algn="just" eaLnBrk="1" hangingPunct="1">
              <a:lnSpc>
                <a:spcPct val="90000"/>
              </a:lnSpc>
              <a:buFontTx/>
              <a:buNone/>
            </a:pPr>
            <a:endParaRPr lang="en-US" sz="1600" dirty="0" smtClean="0"/>
          </a:p>
          <a:p>
            <a:pPr marL="63500" indent="-63500" algn="just" eaLnBrk="1" hangingPunct="1">
              <a:lnSpc>
                <a:spcPct val="90000"/>
              </a:lnSpc>
              <a:buFontTx/>
              <a:buNone/>
            </a:pPr>
            <a:r>
              <a:rPr lang="en-US" sz="1600" dirty="0" err="1" smtClean="0"/>
              <a:t>Menurut</a:t>
            </a:r>
            <a:r>
              <a:rPr lang="en-US" sz="1600" dirty="0" smtClean="0"/>
              <a:t> </a:t>
            </a:r>
            <a:r>
              <a:rPr lang="en-US" sz="1600" dirty="0" err="1" smtClean="0"/>
              <a:t>pengalaman</a:t>
            </a:r>
            <a:r>
              <a:rPr lang="en-US" sz="1600" dirty="0" smtClean="0"/>
              <a:t> </a:t>
            </a:r>
            <a:r>
              <a:rPr lang="en-US" sz="1600" dirty="0" err="1" smtClean="0"/>
              <a:t>pembayaran</a:t>
            </a:r>
            <a:r>
              <a:rPr lang="en-US" sz="1600" dirty="0" smtClean="0"/>
              <a:t> </a:t>
            </a:r>
            <a:r>
              <a:rPr lang="en-US" sz="1600" dirty="0" err="1" smtClean="0"/>
              <a:t>piutang</a:t>
            </a:r>
            <a:r>
              <a:rPr lang="en-US" sz="1600" dirty="0" smtClean="0"/>
              <a:t> </a:t>
            </a:r>
            <a:r>
              <a:rPr lang="en-US" sz="1600" dirty="0" err="1" smtClean="0"/>
              <a:t>tersebut</a:t>
            </a:r>
            <a:r>
              <a:rPr lang="en-US" sz="1600" dirty="0" smtClean="0"/>
              <a:t> </a:t>
            </a:r>
            <a:r>
              <a:rPr lang="en-US" sz="1600" dirty="0" err="1" smtClean="0"/>
              <a:t>adalah</a:t>
            </a:r>
            <a:r>
              <a:rPr lang="en-US" sz="1600" dirty="0" smtClean="0"/>
              <a:t> </a:t>
            </a:r>
            <a:r>
              <a:rPr lang="en-US" sz="1600" dirty="0" err="1" smtClean="0"/>
              <a:t>sbb</a:t>
            </a:r>
            <a:r>
              <a:rPr lang="en-US" sz="1600" dirty="0" smtClean="0"/>
              <a:t> :</a:t>
            </a:r>
          </a:p>
          <a:p>
            <a:pPr marL="63500" indent="-63500" algn="just" eaLnBrk="1" hangingPunct="1">
              <a:lnSpc>
                <a:spcPct val="90000"/>
              </a:lnSpc>
              <a:buFontTx/>
              <a:buNone/>
            </a:pPr>
            <a:r>
              <a:rPr lang="en-US" sz="1600" dirty="0" smtClean="0"/>
              <a:t>CARA PEMBAYARAN</a:t>
            </a:r>
          </a:p>
          <a:p>
            <a:pPr marL="63500" indent="-635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z="1600" dirty="0" smtClean="0"/>
              <a:t>30% </a:t>
            </a:r>
            <a:r>
              <a:rPr lang="en-US" sz="1600" dirty="0" err="1" smtClean="0"/>
              <a:t>masa</a:t>
            </a:r>
            <a:r>
              <a:rPr lang="en-US" sz="1600" dirty="0" smtClean="0"/>
              <a:t> </a:t>
            </a:r>
            <a:r>
              <a:rPr lang="en-US" sz="1600" dirty="0" err="1" smtClean="0"/>
              <a:t>diskon</a:t>
            </a:r>
            <a:endParaRPr lang="en-US" sz="1600" dirty="0" smtClean="0"/>
          </a:p>
          <a:p>
            <a:pPr marL="63500" indent="-635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z="1600" dirty="0" smtClean="0"/>
              <a:t>10% </a:t>
            </a:r>
            <a:r>
              <a:rPr lang="en-US" sz="1600" dirty="0" err="1" smtClean="0"/>
              <a:t>pada</a:t>
            </a:r>
            <a:r>
              <a:rPr lang="en-US" sz="1600" dirty="0" smtClean="0"/>
              <a:t> </a:t>
            </a:r>
            <a:r>
              <a:rPr lang="en-US" sz="1600" dirty="0" err="1" smtClean="0"/>
              <a:t>bulan</a:t>
            </a:r>
            <a:r>
              <a:rPr lang="en-US" sz="1600" dirty="0" smtClean="0"/>
              <a:t> </a:t>
            </a:r>
            <a:r>
              <a:rPr lang="en-US" sz="1600" dirty="0" err="1" smtClean="0"/>
              <a:t>penjualan</a:t>
            </a:r>
            <a:r>
              <a:rPr lang="en-US" sz="1600" dirty="0" smtClean="0"/>
              <a:t> </a:t>
            </a:r>
            <a:r>
              <a:rPr lang="en-US" sz="1600" dirty="0" err="1" smtClean="0"/>
              <a:t>tanpa</a:t>
            </a:r>
            <a:r>
              <a:rPr lang="en-US" sz="1600" dirty="0" smtClean="0"/>
              <a:t> </a:t>
            </a:r>
            <a:r>
              <a:rPr lang="en-US" sz="1600" dirty="0" err="1" smtClean="0"/>
              <a:t>diskon</a:t>
            </a:r>
            <a:endParaRPr lang="en-US" sz="1600" dirty="0" smtClean="0"/>
          </a:p>
          <a:p>
            <a:pPr marL="63500" indent="-635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z="1600" dirty="0" smtClean="0"/>
              <a:t>50% </a:t>
            </a:r>
            <a:r>
              <a:rPr lang="en-US" sz="1600" dirty="0" err="1" smtClean="0"/>
              <a:t>pada</a:t>
            </a:r>
            <a:r>
              <a:rPr lang="en-US" sz="1600" dirty="0" smtClean="0"/>
              <a:t> 1 </a:t>
            </a:r>
            <a:r>
              <a:rPr lang="en-US" sz="1600" dirty="0" err="1" smtClean="0"/>
              <a:t>bulan</a:t>
            </a:r>
            <a:r>
              <a:rPr lang="en-US" sz="1600" dirty="0" smtClean="0"/>
              <a:t> </a:t>
            </a:r>
            <a:r>
              <a:rPr lang="en-US" sz="1600" dirty="0" err="1" smtClean="0"/>
              <a:t>setelah</a:t>
            </a:r>
            <a:r>
              <a:rPr lang="en-US" sz="1600" dirty="0" smtClean="0"/>
              <a:t> </a:t>
            </a:r>
            <a:r>
              <a:rPr lang="en-US" sz="1600" dirty="0" err="1" smtClean="0"/>
              <a:t>bulan</a:t>
            </a:r>
            <a:r>
              <a:rPr lang="en-US" sz="1600" dirty="0" smtClean="0"/>
              <a:t> </a:t>
            </a:r>
            <a:r>
              <a:rPr lang="en-US" sz="1600" dirty="0" err="1" smtClean="0"/>
              <a:t>penjualan</a:t>
            </a:r>
            <a:endParaRPr lang="en-US" sz="1600" dirty="0" smtClean="0"/>
          </a:p>
          <a:p>
            <a:pPr marL="63500" indent="-635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z="1600" dirty="0" smtClean="0"/>
              <a:t>10% </a:t>
            </a:r>
            <a:r>
              <a:rPr lang="en-US" sz="1600" dirty="0" err="1" smtClean="0"/>
              <a:t>pada</a:t>
            </a:r>
            <a:r>
              <a:rPr lang="en-US" sz="1600" dirty="0" smtClean="0"/>
              <a:t> 2 </a:t>
            </a:r>
            <a:r>
              <a:rPr lang="en-US" sz="1600" dirty="0" err="1" smtClean="0"/>
              <a:t>bulan</a:t>
            </a:r>
            <a:r>
              <a:rPr lang="en-US" sz="1600" dirty="0" smtClean="0"/>
              <a:t> </a:t>
            </a:r>
            <a:r>
              <a:rPr lang="en-US" sz="1600" dirty="0" err="1" smtClean="0"/>
              <a:t>setelah</a:t>
            </a:r>
            <a:r>
              <a:rPr lang="en-US" sz="1600" dirty="0" smtClean="0"/>
              <a:t> </a:t>
            </a:r>
            <a:r>
              <a:rPr lang="en-US" sz="1600" dirty="0" err="1" smtClean="0"/>
              <a:t>bulan</a:t>
            </a:r>
            <a:r>
              <a:rPr lang="en-US" sz="1600" dirty="0" smtClean="0"/>
              <a:t> </a:t>
            </a:r>
            <a:r>
              <a:rPr lang="en-US" sz="1600" dirty="0" err="1" smtClean="0"/>
              <a:t>penjualan</a:t>
            </a:r>
            <a:endParaRPr lang="en-US" sz="1600" dirty="0" smtClean="0"/>
          </a:p>
          <a:p>
            <a:pPr marL="63500" indent="-63500" algn="just" eaLnBrk="1" hangingPunct="1">
              <a:lnSpc>
                <a:spcPct val="90000"/>
              </a:lnSpc>
              <a:buFontTx/>
              <a:buNone/>
            </a:pPr>
            <a:endParaRPr lang="en-US" sz="1600" dirty="0" smtClean="0"/>
          </a:p>
          <a:p>
            <a:pPr marL="63500" indent="-63500" algn="just" eaLnBrk="1" hangingPunct="1">
              <a:lnSpc>
                <a:spcPct val="90000"/>
              </a:lnSpc>
              <a:buFontTx/>
              <a:buNone/>
            </a:pPr>
            <a:r>
              <a:rPr lang="en-US" sz="1600" dirty="0" err="1" smtClean="0"/>
              <a:t>Hitunglah</a:t>
            </a:r>
            <a:r>
              <a:rPr lang="en-US" sz="1600" dirty="0" smtClean="0"/>
              <a:t> :</a:t>
            </a:r>
          </a:p>
          <a:p>
            <a:pPr marL="63500" indent="-635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z="1600" dirty="0" err="1" smtClean="0"/>
              <a:t>Penerimaan</a:t>
            </a:r>
            <a:r>
              <a:rPr lang="en-US" sz="1600" dirty="0" smtClean="0"/>
              <a:t> </a:t>
            </a:r>
            <a:r>
              <a:rPr lang="en-US" sz="1600" dirty="0" err="1" smtClean="0"/>
              <a:t>kas</a:t>
            </a:r>
            <a:r>
              <a:rPr lang="en-US" sz="1600" dirty="0" smtClean="0"/>
              <a:t> </a:t>
            </a:r>
            <a:r>
              <a:rPr lang="en-US" sz="1600" dirty="0" err="1" smtClean="0"/>
              <a:t>bulan</a:t>
            </a:r>
            <a:r>
              <a:rPr lang="en-US" sz="1600" dirty="0" smtClean="0"/>
              <a:t> </a:t>
            </a:r>
            <a:r>
              <a:rPr lang="en-US" sz="1600" dirty="0" err="1" smtClean="0"/>
              <a:t>Januari</a:t>
            </a:r>
            <a:r>
              <a:rPr lang="en-US" sz="1600" dirty="0" smtClean="0"/>
              <a:t> s/d  </a:t>
            </a:r>
            <a:r>
              <a:rPr lang="en-US" sz="1600" dirty="0" err="1" smtClean="0"/>
              <a:t>Juni</a:t>
            </a:r>
            <a:r>
              <a:rPr lang="en-US" sz="1600" dirty="0" smtClean="0"/>
              <a:t> 2009</a:t>
            </a:r>
          </a:p>
          <a:p>
            <a:pPr marL="63500" indent="-635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z="1600" dirty="0" err="1" smtClean="0"/>
              <a:t>Diskon</a:t>
            </a:r>
            <a:r>
              <a:rPr lang="en-US" sz="1600" dirty="0" smtClean="0"/>
              <a:t> 5% </a:t>
            </a:r>
            <a:r>
              <a:rPr lang="en-US" sz="1600" dirty="0" err="1" smtClean="0"/>
              <a:t>dan</a:t>
            </a:r>
            <a:r>
              <a:rPr lang="en-US" sz="1600" dirty="0" smtClean="0"/>
              <a:t> 10 %</a:t>
            </a:r>
          </a:p>
          <a:p>
            <a:pPr marL="63500" indent="-63500" algn="just" eaLnBrk="1" hangingPunct="1">
              <a:lnSpc>
                <a:spcPct val="90000"/>
              </a:lnSpc>
              <a:buFontTx/>
              <a:buNone/>
            </a:pPr>
            <a:endParaRPr lang="en-US" sz="16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524000"/>
          </a:xfrm>
        </p:spPr>
        <p:txBody>
          <a:bodyPr/>
          <a:lstStyle/>
          <a:p>
            <a:pPr algn="just"/>
            <a:r>
              <a:rPr lang="en-US" sz="2000" dirty="0" smtClean="0"/>
              <a:t>PENJUALAN HASIL PRODUKSI TAHUN 2009 =  80.000 UNIT</a:t>
            </a:r>
            <a:br>
              <a:rPr lang="en-US" sz="2000" dirty="0" smtClean="0"/>
            </a:br>
            <a:r>
              <a:rPr lang="en-US" sz="2000" dirty="0" smtClean="0"/>
              <a:t>PENJUALAN SECARA KREDIT JANGKA WAKTU KREDIT   30 HARI</a:t>
            </a:r>
            <a:br>
              <a:rPr lang="en-US" sz="2000" dirty="0" smtClean="0"/>
            </a:br>
            <a:r>
              <a:rPr lang="en-US" sz="2000" dirty="0" smtClean="0"/>
              <a:t>BIAYA TETAP  </a:t>
            </a:r>
            <a:r>
              <a:rPr lang="en-US" sz="2000" dirty="0" err="1" smtClean="0"/>
              <a:t>Rp</a:t>
            </a:r>
            <a:r>
              <a:rPr lang="en-US" sz="2000" dirty="0" smtClean="0"/>
              <a:t>. 22.000.000      BIAYA VAR </a:t>
            </a:r>
            <a:r>
              <a:rPr lang="en-US" sz="2000" dirty="0" err="1" smtClean="0"/>
              <a:t>Rp</a:t>
            </a:r>
            <a:r>
              <a:rPr lang="en-US" sz="2000" dirty="0" smtClean="0"/>
              <a:t> 150 HARGA PENJUALAN </a:t>
            </a:r>
            <a:r>
              <a:rPr lang="en-US" sz="2000" dirty="0" err="1" smtClean="0"/>
              <a:t>Rp</a:t>
            </a:r>
            <a:r>
              <a:rPr lang="en-US" sz="2000" dirty="0" smtClean="0"/>
              <a:t>. 500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895600"/>
            <a:ext cx="8229600" cy="3230563"/>
          </a:xfrm>
        </p:spPr>
        <p:txBody>
          <a:bodyPr/>
          <a:lstStyle/>
          <a:p>
            <a:r>
              <a:rPr lang="en-US" sz="2400" dirty="0" smtClean="0"/>
              <a:t>APAILA PERUSH MEMPERPANJANG JANGKA WAKTU KREDT = 60 HARI,PENJUALAN DIHARAPKAN NAIK 25%, TAMBAHAN MODAL 30% .</a:t>
            </a:r>
          </a:p>
          <a:p>
            <a:r>
              <a:rPr lang="en-US" sz="2400" dirty="0" smtClean="0"/>
              <a:t>APAKAH PERPANJANGAN JANGKA WAKTU KREDIT PERLU DILAKSANAKAN</a:t>
            </a:r>
          </a:p>
          <a:p>
            <a:r>
              <a:rPr lang="en-US" sz="2400" dirty="0" smtClean="0"/>
              <a:t>HITUNGLAH LABA PERUSAHAAN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263</Words>
  <Application>Microsoft Office PowerPoint</Application>
  <PresentationFormat>On-screen Show (4:3)</PresentationFormat>
  <Paragraphs>81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PENGELOLAAN PIUTANG</vt:lpstr>
      <vt:lpstr>3. Plafon kredit</vt:lpstr>
      <vt:lpstr>Slide 3</vt:lpstr>
      <vt:lpstr>Prinsip Pemberian Kredit</vt:lpstr>
      <vt:lpstr>Slide 5</vt:lpstr>
      <vt:lpstr>ANGARAN PENGUMPULAN PIUTANG</vt:lpstr>
      <vt:lpstr>PENJUALAN HASIL PRODUKSI TAHUN 2009 =  80.000 UNIT PENJUALAN SECARA KREDIT JANGKA WAKTU KREDIT   30 HARI BIAYA TETAP  Rp. 22.000.000      BIAYA VAR Rp 150 HARGA PENJUALAN Rp. 500</vt:lpstr>
      <vt:lpstr>Slide 8</vt:lpstr>
    </vt:vector>
  </TitlesOfParts>
  <Company>Drifter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PENGELOLAAN PIUTANG</dc:title>
  <dc:creator>Driftlicious</dc:creator>
  <cp:lastModifiedBy>Aderina</cp:lastModifiedBy>
  <cp:revision>16</cp:revision>
  <dcterms:created xsi:type="dcterms:W3CDTF">2008-10-14T03:44:54Z</dcterms:created>
  <dcterms:modified xsi:type="dcterms:W3CDTF">2020-06-28T22:50:21Z</dcterms:modified>
</cp:coreProperties>
</file>