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329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12" r:id="rId15"/>
  </p:sldIdLst>
  <p:sldSz cx="12192000" cy="6858000"/>
  <p:notesSz cx="6858000" cy="9144000"/>
  <p:embeddedFontLst>
    <p:embeddedFont>
      <p:font typeface="Aharoni" panose="02010803020104030203" pitchFamily="2" charset="-79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Segoe Script" panose="030B0504020000000003" pitchFamily="66" charset="0"/>
      <p:regular r:id="rId23"/>
      <p:bold r:id="rId24"/>
    </p:embeddedFont>
  </p:embeddedFontLst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C015"/>
    <a:srgbClr val="233F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15" autoAdjust="0"/>
    <p:restoredTop sz="94660" autoAdjust="0"/>
  </p:normalViewPr>
  <p:slideViewPr>
    <p:cSldViewPr snapToGrid="0">
      <p:cViewPr varScale="1">
        <p:scale>
          <a:sx n="83" d="100"/>
          <a:sy n="83" d="100"/>
        </p:scale>
        <p:origin x="144" y="61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30" y="112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11/08/2020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4440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11/08/2020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9053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11/08/2020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16770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11/08/2020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74709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11/08/2020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2913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11/08/2020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0929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11/08/2020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88020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11/08/2020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23266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11/08/2020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65096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11/08/2020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16741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757C-DF95-4D3E-91A2-3263C87F7625}" type="datetimeFigureOut">
              <a:rPr lang="id-ID" smtClean="0"/>
              <a:pPr/>
              <a:t>11/08/2020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939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1757C-DF95-4D3E-91A2-3263C87F7625}" type="datetimeFigureOut">
              <a:rPr lang="id-ID" smtClean="0"/>
              <a:pPr/>
              <a:t>11/08/2020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BB97C-ABA1-435A-977C-811FCE1B44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377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04" t="13102" r="14726" b="5684"/>
          <a:stretch/>
        </p:blipFill>
        <p:spPr>
          <a:xfrm>
            <a:off x="-45632" y="-324777"/>
            <a:ext cx="12237632" cy="72109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16" y="-26378"/>
            <a:ext cx="4349143" cy="36479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54" y="4924095"/>
            <a:ext cx="5226135" cy="126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26692" y="1797609"/>
            <a:ext cx="666530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Times New Roman" pitchFamily="18" charset="0"/>
              <a:ea typeface="Adobe Gothic Std B" panose="020B0800000000000000" pitchFamily="34" charset="-128"/>
              <a:cs typeface="Times New Roman" pitchFamily="18" charset="0"/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PERTEMUAN </a:t>
            </a:r>
            <a:r>
              <a:rPr lang="en-US" sz="3200" b="1">
                <a:solidFill>
                  <a:schemeClr val="bg1"/>
                </a:solidFill>
              </a:rPr>
              <a:t>MINGGU 12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Segoe Script" panose="030B0504020000000003" pitchFamily="66" charset="0"/>
                <a:cs typeface="Times New Roman" pitchFamily="18" charset="0"/>
              </a:rPr>
              <a:t>PENILAIAN KINERJA</a:t>
            </a:r>
          </a:p>
          <a:p>
            <a:pPr algn="ctr"/>
            <a:endParaRPr lang="en-US" sz="3200" dirty="0">
              <a:solidFill>
                <a:schemeClr val="bg1">
                  <a:lumMod val="95000"/>
                </a:schemeClr>
              </a:solidFill>
              <a:latin typeface="Segoe Script" panose="030B0504020000000003" pitchFamily="66" charset="0"/>
              <a:cs typeface="Times New Roman" pitchFamily="18" charset="0"/>
            </a:endParaRPr>
          </a:p>
          <a:p>
            <a:pPr algn="ctr"/>
            <a:endParaRPr lang="en-US" sz="3200" dirty="0">
              <a:solidFill>
                <a:schemeClr val="bg1">
                  <a:lumMod val="95000"/>
                </a:schemeClr>
              </a:solidFill>
              <a:latin typeface="Segoe Script" panose="030B0504020000000003" pitchFamily="66" charset="0"/>
              <a:cs typeface="Times New Roman" pitchFamily="18" charset="0"/>
            </a:endParaRPr>
          </a:p>
          <a:p>
            <a:pPr algn="ctr"/>
            <a:endParaRPr lang="en-US" sz="3200" dirty="0">
              <a:solidFill>
                <a:schemeClr val="bg1">
                  <a:lumMod val="95000"/>
                </a:schemeClr>
              </a:solidFill>
              <a:latin typeface="Segoe Script" panose="030B0504020000000003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53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4" y="195368"/>
            <a:ext cx="1076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KEMAMPUAN YANG DIHARAPKAN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D430D2-A395-4774-80D1-901FE36CE43C}"/>
              </a:ext>
            </a:extLst>
          </p:cNvPr>
          <p:cNvSpPr txBox="1"/>
          <p:nvPr/>
        </p:nvSpPr>
        <p:spPr>
          <a:xfrm>
            <a:off x="339204" y="2232827"/>
            <a:ext cx="1175779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/>
              <a:t>CPMK : </a:t>
            </a:r>
            <a:r>
              <a:rPr lang="en-US" sz="3600" dirty="0" err="1"/>
              <a:t>Mahasiswa</a:t>
            </a:r>
            <a:r>
              <a:rPr lang="en-US" sz="3600" dirty="0"/>
              <a:t> </a:t>
            </a:r>
            <a:r>
              <a:rPr lang="en-US" sz="3600" dirty="0" err="1"/>
              <a:t>mampu</a:t>
            </a:r>
            <a:r>
              <a:rPr lang="en-US" sz="3600" dirty="0"/>
              <a:t> </a:t>
            </a:r>
            <a:r>
              <a:rPr lang="en-US" sz="3600" dirty="0" err="1"/>
              <a:t>menjelaskan</a:t>
            </a:r>
            <a:r>
              <a:rPr lang="en-US" sz="3600" dirty="0"/>
              <a:t> </a:t>
            </a:r>
            <a:r>
              <a:rPr lang="en-US" sz="3600" dirty="0" err="1"/>
              <a:t>mengenai</a:t>
            </a:r>
            <a:r>
              <a:rPr lang="en-US" sz="3600" dirty="0"/>
              <a:t> </a:t>
            </a:r>
            <a:r>
              <a:rPr lang="en-US" sz="3600" dirty="0" err="1"/>
              <a:t>kegunaan</a:t>
            </a:r>
            <a:r>
              <a:rPr lang="en-US" sz="3600" dirty="0"/>
              <a:t>, </a:t>
            </a:r>
            <a:r>
              <a:rPr lang="en-US" sz="3600" dirty="0" err="1"/>
              <a:t>metode</a:t>
            </a:r>
            <a:r>
              <a:rPr lang="en-US" sz="3600" dirty="0"/>
              <a:t>, dan </a:t>
            </a:r>
            <a:r>
              <a:rPr lang="en-US" sz="3600" dirty="0" err="1"/>
              <a:t>faktor</a:t>
            </a:r>
            <a:r>
              <a:rPr lang="en-US" sz="3600" dirty="0"/>
              <a:t> yang </a:t>
            </a:r>
            <a:r>
              <a:rPr lang="en-US" sz="3600" dirty="0" err="1"/>
              <a:t>menghambat</a:t>
            </a:r>
            <a:r>
              <a:rPr lang="en-US" sz="3600" dirty="0"/>
              <a:t> </a:t>
            </a:r>
            <a:r>
              <a:rPr lang="en-US" sz="3600" dirty="0" err="1"/>
              <a:t>kinerja</a:t>
            </a:r>
            <a:r>
              <a:rPr lang="en-US" sz="3600" dirty="0"/>
              <a:t>.</a:t>
            </a:r>
          </a:p>
          <a:p>
            <a:pPr algn="just"/>
            <a:endParaRPr lang="en-US" sz="3600" dirty="0"/>
          </a:p>
          <a:p>
            <a:r>
              <a:rPr lang="en-US" sz="3600" dirty="0" err="1"/>
              <a:t>Materi</a:t>
            </a:r>
            <a:r>
              <a:rPr lang="en-US" sz="3600" dirty="0"/>
              <a:t> : </a:t>
            </a:r>
          </a:p>
          <a:p>
            <a:pPr marL="285750" indent="-285750">
              <a:buFontTx/>
              <a:buChar char="-"/>
            </a:pPr>
            <a:r>
              <a:rPr lang="sv-SE" sz="2400" dirty="0"/>
              <a:t>Kegunaan Penilaian Kinerja</a:t>
            </a:r>
          </a:p>
          <a:p>
            <a:pPr marL="285750" indent="-285750">
              <a:buFontTx/>
              <a:buChar char="-"/>
            </a:pPr>
            <a:r>
              <a:rPr lang="sv-SE" sz="2400" dirty="0"/>
              <a:t>Metode Penilaian Kinerja</a:t>
            </a:r>
          </a:p>
          <a:p>
            <a:pPr marL="285750" indent="-285750">
              <a:buFontTx/>
              <a:buChar char="-"/>
            </a:pPr>
            <a:r>
              <a:rPr lang="sv-SE" sz="2400" dirty="0"/>
              <a:t>Faktor-Faktor Yang Menghambat Kinerja</a:t>
            </a:r>
          </a:p>
          <a:p>
            <a:pPr marL="285750" indent="-285750">
              <a:buFontTx/>
              <a:buChar char="-"/>
            </a:pPr>
            <a:r>
              <a:rPr lang="sv-SE" sz="2400" dirty="0"/>
              <a:t>Penelitian Mengenai Penilaian Kinerja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94994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4" y="195368"/>
            <a:ext cx="1076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KEGUNAAN PENILAIAN KINERJA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D430D2-A395-4774-80D1-901FE36CE43C}"/>
              </a:ext>
            </a:extLst>
          </p:cNvPr>
          <p:cNvSpPr txBox="1"/>
          <p:nvPr/>
        </p:nvSpPr>
        <p:spPr>
          <a:xfrm>
            <a:off x="339204" y="2232827"/>
            <a:ext cx="117577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 dirty="0" err="1"/>
              <a:t>Dokumentasi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data yang </a:t>
            </a:r>
            <a:r>
              <a:rPr lang="en-US" dirty="0" err="1"/>
              <a:t>pasti,sistematik,dan</a:t>
            </a:r>
            <a:r>
              <a:rPr lang="en-US" dirty="0"/>
              <a:t> </a:t>
            </a:r>
            <a:r>
              <a:rPr lang="en-US" dirty="0" err="1"/>
              <a:t>faktual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penentuan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pekerjaan</a:t>
            </a:r>
            <a:endParaRPr lang="en-US" dirty="0"/>
          </a:p>
          <a:p>
            <a:pPr lvl="0" algn="just"/>
            <a:endParaRPr lang="en-ID" dirty="0"/>
          </a:p>
          <a:p>
            <a:pPr lvl="0" algn="just"/>
            <a:r>
              <a:rPr lang="en-US" b="1" dirty="0" err="1"/>
              <a:t>Posisi</a:t>
            </a:r>
            <a:r>
              <a:rPr lang="en-US" b="1" dirty="0"/>
              <a:t> </a:t>
            </a:r>
            <a:r>
              <a:rPr lang="en-US" b="1" dirty="0" err="1"/>
              <a:t>tawar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menejemen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negosiasi</a:t>
            </a:r>
            <a:r>
              <a:rPr lang="en-US" dirty="0"/>
              <a:t> yang </a:t>
            </a:r>
            <a:r>
              <a:rPr lang="en-US" dirty="0" err="1"/>
              <a:t>objektif</a:t>
            </a:r>
            <a:r>
              <a:rPr lang="en-US" dirty="0"/>
              <a:t> dan </a:t>
            </a:r>
            <a:r>
              <a:rPr lang="en-US" dirty="0" err="1"/>
              <a:t>rasional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serikat</a:t>
            </a:r>
            <a:r>
              <a:rPr lang="en-US" dirty="0"/>
              <a:t> </a:t>
            </a:r>
            <a:r>
              <a:rPr lang="en-US" dirty="0" err="1"/>
              <a:t>buruh</a:t>
            </a:r>
            <a:r>
              <a:rPr lang="en-US" dirty="0"/>
              <a:t> (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.</a:t>
            </a:r>
          </a:p>
          <a:p>
            <a:pPr lvl="0" algn="just"/>
            <a:endParaRPr lang="en-ID" dirty="0"/>
          </a:p>
          <a:p>
            <a:pPr lvl="0" algn="just"/>
            <a:r>
              <a:rPr lang="en-US" b="1" dirty="0" err="1"/>
              <a:t>Perbaikan</a:t>
            </a:r>
            <a:r>
              <a:rPr lang="en-US" b="1" dirty="0"/>
              <a:t> </a:t>
            </a:r>
            <a:r>
              <a:rPr lang="en-US" b="1" dirty="0" err="1"/>
              <a:t>kinerja</a:t>
            </a:r>
            <a:r>
              <a:rPr lang="en-US" dirty="0"/>
              <a:t>, </a:t>
            </a:r>
            <a:r>
              <a:rPr lang="en-US" dirty="0" err="1"/>
              <a:t>Umpa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bermanfaat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, manager, dan </a:t>
            </a:r>
            <a:r>
              <a:rPr lang="en-US" dirty="0" err="1"/>
              <a:t>spesialis</a:t>
            </a:r>
            <a:r>
              <a:rPr lang="en-US" dirty="0"/>
              <a:t> </a:t>
            </a:r>
            <a:r>
              <a:rPr lang="en-US" dirty="0" err="1"/>
              <a:t>personil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untukmeningkatkan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memperbaiki</a:t>
            </a:r>
            <a:r>
              <a:rPr lang="en-US" dirty="0"/>
              <a:t> </a:t>
            </a:r>
            <a:r>
              <a:rPr lang="en-US" dirty="0" err="1"/>
              <a:t>kenerja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.</a:t>
            </a:r>
          </a:p>
          <a:p>
            <a:pPr lvl="0" algn="just"/>
            <a:endParaRPr lang="en-ID" dirty="0"/>
          </a:p>
          <a:p>
            <a:pPr lvl="0" algn="just"/>
            <a:r>
              <a:rPr lang="en-US" b="1" dirty="0" err="1"/>
              <a:t>Penyesuaian</a:t>
            </a:r>
            <a:r>
              <a:rPr lang="en-US" b="1" dirty="0"/>
              <a:t> </a:t>
            </a:r>
            <a:r>
              <a:rPr lang="en-US" b="1" dirty="0" err="1"/>
              <a:t>kompensasi</a:t>
            </a:r>
            <a:r>
              <a:rPr lang="en-US" dirty="0"/>
              <a:t>,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pengambil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penyesuaian</a:t>
            </a:r>
            <a:r>
              <a:rPr lang="en-US" dirty="0"/>
              <a:t> </a:t>
            </a:r>
            <a:r>
              <a:rPr lang="en-US" dirty="0" err="1"/>
              <a:t>ganti</a:t>
            </a:r>
            <a:r>
              <a:rPr lang="en-US" dirty="0"/>
              <a:t> </a:t>
            </a:r>
            <a:r>
              <a:rPr lang="en-US" dirty="0" err="1"/>
              <a:t>rugi,menentukan</a:t>
            </a:r>
            <a:r>
              <a:rPr lang="en-US" dirty="0"/>
              <a:t> </a:t>
            </a:r>
            <a:r>
              <a:rPr lang="en-US" dirty="0" err="1"/>
              <a:t>siapayang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dinaikan</a:t>
            </a:r>
            <a:r>
              <a:rPr lang="en-US" dirty="0"/>
              <a:t> </a:t>
            </a:r>
            <a:r>
              <a:rPr lang="en-US" dirty="0" err="1"/>
              <a:t>upahnya</a:t>
            </a:r>
            <a:r>
              <a:rPr lang="en-US" dirty="0"/>
              <a:t>-bonus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kopensasi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. Banyak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mengabulkan</a:t>
            </a:r>
            <a:r>
              <a:rPr lang="en-US" dirty="0"/>
              <a:t>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bonus dan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upah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.</a:t>
            </a:r>
            <a:endParaRPr lang="en-ID" dirty="0"/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5075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4" y="195368"/>
            <a:ext cx="1076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KEGUNAAN PENILAIAN KINERJA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D430D2-A395-4774-80D1-901FE36CE43C}"/>
              </a:ext>
            </a:extLst>
          </p:cNvPr>
          <p:cNvSpPr txBox="1"/>
          <p:nvPr/>
        </p:nvSpPr>
        <p:spPr>
          <a:xfrm>
            <a:off x="339204" y="2232827"/>
            <a:ext cx="1175779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 dirty="0"/>
              <a:t>Keputusan </a:t>
            </a:r>
            <a:r>
              <a:rPr lang="en-US" b="1" dirty="0" err="1"/>
              <a:t>penempatan</a:t>
            </a:r>
            <a:r>
              <a:rPr lang="en-US" dirty="0"/>
              <a:t>,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promosi</a:t>
            </a:r>
            <a:r>
              <a:rPr lang="en-US" dirty="0"/>
              <a:t>,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penempatan,perindahan</a:t>
            </a:r>
            <a:r>
              <a:rPr lang="en-US" dirty="0"/>
              <a:t>, dan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pangkat</a:t>
            </a:r>
            <a:r>
              <a:rPr lang="en-US" dirty="0"/>
              <a:t> pada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didasarkan</a:t>
            </a:r>
            <a:r>
              <a:rPr lang="en-US" dirty="0"/>
              <a:t> pada masa </a:t>
            </a:r>
            <a:r>
              <a:rPr lang="en-US" dirty="0" err="1"/>
              <a:t>lampau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mengantisipasi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.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promosi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penghargaan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yang </a:t>
            </a:r>
            <a:r>
              <a:rPr lang="en-US" dirty="0" err="1"/>
              <a:t>lalu</a:t>
            </a:r>
            <a:r>
              <a:rPr lang="en-US" dirty="0"/>
              <a:t>.</a:t>
            </a:r>
          </a:p>
          <a:p>
            <a:pPr lvl="0" algn="just"/>
            <a:endParaRPr lang="en-ID" dirty="0"/>
          </a:p>
          <a:p>
            <a:pPr lvl="0" algn="just"/>
            <a:r>
              <a:rPr lang="en-US" b="1" dirty="0" err="1"/>
              <a:t>Pelatihan</a:t>
            </a:r>
            <a:r>
              <a:rPr lang="en-US" b="1" dirty="0"/>
              <a:t> dan </a:t>
            </a:r>
            <a:r>
              <a:rPr lang="en-US" b="1" dirty="0" err="1"/>
              <a:t>pengembangan</a:t>
            </a:r>
            <a:r>
              <a:rPr lang="en-US" dirty="0"/>
              <a:t>,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buruk</a:t>
            </a:r>
            <a:r>
              <a:rPr lang="en-US" dirty="0"/>
              <a:t> </a:t>
            </a:r>
            <a:r>
              <a:rPr lang="en-US" dirty="0" err="1"/>
              <a:t>mengindikasikan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latihan,demikian</a:t>
            </a:r>
            <a:r>
              <a:rPr lang="en-US" dirty="0"/>
              <a:t> juga,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mencerminkan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potensi</a:t>
            </a:r>
            <a:r>
              <a:rPr lang="en-US" dirty="0"/>
              <a:t> yang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dan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dikembangkan</a:t>
            </a:r>
            <a:r>
              <a:rPr lang="en-US" dirty="0"/>
              <a:t>.</a:t>
            </a:r>
            <a:endParaRPr lang="en-ID" dirty="0"/>
          </a:p>
          <a:p>
            <a:pPr lvl="0" algn="just"/>
            <a:endParaRPr lang="en-US" dirty="0"/>
          </a:p>
          <a:p>
            <a:pPr lvl="0" algn="just"/>
            <a:r>
              <a:rPr lang="en-US" b="1" dirty="0" err="1"/>
              <a:t>Perencanaan</a:t>
            </a:r>
            <a:r>
              <a:rPr lang="en-US" b="1" dirty="0"/>
              <a:t> dan </a:t>
            </a:r>
            <a:r>
              <a:rPr lang="en-US" b="1" dirty="0" err="1"/>
              <a:t>pengembangan</a:t>
            </a:r>
            <a:r>
              <a:rPr lang="en-US" b="1" dirty="0"/>
              <a:t> </a:t>
            </a:r>
            <a:r>
              <a:rPr lang="en-US" b="1" dirty="0" err="1"/>
              <a:t>karir</a:t>
            </a:r>
            <a:r>
              <a:rPr lang="en-US" dirty="0"/>
              <a:t>, </a:t>
            </a:r>
            <a:r>
              <a:rPr lang="en-US" dirty="0" err="1"/>
              <a:t>Umpan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panduan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dan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karir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, </a:t>
            </a:r>
            <a:r>
              <a:rPr lang="en-US" dirty="0" err="1"/>
              <a:t>penyususnan</a:t>
            </a:r>
            <a:r>
              <a:rPr lang="en-US" dirty="0"/>
              <a:t> program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karir</a:t>
            </a:r>
            <a:r>
              <a:rPr lang="en-US" dirty="0"/>
              <a:t> yang </a:t>
            </a:r>
            <a:r>
              <a:rPr lang="en-US" dirty="0" err="1"/>
              <a:t>tepat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menyelaraskan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  <a:endParaRPr lang="en-ID" dirty="0"/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2159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4" y="195368"/>
            <a:ext cx="1076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KEGUNAAN PENILAIAN KINERJA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432769" y="1467814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D430D2-A395-4774-80D1-901FE36CE43C}"/>
              </a:ext>
            </a:extLst>
          </p:cNvPr>
          <p:cNvSpPr txBox="1"/>
          <p:nvPr/>
        </p:nvSpPr>
        <p:spPr>
          <a:xfrm>
            <a:off x="339204" y="1721302"/>
            <a:ext cx="117577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 dirty="0" err="1"/>
              <a:t>Evaluasi</a:t>
            </a:r>
            <a:r>
              <a:rPr lang="en-US" b="1" dirty="0"/>
              <a:t> proses </a:t>
            </a:r>
            <a:r>
              <a:rPr lang="en-US" b="1" dirty="0" err="1"/>
              <a:t>staffing,</a:t>
            </a:r>
            <a:r>
              <a:rPr lang="en-US" dirty="0" err="1"/>
              <a:t>Prestasi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buruk</a:t>
            </a:r>
            <a:r>
              <a:rPr lang="en-US" dirty="0"/>
              <a:t> </a:t>
            </a:r>
            <a:r>
              <a:rPr lang="en-US" dirty="0" err="1"/>
              <a:t>mencerminkan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staffing </a:t>
            </a:r>
            <a:r>
              <a:rPr lang="en-US" dirty="0" err="1"/>
              <a:t>departemen</a:t>
            </a:r>
            <a:r>
              <a:rPr lang="en-US" dirty="0"/>
              <a:t> SDM</a:t>
            </a:r>
          </a:p>
          <a:p>
            <a:pPr lvl="0" algn="just"/>
            <a:endParaRPr lang="en-ID" dirty="0"/>
          </a:p>
          <a:p>
            <a:pPr lvl="0" algn="just"/>
            <a:r>
              <a:rPr lang="en-US" b="1" dirty="0" err="1"/>
              <a:t>Efisiensi</a:t>
            </a:r>
            <a:r>
              <a:rPr lang="en-US" b="1" dirty="0"/>
              <a:t> proses </a:t>
            </a:r>
            <a:r>
              <a:rPr lang="en-US" b="1" dirty="0" err="1"/>
              <a:t>penempatan</a:t>
            </a:r>
            <a:r>
              <a:rPr lang="en-US" b="1" dirty="0"/>
              <a:t> </a:t>
            </a:r>
            <a:r>
              <a:rPr lang="en-US" b="1" dirty="0" err="1"/>
              <a:t>karyawan</a:t>
            </a:r>
            <a:r>
              <a:rPr lang="en-US" dirty="0"/>
              <a:t>, </a:t>
            </a:r>
            <a:r>
              <a:rPr lang="en-US" dirty="0" err="1"/>
              <a:t>Kinerja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jelek</a:t>
            </a:r>
            <a:r>
              <a:rPr lang="en-US" dirty="0"/>
              <a:t> </a:t>
            </a:r>
            <a:r>
              <a:rPr lang="en-US" dirty="0" err="1"/>
              <a:t>mengisyaratkan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didepartemen</a:t>
            </a:r>
            <a:r>
              <a:rPr lang="en-US" dirty="0"/>
              <a:t> SDM.</a:t>
            </a:r>
          </a:p>
          <a:p>
            <a:pPr lvl="0" algn="just"/>
            <a:endParaRPr lang="en-ID" dirty="0"/>
          </a:p>
          <a:p>
            <a:pPr lvl="0" algn="just"/>
            <a:r>
              <a:rPr lang="en-US" b="1" dirty="0" err="1"/>
              <a:t>Ketidakakuratan</a:t>
            </a:r>
            <a:r>
              <a:rPr lang="en-US" b="1" dirty="0"/>
              <a:t> </a:t>
            </a:r>
            <a:r>
              <a:rPr lang="en-US" b="1" dirty="0" err="1"/>
              <a:t>informasi</a:t>
            </a:r>
            <a:r>
              <a:rPr lang="en-US" dirty="0"/>
              <a:t>,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lemah</a:t>
            </a:r>
            <a:r>
              <a:rPr lang="en-US" dirty="0"/>
              <a:t> </a:t>
            </a:r>
            <a:r>
              <a:rPr lang="en-US" dirty="0" err="1"/>
              <a:t>menandakan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didalam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, </a:t>
            </a:r>
            <a:r>
              <a:rPr lang="en-US" dirty="0" err="1"/>
              <a:t>perencanaan</a:t>
            </a:r>
            <a:r>
              <a:rPr lang="en-US" dirty="0"/>
              <a:t> SDM </a:t>
            </a:r>
            <a:r>
              <a:rPr lang="en-US" dirty="0" err="1"/>
              <a:t>atau</a:t>
            </a:r>
            <a:r>
              <a:rPr lang="en-US" dirty="0"/>
              <a:t> system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SDM. </a:t>
            </a:r>
            <a:r>
              <a:rPr lang="en-US" dirty="0" err="1"/>
              <a:t>Pemakaian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akurat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mengakibatkan</a:t>
            </a:r>
            <a:r>
              <a:rPr lang="en-US" dirty="0"/>
              <a:t> proses </a:t>
            </a:r>
            <a:r>
              <a:rPr lang="en-US" dirty="0" err="1"/>
              <a:t>rekrutmen</a:t>
            </a:r>
            <a:r>
              <a:rPr lang="en-US" dirty="0"/>
              <a:t>, </a:t>
            </a:r>
            <a:r>
              <a:rPr lang="en-US" dirty="0" err="1"/>
              <a:t>pelatiahan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.</a:t>
            </a:r>
          </a:p>
          <a:p>
            <a:pPr lvl="0" algn="just"/>
            <a:endParaRPr lang="en-ID" dirty="0"/>
          </a:p>
          <a:p>
            <a:pPr lvl="0" algn="just"/>
            <a:r>
              <a:rPr lang="en-US" b="1" dirty="0" err="1"/>
              <a:t>Kesalahan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merancang</a:t>
            </a:r>
            <a:r>
              <a:rPr lang="en-US" b="1" dirty="0"/>
              <a:t> </a:t>
            </a:r>
            <a:r>
              <a:rPr lang="en-US" b="1" dirty="0" err="1"/>
              <a:t>pekerjaan</a:t>
            </a:r>
            <a:r>
              <a:rPr lang="en-US" b="1" dirty="0"/>
              <a:t>, </a:t>
            </a:r>
            <a:r>
              <a:rPr lang="en-US" dirty="0" err="1"/>
              <a:t>Kinerja</a:t>
            </a:r>
            <a:r>
              <a:rPr lang="en-US" dirty="0"/>
              <a:t> yang </a:t>
            </a:r>
            <a:r>
              <a:rPr lang="en-US" dirty="0" err="1"/>
              <a:t>lemah</a:t>
            </a:r>
            <a:r>
              <a:rPr lang="en-US" dirty="0"/>
              <a:t>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yang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.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mendiagnosis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</a:t>
            </a:r>
            <a:r>
              <a:rPr lang="en-US" dirty="0" err="1"/>
              <a:t>Artinya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uraian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, </a:t>
            </a:r>
            <a:r>
              <a:rPr lang="en-US" dirty="0" err="1"/>
              <a:t>apalagi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lengkap</a:t>
            </a:r>
            <a:r>
              <a:rPr lang="en-US" dirty="0"/>
              <a:t>, </a:t>
            </a:r>
            <a:r>
              <a:rPr lang="en-US" dirty="0" err="1"/>
              <a:t>wewenang</a:t>
            </a:r>
            <a:r>
              <a:rPr lang="en-US" dirty="0"/>
              <a:t>  dan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seimbang</a:t>
            </a:r>
            <a:r>
              <a:rPr lang="en-US" dirty="0"/>
              <a:t>,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pertanggung</a:t>
            </a:r>
            <a:r>
              <a:rPr lang="en-US" dirty="0"/>
              <a:t> </a:t>
            </a:r>
            <a:r>
              <a:rPr lang="en-US" dirty="0" err="1"/>
              <a:t>jawaban</a:t>
            </a:r>
            <a:r>
              <a:rPr lang="en-US" dirty="0"/>
              <a:t> </a:t>
            </a:r>
            <a:r>
              <a:rPr lang="en-US" dirty="0" err="1"/>
              <a:t>kabur</a:t>
            </a:r>
            <a:r>
              <a:rPr lang="en-US" dirty="0"/>
              <a:t> dan 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berakibat</a:t>
            </a:r>
            <a:r>
              <a:rPr lang="en-US" dirty="0"/>
              <a:t> pada </a:t>
            </a:r>
            <a:r>
              <a:rPr lang="en-US" dirty="0" err="1"/>
              <a:t>prestasi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memuaskan</a:t>
            </a:r>
            <a:r>
              <a:rPr lang="en-US" dirty="0"/>
              <a:t>.</a:t>
            </a:r>
            <a:endParaRPr lang="en-ID" dirty="0"/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2254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4" y="195368"/>
            <a:ext cx="1076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METODE PENILAIAN KINERJA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D430D2-A395-4774-80D1-901FE36CE43C}"/>
              </a:ext>
            </a:extLst>
          </p:cNvPr>
          <p:cNvSpPr txBox="1"/>
          <p:nvPr/>
        </p:nvSpPr>
        <p:spPr>
          <a:xfrm>
            <a:off x="339204" y="2232827"/>
            <a:ext cx="1175779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/>
              <a:t>Bangun</a:t>
            </a:r>
            <a:r>
              <a:rPr lang="en-US" b="1" dirty="0"/>
              <a:t> (2012:238-246)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,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dikelompokan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:</a:t>
            </a:r>
          </a:p>
          <a:p>
            <a:pPr algn="just"/>
            <a:endParaRPr lang="en-US" dirty="0"/>
          </a:p>
          <a:p>
            <a:pPr lvl="0" algn="just"/>
            <a:r>
              <a:rPr lang="en-US" b="1" dirty="0" err="1"/>
              <a:t>Metode</a:t>
            </a:r>
            <a:r>
              <a:rPr lang="en-US" b="1" dirty="0"/>
              <a:t> </a:t>
            </a:r>
            <a:r>
              <a:rPr lang="en-US" b="1" dirty="0" err="1"/>
              <a:t>penilaian</a:t>
            </a:r>
            <a:r>
              <a:rPr lang="en-US" b="1" dirty="0"/>
              <a:t> yang </a:t>
            </a:r>
            <a:r>
              <a:rPr lang="en-US" b="1" dirty="0" err="1"/>
              <a:t>mengacu</a:t>
            </a:r>
            <a:r>
              <a:rPr lang="en-US" b="1" dirty="0"/>
              <a:t> pada </a:t>
            </a:r>
            <a:r>
              <a:rPr lang="en-US" b="1" dirty="0" err="1"/>
              <a:t>norma</a:t>
            </a:r>
            <a:endParaRPr lang="en-ID" b="1" dirty="0"/>
          </a:p>
          <a:p>
            <a:pPr algn="just"/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mengacu</a:t>
            </a:r>
            <a:r>
              <a:rPr lang="en-US" dirty="0"/>
              <a:t> pada </a:t>
            </a:r>
            <a:r>
              <a:rPr lang="en-US" dirty="0" err="1"/>
              <a:t>norma</a:t>
            </a:r>
            <a:r>
              <a:rPr lang="en-US" dirty="0"/>
              <a:t> yang </a:t>
            </a:r>
            <a:r>
              <a:rPr lang="en-US" dirty="0" err="1"/>
              <a:t>didasarkan</a:t>
            </a:r>
            <a:r>
              <a:rPr lang="en-US" dirty="0"/>
              <a:t> pada </a:t>
            </a:r>
            <a:r>
              <a:rPr lang="en-US" dirty="0" err="1"/>
              <a:t>kinerja</a:t>
            </a:r>
            <a:r>
              <a:rPr lang="en-US" dirty="0"/>
              <a:t> paling </a:t>
            </a:r>
            <a:r>
              <a:rPr lang="en-US" dirty="0" err="1"/>
              <a:t>baik</a:t>
            </a:r>
            <a:r>
              <a:rPr lang="en-US" dirty="0"/>
              <a:t>.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keseluruhan</a:t>
            </a:r>
            <a:r>
              <a:rPr lang="en-US" dirty="0"/>
              <a:t>. Oleh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tunggal</a:t>
            </a:r>
            <a:r>
              <a:rPr lang="en-US" dirty="0"/>
              <a:t>,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subjektif</a:t>
            </a:r>
            <a:r>
              <a:rPr lang="en-US" dirty="0"/>
              <a:t>. </a:t>
            </a:r>
            <a:r>
              <a:rPr lang="en-US" dirty="0" err="1"/>
              <a:t>Masalah</a:t>
            </a:r>
            <a:r>
              <a:rPr lang="en-US" dirty="0"/>
              <a:t> lain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menyangkut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absolute </a:t>
            </a:r>
            <a:r>
              <a:rPr lang="en-US" dirty="0" err="1"/>
              <a:t>kinerja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 </a:t>
            </a:r>
            <a:r>
              <a:rPr lang="en-US" dirty="0" err="1"/>
              <a:t>Sulit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manajer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, rata </a:t>
            </a:r>
            <a:r>
              <a:rPr lang="en-US" dirty="0" err="1"/>
              <a:t>rata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buruk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interval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data </a:t>
            </a:r>
            <a:r>
              <a:rPr lang="en-US" dirty="0" err="1"/>
              <a:t>berurutan</a:t>
            </a:r>
            <a:r>
              <a:rPr lang="en-US" dirty="0"/>
              <a:t> </a:t>
            </a:r>
            <a:r>
              <a:rPr lang="en-US" dirty="0" err="1"/>
              <a:t>saja.metose-metode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yang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keompok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lain, ranking </a:t>
            </a:r>
            <a:r>
              <a:rPr lang="en-US" dirty="0" err="1"/>
              <a:t>langsung</a:t>
            </a:r>
            <a:r>
              <a:rPr lang="en-US" dirty="0"/>
              <a:t>, ranking alternative,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berpasangan,dan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paksaan</a:t>
            </a:r>
            <a:r>
              <a:rPr lang="en-US" dirty="0"/>
              <a:t>.</a:t>
            </a:r>
            <a:endParaRPr lang="en-ID" dirty="0"/>
          </a:p>
          <a:p>
            <a:pPr algn="just"/>
            <a:endParaRPr lang="en-ID" dirty="0"/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6909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4" y="195368"/>
            <a:ext cx="1076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METODE PENILAIAN KINERJA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D430D2-A395-4774-80D1-901FE36CE43C}"/>
              </a:ext>
            </a:extLst>
          </p:cNvPr>
          <p:cNvSpPr txBox="1"/>
          <p:nvPr/>
        </p:nvSpPr>
        <p:spPr>
          <a:xfrm>
            <a:off x="339204" y="2232827"/>
            <a:ext cx="1175779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 dirty="0" err="1"/>
              <a:t>Penilaian</a:t>
            </a:r>
            <a:r>
              <a:rPr lang="en-US" b="1" dirty="0"/>
              <a:t> </a:t>
            </a:r>
            <a:r>
              <a:rPr lang="en-US" b="1" dirty="0" err="1"/>
              <a:t>standar</a:t>
            </a:r>
            <a:r>
              <a:rPr lang="en-US" b="1" dirty="0"/>
              <a:t> absolute</a:t>
            </a:r>
            <a:endParaRPr lang="en-ID" b="1" dirty="0"/>
          </a:p>
          <a:p>
            <a:pPr algn="just"/>
            <a:r>
              <a:rPr lang="en-US" dirty="0"/>
              <a:t>Pada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yang </a:t>
            </a:r>
            <a:r>
              <a:rPr lang="en-US" dirty="0" err="1"/>
              <a:t>mengacu</a:t>
            </a:r>
            <a:r>
              <a:rPr lang="en-US" dirty="0"/>
              <a:t> pada </a:t>
            </a:r>
            <a:r>
              <a:rPr lang="en-US" dirty="0" err="1"/>
              <a:t>norma</a:t>
            </a:r>
            <a:r>
              <a:rPr lang="en-US" dirty="0"/>
              <a:t>,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membandingkannya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lainya</a:t>
            </a:r>
            <a:r>
              <a:rPr lang="en-US" dirty="0"/>
              <a:t>.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absolute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,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mengevaluasi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mengaitkannya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faktor-faktor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pada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absolute </a:t>
            </a:r>
            <a:r>
              <a:rPr lang="en-US" dirty="0" err="1"/>
              <a:t>antara</a:t>
            </a:r>
            <a:r>
              <a:rPr lang="en-US" dirty="0"/>
              <a:t> lain,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grafik</a:t>
            </a:r>
            <a:r>
              <a:rPr lang="en-US" dirty="0"/>
              <a:t>,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kejadian-kejadian</a:t>
            </a:r>
            <a:r>
              <a:rPr lang="en-US" dirty="0"/>
              <a:t> </a:t>
            </a:r>
            <a:r>
              <a:rPr lang="en-US" dirty="0" err="1"/>
              <a:t>kritis</a:t>
            </a:r>
            <a:r>
              <a:rPr lang="en-US" dirty="0"/>
              <a:t> dan </a:t>
            </a:r>
            <a:r>
              <a:rPr lang="en-US" dirty="0" err="1"/>
              <a:t>skla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perilaku</a:t>
            </a:r>
            <a:endParaRPr lang="en-US" dirty="0"/>
          </a:p>
          <a:p>
            <a:pPr algn="just"/>
            <a:endParaRPr lang="en-US" b="1" dirty="0"/>
          </a:p>
          <a:p>
            <a:pPr lvl="0" algn="just"/>
            <a:r>
              <a:rPr lang="en-US" b="1" dirty="0" err="1"/>
              <a:t>Penilaian</a:t>
            </a:r>
            <a:r>
              <a:rPr lang="en-US" b="1" dirty="0"/>
              <a:t> </a:t>
            </a:r>
            <a:r>
              <a:rPr lang="en-US" b="1" dirty="0" err="1"/>
              <a:t>berdasarkan</a:t>
            </a:r>
            <a:r>
              <a:rPr lang="en-US" b="1" dirty="0"/>
              <a:t> output</a:t>
            </a:r>
            <a:endParaRPr lang="en-ID" b="1" dirty="0"/>
          </a:p>
          <a:p>
            <a:pPr algn="just"/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output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yang </a:t>
            </a:r>
            <a:r>
              <a:rPr lang="en-US" dirty="0" err="1"/>
              <a:t>mengacu</a:t>
            </a:r>
            <a:r>
              <a:rPr lang="en-US" dirty="0"/>
              <a:t> pada </a:t>
            </a:r>
            <a:r>
              <a:rPr lang="en-US" dirty="0" err="1"/>
              <a:t>norma</a:t>
            </a:r>
            <a:r>
              <a:rPr lang="en-US" dirty="0"/>
              <a:t> dan </a:t>
            </a:r>
            <a:r>
              <a:rPr lang="en-US" i="1" dirty="0" err="1"/>
              <a:t>standar</a:t>
            </a:r>
            <a:r>
              <a:rPr lang="en-US" i="1" dirty="0"/>
              <a:t> absolute</a:t>
            </a:r>
            <a:r>
              <a:rPr lang="en-US" dirty="0"/>
              <a:t>,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pada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.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kesaman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berpadoman</a:t>
            </a:r>
            <a:r>
              <a:rPr lang="en-US" dirty="0"/>
              <a:t> pada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. Ada </a:t>
            </a:r>
            <a:r>
              <a:rPr lang="en-US" dirty="0" err="1"/>
              <a:t>empat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disini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lain, management by objective,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,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indeks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, dan </a:t>
            </a:r>
            <a:r>
              <a:rPr lang="en-US" dirty="0" err="1"/>
              <a:t>catatan</a:t>
            </a:r>
            <a:r>
              <a:rPr lang="en-US" dirty="0"/>
              <a:t> </a:t>
            </a:r>
            <a:r>
              <a:rPr lang="en-US" dirty="0" err="1"/>
              <a:t>prestasi</a:t>
            </a:r>
            <a:r>
              <a:rPr lang="en-US" dirty="0"/>
              <a:t>.</a:t>
            </a:r>
            <a:endParaRPr lang="en-ID" dirty="0"/>
          </a:p>
          <a:p>
            <a:pPr algn="just"/>
            <a:endParaRPr lang="en-ID" dirty="0"/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5458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204" y="195368"/>
            <a:ext cx="10766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METODE PENILAIAN KINERJA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D430D2-A395-4774-80D1-901FE36CE43C}"/>
              </a:ext>
            </a:extLst>
          </p:cNvPr>
          <p:cNvSpPr txBox="1"/>
          <p:nvPr/>
        </p:nvSpPr>
        <p:spPr>
          <a:xfrm>
            <a:off x="339204" y="2232827"/>
            <a:ext cx="117577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/>
              <a:t>Rivai</a:t>
            </a:r>
            <a:r>
              <a:rPr lang="en-US" b="1" dirty="0"/>
              <a:t> (2004:334-335)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:</a:t>
            </a:r>
          </a:p>
          <a:p>
            <a:pPr algn="just"/>
            <a:endParaRPr lang="en-US" dirty="0"/>
          </a:p>
          <a:p>
            <a:pPr lvl="0" algn="just"/>
            <a:r>
              <a:rPr lang="en-US" b="1" dirty="0" err="1"/>
              <a:t>Metode</a:t>
            </a:r>
            <a:r>
              <a:rPr lang="en-US" b="1" dirty="0"/>
              <a:t> </a:t>
            </a:r>
            <a:r>
              <a:rPr lang="en-US" b="1" dirty="0" err="1"/>
              <a:t>penilaian</a:t>
            </a:r>
            <a:r>
              <a:rPr lang="en-US" b="1" dirty="0"/>
              <a:t> </a:t>
            </a:r>
            <a:r>
              <a:rPr lang="en-US" b="1" dirty="0" err="1"/>
              <a:t>berorientasi</a:t>
            </a:r>
            <a:r>
              <a:rPr lang="en-US" b="1" dirty="0"/>
              <a:t> masa </a:t>
            </a:r>
            <a:r>
              <a:rPr lang="en-US" b="1" dirty="0" err="1"/>
              <a:t>lalu</a:t>
            </a:r>
            <a:endParaRPr lang="en-ID" b="1" dirty="0"/>
          </a:p>
          <a:p>
            <a:pPr algn="just"/>
            <a:r>
              <a:rPr lang="en-US" dirty="0"/>
              <a:t>Ada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prestasi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diwaktu</a:t>
            </a:r>
            <a:r>
              <a:rPr lang="en-US" dirty="0"/>
              <a:t> yang </a:t>
            </a:r>
            <a:r>
              <a:rPr lang="en-US" dirty="0" err="1"/>
              <a:t>lalu</a:t>
            </a:r>
            <a:r>
              <a:rPr lang="en-US" dirty="0"/>
              <a:t>, dan hamper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tehnik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upaya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meminimumkan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yang </a:t>
            </a:r>
            <a:r>
              <a:rPr lang="en-US" dirty="0" err="1"/>
              <a:t>dijumpai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.</a:t>
            </a:r>
          </a:p>
          <a:p>
            <a:pPr algn="just"/>
            <a:endParaRPr lang="en-US" b="1" dirty="0"/>
          </a:p>
          <a:p>
            <a:pPr lvl="0" algn="just"/>
            <a:r>
              <a:rPr lang="en-US" b="1" dirty="0" err="1"/>
              <a:t>Metode</a:t>
            </a:r>
            <a:r>
              <a:rPr lang="en-US" b="1" dirty="0"/>
              <a:t> </a:t>
            </a:r>
            <a:r>
              <a:rPr lang="en-US" b="1" dirty="0" err="1"/>
              <a:t>penilaian</a:t>
            </a:r>
            <a:r>
              <a:rPr lang="en-US" b="1" dirty="0"/>
              <a:t> </a:t>
            </a:r>
            <a:r>
              <a:rPr lang="en-US" b="1" dirty="0" err="1"/>
              <a:t>berorientasi</a:t>
            </a:r>
            <a:r>
              <a:rPr lang="en-US" b="1" dirty="0"/>
              <a:t> masa </a:t>
            </a:r>
            <a:r>
              <a:rPr lang="en-US" b="1" dirty="0" err="1"/>
              <a:t>depan</a:t>
            </a:r>
            <a:endParaRPr lang="en-ID" b="1" dirty="0"/>
          </a:p>
          <a:p>
            <a:pPr algn="just"/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penialian</a:t>
            </a:r>
            <a:r>
              <a:rPr lang="en-US" dirty="0"/>
              <a:t> </a:t>
            </a:r>
            <a:r>
              <a:rPr lang="en-US" dirty="0" err="1"/>
              <a:t>berorientasi</a:t>
            </a:r>
            <a:r>
              <a:rPr lang="en-US" dirty="0"/>
              <a:t> masa </a:t>
            </a:r>
            <a:r>
              <a:rPr lang="en-US" dirty="0" err="1"/>
              <a:t>depan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asumsi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yang </a:t>
            </a:r>
            <a:r>
              <a:rPr lang="en-US" dirty="0" err="1"/>
              <a:t>tunduk</a:t>
            </a:r>
            <a:r>
              <a:rPr lang="en-US" dirty="0"/>
              <a:t> dan </a:t>
            </a:r>
            <a:r>
              <a:rPr lang="en-US" dirty="0" err="1"/>
              <a:t>tergantung</a:t>
            </a:r>
            <a:r>
              <a:rPr lang="en-US" dirty="0"/>
              <a:t> pada </a:t>
            </a:r>
            <a:r>
              <a:rPr lang="en-US" dirty="0" err="1"/>
              <a:t>penyelia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dilibatkan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penilaian</a:t>
            </a:r>
            <a:r>
              <a:rPr lang="en-US" dirty="0"/>
              <a:t>.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peran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penyelia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tujuan-tujuan</a:t>
            </a:r>
            <a:r>
              <a:rPr lang="en-US" dirty="0"/>
              <a:t> </a:t>
            </a:r>
            <a:r>
              <a:rPr lang="en-US" dirty="0" err="1"/>
              <a:t>strategis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</a:t>
            </a:r>
            <a:r>
              <a:rPr lang="en-US" dirty="0" err="1"/>
              <a:t>Karywan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bertanggung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penyelia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juga </a:t>
            </a:r>
            <a:r>
              <a:rPr lang="en-US" dirty="0" err="1"/>
              <a:t>bertanggung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dirinya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 </a:t>
            </a:r>
            <a:r>
              <a:rPr lang="en-US" dirty="0" err="1"/>
              <a:t>Kesadaran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. </a:t>
            </a:r>
            <a:r>
              <a:rPr lang="en-US" dirty="0" err="1"/>
              <a:t>Inilah</a:t>
            </a:r>
            <a:r>
              <a:rPr lang="en-US" dirty="0"/>
              <a:t> yang </a:t>
            </a:r>
            <a:r>
              <a:rPr lang="en-US" dirty="0" err="1"/>
              <a:t>membedakan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modrn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yang </a:t>
            </a:r>
            <a:r>
              <a:rPr lang="en-US" dirty="0" err="1"/>
              <a:t>lainya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memandang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(SDM).</a:t>
            </a:r>
            <a:endParaRPr lang="en-ID" dirty="0"/>
          </a:p>
          <a:p>
            <a:pPr algn="just"/>
            <a:endParaRPr lang="en-ID" dirty="0"/>
          </a:p>
          <a:p>
            <a:pPr algn="just"/>
            <a:endParaRPr lang="en-ID" dirty="0"/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9874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22250" y="-114943"/>
            <a:ext cx="118527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FAKTOR YANG MEMPENGARUHI PENILAIAN KINERJA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D430D2-A395-4774-80D1-901FE36CE43C}"/>
              </a:ext>
            </a:extLst>
          </p:cNvPr>
          <p:cNvSpPr txBox="1"/>
          <p:nvPr/>
        </p:nvSpPr>
        <p:spPr>
          <a:xfrm>
            <a:off x="339204" y="2232827"/>
            <a:ext cx="117577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b="1" dirty="0" err="1"/>
              <a:t>Kendala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r>
              <a:rPr lang="en-US" b="1" dirty="0"/>
              <a:t>/legal</a:t>
            </a:r>
            <a:endParaRPr lang="en-ID" b="1" dirty="0"/>
          </a:p>
          <a:p>
            <a:pPr algn="just"/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bebas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diskriminasi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legal. </a:t>
            </a:r>
            <a:r>
              <a:rPr lang="en-US" dirty="0" err="1"/>
              <a:t>Apapun</a:t>
            </a:r>
            <a:r>
              <a:rPr lang="en-US" dirty="0"/>
              <a:t> format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oleh </a:t>
            </a:r>
            <a:r>
              <a:rPr lang="en-US" dirty="0" err="1"/>
              <a:t>departemen</a:t>
            </a:r>
            <a:r>
              <a:rPr lang="en-US" dirty="0"/>
              <a:t> SDM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sah</a:t>
            </a:r>
            <a:r>
              <a:rPr lang="en-US" dirty="0"/>
              <a:t> dan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dipercaya</a:t>
            </a:r>
            <a:r>
              <a:rPr lang="en-US" dirty="0"/>
              <a:t>.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dipenuhi</a:t>
            </a:r>
            <a:r>
              <a:rPr lang="en-US" dirty="0"/>
              <a:t>,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ditentang</a:t>
            </a:r>
            <a:r>
              <a:rPr lang="en-US" dirty="0"/>
              <a:t> </a:t>
            </a:r>
            <a:r>
              <a:rPr lang="en-US" dirty="0" err="1"/>
              <a:t>sebab</a:t>
            </a:r>
            <a:r>
              <a:rPr lang="en-US" dirty="0"/>
              <a:t> </a:t>
            </a:r>
            <a:r>
              <a:rPr lang="en-US" dirty="0" err="1"/>
              <a:t>melanggar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ketenagakerjaan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. Keputusan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 </a:t>
            </a:r>
            <a:r>
              <a:rPr lang="en-US" dirty="0" err="1"/>
              <a:t>pemecatan</a:t>
            </a:r>
            <a:r>
              <a:rPr lang="en-US" dirty="0"/>
              <a:t> yang </a:t>
            </a:r>
            <a:r>
              <a:rPr lang="en-US" dirty="0" err="1"/>
              <a:t>diakibatkan</a:t>
            </a:r>
            <a:r>
              <a:rPr lang="en-US" dirty="0"/>
              <a:t> </a:t>
            </a:r>
            <a:r>
              <a:rPr lang="en-US" dirty="0" err="1"/>
              <a:t>kelalaian</a:t>
            </a:r>
            <a:r>
              <a:rPr lang="en-US" dirty="0"/>
              <a:t>. </a:t>
            </a:r>
          </a:p>
          <a:p>
            <a:pPr algn="just"/>
            <a:endParaRPr lang="en-US" dirty="0"/>
          </a:p>
          <a:p>
            <a:pPr lvl="0" algn="just"/>
            <a:r>
              <a:rPr lang="en-US" b="1" dirty="0"/>
              <a:t>Bias oleh </a:t>
            </a:r>
            <a:r>
              <a:rPr lang="en-US" b="1" dirty="0" err="1"/>
              <a:t>penilai</a:t>
            </a:r>
            <a:r>
              <a:rPr lang="en-US" b="1" dirty="0"/>
              <a:t> (</a:t>
            </a:r>
            <a:r>
              <a:rPr lang="en-US" b="1" dirty="0" err="1"/>
              <a:t>Penyelia</a:t>
            </a:r>
            <a:r>
              <a:rPr lang="en-US" b="1" dirty="0"/>
              <a:t>)</a:t>
            </a:r>
            <a:endParaRPr lang="en-ID" b="1" dirty="0"/>
          </a:p>
          <a:p>
            <a:pPr algn="just"/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didasarkan</a:t>
            </a:r>
            <a:r>
              <a:rPr lang="en-US" dirty="0"/>
              <a:t> pada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subyektif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 </a:t>
            </a:r>
            <a:r>
              <a:rPr lang="en-US" dirty="0" err="1"/>
              <a:t>terjadinya</a:t>
            </a:r>
            <a:r>
              <a:rPr lang="en-US" dirty="0"/>
              <a:t> bias. </a:t>
            </a:r>
            <a:r>
              <a:rPr lang="en-US" dirty="0" err="1"/>
              <a:t>Bentuk-bentuk</a:t>
            </a:r>
            <a:r>
              <a:rPr lang="en-US" dirty="0"/>
              <a:t> bias yang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: </a:t>
            </a:r>
          </a:p>
          <a:p>
            <a:pPr algn="just"/>
            <a:endParaRPr lang="en-US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b="1" dirty="0" err="1"/>
              <a:t>Efek</a:t>
            </a:r>
            <a:r>
              <a:rPr lang="en-US" b="1" dirty="0"/>
              <a:t> Halo</a:t>
            </a:r>
            <a:endParaRPr lang="en-ID" b="1" dirty="0"/>
          </a:p>
          <a:p>
            <a:pPr algn="just"/>
            <a:r>
              <a:rPr lang="en-US" dirty="0" err="1"/>
              <a:t>Efek</a:t>
            </a:r>
            <a:r>
              <a:rPr lang="en-US" dirty="0"/>
              <a:t> halo (halo effect)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manajer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mewakili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lain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.</a:t>
            </a:r>
            <a:endParaRPr lang="en-ID" dirty="0"/>
          </a:p>
          <a:p>
            <a:pPr algn="just"/>
            <a:endParaRPr lang="en-ID" dirty="0"/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3429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22250" y="-114943"/>
            <a:ext cx="118527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FAKTOR YANG MEMPENGARUHI PENILAIAN KINERJA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D430D2-A395-4774-80D1-901FE36CE43C}"/>
              </a:ext>
            </a:extLst>
          </p:cNvPr>
          <p:cNvSpPr txBox="1"/>
          <p:nvPr/>
        </p:nvSpPr>
        <p:spPr>
          <a:xfrm>
            <a:off x="339204" y="2232827"/>
            <a:ext cx="117577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b="1" dirty="0" err="1"/>
              <a:t>Kecenderungan</a:t>
            </a:r>
            <a:r>
              <a:rPr lang="en-US" b="1" dirty="0"/>
              <a:t> </a:t>
            </a:r>
            <a:r>
              <a:rPr lang="en-US" b="1" dirty="0" err="1"/>
              <a:t>penilaian</a:t>
            </a:r>
            <a:r>
              <a:rPr lang="en-US" b="1" dirty="0"/>
              <a:t> </a:t>
            </a:r>
            <a:r>
              <a:rPr lang="en-US" b="1" dirty="0" err="1"/>
              <a:t>terpusat</a:t>
            </a:r>
            <a:endParaRPr lang="en-ID" b="1" dirty="0"/>
          </a:p>
          <a:p>
            <a:pPr algn="just"/>
            <a:r>
              <a:rPr lang="en-US" dirty="0"/>
              <a:t>Ada </a:t>
            </a:r>
            <a:r>
              <a:rPr lang="en-US" dirty="0" err="1"/>
              <a:t>penilai</a:t>
            </a:r>
            <a:r>
              <a:rPr lang="en-US" dirty="0"/>
              <a:t> yang </a:t>
            </a:r>
            <a:r>
              <a:rPr lang="en-US" dirty="0" err="1"/>
              <a:t>enggan</a:t>
            </a:r>
            <a:r>
              <a:rPr lang="en-US" dirty="0"/>
              <a:t> member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bawahanya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buruk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rata-rata, </a:t>
            </a:r>
            <a:r>
              <a:rPr lang="en-US" dirty="0" err="1"/>
              <a:t>walaupun</a:t>
            </a:r>
            <a:r>
              <a:rPr lang="en-US" dirty="0"/>
              <a:t> </a:t>
            </a:r>
            <a:r>
              <a:rPr lang="en-US" dirty="0" err="1"/>
              <a:t>kinerjanya</a:t>
            </a:r>
            <a:r>
              <a:rPr lang="en-US" dirty="0"/>
              <a:t> </a:t>
            </a:r>
            <a:r>
              <a:rPr lang="en-US" dirty="0" err="1"/>
              <a:t>bervariasi</a:t>
            </a:r>
            <a:r>
              <a:rPr lang="en-US" dirty="0"/>
              <a:t>.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penilai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, </a:t>
            </a:r>
            <a:r>
              <a:rPr lang="en-US" dirty="0" err="1"/>
              <a:t>tersedia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err="1"/>
              <a:t>sedikit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menilai</a:t>
            </a:r>
            <a:r>
              <a:rPr lang="en-US" dirty="0"/>
              <a:t>,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yang </a:t>
            </a:r>
            <a:r>
              <a:rPr lang="en-US" dirty="0" err="1"/>
              <a:t>memadai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yang </a:t>
            </a:r>
            <a:r>
              <a:rPr lang="en-US" dirty="0" err="1"/>
              <a:t>dinilai</a:t>
            </a:r>
            <a:r>
              <a:rPr lang="en-US" dirty="0"/>
              <a:t>.</a:t>
            </a:r>
          </a:p>
          <a:p>
            <a:pPr algn="just"/>
            <a:endParaRPr lang="en-US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b="1" dirty="0"/>
              <a:t>Bias </a:t>
            </a:r>
            <a:r>
              <a:rPr lang="en-US" b="1" dirty="0" err="1"/>
              <a:t>terlalu</a:t>
            </a:r>
            <a:r>
              <a:rPr lang="en-US" b="1" dirty="0"/>
              <a:t> </a:t>
            </a:r>
            <a:r>
              <a:rPr lang="en-US" b="1" dirty="0" err="1"/>
              <a:t>lunak</a:t>
            </a:r>
            <a:r>
              <a:rPr lang="en-US" b="1" dirty="0"/>
              <a:t> dan </a:t>
            </a:r>
            <a:r>
              <a:rPr lang="en-US" b="1" dirty="0" err="1"/>
              <a:t>keras</a:t>
            </a:r>
            <a:endParaRPr lang="en-ID" b="1" dirty="0"/>
          </a:p>
          <a:p>
            <a:pPr algn="just"/>
            <a:r>
              <a:rPr lang="en-US" dirty="0"/>
              <a:t>Ada </a:t>
            </a:r>
            <a:r>
              <a:rPr lang="en-US" dirty="0" err="1"/>
              <a:t>sebagaian</a:t>
            </a:r>
            <a:r>
              <a:rPr lang="en-US" dirty="0"/>
              <a:t> </a:t>
            </a:r>
            <a:r>
              <a:rPr lang="en-US" dirty="0" err="1"/>
              <a:t>penilai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buruk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da </a:t>
            </a:r>
            <a:r>
              <a:rPr lang="en-US" dirty="0" err="1"/>
              <a:t>penilai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murah</a:t>
            </a:r>
            <a:r>
              <a:rPr lang="en-US" dirty="0"/>
              <a:t> </a:t>
            </a:r>
            <a:r>
              <a:rPr lang="en-US" dirty="0" err="1"/>
              <a:t>hati</a:t>
            </a:r>
            <a:r>
              <a:rPr lang="en-US" dirty="0"/>
              <a:t>, dan </a:t>
            </a:r>
            <a:r>
              <a:rPr lang="en-US" dirty="0" err="1"/>
              <a:t>keras</a:t>
            </a:r>
            <a:r>
              <a:rPr lang="en-US" dirty="0"/>
              <a:t> </a:t>
            </a:r>
            <a:r>
              <a:rPr lang="en-US" dirty="0" err="1"/>
              <a:t>hati</a:t>
            </a:r>
            <a:r>
              <a:rPr lang="en-US" dirty="0"/>
              <a:t>. </a:t>
            </a:r>
            <a:r>
              <a:rPr lang="en-US" dirty="0" err="1"/>
              <a:t>Dosen</a:t>
            </a:r>
            <a:r>
              <a:rPr lang="en-US" dirty="0"/>
              <a:t> yang </a:t>
            </a:r>
            <a:r>
              <a:rPr lang="en-US" dirty="0" err="1"/>
              <a:t>mengajar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mahasiswanya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A </a:t>
            </a:r>
            <a:r>
              <a:rPr lang="en-US" dirty="0" err="1"/>
              <a:t>atau</a:t>
            </a:r>
            <a:r>
              <a:rPr lang="en-US" dirty="0"/>
              <a:t> E.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lunak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.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menghindari</a:t>
            </a:r>
            <a:r>
              <a:rPr lang="en-US" dirty="0"/>
              <a:t> </a:t>
            </a:r>
            <a:r>
              <a:rPr lang="en-US" dirty="0" err="1"/>
              <a:t>konflik</a:t>
            </a:r>
            <a:r>
              <a:rPr lang="en-US" dirty="0"/>
              <a:t>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manajer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para </a:t>
            </a:r>
            <a:r>
              <a:rPr lang="en-US" dirty="0" err="1"/>
              <a:t>bawahan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pada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semestinya</a:t>
            </a:r>
            <a:r>
              <a:rPr lang="en-US" dirty="0"/>
              <a:t> </a:t>
            </a:r>
            <a:r>
              <a:rPr lang="en-US" dirty="0" err="1"/>
              <a:t>diperoleh</a:t>
            </a:r>
            <a:r>
              <a:rPr lang="en-US" dirty="0"/>
              <a:t>. Pada </a:t>
            </a:r>
            <a:r>
              <a:rPr lang="en-US" dirty="0" err="1"/>
              <a:t>sisi</a:t>
            </a:r>
            <a:r>
              <a:rPr lang="en-US" dirty="0"/>
              <a:t> lain,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yang </a:t>
            </a:r>
            <a:r>
              <a:rPr lang="en-US" dirty="0" err="1"/>
              <a:t>keras</a:t>
            </a:r>
            <a:r>
              <a:rPr lang="en-US" dirty="0"/>
              <a:t> </a:t>
            </a:r>
            <a:r>
              <a:rPr lang="en-US" dirty="0" err="1"/>
              <a:t>hati</a:t>
            </a:r>
            <a:r>
              <a:rPr lang="en-US" dirty="0"/>
              <a:t>, </a:t>
            </a:r>
            <a:r>
              <a:rPr lang="en-US" dirty="0" err="1"/>
              <a:t>enggan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.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tergolong</a:t>
            </a:r>
            <a:r>
              <a:rPr lang="en-US" dirty="0"/>
              <a:t> pada bias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keras</a:t>
            </a:r>
            <a:r>
              <a:rPr lang="en-US" dirty="0"/>
              <a:t>. </a:t>
            </a:r>
            <a:r>
              <a:rPr lang="en-US" dirty="0" err="1"/>
              <a:t>Penilaian</a:t>
            </a:r>
            <a:r>
              <a:rPr lang="en-US" dirty="0"/>
              <a:t> yang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muda</a:t>
            </a:r>
            <a:r>
              <a:rPr lang="en-US" dirty="0"/>
              <a:t> dan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berpengalaman</a:t>
            </a:r>
            <a:r>
              <a:rPr lang="en-US" dirty="0"/>
              <a:t> </a:t>
            </a:r>
            <a:r>
              <a:rPr lang="en-US" dirty="0" err="1"/>
              <a:t>seing</a:t>
            </a:r>
            <a:r>
              <a:rPr lang="en-US" dirty="0"/>
              <a:t> </a:t>
            </a:r>
            <a:r>
              <a:rPr lang="en-US" dirty="0" err="1"/>
              <a:t>melkukan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</a:t>
            </a:r>
            <a:endParaRPr lang="en-ID" dirty="0"/>
          </a:p>
          <a:p>
            <a:pPr algn="just"/>
            <a:endParaRPr lang="en-ID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4500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22250" y="-114943"/>
            <a:ext cx="118527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FAKTOR YANG MEMPENGARUHI PENILAIAN KINERJA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D430D2-A395-4774-80D1-901FE36CE43C}"/>
              </a:ext>
            </a:extLst>
          </p:cNvPr>
          <p:cNvSpPr txBox="1"/>
          <p:nvPr/>
        </p:nvSpPr>
        <p:spPr>
          <a:xfrm>
            <a:off x="339204" y="2232827"/>
            <a:ext cx="117577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b="1" dirty="0" err="1"/>
              <a:t>Pengaruh</a:t>
            </a:r>
            <a:r>
              <a:rPr lang="en-US" b="1" dirty="0"/>
              <a:t> </a:t>
            </a:r>
            <a:r>
              <a:rPr lang="en-US" b="1" dirty="0" err="1"/>
              <a:t>kesan</a:t>
            </a:r>
            <a:r>
              <a:rPr lang="en-US" b="1" dirty="0"/>
              <a:t> </a:t>
            </a:r>
            <a:r>
              <a:rPr lang="en-US" b="1" dirty="0" err="1"/>
              <a:t>terakhir</a:t>
            </a:r>
            <a:endParaRPr lang="en-ID" b="1" dirty="0"/>
          </a:p>
          <a:p>
            <a:pPr algn="just"/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kesan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 (recency effect),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penilai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kejadian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 </a:t>
            </a:r>
            <a:r>
              <a:rPr lang="en-US" dirty="0" err="1"/>
              <a:t>sekali</a:t>
            </a:r>
            <a:r>
              <a:rPr lang="en-US" dirty="0"/>
              <a:t>. </a:t>
            </a:r>
            <a:r>
              <a:rPr lang="en-US" dirty="0" err="1"/>
              <a:t>Perlakuan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terdahulu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pertimbangan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kejadian</a:t>
            </a:r>
            <a:r>
              <a:rPr lang="en-US" dirty="0"/>
              <a:t> yang </a:t>
            </a:r>
            <a:r>
              <a:rPr lang="en-US" dirty="0" err="1"/>
              <a:t>terakhir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kesan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diingat</a:t>
            </a:r>
            <a:r>
              <a:rPr lang="en-US" dirty="0"/>
              <a:t> oleh </a:t>
            </a:r>
            <a:r>
              <a:rPr lang="en-US" dirty="0" err="1"/>
              <a:t>penilai</a:t>
            </a:r>
            <a:r>
              <a:rPr lang="en-US" dirty="0"/>
              <a:t>.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yang </a:t>
            </a:r>
            <a:r>
              <a:rPr lang="en-US" dirty="0" err="1"/>
              <a:t>berperilaku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buruk</a:t>
            </a:r>
            <a:r>
              <a:rPr lang="en-US" dirty="0"/>
              <a:t> pada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,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pada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demikian</a:t>
            </a:r>
            <a:r>
              <a:rPr lang="en-US" dirty="0"/>
              <a:t> </a:t>
            </a:r>
            <a:r>
              <a:rPr lang="en-US" dirty="0" err="1"/>
              <a:t>sebaliknya</a:t>
            </a:r>
            <a:r>
              <a:rPr lang="en-US" dirty="0"/>
              <a:t>,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buruk</a:t>
            </a:r>
            <a:r>
              <a:rPr lang="en-US" dirty="0"/>
              <a:t> pada </a:t>
            </a:r>
            <a:r>
              <a:rPr lang="en-US" dirty="0" err="1"/>
              <a:t>aal</a:t>
            </a:r>
            <a:r>
              <a:rPr lang="en-US" dirty="0"/>
              <a:t> </a:t>
            </a:r>
            <a:r>
              <a:rPr lang="en-US" dirty="0" err="1"/>
              <a:t>priode</a:t>
            </a:r>
            <a:r>
              <a:rPr lang="en-US" dirty="0"/>
              <a:t> dan </a:t>
            </a:r>
            <a:r>
              <a:rPr lang="en-US" dirty="0" err="1"/>
              <a:t>baik</a:t>
            </a:r>
            <a:r>
              <a:rPr lang="en-US" dirty="0"/>
              <a:t> pada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yang </a:t>
            </a:r>
            <a:r>
              <a:rPr lang="en-US" dirty="0" err="1"/>
              <a:t>dinilai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.</a:t>
            </a:r>
            <a:endParaRPr lang="en-ID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D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b="1" dirty="0" err="1"/>
              <a:t>Prasangka</a:t>
            </a:r>
            <a:r>
              <a:rPr lang="en-US" b="1" dirty="0"/>
              <a:t> </a:t>
            </a:r>
            <a:r>
              <a:rPr lang="en-US" b="1" dirty="0" err="1"/>
              <a:t>pribadi</a:t>
            </a:r>
            <a:endParaRPr lang="en-ID" b="1" dirty="0"/>
          </a:p>
          <a:p>
            <a:pPr algn="just"/>
            <a:r>
              <a:rPr lang="en-US" dirty="0"/>
              <a:t>Ada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yang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penilai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dilakuakn</a:t>
            </a:r>
            <a:r>
              <a:rPr lang="en-US" dirty="0"/>
              <a:t> oleh </a:t>
            </a:r>
            <a:r>
              <a:rPr lang="en-US" dirty="0" err="1"/>
              <a:t>penilai</a:t>
            </a:r>
            <a:r>
              <a:rPr lang="en-US" dirty="0"/>
              <a:t>.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penilai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buruk</a:t>
            </a:r>
            <a:r>
              <a:rPr lang="en-US" dirty="0"/>
              <a:t>. </a:t>
            </a:r>
            <a:r>
              <a:rPr lang="en-US" dirty="0" err="1"/>
              <a:t>Termasuk</a:t>
            </a:r>
            <a:r>
              <a:rPr lang="en-US" dirty="0"/>
              <a:t> pada </a:t>
            </a:r>
            <a:r>
              <a:rPr lang="en-US" dirty="0" err="1"/>
              <a:t>faktor-faktor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lain, </a:t>
            </a:r>
            <a:r>
              <a:rPr lang="en-US" dirty="0" err="1"/>
              <a:t>jender</a:t>
            </a:r>
            <a:r>
              <a:rPr lang="en-US" dirty="0"/>
              <a:t>, </a:t>
            </a:r>
            <a:r>
              <a:rPr lang="en-US" dirty="0" err="1"/>
              <a:t>ras</a:t>
            </a:r>
            <a:r>
              <a:rPr lang="en-US" dirty="0"/>
              <a:t>, </a:t>
            </a:r>
            <a:r>
              <a:rPr lang="en-US" dirty="0" err="1"/>
              <a:t>agama,dan</a:t>
            </a:r>
            <a:r>
              <a:rPr lang="en-US" dirty="0"/>
              <a:t> </a:t>
            </a:r>
            <a:r>
              <a:rPr lang="en-US" dirty="0" err="1"/>
              <a:t>kebangsaan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8291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22250" y="-114943"/>
            <a:ext cx="118527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FAKTOR YANG MEMPENGARUHI PENILAIAN KINERJA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D430D2-A395-4774-80D1-901FE36CE43C}"/>
              </a:ext>
            </a:extLst>
          </p:cNvPr>
          <p:cNvSpPr txBox="1"/>
          <p:nvPr/>
        </p:nvSpPr>
        <p:spPr>
          <a:xfrm>
            <a:off x="339204" y="2232827"/>
            <a:ext cx="1175779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 err="1"/>
              <a:t>Kesalahan</a:t>
            </a:r>
            <a:r>
              <a:rPr lang="en-US" b="1" dirty="0"/>
              <a:t> </a:t>
            </a:r>
            <a:r>
              <a:rPr lang="en-US" b="1" dirty="0" err="1"/>
              <a:t>kontras</a:t>
            </a:r>
            <a:endParaRPr lang="en-ID" b="1" dirty="0"/>
          </a:p>
          <a:p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kontras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penilai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keatas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r>
              <a:rPr lang="en-US" dirty="0" err="1"/>
              <a:t>lainya</a:t>
            </a:r>
            <a:r>
              <a:rPr lang="en-US" dirty="0"/>
              <a:t>. </a:t>
            </a:r>
            <a:r>
              <a:rPr lang="en-US" dirty="0" err="1"/>
              <a:t>Bukanya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. </a:t>
            </a:r>
            <a:r>
              <a:rPr lang="en-US" dirty="0" err="1"/>
              <a:t>Kesalahn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berpatokan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yang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sekali</a:t>
            </a:r>
            <a:r>
              <a:rPr lang="en-US" dirty="0"/>
              <a:t> </a:t>
            </a:r>
            <a:r>
              <a:rPr lang="en-US" dirty="0" err="1"/>
              <a:t>dinilai</a:t>
            </a:r>
            <a:r>
              <a:rPr lang="en-US" dirty="0"/>
              <a:t> oleh </a:t>
            </a:r>
            <a:r>
              <a:rPr lang="en-US" dirty="0" err="1"/>
              <a:t>penilai</a:t>
            </a:r>
            <a:r>
              <a:rPr lang="en-US" dirty="0"/>
              <a:t>. </a:t>
            </a:r>
          </a:p>
          <a:p>
            <a:endParaRPr lang="en-US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 err="1"/>
              <a:t>Kesalahan</a:t>
            </a:r>
            <a:r>
              <a:rPr lang="en-US" b="1" dirty="0"/>
              <a:t> </a:t>
            </a:r>
            <a:r>
              <a:rPr lang="en-US" b="1" dirty="0" err="1"/>
              <a:t>serupa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saya</a:t>
            </a:r>
            <a:endParaRPr lang="en-ID" b="1" dirty="0"/>
          </a:p>
          <a:p>
            <a:r>
              <a:rPr lang="en-US" dirty="0" err="1"/>
              <a:t>Kesalahan</a:t>
            </a:r>
            <a:r>
              <a:rPr lang="en-US" dirty="0"/>
              <a:t> juga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berpengaruh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sifat-sifat</a:t>
            </a:r>
            <a:r>
              <a:rPr lang="en-US" dirty="0"/>
              <a:t> yang </a:t>
            </a:r>
            <a:r>
              <a:rPr lang="en-US" dirty="0" err="1"/>
              <a:t>serupa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mirip</a:t>
            </a:r>
            <a:r>
              <a:rPr lang="en-US" dirty="0"/>
              <a:t> </a:t>
            </a:r>
            <a:r>
              <a:rPr lang="en-US" dirty="0" err="1"/>
              <a:t>denagn</a:t>
            </a:r>
            <a:r>
              <a:rPr lang="en-US" dirty="0"/>
              <a:t> </a:t>
            </a:r>
            <a:r>
              <a:rPr lang="en-US" dirty="0" err="1"/>
              <a:t>dirinya</a:t>
            </a:r>
            <a:r>
              <a:rPr lang="en-US" dirty="0"/>
              <a:t>. </a:t>
            </a:r>
            <a:r>
              <a:rPr lang="en-US" dirty="0" err="1"/>
              <a:t>Tentu</a:t>
            </a:r>
            <a:r>
              <a:rPr lang="en-US" dirty="0"/>
              <a:t>, </a:t>
            </a:r>
            <a:r>
              <a:rPr lang="en-US" dirty="0" err="1"/>
              <a:t>menguntungkan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penilai</a:t>
            </a:r>
            <a:r>
              <a:rPr lang="en-US" dirty="0"/>
              <a:t>.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yang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objektif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yang </a:t>
            </a:r>
            <a:r>
              <a:rPr lang="en-US" dirty="0" err="1"/>
              <a:t>dinilai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unsure </a:t>
            </a:r>
            <a:r>
              <a:rPr lang="en-US" dirty="0" err="1"/>
              <a:t>kemiripn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sifatnya</a:t>
            </a:r>
            <a:r>
              <a:rPr lang="en-US" dirty="0"/>
              <a:t>,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oelh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denagan</a:t>
            </a:r>
            <a:r>
              <a:rPr lang="en-US" dirty="0"/>
              <a:t> </a:t>
            </a:r>
            <a:r>
              <a:rPr lang="en-US" dirty="0" err="1"/>
              <a:t>dirinya</a:t>
            </a:r>
            <a:r>
              <a:rPr lang="en-US" dirty="0"/>
              <a:t>.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2258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" t="16860" r="3738" b="66433"/>
          <a:stretch/>
        </p:blipFill>
        <p:spPr>
          <a:xfrm>
            <a:off x="0" y="-1"/>
            <a:ext cx="12240000" cy="1242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22250" y="-114943"/>
            <a:ext cx="118527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PENELITIAN MENGENAI PENILAIAN KINERJA</a:t>
            </a:r>
            <a:endParaRPr lang="id-ID" sz="4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874" y="1224814"/>
            <a:ext cx="12192002" cy="486000"/>
          </a:xfrm>
          <a:prstGeom prst="rect">
            <a:avLst/>
          </a:prstGeom>
          <a:solidFill>
            <a:srgbClr val="F9C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9" name="Picture 18" descr="DJ 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853" y="5551053"/>
            <a:ext cx="1654144" cy="130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7485987" y="1508928"/>
            <a:ext cx="2362200" cy="144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10597" y="6246085"/>
            <a:ext cx="1675116" cy="513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26334" y="1859340"/>
            <a:ext cx="10579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1CBEF8-CC24-44F6-B2BD-C5582D7995C4}"/>
              </a:ext>
            </a:extLst>
          </p:cNvPr>
          <p:cNvSpPr txBox="1"/>
          <p:nvPr/>
        </p:nvSpPr>
        <p:spPr>
          <a:xfrm>
            <a:off x="339204" y="2232827"/>
            <a:ext cx="1175779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/>
              <a:t>Penelitian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oleh </a:t>
            </a:r>
            <a:r>
              <a:rPr lang="en-US" dirty="0" err="1"/>
              <a:t>Ilhami</a:t>
            </a:r>
            <a:r>
              <a:rPr lang="en-US" dirty="0"/>
              <a:t> dan </a:t>
            </a:r>
            <a:r>
              <a:rPr lang="en-US" dirty="0" err="1"/>
              <a:t>Rimantho</a:t>
            </a:r>
            <a:r>
              <a:rPr lang="en-US" dirty="0"/>
              <a:t> (2017)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kiner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: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analis</a:t>
            </a:r>
            <a:r>
              <a:rPr lang="en-US" dirty="0"/>
              <a:t> junior di </a:t>
            </a:r>
            <a:r>
              <a:rPr lang="en-US" dirty="0" err="1"/>
              <a:t>Departemen</a:t>
            </a:r>
            <a:r>
              <a:rPr lang="en-US" dirty="0"/>
              <a:t> </a:t>
            </a:r>
            <a:r>
              <a:rPr lang="en-US" dirty="0" err="1"/>
              <a:t>Laboratorium</a:t>
            </a:r>
            <a:r>
              <a:rPr lang="en-US" dirty="0"/>
              <a:t> </a:t>
            </a:r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Rutin</a:t>
            </a:r>
            <a:r>
              <a:rPr lang="en-US" dirty="0"/>
              <a:t> PT. X </a:t>
            </a:r>
            <a:r>
              <a:rPr lang="en-US" dirty="0" err="1"/>
              <a:t>mempertimbangkan</a:t>
            </a:r>
            <a:r>
              <a:rPr lang="en-US" dirty="0"/>
              <a:t> 8 (</a:t>
            </a:r>
            <a:r>
              <a:rPr lang="en-US" dirty="0" err="1"/>
              <a:t>delapan</a:t>
            </a:r>
            <a:r>
              <a:rPr lang="en-US" dirty="0"/>
              <a:t>) </a:t>
            </a:r>
            <a:r>
              <a:rPr lang="en-US" dirty="0" err="1"/>
              <a:t>hal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kehadiran</a:t>
            </a:r>
            <a:r>
              <a:rPr lang="en-US" dirty="0"/>
              <a:t>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b="1" dirty="0" err="1"/>
              <a:t>ketepatan</a:t>
            </a:r>
            <a:r>
              <a:rPr lang="en-US" b="1" dirty="0"/>
              <a:t> </a:t>
            </a:r>
            <a:r>
              <a:rPr lang="en-US" b="1" dirty="0" err="1"/>
              <a:t>waktu</a:t>
            </a:r>
            <a:r>
              <a:rPr lang="en-US" b="1" dirty="0"/>
              <a:t> dan </a:t>
            </a:r>
            <a:r>
              <a:rPr lang="en-US" b="1" dirty="0" err="1"/>
              <a:t>jumlah</a:t>
            </a:r>
            <a:r>
              <a:rPr lang="en-US" b="1" dirty="0"/>
              <a:t> </a:t>
            </a:r>
            <a:r>
              <a:rPr lang="en-US" b="1" dirty="0" err="1"/>
              <a:t>kehadiran</a:t>
            </a:r>
            <a:r>
              <a:rPr lang="en-US" b="1" dirty="0"/>
              <a:t> </a:t>
            </a:r>
            <a:r>
              <a:rPr lang="en-US" dirty="0"/>
              <a:t>; </a:t>
            </a:r>
            <a:r>
              <a:rPr lang="en-US" b="1" dirty="0" err="1"/>
              <a:t>pencapaian</a:t>
            </a:r>
            <a:r>
              <a:rPr lang="en-US" b="1" dirty="0"/>
              <a:t> target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r>
              <a:rPr lang="en-US" dirty="0"/>
              <a:t>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pemenuhan</a:t>
            </a:r>
            <a:r>
              <a:rPr lang="en-US" dirty="0"/>
              <a:t> deadline,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, dan </a:t>
            </a:r>
            <a:r>
              <a:rPr lang="en-US" dirty="0" err="1"/>
              <a:t>pengoptimalan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pereaksi</a:t>
            </a:r>
            <a:r>
              <a:rPr lang="en-US" dirty="0"/>
              <a:t>/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kimia</a:t>
            </a:r>
            <a:r>
              <a:rPr lang="en-US" dirty="0"/>
              <a:t>; </a:t>
            </a:r>
            <a:r>
              <a:rPr lang="en-US" b="1" dirty="0" err="1"/>
              <a:t>ketelitian</a:t>
            </a:r>
            <a:r>
              <a:rPr lang="en-US" b="1" dirty="0"/>
              <a:t>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r>
              <a:rPr lang="en-US" dirty="0"/>
              <a:t>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perhatian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K3, </a:t>
            </a:r>
            <a:r>
              <a:rPr lang="en-US" dirty="0" err="1"/>
              <a:t>perhatian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kejelasan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, </a:t>
            </a:r>
            <a:r>
              <a:rPr lang="en-US" dirty="0" err="1"/>
              <a:t>perhatian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keterawatan</a:t>
            </a:r>
            <a:r>
              <a:rPr lang="en-US" dirty="0"/>
              <a:t> </a:t>
            </a:r>
            <a:r>
              <a:rPr lang="en-US" dirty="0" err="1"/>
              <a:t>instrumen</a:t>
            </a:r>
            <a:r>
              <a:rPr lang="en-US" dirty="0"/>
              <a:t>/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penunjang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, dan </a:t>
            </a:r>
            <a:r>
              <a:rPr lang="en-US" dirty="0" err="1"/>
              <a:t>perhatian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dokumentasi</a:t>
            </a:r>
            <a:r>
              <a:rPr lang="en-US" dirty="0"/>
              <a:t> data ; </a:t>
            </a:r>
            <a:r>
              <a:rPr lang="en-US" b="1" dirty="0" err="1"/>
              <a:t>proaktif</a:t>
            </a:r>
            <a:r>
              <a:rPr lang="en-US" dirty="0"/>
              <a:t>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mengantisipasi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,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demi </a:t>
            </a:r>
            <a:r>
              <a:rPr lang="en-US" dirty="0" err="1"/>
              <a:t>kemajuan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, dan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keterampilan</a:t>
            </a:r>
            <a:r>
              <a:rPr lang="en-US" dirty="0"/>
              <a:t> dan </a:t>
            </a:r>
            <a:r>
              <a:rPr lang="en-US" dirty="0" err="1"/>
              <a:t>pengetahuan</a:t>
            </a:r>
            <a:r>
              <a:rPr lang="en-US" dirty="0"/>
              <a:t>; </a:t>
            </a:r>
            <a:r>
              <a:rPr lang="en-US" b="1" dirty="0" err="1"/>
              <a:t>empati</a:t>
            </a:r>
            <a:r>
              <a:rPr lang="en-US" b="1" dirty="0"/>
              <a:t> </a:t>
            </a:r>
            <a:r>
              <a:rPr lang="en-US" dirty="0"/>
              <a:t>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rekan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dan </a:t>
            </a:r>
            <a:r>
              <a:rPr lang="en-US" dirty="0" err="1"/>
              <a:t>mengendalikan</a:t>
            </a:r>
            <a:r>
              <a:rPr lang="en-US" dirty="0"/>
              <a:t> </a:t>
            </a:r>
            <a:r>
              <a:rPr lang="en-US" dirty="0" err="1"/>
              <a:t>emosi</a:t>
            </a:r>
            <a:r>
              <a:rPr lang="en-US" dirty="0"/>
              <a:t>;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r>
              <a:rPr lang="en-US" b="1" dirty="0" err="1"/>
              <a:t>sama</a:t>
            </a:r>
            <a:r>
              <a:rPr lang="en-US" b="1" dirty="0"/>
              <a:t> (</a:t>
            </a:r>
            <a:r>
              <a:rPr lang="en-US" b="1" dirty="0" err="1"/>
              <a:t>kelompok</a:t>
            </a:r>
            <a:r>
              <a:rPr lang="en-US" b="1" dirty="0"/>
              <a:t>/</a:t>
            </a:r>
            <a:r>
              <a:rPr lang="en-US" b="1" dirty="0" err="1"/>
              <a:t>organisasi</a:t>
            </a:r>
            <a:r>
              <a:rPr lang="en-US" b="1" dirty="0"/>
              <a:t>) </a:t>
            </a:r>
            <a:r>
              <a:rPr lang="en-US" dirty="0"/>
              <a:t>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, </a:t>
            </a:r>
            <a:r>
              <a:rPr lang="en-US" dirty="0" err="1"/>
              <a:t>menjaga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, dan </a:t>
            </a:r>
            <a:r>
              <a:rPr lang="en-US" dirty="0" err="1"/>
              <a:t>mematuhi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; </a:t>
            </a:r>
            <a:r>
              <a:rPr lang="en-US" b="1" dirty="0" err="1"/>
              <a:t>berpikir</a:t>
            </a:r>
            <a:r>
              <a:rPr lang="en-US" b="1" dirty="0"/>
              <a:t> </a:t>
            </a:r>
            <a:r>
              <a:rPr lang="en-US" b="1" dirty="0" err="1"/>
              <a:t>analitis</a:t>
            </a:r>
            <a:r>
              <a:rPr lang="en-US" b="1" dirty="0"/>
              <a:t> </a:t>
            </a:r>
            <a:r>
              <a:rPr lang="en-US" dirty="0"/>
              <a:t>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prioritas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dan </a:t>
            </a:r>
            <a:r>
              <a:rPr lang="en-US" dirty="0" err="1"/>
              <a:t>mengenali</a:t>
            </a:r>
            <a:r>
              <a:rPr lang="en-US" dirty="0"/>
              <a:t> </a:t>
            </a:r>
            <a:r>
              <a:rPr lang="en-US" dirty="0" err="1"/>
              <a:t>penyebab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kejadian</a:t>
            </a:r>
            <a:r>
              <a:rPr lang="en-US" dirty="0"/>
              <a:t>; </a:t>
            </a:r>
            <a:r>
              <a:rPr lang="en-US" b="1" dirty="0" err="1"/>
              <a:t>fleksibilitas</a:t>
            </a:r>
            <a:r>
              <a:rPr lang="en-US" dirty="0"/>
              <a:t>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beradaptasi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 dan </a:t>
            </a:r>
            <a:r>
              <a:rPr lang="en-US" dirty="0" err="1"/>
              <a:t>fleksibilitas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2312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04" t="13102" r="14726" b="5684"/>
          <a:stretch/>
        </p:blipFill>
        <p:spPr>
          <a:xfrm>
            <a:off x="-45632" y="-333216"/>
            <a:ext cx="12237632" cy="72109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983" y="3556001"/>
            <a:ext cx="5226135" cy="1260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04457" y="2104571"/>
            <a:ext cx="6676572" cy="1785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5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TERIMAKASIH</a:t>
            </a:r>
          </a:p>
        </p:txBody>
      </p:sp>
    </p:spTree>
    <p:extLst>
      <p:ext uri="{BB962C8B-B14F-4D97-AF65-F5344CB8AC3E}">
        <p14:creationId xmlns:p14="http://schemas.microsoft.com/office/powerpoint/2010/main" val="249503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3021</TotalTime>
  <Words>1567</Words>
  <Application>Microsoft Office PowerPoint</Application>
  <PresentationFormat>Widescreen</PresentationFormat>
  <Paragraphs>157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Calibri</vt:lpstr>
      <vt:lpstr>Ubuntu</vt:lpstr>
      <vt:lpstr>Segoe Script</vt:lpstr>
      <vt:lpstr>Calibri Light</vt:lpstr>
      <vt:lpstr>Aharoni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Natasha Levina</dc:creator>
  <cp:lastModifiedBy>Anonim</cp:lastModifiedBy>
  <cp:revision>273</cp:revision>
  <dcterms:created xsi:type="dcterms:W3CDTF">2016-03-28T04:39:38Z</dcterms:created>
  <dcterms:modified xsi:type="dcterms:W3CDTF">2020-08-11T07:45:16Z</dcterms:modified>
</cp:coreProperties>
</file>