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4FBB081-97F9-4ABC-B95A-AC9E8C24122E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267A5DA-1E81-47D7-8063-19A34AEDC04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FBB081-97F9-4ABC-B95A-AC9E8C24122E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67A5DA-1E81-47D7-8063-19A34AEDC0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4FBB081-97F9-4ABC-B95A-AC9E8C24122E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267A5DA-1E81-47D7-8063-19A34AEDC04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FBB081-97F9-4ABC-B95A-AC9E8C24122E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67A5DA-1E81-47D7-8063-19A34AEDC0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FBB081-97F9-4ABC-B95A-AC9E8C24122E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67A5DA-1E81-47D7-8063-19A34AEDC0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FBB081-97F9-4ABC-B95A-AC9E8C24122E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67A5DA-1E81-47D7-8063-19A34AEDC0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4FBB081-97F9-4ABC-B95A-AC9E8C24122E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67A5DA-1E81-47D7-8063-19A34AEDC0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FBB081-97F9-4ABC-B95A-AC9E8C24122E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67A5DA-1E81-47D7-8063-19A34AEDC0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FBB081-97F9-4ABC-B95A-AC9E8C24122E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67A5DA-1E81-47D7-8063-19A34AEDC04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FBB081-97F9-4ABC-B95A-AC9E8C24122E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67A5DA-1E81-47D7-8063-19A34AEDC0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94FBB081-97F9-4ABC-B95A-AC9E8C24122E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267A5DA-1E81-47D7-8063-19A34AEDC0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94FBB081-97F9-4ABC-B95A-AC9E8C24122E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267A5DA-1E81-47D7-8063-19A34AEDC04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	conjunction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DEFINITION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133600"/>
            <a:ext cx="7696200" cy="36576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	Conjunction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kata-kata</a:t>
            </a:r>
            <a:r>
              <a:rPr lang="en-US" dirty="0"/>
              <a:t> </a:t>
            </a:r>
            <a:r>
              <a:rPr lang="en-US" dirty="0" err="1"/>
              <a:t>penghubung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menghubungkan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kata</a:t>
            </a:r>
            <a:r>
              <a:rPr lang="en-US" dirty="0"/>
              <a:t>, </a:t>
            </a:r>
            <a:r>
              <a:rPr lang="en-US" dirty="0" err="1"/>
              <a:t>frasa</a:t>
            </a:r>
            <a:r>
              <a:rPr lang="en-US" dirty="0"/>
              <a:t> </a:t>
            </a:r>
            <a:r>
              <a:rPr lang="en-US" dirty="0" err="1"/>
              <a:t>ataupun</a:t>
            </a:r>
            <a:r>
              <a:rPr lang="en-US" dirty="0"/>
              <a:t> </a:t>
            </a:r>
            <a:r>
              <a:rPr lang="en-US" dirty="0" err="1"/>
              <a:t>kalimat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kesatuan</a:t>
            </a:r>
            <a:r>
              <a:rPr lang="en-US" dirty="0"/>
              <a:t> </a:t>
            </a:r>
            <a:r>
              <a:rPr lang="en-US" dirty="0" err="1"/>
              <a:t>guna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penekanan</a:t>
            </a:r>
            <a:r>
              <a:rPr lang="en-US" dirty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positif</a:t>
            </a:r>
            <a:r>
              <a:rPr lang="en-US" dirty="0" smtClean="0"/>
              <a:t>, </a:t>
            </a:r>
            <a:r>
              <a:rPr lang="en-US" dirty="0" err="1" smtClean="0"/>
              <a:t>negatif</a:t>
            </a:r>
            <a:r>
              <a:rPr lang="en-US" dirty="0" smtClean="0"/>
              <a:t>, </a:t>
            </a:r>
            <a:r>
              <a:rPr lang="en-US" dirty="0" err="1" smtClean="0"/>
              <a:t>ataupun</a:t>
            </a:r>
            <a:r>
              <a:rPr lang="en-US" dirty="0" smtClean="0"/>
              <a:t> </a:t>
            </a:r>
            <a:r>
              <a:rPr lang="en-US" dirty="0" err="1" smtClean="0"/>
              <a:t>netral</a:t>
            </a:r>
            <a:r>
              <a:rPr lang="en-US" dirty="0" smtClean="0"/>
              <a:t>. 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Conjunction divided become 3, they are: 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endParaRPr lang="en-US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i</a:t>
            </a:r>
            <a:r>
              <a:rPr lang="en-US" dirty="0" smtClean="0"/>
              <a:t>. COORDINATE CONJUNCTION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kata</a:t>
            </a:r>
            <a:r>
              <a:rPr lang="en-US" dirty="0" smtClean="0"/>
              <a:t> </a:t>
            </a:r>
            <a:r>
              <a:rPr lang="en-US" dirty="0" err="1" smtClean="0"/>
              <a:t>hubung</a:t>
            </a:r>
            <a:r>
              <a:rPr lang="en-US" dirty="0" smtClean="0"/>
              <a:t> yang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menghubungkan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konstruksi</a:t>
            </a:r>
            <a:r>
              <a:rPr lang="en-US" dirty="0" smtClean="0"/>
              <a:t> </a:t>
            </a:r>
            <a:r>
              <a:rPr lang="en-US" dirty="0" err="1" smtClean="0"/>
              <a:t>gramatikal</a:t>
            </a:r>
            <a:r>
              <a:rPr lang="en-US" dirty="0" smtClean="0"/>
              <a:t> yang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baik</a:t>
            </a:r>
            <a:r>
              <a:rPr lang="en-US" dirty="0" smtClean="0"/>
              <a:t> </a:t>
            </a:r>
            <a:r>
              <a:rPr lang="en-US" dirty="0" err="1" smtClean="0"/>
              <a:t>kata</a:t>
            </a:r>
            <a:r>
              <a:rPr lang="en-US" dirty="0" smtClean="0"/>
              <a:t>, </a:t>
            </a:r>
            <a:r>
              <a:rPr lang="en-US" dirty="0" err="1" smtClean="0"/>
              <a:t>frasa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klausa</a:t>
            </a:r>
            <a:r>
              <a:rPr lang="en-US" dirty="0" smtClean="0"/>
              <a:t>.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/>
              <a:t>The most common coordinate conjunction are FANBOYS, they are: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u="sng" dirty="0" smtClean="0">
                <a:solidFill>
                  <a:srgbClr val="FF0000"/>
                </a:solidFill>
              </a:rPr>
              <a:t>F		(FOR)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kata</a:t>
            </a:r>
            <a:r>
              <a:rPr lang="en-US" dirty="0" smtClean="0"/>
              <a:t> </a:t>
            </a:r>
            <a:r>
              <a:rPr lang="en-US" dirty="0" err="1" smtClean="0"/>
              <a:t>hubung</a:t>
            </a:r>
            <a:r>
              <a:rPr lang="en-US" dirty="0" smtClean="0"/>
              <a:t> yang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menunjukkan</a:t>
            </a:r>
            <a:r>
              <a:rPr lang="en-US" dirty="0" smtClean="0"/>
              <a:t> </a:t>
            </a:r>
            <a:r>
              <a:rPr lang="en-US" dirty="0" err="1" smtClean="0"/>
              <a:t>alasan</a:t>
            </a:r>
            <a:r>
              <a:rPr lang="en-US" dirty="0" smtClean="0"/>
              <a:t>/ </a:t>
            </a:r>
            <a:r>
              <a:rPr lang="en-US" dirty="0" err="1" smtClean="0"/>
              <a:t>sebab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makna</a:t>
            </a:r>
            <a:r>
              <a:rPr lang="en-US" dirty="0" smtClean="0"/>
              <a:t> “</a:t>
            </a:r>
            <a:r>
              <a:rPr lang="en-US" dirty="0" err="1" smtClean="0"/>
              <a:t>karena</a:t>
            </a:r>
            <a:r>
              <a:rPr lang="en-US" dirty="0" smtClean="0"/>
              <a:t>”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Example	: Sorry, we can't come to your 			  party, </a:t>
            </a:r>
            <a:r>
              <a:rPr lang="en-US" b="1" dirty="0" smtClean="0"/>
              <a:t>for</a:t>
            </a:r>
            <a:r>
              <a:rPr lang="en-US" dirty="0" smtClean="0"/>
              <a:t> we should do our work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04800"/>
            <a:ext cx="8001000" cy="60198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u="sng" dirty="0" smtClean="0">
                <a:solidFill>
                  <a:srgbClr val="FF0000"/>
                </a:solidFill>
              </a:rPr>
              <a:t>A	(AND)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menunjukkan</a:t>
            </a:r>
            <a:r>
              <a:rPr lang="en-US" dirty="0" smtClean="0"/>
              <a:t> </a:t>
            </a:r>
            <a:r>
              <a:rPr lang="en-US" dirty="0" err="1" smtClean="0"/>
              <a:t>penambahan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makna</a:t>
            </a:r>
            <a:r>
              <a:rPr lang="en-US" dirty="0" smtClean="0"/>
              <a:t> “</a:t>
            </a:r>
            <a:r>
              <a:rPr lang="en-US" dirty="0" err="1" smtClean="0"/>
              <a:t>dan</a:t>
            </a:r>
            <a:r>
              <a:rPr lang="en-US" dirty="0" smtClean="0"/>
              <a:t>”</a:t>
            </a:r>
            <a:r>
              <a:rPr lang="sv-SE" dirty="0" smtClean="0"/>
              <a:t>.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 Example	: She is cute </a:t>
            </a:r>
            <a:r>
              <a:rPr lang="en-US" b="1" dirty="0" smtClean="0"/>
              <a:t>and</a:t>
            </a:r>
            <a:r>
              <a:rPr lang="en-US" dirty="0" smtClean="0"/>
              <a:t> </a:t>
            </a:r>
            <a:r>
              <a:rPr lang="en-US" dirty="0" smtClean="0"/>
              <a:t>nice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u="sng" dirty="0" smtClean="0">
                <a:solidFill>
                  <a:srgbClr val="FF0000"/>
                </a:solidFill>
              </a:rPr>
              <a:t>N	(Nor)</a:t>
            </a:r>
            <a:r>
              <a:rPr lang="en-US" b="1" dirty="0" smtClean="0"/>
              <a:t> </a:t>
            </a:r>
            <a:r>
              <a:rPr lang="en-US" b="1" dirty="0" smtClean="0"/>
              <a:t>	</a:t>
            </a:r>
          </a:p>
          <a:p>
            <a:pPr>
              <a:buNone/>
            </a:pPr>
            <a:r>
              <a:rPr lang="en-US" b="1" dirty="0" smtClean="0"/>
              <a:t>	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mengungkapkan</a:t>
            </a:r>
            <a:r>
              <a:rPr lang="en-US" dirty="0" smtClean="0"/>
              <a:t> </a:t>
            </a:r>
            <a:r>
              <a:rPr lang="en-US" dirty="0" err="1" smtClean="0"/>
              <a:t>pernyataan</a:t>
            </a:r>
            <a:r>
              <a:rPr lang="en-US" dirty="0" smtClean="0"/>
              <a:t> </a:t>
            </a:r>
            <a:r>
              <a:rPr lang="en-US" dirty="0" err="1" smtClean="0"/>
              <a:t>negatif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makna</a:t>
            </a:r>
            <a:r>
              <a:rPr lang="en-US" dirty="0" smtClean="0"/>
              <a:t> “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”. </a:t>
            </a:r>
          </a:p>
          <a:p>
            <a:pPr>
              <a:buNone/>
            </a:pPr>
            <a:r>
              <a:rPr lang="en-US" dirty="0" smtClean="0"/>
              <a:t>	 Example	: we do </a:t>
            </a:r>
            <a:r>
              <a:rPr lang="en-US" b="1" u="sng" dirty="0" smtClean="0"/>
              <a:t>not</a:t>
            </a:r>
            <a:r>
              <a:rPr lang="en-US" dirty="0" smtClean="0"/>
              <a:t> read a novel </a:t>
            </a:r>
            <a:r>
              <a:rPr lang="en-US" b="1" u="sng" dirty="0" smtClean="0"/>
              <a:t>nor</a:t>
            </a:r>
            <a:r>
              <a:rPr lang="en-US" dirty="0" smtClean="0"/>
              <a:t> write </a:t>
            </a:r>
          </a:p>
          <a:p>
            <a:pPr>
              <a:buNone/>
            </a:pPr>
            <a:r>
              <a:rPr lang="en-US" dirty="0" smtClean="0"/>
              <a:t>			            an article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Nor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pasangan</a:t>
            </a:r>
            <a:r>
              <a:rPr lang="en-US" dirty="0" smtClean="0"/>
              <a:t> neither yang </a:t>
            </a:r>
            <a:r>
              <a:rPr lang="en-US" dirty="0" err="1" smtClean="0"/>
              <a:t>bermakna</a:t>
            </a:r>
            <a:r>
              <a:rPr lang="en-US" dirty="0" smtClean="0"/>
              <a:t> negative</a:t>
            </a:r>
          </a:p>
          <a:p>
            <a:pPr>
              <a:buNone/>
            </a:pPr>
            <a:r>
              <a:rPr lang="en-US" dirty="0" smtClean="0"/>
              <a:t>	 Example	: </a:t>
            </a:r>
            <a:r>
              <a:rPr lang="en-US" b="1" u="sng" dirty="0" smtClean="0"/>
              <a:t>Neither</a:t>
            </a:r>
            <a:r>
              <a:rPr lang="en-US" dirty="0" smtClean="0"/>
              <a:t> </a:t>
            </a:r>
            <a:r>
              <a:rPr lang="en-US" dirty="0" err="1" smtClean="0"/>
              <a:t>Andi</a:t>
            </a:r>
            <a:r>
              <a:rPr lang="en-US" dirty="0" smtClean="0"/>
              <a:t> </a:t>
            </a:r>
            <a:r>
              <a:rPr lang="en-US" b="1" u="sng" dirty="0" smtClean="0"/>
              <a:t>nor</a:t>
            </a:r>
            <a:r>
              <a:rPr lang="en-US" dirty="0" smtClean="0"/>
              <a:t> Emily saw what 			  happened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81000"/>
            <a:ext cx="8382000" cy="60198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u="sng" dirty="0" smtClean="0">
                <a:solidFill>
                  <a:srgbClr val="FF0000"/>
                </a:solidFill>
              </a:rPr>
              <a:t>B	(BUT)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menunjukkan</a:t>
            </a:r>
            <a:r>
              <a:rPr lang="en-US" dirty="0" smtClean="0"/>
              <a:t> </a:t>
            </a:r>
            <a:r>
              <a:rPr lang="en-US" dirty="0" err="1" smtClean="0"/>
              <a:t>pertentangan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makna</a:t>
            </a:r>
            <a:r>
              <a:rPr lang="en-US" dirty="0" smtClean="0"/>
              <a:t> “</a:t>
            </a:r>
            <a:r>
              <a:rPr lang="en-US" dirty="0" err="1" smtClean="0"/>
              <a:t>tetapi</a:t>
            </a:r>
            <a:r>
              <a:rPr lang="en-US" dirty="0" smtClean="0"/>
              <a:t>”</a:t>
            </a:r>
          </a:p>
          <a:p>
            <a:pPr>
              <a:buNone/>
            </a:pPr>
            <a:r>
              <a:rPr lang="en-US" dirty="0" smtClean="0"/>
              <a:t>	Example</a:t>
            </a:r>
            <a:r>
              <a:rPr lang="en-US" dirty="0" smtClean="0"/>
              <a:t>	: I miss you </a:t>
            </a:r>
            <a:r>
              <a:rPr lang="en-US" b="1" u="sng" dirty="0" smtClean="0"/>
              <a:t>but</a:t>
            </a:r>
            <a:r>
              <a:rPr lang="en-US" dirty="0" smtClean="0"/>
              <a:t> I hate </a:t>
            </a:r>
            <a:r>
              <a:rPr lang="en-US" dirty="0" smtClean="0"/>
              <a:t>you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u="sng" dirty="0" smtClean="0">
                <a:solidFill>
                  <a:srgbClr val="FF0000"/>
                </a:solidFill>
              </a:rPr>
              <a:t>O	(OR)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mengungkapan</a:t>
            </a:r>
            <a:r>
              <a:rPr lang="en-US" dirty="0" smtClean="0"/>
              <a:t> </a:t>
            </a:r>
            <a:r>
              <a:rPr lang="en-US" dirty="0" err="1" smtClean="0"/>
              <a:t>pilihan</a:t>
            </a:r>
            <a:r>
              <a:rPr lang="en-US" dirty="0" smtClean="0"/>
              <a:t>/  </a:t>
            </a:r>
            <a:r>
              <a:rPr lang="en-US" dirty="0" err="1" smtClean="0"/>
              <a:t>alternatif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makna</a:t>
            </a:r>
            <a:r>
              <a:rPr lang="en-US" dirty="0" smtClean="0"/>
              <a:t> “</a:t>
            </a:r>
            <a:r>
              <a:rPr lang="en-US" dirty="0" err="1" smtClean="0"/>
              <a:t>atau</a:t>
            </a:r>
            <a:r>
              <a:rPr lang="en-US" dirty="0" smtClean="0"/>
              <a:t>”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Example	: You can write by using pen </a:t>
            </a:r>
            <a:r>
              <a:rPr lang="en-US" b="1" u="sng" dirty="0" smtClean="0"/>
              <a:t>or</a:t>
            </a:r>
            <a:r>
              <a:rPr lang="en-US" dirty="0" smtClean="0"/>
              <a:t> pencil.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u="sng" dirty="0" smtClean="0">
                <a:solidFill>
                  <a:srgbClr val="FF0000"/>
                </a:solidFill>
              </a:rPr>
              <a:t>Y	(YET)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menunjukkan</a:t>
            </a:r>
            <a:r>
              <a:rPr lang="en-US" dirty="0" smtClean="0"/>
              <a:t> </a:t>
            </a:r>
            <a:r>
              <a:rPr lang="en-US" dirty="0" err="1" smtClean="0"/>
              <a:t>pertentangan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makna</a:t>
            </a:r>
            <a:r>
              <a:rPr lang="en-US" dirty="0" smtClean="0"/>
              <a:t> ‘’ </a:t>
            </a:r>
            <a:r>
              <a:rPr lang="en-US" dirty="0" err="1" smtClean="0"/>
              <a:t>meskipun</a:t>
            </a:r>
            <a:r>
              <a:rPr lang="en-US" dirty="0" smtClean="0"/>
              <a:t>, </a:t>
            </a:r>
            <a:r>
              <a:rPr lang="en-US" dirty="0" err="1" smtClean="0"/>
              <a:t>demikan</a:t>
            </a:r>
            <a:r>
              <a:rPr lang="en-US" dirty="0" smtClean="0"/>
              <a:t>/ </a:t>
            </a:r>
            <a:r>
              <a:rPr lang="en-US" dirty="0" err="1" smtClean="0"/>
              <a:t>namun</a:t>
            </a:r>
            <a:r>
              <a:rPr lang="en-US" dirty="0" smtClean="0"/>
              <a:t>”.</a:t>
            </a:r>
          </a:p>
          <a:p>
            <a:pPr>
              <a:buNone/>
            </a:pPr>
            <a:r>
              <a:rPr lang="en-US" dirty="0" smtClean="0"/>
              <a:t>	 </a:t>
            </a:r>
            <a:r>
              <a:rPr lang="en-US" dirty="0" smtClean="0"/>
              <a:t>Example	: she needs a job, </a:t>
            </a:r>
            <a:r>
              <a:rPr lang="en-US" b="1" u="sng" dirty="0" smtClean="0"/>
              <a:t>yet</a:t>
            </a:r>
            <a:r>
              <a:rPr lang="en-US" dirty="0" smtClean="0"/>
              <a:t> she </a:t>
            </a:r>
            <a:r>
              <a:rPr lang="en-US" dirty="0" smtClean="0"/>
              <a:t>never </a:t>
            </a:r>
            <a:r>
              <a:rPr lang="en-US" dirty="0" smtClean="0"/>
              <a:t>look for </a:t>
            </a:r>
            <a:r>
              <a:rPr lang="en-US" dirty="0" smtClean="0"/>
              <a:t>it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u="sng" dirty="0" smtClean="0">
                <a:solidFill>
                  <a:srgbClr val="FF0000"/>
                </a:solidFill>
              </a:rPr>
              <a:t>S	(so)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menunjukkan</a:t>
            </a:r>
            <a:r>
              <a:rPr lang="en-US" dirty="0" smtClean="0"/>
              <a:t> </a:t>
            </a:r>
            <a:r>
              <a:rPr lang="en-US" dirty="0" err="1" smtClean="0"/>
              <a:t>kesimpulan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/>
              <a:t>Example	: She is so sad so just leave her now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II. CORRELATIVE CONJUNCTION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416"/>
            <a:ext cx="7620000" cy="484632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kata</a:t>
            </a:r>
            <a:r>
              <a:rPr lang="en-US" dirty="0" smtClean="0"/>
              <a:t> </a:t>
            </a:r>
            <a:r>
              <a:rPr lang="en-US" dirty="0" err="1" smtClean="0"/>
              <a:t>hubung</a:t>
            </a:r>
            <a:r>
              <a:rPr lang="en-US" dirty="0" smtClean="0"/>
              <a:t> yang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selalu</a:t>
            </a:r>
            <a:r>
              <a:rPr lang="en-US" dirty="0" smtClean="0"/>
              <a:t> </a:t>
            </a:r>
            <a:r>
              <a:rPr lang="en-US" dirty="0" err="1" smtClean="0"/>
              <a:t>berpasangan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menunjukkan</a:t>
            </a:r>
            <a:r>
              <a:rPr lang="en-US" dirty="0" smtClean="0"/>
              <a:t> </a:t>
            </a:r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kata</a:t>
            </a:r>
            <a:r>
              <a:rPr lang="en-US" dirty="0" smtClean="0"/>
              <a:t>, </a:t>
            </a:r>
            <a:r>
              <a:rPr lang="en-US" dirty="0" err="1" smtClean="0"/>
              <a:t>frasa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klausa</a:t>
            </a:r>
            <a:r>
              <a:rPr lang="en-US" dirty="0" smtClean="0"/>
              <a:t>. </a:t>
            </a:r>
          </a:p>
          <a:p>
            <a:pPr>
              <a:buNone/>
            </a:pPr>
            <a:r>
              <a:rPr lang="en-US" dirty="0" smtClean="0"/>
              <a:t>	</a:t>
            </a:r>
            <a:endParaRPr lang="en-US" dirty="0" smtClean="0"/>
          </a:p>
          <a:p>
            <a:pPr>
              <a:buNone/>
            </a:pPr>
            <a:r>
              <a:rPr lang="en-US" u="sng" dirty="0" smtClean="0">
                <a:solidFill>
                  <a:srgbClr val="FF0000"/>
                </a:solidFill>
              </a:rPr>
              <a:t>Not only…..but also (</a:t>
            </a:r>
            <a:r>
              <a:rPr lang="en-US" u="sng" dirty="0" err="1" smtClean="0">
                <a:solidFill>
                  <a:srgbClr val="FF0000"/>
                </a:solidFill>
              </a:rPr>
              <a:t>tidak</a:t>
            </a:r>
            <a:r>
              <a:rPr lang="en-US" u="sng" dirty="0" smtClean="0">
                <a:solidFill>
                  <a:srgbClr val="FF0000"/>
                </a:solidFill>
              </a:rPr>
              <a:t> </a:t>
            </a:r>
            <a:r>
              <a:rPr lang="en-US" u="sng" dirty="0" err="1" smtClean="0">
                <a:solidFill>
                  <a:srgbClr val="FF0000"/>
                </a:solidFill>
              </a:rPr>
              <a:t>hanya</a:t>
            </a:r>
            <a:r>
              <a:rPr lang="en-US" u="sng" dirty="0" smtClean="0">
                <a:solidFill>
                  <a:srgbClr val="FF0000"/>
                </a:solidFill>
              </a:rPr>
              <a:t>…</a:t>
            </a:r>
            <a:r>
              <a:rPr lang="en-US" u="sng" dirty="0" err="1" smtClean="0">
                <a:solidFill>
                  <a:srgbClr val="FF0000"/>
                </a:solidFill>
              </a:rPr>
              <a:t>tetapi</a:t>
            </a:r>
            <a:r>
              <a:rPr lang="en-US" u="sng" dirty="0" smtClean="0">
                <a:solidFill>
                  <a:srgbClr val="FF0000"/>
                </a:solidFill>
              </a:rPr>
              <a:t> </a:t>
            </a:r>
            <a:r>
              <a:rPr lang="en-US" u="sng" dirty="0" err="1" smtClean="0">
                <a:solidFill>
                  <a:srgbClr val="FF0000"/>
                </a:solidFill>
              </a:rPr>
              <a:t>juga</a:t>
            </a:r>
            <a:r>
              <a:rPr lang="en-US" u="sng" dirty="0" smtClean="0">
                <a:solidFill>
                  <a:srgbClr val="FF0000"/>
                </a:solidFill>
              </a:rPr>
              <a:t>)</a:t>
            </a:r>
          </a:p>
          <a:p>
            <a:pPr>
              <a:buNone/>
            </a:pPr>
            <a:r>
              <a:rPr lang="en-US" dirty="0" smtClean="0"/>
              <a:t>Example	: she is not only cute but also sweet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u="sng" dirty="0" smtClean="0">
                <a:solidFill>
                  <a:srgbClr val="FF0000"/>
                </a:solidFill>
              </a:rPr>
              <a:t>As……as (</a:t>
            </a:r>
            <a:r>
              <a:rPr lang="en-US" u="sng" dirty="0" err="1" smtClean="0">
                <a:solidFill>
                  <a:srgbClr val="FF0000"/>
                </a:solidFill>
              </a:rPr>
              <a:t>sama</a:t>
            </a:r>
            <a:r>
              <a:rPr lang="en-US" u="sng" dirty="0" smtClean="0">
                <a:solidFill>
                  <a:srgbClr val="FF0000"/>
                </a:solidFill>
              </a:rPr>
              <a:t>………</a:t>
            </a:r>
            <a:r>
              <a:rPr lang="en-US" u="sng" dirty="0" err="1" smtClean="0">
                <a:solidFill>
                  <a:srgbClr val="FF0000"/>
                </a:solidFill>
              </a:rPr>
              <a:t>seperti</a:t>
            </a:r>
            <a:r>
              <a:rPr lang="en-US" u="sng" dirty="0" smtClean="0">
                <a:solidFill>
                  <a:srgbClr val="FF0000"/>
                </a:solidFill>
              </a:rPr>
              <a:t>)</a:t>
            </a:r>
          </a:p>
          <a:p>
            <a:pPr>
              <a:buNone/>
            </a:pPr>
            <a:r>
              <a:rPr lang="en-US" dirty="0" smtClean="0"/>
              <a:t>Example	</a:t>
            </a:r>
            <a:r>
              <a:rPr lang="en-US" dirty="0" smtClean="0"/>
              <a:t>: You are as beautiful as your mother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533400"/>
            <a:ext cx="8686800" cy="5715000"/>
          </a:xfrm>
        </p:spPr>
        <p:txBody>
          <a:bodyPr/>
          <a:lstStyle/>
          <a:p>
            <a:pPr>
              <a:buNone/>
            </a:pPr>
            <a:r>
              <a:rPr lang="en-US" u="sng" dirty="0" smtClean="0">
                <a:solidFill>
                  <a:srgbClr val="FF0000"/>
                </a:solidFill>
              </a:rPr>
              <a:t>Between ……and (</a:t>
            </a:r>
            <a:r>
              <a:rPr lang="en-US" u="sng" dirty="0" err="1" smtClean="0">
                <a:solidFill>
                  <a:srgbClr val="FF0000"/>
                </a:solidFill>
              </a:rPr>
              <a:t>diantara</a:t>
            </a:r>
            <a:r>
              <a:rPr lang="en-US" u="sng" dirty="0" smtClean="0">
                <a:solidFill>
                  <a:srgbClr val="FF0000"/>
                </a:solidFill>
              </a:rPr>
              <a:t>….</a:t>
            </a:r>
            <a:r>
              <a:rPr lang="en-US" u="sng" dirty="0" err="1" smtClean="0">
                <a:solidFill>
                  <a:srgbClr val="FF0000"/>
                </a:solidFill>
              </a:rPr>
              <a:t>dan</a:t>
            </a:r>
            <a:r>
              <a:rPr lang="en-US" u="sng" dirty="0" smtClean="0">
                <a:solidFill>
                  <a:srgbClr val="FF0000"/>
                </a:solidFill>
              </a:rPr>
              <a:t>)</a:t>
            </a:r>
          </a:p>
          <a:p>
            <a:pPr>
              <a:buNone/>
            </a:pPr>
            <a:r>
              <a:rPr lang="en-US" dirty="0" smtClean="0"/>
              <a:t>Example	</a:t>
            </a:r>
            <a:r>
              <a:rPr lang="en-US" dirty="0" smtClean="0"/>
              <a:t>: I think there is no difference between Agnes and </a:t>
            </a:r>
            <a:r>
              <a:rPr lang="en-US" dirty="0" err="1" smtClean="0"/>
              <a:t>Anggun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u="sng" dirty="0" smtClean="0">
                <a:solidFill>
                  <a:srgbClr val="FF0000"/>
                </a:solidFill>
              </a:rPr>
              <a:t>Neither…..nor (</a:t>
            </a:r>
            <a:r>
              <a:rPr lang="en-US" u="sng" dirty="0" err="1" smtClean="0">
                <a:solidFill>
                  <a:srgbClr val="FF0000"/>
                </a:solidFill>
              </a:rPr>
              <a:t>tidak</a:t>
            </a:r>
            <a:r>
              <a:rPr lang="en-US" u="sng" dirty="0" smtClean="0">
                <a:solidFill>
                  <a:srgbClr val="FF0000"/>
                </a:solidFill>
              </a:rPr>
              <a:t>…..</a:t>
            </a:r>
            <a:r>
              <a:rPr lang="en-US" u="sng" dirty="0" err="1" smtClean="0">
                <a:solidFill>
                  <a:srgbClr val="FF0000"/>
                </a:solidFill>
              </a:rPr>
              <a:t>ataupun</a:t>
            </a:r>
            <a:r>
              <a:rPr lang="en-US" u="sng" dirty="0" smtClean="0">
                <a:solidFill>
                  <a:srgbClr val="FF0000"/>
                </a:solidFill>
              </a:rPr>
              <a:t>)</a:t>
            </a:r>
          </a:p>
          <a:p>
            <a:pPr>
              <a:buNone/>
            </a:pPr>
            <a:r>
              <a:rPr lang="en-US" dirty="0" smtClean="0"/>
              <a:t>Example	</a:t>
            </a:r>
            <a:r>
              <a:rPr lang="en-US" dirty="0" smtClean="0"/>
              <a:t>: </a:t>
            </a:r>
            <a:r>
              <a:rPr lang="en-US" dirty="0" smtClean="0"/>
              <a:t>The </a:t>
            </a:r>
            <a:r>
              <a:rPr lang="en-US" dirty="0" smtClean="0"/>
              <a:t>man is</a:t>
            </a:r>
            <a:r>
              <a:rPr lang="en-US" dirty="0" smtClean="0"/>
              <a:t> </a:t>
            </a:r>
            <a:r>
              <a:rPr lang="en-US" b="1" dirty="0" smtClean="0"/>
              <a:t>neither</a:t>
            </a:r>
            <a:r>
              <a:rPr lang="en-US" dirty="0" smtClean="0"/>
              <a:t> handsome </a:t>
            </a:r>
            <a:r>
              <a:rPr lang="en-US" b="1" dirty="0" smtClean="0"/>
              <a:t>nor</a:t>
            </a:r>
            <a:r>
              <a:rPr lang="en-US" dirty="0" smtClean="0"/>
              <a:t> </a:t>
            </a:r>
            <a:r>
              <a:rPr lang="en-US" dirty="0" smtClean="0"/>
              <a:t>faithful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Either…….or (</a:t>
            </a:r>
            <a:r>
              <a:rPr lang="en-US" dirty="0" err="1" smtClean="0">
                <a:solidFill>
                  <a:srgbClr val="FF0000"/>
                </a:solidFill>
              </a:rPr>
              <a:t>entah</a:t>
            </a:r>
            <a:r>
              <a:rPr lang="en-US" dirty="0" smtClean="0">
                <a:solidFill>
                  <a:srgbClr val="FF0000"/>
                </a:solidFill>
              </a:rPr>
              <a:t>…..</a:t>
            </a:r>
            <a:r>
              <a:rPr lang="en-US" dirty="0" err="1" smtClean="0">
                <a:solidFill>
                  <a:srgbClr val="FF0000"/>
                </a:solidFill>
              </a:rPr>
              <a:t>atau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</a:p>
          <a:p>
            <a:pPr>
              <a:buNone/>
            </a:pPr>
            <a:r>
              <a:rPr lang="en-US" dirty="0" smtClean="0"/>
              <a:t>Example	: Either you or your mom are my special one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From…..to (</a:t>
            </a:r>
            <a:r>
              <a:rPr lang="en-US" dirty="0" err="1" smtClean="0">
                <a:solidFill>
                  <a:srgbClr val="FF0000"/>
                </a:solidFill>
              </a:rPr>
              <a:t>dari</a:t>
            </a:r>
            <a:r>
              <a:rPr lang="en-US" dirty="0" smtClean="0">
                <a:solidFill>
                  <a:srgbClr val="FF0000"/>
                </a:solidFill>
              </a:rPr>
              <a:t>….</a:t>
            </a:r>
            <a:r>
              <a:rPr lang="en-US" dirty="0" err="1" smtClean="0">
                <a:solidFill>
                  <a:srgbClr val="FF0000"/>
                </a:solidFill>
              </a:rPr>
              <a:t>ke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</a:p>
          <a:p>
            <a:pPr>
              <a:buNone/>
            </a:pPr>
            <a:r>
              <a:rPr lang="en-US" dirty="0" smtClean="0"/>
              <a:t>Example	: They go from </a:t>
            </a:r>
            <a:r>
              <a:rPr lang="en-US" dirty="0" err="1" smtClean="0"/>
              <a:t>Sabang</a:t>
            </a:r>
            <a:r>
              <a:rPr lang="en-US" dirty="0" smtClean="0"/>
              <a:t> to </a:t>
            </a:r>
            <a:r>
              <a:rPr lang="en-US" dirty="0" err="1" smtClean="0"/>
              <a:t>Marauke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III. SUBORDINATING CONJUNCTION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9416"/>
            <a:ext cx="7772400" cy="48463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menggabungkan</a:t>
            </a:r>
            <a:r>
              <a:rPr lang="en-US" dirty="0" smtClean="0"/>
              <a:t> </a:t>
            </a:r>
            <a:r>
              <a:rPr lang="en-US" dirty="0" err="1" smtClean="0"/>
              <a:t>anak</a:t>
            </a:r>
            <a:r>
              <a:rPr lang="en-US" dirty="0" smtClean="0"/>
              <a:t> </a:t>
            </a:r>
            <a:r>
              <a:rPr lang="en-US" dirty="0" err="1" smtClean="0"/>
              <a:t>kalimat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induk</a:t>
            </a:r>
            <a:r>
              <a:rPr lang="en-US" dirty="0" smtClean="0"/>
              <a:t> </a:t>
            </a:r>
            <a:r>
              <a:rPr lang="en-US" dirty="0" err="1" smtClean="0"/>
              <a:t>kalimatnya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biasanya</a:t>
            </a:r>
            <a:r>
              <a:rPr lang="en-US" dirty="0" smtClean="0"/>
              <a:t> </a:t>
            </a:r>
            <a:r>
              <a:rPr lang="en-US" dirty="0" err="1" smtClean="0"/>
              <a:t>menunjukkan</a:t>
            </a:r>
            <a:r>
              <a:rPr lang="en-US" dirty="0" smtClean="0"/>
              <a:t> </a:t>
            </a:r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seperti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, </a:t>
            </a:r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ataupun</a:t>
            </a:r>
            <a:r>
              <a:rPr lang="en-US" dirty="0" smtClean="0"/>
              <a:t> </a:t>
            </a:r>
            <a:r>
              <a:rPr lang="en-US" dirty="0" err="1" smtClean="0"/>
              <a:t>sebab</a:t>
            </a:r>
            <a:r>
              <a:rPr lang="en-US" dirty="0" smtClean="0"/>
              <a:t> </a:t>
            </a:r>
            <a:r>
              <a:rPr lang="en-US" dirty="0" err="1" smtClean="0"/>
              <a:t>akibat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endParaRPr lang="en-US" dirty="0" smtClean="0"/>
          </a:p>
          <a:p>
            <a:pPr>
              <a:buNone/>
            </a:pPr>
            <a:r>
              <a:rPr lang="en-US" u="sng" dirty="0" smtClean="0">
                <a:solidFill>
                  <a:srgbClr val="FF0000"/>
                </a:solidFill>
              </a:rPr>
              <a:t>After	(</a:t>
            </a:r>
            <a:r>
              <a:rPr lang="en-US" u="sng" dirty="0" err="1" smtClean="0">
                <a:solidFill>
                  <a:srgbClr val="FF0000"/>
                </a:solidFill>
              </a:rPr>
              <a:t>setelah</a:t>
            </a:r>
            <a:r>
              <a:rPr lang="en-US" u="sng" dirty="0" smtClean="0">
                <a:solidFill>
                  <a:srgbClr val="FF0000"/>
                </a:solidFill>
              </a:rPr>
              <a:t>)</a:t>
            </a:r>
          </a:p>
          <a:p>
            <a:pPr>
              <a:buNone/>
            </a:pPr>
            <a:r>
              <a:rPr lang="en-US" dirty="0" smtClean="0"/>
              <a:t>Example	:I call you after getting your number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u="sng" dirty="0" smtClean="0">
                <a:solidFill>
                  <a:srgbClr val="FF0000"/>
                </a:solidFill>
              </a:rPr>
              <a:t>Before	(</a:t>
            </a:r>
            <a:r>
              <a:rPr lang="en-US" u="sng" dirty="0" err="1" smtClean="0">
                <a:solidFill>
                  <a:srgbClr val="FF0000"/>
                </a:solidFill>
              </a:rPr>
              <a:t>sebelum</a:t>
            </a:r>
            <a:r>
              <a:rPr lang="en-US" u="sng" dirty="0" smtClean="0">
                <a:solidFill>
                  <a:srgbClr val="FF0000"/>
                </a:solidFill>
              </a:rPr>
              <a:t>)</a:t>
            </a:r>
          </a:p>
          <a:p>
            <a:pPr>
              <a:buNone/>
            </a:pPr>
            <a:r>
              <a:rPr lang="en-US" dirty="0" smtClean="0"/>
              <a:t>Example	: wash your hand before eating please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81000"/>
            <a:ext cx="7772400" cy="60198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u="sng" dirty="0" smtClean="0">
                <a:solidFill>
                  <a:srgbClr val="FF0000"/>
                </a:solidFill>
              </a:rPr>
              <a:t>Because (</a:t>
            </a:r>
            <a:r>
              <a:rPr lang="en-US" u="sng" dirty="0" err="1" smtClean="0">
                <a:solidFill>
                  <a:srgbClr val="FF0000"/>
                </a:solidFill>
              </a:rPr>
              <a:t>karena</a:t>
            </a:r>
            <a:r>
              <a:rPr lang="en-US" u="sng" dirty="0" smtClean="0">
                <a:solidFill>
                  <a:srgbClr val="FF0000"/>
                </a:solidFill>
              </a:rPr>
              <a:t>)</a:t>
            </a:r>
          </a:p>
          <a:p>
            <a:pPr>
              <a:buNone/>
            </a:pPr>
            <a:r>
              <a:rPr lang="en-US" dirty="0" smtClean="0"/>
              <a:t>Example	: She studies because she wants to be 		 	  smart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u="sng" dirty="0" smtClean="0">
                <a:solidFill>
                  <a:srgbClr val="FF0000"/>
                </a:solidFill>
              </a:rPr>
              <a:t>Since	(</a:t>
            </a:r>
            <a:r>
              <a:rPr lang="en-US" u="sng" dirty="0" err="1" smtClean="0">
                <a:solidFill>
                  <a:srgbClr val="FF0000"/>
                </a:solidFill>
              </a:rPr>
              <a:t>sejak</a:t>
            </a:r>
            <a:r>
              <a:rPr lang="en-US" u="sng" dirty="0" smtClean="0">
                <a:solidFill>
                  <a:srgbClr val="FF0000"/>
                </a:solidFill>
              </a:rPr>
              <a:t>)</a:t>
            </a:r>
          </a:p>
          <a:p>
            <a:pPr>
              <a:buNone/>
            </a:pPr>
            <a:r>
              <a:rPr lang="en-US" dirty="0" smtClean="0"/>
              <a:t>Example	: </a:t>
            </a:r>
            <a:r>
              <a:rPr lang="en-US" dirty="0" smtClean="0"/>
              <a:t>I have been living here since 2000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u="sng" dirty="0" smtClean="0">
                <a:solidFill>
                  <a:srgbClr val="FF0000"/>
                </a:solidFill>
              </a:rPr>
              <a:t>While	(</a:t>
            </a:r>
            <a:r>
              <a:rPr lang="en-US" u="sng" dirty="0" err="1" smtClean="0">
                <a:solidFill>
                  <a:srgbClr val="FF0000"/>
                </a:solidFill>
              </a:rPr>
              <a:t>sementara</a:t>
            </a:r>
            <a:r>
              <a:rPr lang="en-US" u="sng" dirty="0" smtClean="0">
                <a:solidFill>
                  <a:srgbClr val="FF0000"/>
                </a:solidFill>
              </a:rPr>
              <a:t> </a:t>
            </a:r>
            <a:r>
              <a:rPr lang="en-US" u="sng" dirty="0" err="1" smtClean="0">
                <a:solidFill>
                  <a:srgbClr val="FF0000"/>
                </a:solidFill>
              </a:rPr>
              <a:t>itu</a:t>
            </a:r>
            <a:r>
              <a:rPr lang="en-US" u="sng" dirty="0" smtClean="0">
                <a:solidFill>
                  <a:srgbClr val="FF0000"/>
                </a:solidFill>
              </a:rPr>
              <a:t>)</a:t>
            </a:r>
          </a:p>
          <a:p>
            <a:pPr>
              <a:buNone/>
            </a:pPr>
            <a:r>
              <a:rPr lang="en-US" dirty="0" smtClean="0"/>
              <a:t>Example	: </a:t>
            </a:r>
            <a:r>
              <a:rPr lang="en-US" dirty="0" smtClean="0"/>
              <a:t>They sang while she was dancing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u="sng" dirty="0" smtClean="0">
                <a:solidFill>
                  <a:srgbClr val="FF0000"/>
                </a:solidFill>
              </a:rPr>
              <a:t>When (</a:t>
            </a:r>
            <a:r>
              <a:rPr lang="en-US" u="sng" dirty="0" err="1" smtClean="0">
                <a:solidFill>
                  <a:srgbClr val="FF0000"/>
                </a:solidFill>
              </a:rPr>
              <a:t>ketika</a:t>
            </a:r>
            <a:r>
              <a:rPr lang="en-US" u="sng" dirty="0" smtClean="0">
                <a:solidFill>
                  <a:srgbClr val="FF0000"/>
                </a:solidFill>
              </a:rPr>
              <a:t>)</a:t>
            </a:r>
          </a:p>
          <a:p>
            <a:pPr>
              <a:buNone/>
            </a:pPr>
            <a:r>
              <a:rPr lang="en-US" dirty="0" smtClean="0"/>
              <a:t>Example	: </a:t>
            </a:r>
            <a:r>
              <a:rPr lang="en-US" dirty="0" smtClean="0"/>
              <a:t>They were being quite when I knocked 		 	  the door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u="sng" dirty="0" smtClean="0">
                <a:solidFill>
                  <a:srgbClr val="FF0000"/>
                </a:solidFill>
              </a:rPr>
              <a:t>Although (</a:t>
            </a:r>
            <a:r>
              <a:rPr lang="en-US" u="sng" dirty="0" err="1" smtClean="0">
                <a:solidFill>
                  <a:srgbClr val="FF0000"/>
                </a:solidFill>
              </a:rPr>
              <a:t>walaupun</a:t>
            </a:r>
            <a:r>
              <a:rPr lang="en-US" u="sng" dirty="0" smtClean="0">
                <a:solidFill>
                  <a:srgbClr val="FF0000"/>
                </a:solidFill>
              </a:rPr>
              <a:t>)</a:t>
            </a:r>
          </a:p>
          <a:p>
            <a:pPr>
              <a:buNone/>
            </a:pPr>
            <a:r>
              <a:rPr lang="en-US" dirty="0" smtClean="0"/>
              <a:t>Example	: </a:t>
            </a:r>
            <a:r>
              <a:rPr lang="en-US" dirty="0" smtClean="0"/>
              <a:t>she still loves you although you cheat on her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71</TotalTime>
  <Words>27</Words>
  <Application>Microsoft Office PowerPoint</Application>
  <PresentationFormat>On-screen Show (4:3)</PresentationFormat>
  <Paragraphs>83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Opulent</vt:lpstr>
      <vt:lpstr> conjunction</vt:lpstr>
      <vt:lpstr>DEFINITION</vt:lpstr>
      <vt:lpstr>i. COORDINATE CONJUNCTION</vt:lpstr>
      <vt:lpstr>Slide 4</vt:lpstr>
      <vt:lpstr>Slide 5</vt:lpstr>
      <vt:lpstr>II. CORRELATIVE CONJUNCTION</vt:lpstr>
      <vt:lpstr>Slide 7</vt:lpstr>
      <vt:lpstr>III. SUBORDINATING CONJUNCTION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conjunction</dc:title>
  <dc:creator>Lastri</dc:creator>
  <cp:lastModifiedBy>Lastri</cp:lastModifiedBy>
  <cp:revision>35</cp:revision>
  <dcterms:created xsi:type="dcterms:W3CDTF">2020-04-22T13:31:32Z</dcterms:created>
  <dcterms:modified xsi:type="dcterms:W3CDTF">2020-04-22T14:42:35Z</dcterms:modified>
</cp:coreProperties>
</file>