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83" r:id="rId21"/>
    <p:sldId id="284" r:id="rId22"/>
    <p:sldId id="285" r:id="rId23"/>
    <p:sldId id="286" r:id="rId24"/>
    <p:sldId id="288" r:id="rId25"/>
    <p:sldId id="289" r:id="rId26"/>
    <p:sldId id="287" r:id="rId27"/>
    <p:sldId id="274" r:id="rId28"/>
    <p:sldId id="275" r:id="rId29"/>
    <p:sldId id="277" r:id="rId30"/>
    <p:sldId id="276" r:id="rId31"/>
    <p:sldId id="278" r:id="rId32"/>
    <p:sldId id="281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336600"/>
    <a:srgbClr val="0027A2"/>
    <a:srgbClr val="0033CC"/>
    <a:srgbClr val="000066"/>
    <a:srgbClr val="172E00"/>
    <a:srgbClr val="421E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7" d="100"/>
          <a:sy n="77" d="100"/>
        </p:scale>
        <p:origin x="2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10FD-9B0F-4A1C-9D74-074D887599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90D3A-532C-42F8-847D-42F102BB4E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D1559-ED1C-4A97-8BA0-ECD9D8434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08E4-A36E-4135-9BD6-2D56EDBE13AD}" type="datetimeFigureOut">
              <a:rPr lang="en-ID" smtClean="0"/>
              <a:t>19/11/2020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8F319-CD80-43EA-BFA8-9CC65206C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961540-534D-4559-832B-1F8871549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3DBC9-312B-45AD-A05A-83834F912EF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57771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81014-EF87-4BD6-8B1F-B7CC1F6DB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5C34B-59E3-4FC9-B701-BE2E887D1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559B5-4B9F-4318-B838-BE15E0E1E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08E4-A36E-4135-9BD6-2D56EDBE13AD}" type="datetimeFigureOut">
              <a:rPr lang="en-ID" smtClean="0"/>
              <a:t>19/11/2020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A090A-CB23-4293-8BF7-0AE7E6C69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41E60-8205-48D6-ACBE-2C8E0023C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3DBC9-312B-45AD-A05A-83834F912EF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45973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7D122-DE8A-49E6-AB8B-9218C782A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C06005-55A6-4FE8-BEDF-A496E23C4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3A9AB-FF98-4B4A-8AC8-EE0199ABE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08E4-A36E-4135-9BD6-2D56EDBE13AD}" type="datetimeFigureOut">
              <a:rPr lang="en-ID" smtClean="0"/>
              <a:t>19/11/2020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508A5-A700-4BDB-87C3-663F2B808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6B33AC-1589-4098-AC86-C4FBBD10B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3DBC9-312B-45AD-A05A-83834F912EF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20055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35031-2ABF-4038-9E60-46A07FB88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FAB53-99A4-45FD-ACDB-38A6A621C4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C4B81E-CFF7-431A-ADD8-7C8C7536D7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F87F9C-B021-4E21-90E0-C13D4AEC5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08E4-A36E-4135-9BD6-2D56EDBE13AD}" type="datetimeFigureOut">
              <a:rPr lang="en-ID" smtClean="0"/>
              <a:t>19/11/2020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A84143-48D1-4626-A565-4ED810351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082FF-8A89-4948-B34E-5E13E120B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3DBC9-312B-45AD-A05A-83834F912EF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1663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31137-DAF7-4C4E-80A9-ADDC5FD6E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010266-6001-4CC8-B8C4-7B1796371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18B11D-BA8A-4C77-990B-0BFB5972A1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B7E58C-84DF-4286-9B60-AA3AF98B2E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697D20-2768-4FF7-81EE-2FEE10FEB9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D1C175-B3FA-475A-A201-26CD52C2E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08E4-A36E-4135-9BD6-2D56EDBE13AD}" type="datetimeFigureOut">
              <a:rPr lang="en-ID" smtClean="0"/>
              <a:t>19/11/2020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320242-9341-4BF9-A59B-E91560BA0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A23229-84FD-4500-9D35-A2EB582DE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3DBC9-312B-45AD-A05A-83834F912EF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8008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3875C-32A0-4DDA-9BC9-6756B37A3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6BA38A-A1A7-4A3C-9F70-53F51CEED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08E4-A36E-4135-9BD6-2D56EDBE13AD}" type="datetimeFigureOut">
              <a:rPr lang="en-ID" smtClean="0"/>
              <a:t>19/11/2020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69FA96-DB82-4FE3-A605-A56000B91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342C37-51A4-4DBA-B218-823712CE0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3DBC9-312B-45AD-A05A-83834F912EF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573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56C6DF-2DFB-49FD-8909-7F84A968E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08E4-A36E-4135-9BD6-2D56EDBE13AD}" type="datetimeFigureOut">
              <a:rPr lang="en-ID" smtClean="0"/>
              <a:t>19/11/2020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41CDDF-662A-4128-8779-2510F1FF4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93C4CF-94E4-4FB8-8B5E-358C641DF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3DBC9-312B-45AD-A05A-83834F912EF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83812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4C4F8-D525-419A-B962-3ACCCE9C3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E17E7-D676-44BD-BB5E-C3046D9D2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78E714-0902-4CF1-97D9-6776CCEB9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EEE593-C3B8-40D2-B17F-4285B6F03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08E4-A36E-4135-9BD6-2D56EDBE13AD}" type="datetimeFigureOut">
              <a:rPr lang="en-ID" smtClean="0"/>
              <a:t>19/11/2020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B43065-2C7A-4BF4-B4AF-B66B8EB62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04C0E7-8C96-4EA7-B8F2-9B8F5DFC9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3DBC9-312B-45AD-A05A-83834F912EF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14785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F2060-B0C6-42C6-BAD3-2ECB41CA6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FBF7A3-064B-411E-8A1E-8940FCD26B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59AE9-7301-4421-9689-92E9DCC19E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BB987A-E4E7-45E6-B452-6773A4DA1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08E4-A36E-4135-9BD6-2D56EDBE13AD}" type="datetimeFigureOut">
              <a:rPr lang="en-ID" smtClean="0"/>
              <a:t>19/11/2020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A361F6-9D1F-44CB-AE18-B091052AF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F77D27-6340-468C-81E0-B48E1CEC1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3DBC9-312B-45AD-A05A-83834F912EF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23298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90D46-4900-45EB-B7AF-5A7A30ABF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9E6BE5-ABE4-4AE9-89FC-12B5F2B07E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0C99E-97F5-4E97-9B93-6F51439C4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08E4-A36E-4135-9BD6-2D56EDBE13AD}" type="datetimeFigureOut">
              <a:rPr lang="en-ID" smtClean="0"/>
              <a:t>19/11/2020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72402-08B7-4019-86E7-7BBDF08EF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C4F4D1-F175-4F43-A5D4-1B68A01CC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3DBC9-312B-45AD-A05A-83834F912EF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83348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DD3B47-04EE-4756-AD39-6ABBBA3943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84FA40-1FA3-406A-A237-C048C8E576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336C8-DE1C-4EF0-B9B1-93611399A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08E4-A36E-4135-9BD6-2D56EDBE13AD}" type="datetimeFigureOut">
              <a:rPr lang="en-ID" smtClean="0"/>
              <a:t>19/11/2020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F3158-2ED4-40C3-AC84-8EE584A19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6B89B-215E-4915-BDE1-3782F63A8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3DBC9-312B-45AD-A05A-83834F912EF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31339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81610E-6D07-40F8-BA51-6A266141A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9949D5-1B13-4CC5-9C87-A8E9E9A2B1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2610D-3479-4911-BF58-18077D128E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D08E4-A36E-4135-9BD6-2D56EDBE13AD}" type="datetimeFigureOut">
              <a:rPr lang="en-ID" smtClean="0"/>
              <a:t>19/11/2020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32EC41-C9A3-4604-9885-EAF19A5CDE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AE2AC-ADF8-4C64-A6AE-72EC55A53E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3DBC9-312B-45AD-A05A-83834F912EF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60345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E8274A8-B840-4CED-B088-27A2CE176F3C}"/>
              </a:ext>
            </a:extLst>
          </p:cNvPr>
          <p:cNvSpPr/>
          <p:nvPr/>
        </p:nvSpPr>
        <p:spPr>
          <a:xfrm>
            <a:off x="2417909" y="518602"/>
            <a:ext cx="73561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MEMIMPIN PERUBAHAN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3B5DD2-4D45-44F5-B488-AB29A57F2B78}"/>
              </a:ext>
            </a:extLst>
          </p:cNvPr>
          <p:cNvSpPr/>
          <p:nvPr/>
        </p:nvSpPr>
        <p:spPr>
          <a:xfrm>
            <a:off x="7662390" y="6077788"/>
            <a:ext cx="4223400" cy="523220"/>
          </a:xfrm>
          <a:prstGeom prst="rect">
            <a:avLst/>
          </a:prstGeom>
          <a:solidFill>
            <a:schemeClr val="tx1"/>
          </a:solidFill>
          <a:effectLst>
            <a:outerShdw blurRad="50800" dist="38100" dir="18900000" sx="101000" sy="101000" algn="bl" rotWithShape="0">
              <a:schemeClr val="bg1">
                <a:alpha val="40000"/>
              </a:scheme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Dr. Ir. SUPRIYADI, MM, IPM</a:t>
            </a:r>
          </a:p>
        </p:txBody>
      </p:sp>
      <p:sp>
        <p:nvSpPr>
          <p:cNvPr id="7" name="Pentagon 1">
            <a:extLst>
              <a:ext uri="{FF2B5EF4-FFF2-40B4-BE49-F238E27FC236}">
                <a16:creationId xmlns:a16="http://schemas.microsoft.com/office/drawing/2014/main" id="{BA4F9013-450C-4317-999A-72F21FDA261C}"/>
              </a:ext>
            </a:extLst>
          </p:cNvPr>
          <p:cNvSpPr/>
          <p:nvPr/>
        </p:nvSpPr>
        <p:spPr>
          <a:xfrm>
            <a:off x="10509950" y="4698653"/>
            <a:ext cx="1152525" cy="1080492"/>
          </a:xfrm>
          <a:prstGeom prst="pentagon">
            <a:avLst/>
          </a:prstGeom>
          <a:solidFill>
            <a:srgbClr val="00B0F0"/>
          </a:solidFill>
          <a:effectLst>
            <a:outerShdw blurRad="50800" dist="38100" dir="8100000" sx="104000" sy="104000" algn="tr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265AAC-7753-4BFA-B113-31D8E9113481}"/>
              </a:ext>
            </a:extLst>
          </p:cNvPr>
          <p:cNvSpPr/>
          <p:nvPr/>
        </p:nvSpPr>
        <p:spPr>
          <a:xfrm>
            <a:off x="10571146" y="4785126"/>
            <a:ext cx="109132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#7</a:t>
            </a:r>
          </a:p>
          <a:p>
            <a:pPr algn="ctr"/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  <p:pic>
        <p:nvPicPr>
          <p:cNvPr id="9" name="Picture 2" descr="Pentingnya Sifat Optimis dalam Diri Pemimpin Negeri">
            <a:extLst>
              <a:ext uri="{FF2B5EF4-FFF2-40B4-BE49-F238E27FC236}">
                <a16:creationId xmlns:a16="http://schemas.microsoft.com/office/drawing/2014/main" id="{A9C5A343-88FD-4DC8-96E4-D06817BC9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8651">
            <a:off x="4439055" y="2303706"/>
            <a:ext cx="3693268" cy="2250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3656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689DE98-A3EF-499B-BFCA-2AB94B98F54F}"/>
              </a:ext>
            </a:extLst>
          </p:cNvPr>
          <p:cNvSpPr/>
          <p:nvPr/>
        </p:nvSpPr>
        <p:spPr>
          <a:xfrm>
            <a:off x="437218" y="286129"/>
            <a:ext cx="468429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PENDAHULUAN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21C008-A15B-4862-B93B-F48B5B5189D8}"/>
              </a:ext>
            </a:extLst>
          </p:cNvPr>
          <p:cNvSpPr/>
          <p:nvPr/>
        </p:nvSpPr>
        <p:spPr>
          <a:xfrm>
            <a:off x="324805" y="1704223"/>
            <a:ext cx="11542389" cy="427809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Sebagaimana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kita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ketahui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bahwa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banyak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orang yang </a:t>
            </a:r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suka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tapi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seorangpun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menghindari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Oleh </a:t>
            </a:r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sebab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diperlukan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satu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manajemen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agar proses dan </a:t>
            </a:r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dampak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</a:t>
            </a:r>
            <a:r>
              <a:rPr lang="en-US" sz="40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ahan</a:t>
            </a:r>
            <a:r>
              <a:rPr lang="en-US" sz="4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4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mengarah</a:t>
            </a:r>
            <a:r>
              <a:rPr lang="en-US" sz="4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sz="40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suatu</a:t>
            </a:r>
            <a:r>
              <a:rPr lang="en-US" sz="4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hal</a:t>
            </a:r>
            <a:r>
              <a:rPr lang="en-US" sz="4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40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positif</a:t>
            </a:r>
            <a:r>
              <a:rPr lang="en-US" sz="4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3200" b="0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608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90536FA-AFE2-4873-9856-BB8A6F671DA5}"/>
              </a:ext>
            </a:extLst>
          </p:cNvPr>
          <p:cNvSpPr/>
          <p:nvPr/>
        </p:nvSpPr>
        <p:spPr>
          <a:xfrm>
            <a:off x="324805" y="3811012"/>
            <a:ext cx="11542389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Memimpin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salah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satu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tanggungjawab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kepemimpinan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yang paling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penting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sulit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Oleh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sebab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seorang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pimpinan</a:t>
            </a:r>
            <a:r>
              <a:rPr lang="en-US" sz="3200" b="1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belum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tentu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seorang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pemimpi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Seorang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tentu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pasti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jiwa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kepemimpinan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b="0" i="1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leadership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Tapi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seorang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pimpinan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belum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tentu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hal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3200" b="0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Simak 5 Karakter yang Membedakan Pemimpin dan Bos!">
            <a:extLst>
              <a:ext uri="{FF2B5EF4-FFF2-40B4-BE49-F238E27FC236}">
                <a16:creationId xmlns:a16="http://schemas.microsoft.com/office/drawing/2014/main" id="{26D96C20-9F84-4D22-AA43-3B93F4358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974" y="603339"/>
            <a:ext cx="4991809" cy="248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506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1E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D4E33D5-0296-4D10-8363-F47FCE948510}"/>
              </a:ext>
            </a:extLst>
          </p:cNvPr>
          <p:cNvSpPr/>
          <p:nvPr/>
        </p:nvSpPr>
        <p:spPr>
          <a:xfrm>
            <a:off x="324805" y="348123"/>
            <a:ext cx="1083599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MEMAHAMI TENTANG PEMIMPIN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954FE3-8008-489B-9470-B2108B18A56A}"/>
              </a:ext>
            </a:extLst>
          </p:cNvPr>
          <p:cNvSpPr/>
          <p:nvPr/>
        </p:nvSpPr>
        <p:spPr>
          <a:xfrm>
            <a:off x="324805" y="1897952"/>
            <a:ext cx="11542389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44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r>
              <a:rPr lang="en-US" sz="44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44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agen</a:t>
            </a:r>
            <a:r>
              <a:rPr lang="en-US" sz="44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44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4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individu</a:t>
            </a:r>
            <a:r>
              <a:rPr lang="en-US" sz="44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44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mampu</a:t>
            </a:r>
            <a:r>
              <a:rPr lang="en-US" sz="44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mempengaruhi</a:t>
            </a:r>
            <a:r>
              <a:rPr lang="en-US" sz="44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perilaku</a:t>
            </a:r>
            <a:r>
              <a:rPr lang="en-US" sz="44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orang lain </a:t>
            </a:r>
            <a:r>
              <a:rPr lang="en-US" sz="44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tanpa</a:t>
            </a:r>
            <a:r>
              <a:rPr lang="en-US" sz="44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44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mengandalkan</a:t>
            </a:r>
            <a:r>
              <a:rPr lang="en-US" sz="44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kekerasan</a:t>
            </a:r>
            <a:r>
              <a:rPr lang="en-US" sz="44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4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r>
              <a:rPr lang="en-US" sz="44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US" sz="44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sosok</a:t>
            </a:r>
            <a:r>
              <a:rPr lang="en-US" sz="44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individu</a:t>
            </a:r>
            <a:r>
              <a:rPr lang="en-US" sz="44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44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diterima</a:t>
            </a:r>
            <a:r>
              <a:rPr lang="en-US" sz="44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oleh orang lain </a:t>
            </a:r>
            <a:r>
              <a:rPr lang="en-US" sz="44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44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r>
              <a:rPr lang="en-US" sz="44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400" dirty="0">
              <a:ln w="0"/>
              <a:solidFill>
                <a:srgbClr val="92D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3200" b="0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626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D1A678-843F-427A-AAB3-03F5C666DC64}"/>
              </a:ext>
            </a:extLst>
          </p:cNvPr>
          <p:cNvSpPr/>
          <p:nvPr/>
        </p:nvSpPr>
        <p:spPr>
          <a:xfrm>
            <a:off x="1177212" y="580597"/>
            <a:ext cx="812177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Kriteria</a:t>
            </a:r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Seorang</a:t>
            </a:r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4C8DE6-DC35-46FE-8BF6-73225887ACA5}"/>
              </a:ext>
            </a:extLst>
          </p:cNvPr>
          <p:cNvSpPr/>
          <p:nvPr/>
        </p:nvSpPr>
        <p:spPr>
          <a:xfrm>
            <a:off x="1828799" y="1742969"/>
            <a:ext cx="997640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Adapun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kriteria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seorang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antara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lain :</a:t>
            </a:r>
            <a:endParaRPr lang="en-US" sz="320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3200" b="0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FFE2BE-4AAF-438B-B6DB-CFD6181BE2AE}"/>
              </a:ext>
            </a:extLst>
          </p:cNvPr>
          <p:cNvSpPr/>
          <p:nvPr/>
        </p:nvSpPr>
        <p:spPr>
          <a:xfrm>
            <a:off x="2282758" y="2820187"/>
            <a:ext cx="9976401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71500" indent="-571500" algn="just">
              <a:buFont typeface="+mj-lt"/>
              <a:buAutoNum type="romanLcPeriod"/>
            </a:pP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kekuasaan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legitimasi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571500" indent="-571500" algn="just">
              <a:buFont typeface="+mj-lt"/>
              <a:buAutoNum type="romanLcPeriod"/>
            </a:pPr>
            <a:r>
              <a:rPr lang="en-US" sz="320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US" sz="320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pengikut</a:t>
            </a:r>
            <a:r>
              <a:rPr lang="en-US" sz="320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anggota</a:t>
            </a:r>
            <a:r>
              <a:rPr lang="en-US" sz="320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bawahan</a:t>
            </a:r>
            <a:endParaRPr lang="en-US" sz="3200" dirty="0">
              <a:ln w="0"/>
              <a:solidFill>
                <a:srgbClr val="92D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 algn="just">
              <a:buFont typeface="+mj-lt"/>
              <a:buAutoNum type="romanLcPeriod"/>
            </a:pPr>
            <a:r>
              <a:rPr lang="en-US" sz="320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US" sz="320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kemampuan</a:t>
            </a:r>
            <a:endParaRPr lang="en-US" sz="3200" dirty="0">
              <a:ln w="0"/>
              <a:solidFill>
                <a:srgbClr val="92D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3200" b="0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131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E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1DB5E3-1398-46E0-9CBD-37C282783C8A}"/>
              </a:ext>
            </a:extLst>
          </p:cNvPr>
          <p:cNvSpPr/>
          <p:nvPr/>
        </p:nvSpPr>
        <p:spPr>
          <a:xfrm>
            <a:off x="1177212" y="580597"/>
            <a:ext cx="812177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Memimpin</a:t>
            </a:r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Strategis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F75889-5B35-4650-BCB5-2CB5C5B05C27}"/>
              </a:ext>
            </a:extLst>
          </p:cNvPr>
          <p:cNvSpPr/>
          <p:nvPr/>
        </p:nvSpPr>
        <p:spPr>
          <a:xfrm>
            <a:off x="1844298" y="1905506"/>
            <a:ext cx="10011905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Kebanyakan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perusahaan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pendekatan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b="0" i="1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organization in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artinya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perusahaan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memandang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skala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perusahaan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dahulu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baru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orang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karyawannya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3200" b="0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41F9EF-9580-4425-BD86-3C8ECF76497D}"/>
              </a:ext>
            </a:extLst>
          </p:cNvPr>
          <p:cNvSpPr/>
          <p:nvPr/>
        </p:nvSpPr>
        <p:spPr>
          <a:xfrm>
            <a:off x="1828470" y="4506639"/>
            <a:ext cx="10011905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Kenyataanya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tidaklah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seperti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tetapi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sebaliknya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Dimana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dimulai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mengubah</a:t>
            </a:r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individu</a:t>
            </a:r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karyawan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terlebih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dahulu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kemudian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perusahaan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mengikuti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en-US" sz="3200" b="0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324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4AB8BA-1583-4F9B-947D-C85B5F5209DC}"/>
              </a:ext>
            </a:extLst>
          </p:cNvPr>
          <p:cNvSpPr/>
          <p:nvPr/>
        </p:nvSpPr>
        <p:spPr>
          <a:xfrm>
            <a:off x="1534332" y="851622"/>
            <a:ext cx="10011905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Pendekatan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kedua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atas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cap="none" spc="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pendekatan</a:t>
            </a:r>
            <a:r>
              <a:rPr lang="en-US" sz="3200" b="1" cap="none" spc="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cap="none" spc="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strategis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Yakni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strategi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mengubah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terlebih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dahulu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mengubah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individual, Black dan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Gregersen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(2003).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242ABE-0E82-448E-8920-6199ADCD73C1}"/>
              </a:ext>
            </a:extLst>
          </p:cNvPr>
          <p:cNvSpPr/>
          <p:nvPr/>
        </p:nvSpPr>
        <p:spPr>
          <a:xfrm>
            <a:off x="1534332" y="3379966"/>
            <a:ext cx="10011905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individual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dimulai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adanya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kesadaran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bahwa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dasarnya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setiap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orang yang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perusahaan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benak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“peta mental”,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bagimana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melihat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pekerjaan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masing-masing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3792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9DD534-7182-4200-8344-AB35CC993D2E}"/>
              </a:ext>
            </a:extLst>
          </p:cNvPr>
          <p:cNvSpPr/>
          <p:nvPr/>
        </p:nvSpPr>
        <p:spPr>
          <a:xfrm>
            <a:off x="1456841" y="574770"/>
            <a:ext cx="10011905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Peta mental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mengarahkan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perilaku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orang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kehidupan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perusahaan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Bila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seorang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mampu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mengubah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peta mental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individu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maka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mengubah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perusahaan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D259C9-979C-4BDB-B072-9F814A25E186}"/>
              </a:ext>
            </a:extLst>
          </p:cNvPr>
          <p:cNvSpPr/>
          <p:nvPr/>
        </p:nvSpPr>
        <p:spPr>
          <a:xfrm>
            <a:off x="1456841" y="2958929"/>
            <a:ext cx="10011905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28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8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demikian</a:t>
            </a:r>
            <a:r>
              <a:rPr lang="en-US" sz="28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keberhasilan</a:t>
            </a:r>
            <a:r>
              <a:rPr lang="en-US" sz="28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suatu</a:t>
            </a:r>
            <a:r>
              <a:rPr lang="en-US" sz="28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28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strategis</a:t>
            </a:r>
            <a:r>
              <a:rPr lang="en-US" sz="28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perlu</a:t>
            </a:r>
            <a:r>
              <a:rPr lang="en-US" sz="28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memfokus</a:t>
            </a:r>
            <a:r>
              <a:rPr lang="en-US" sz="28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pada  </a:t>
            </a:r>
            <a:r>
              <a:rPr lang="en-US" sz="28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individu</a:t>
            </a:r>
            <a:r>
              <a:rPr lang="en-US" sz="28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8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penggambaran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ulang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peta mental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Bila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tdk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pemetaan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ulang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benak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seseorang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maka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tdk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memecahkan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brain barrier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suatu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rintangan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tertanam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benak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seseorang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Oleh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sebab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seorang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strategis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mampu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 maker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pembuat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peta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efektif</a:t>
            </a:r>
            <a:r>
              <a:rPr lang="en-US" sz="28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b="0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769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8DE02C-5C97-44B2-BE4E-E304A2B4605B}"/>
              </a:ext>
            </a:extLst>
          </p:cNvPr>
          <p:cNvSpPr/>
          <p:nvPr/>
        </p:nvSpPr>
        <p:spPr>
          <a:xfrm>
            <a:off x="1456841" y="574770"/>
            <a:ext cx="10011905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28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Meningkatkan</a:t>
            </a: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kemampuan</a:t>
            </a: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8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kompetensi</a:t>
            </a: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seseorang</a:t>
            </a: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agar </a:t>
            </a:r>
            <a:r>
              <a:rPr lang="en-US" sz="28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dpt</a:t>
            </a: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1" cap="none" spc="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 maker </a:t>
            </a:r>
            <a:r>
              <a:rPr lang="en-US" sz="28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sangat</a:t>
            </a: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menguntungkan</a:t>
            </a: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pengembangan</a:t>
            </a: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karir</a:t>
            </a: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serta</a:t>
            </a: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perusahaan</a:t>
            </a: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C85170-24C3-49D7-A921-935FAC887BD5}"/>
              </a:ext>
            </a:extLst>
          </p:cNvPr>
          <p:cNvSpPr/>
          <p:nvPr/>
        </p:nvSpPr>
        <p:spPr>
          <a:xfrm>
            <a:off x="1456841" y="2323496"/>
            <a:ext cx="10011905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28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Tapi</a:t>
            </a:r>
            <a:r>
              <a:rPr lang="en-US" sz="28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8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kenyataanya</a:t>
            </a:r>
            <a:r>
              <a:rPr lang="en-US" sz="28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sz="28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28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tidaklah</a:t>
            </a:r>
            <a:r>
              <a:rPr lang="en-US" sz="28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mudah</a:t>
            </a:r>
            <a:r>
              <a:rPr lang="en-US" sz="28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sementara</a:t>
            </a:r>
            <a:r>
              <a:rPr lang="en-US" sz="28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8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sisi</a:t>
            </a:r>
            <a:r>
              <a:rPr lang="en-US" sz="28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lainya</a:t>
            </a:r>
            <a:r>
              <a:rPr lang="en-US" sz="28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masih</a:t>
            </a:r>
            <a:r>
              <a:rPr lang="en-US" sz="28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terdapat</a:t>
            </a:r>
            <a:r>
              <a:rPr lang="en-US" sz="28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banyak</a:t>
            </a:r>
            <a:r>
              <a:rPr lang="en-US" sz="28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kekurangan</a:t>
            </a:r>
            <a:r>
              <a:rPr lang="en-US" sz="28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28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adanya</a:t>
            </a: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28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strategis</a:t>
            </a:r>
            <a:r>
              <a:rPr lang="en-US" sz="280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lain </a:t>
            </a:r>
            <a:r>
              <a:rPr lang="en-US" sz="28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yang </a:t>
            </a:r>
            <a:r>
              <a:rPr lang="en-US" sz="28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mampu</a:t>
            </a:r>
            <a:r>
              <a:rPr lang="en-US" sz="28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serta</a:t>
            </a:r>
            <a:r>
              <a:rPr lang="en-US" sz="28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kompeten</a:t>
            </a:r>
            <a:r>
              <a:rPr lang="en-US" sz="28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799076-79FD-4463-8898-E4C939812438}"/>
              </a:ext>
            </a:extLst>
          </p:cNvPr>
          <p:cNvSpPr/>
          <p:nvPr/>
        </p:nvSpPr>
        <p:spPr>
          <a:xfrm>
            <a:off x="1456841" y="4310216"/>
            <a:ext cx="10011905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Memimpin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strategis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bersedia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menghadapi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tantangan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dan 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hambatan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serta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mampu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menerobos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inovasi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sz="28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28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sz="28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US" sz="28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strategi</a:t>
            </a:r>
            <a:r>
              <a:rPr lang="en-US" sz="28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8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menentukan</a:t>
            </a:r>
            <a:r>
              <a:rPr lang="en-US" sz="28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28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b="0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301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1E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C4C0843-B581-4DC0-A755-D4657DAA9BCB}"/>
              </a:ext>
            </a:extLst>
          </p:cNvPr>
          <p:cNvSpPr/>
          <p:nvPr/>
        </p:nvSpPr>
        <p:spPr>
          <a:xfrm>
            <a:off x="1177212" y="580597"/>
            <a:ext cx="885019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Memimpin</a:t>
            </a:r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Fundamental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FB0B30-1828-4614-88D3-2B511A6607B8}"/>
              </a:ext>
            </a:extLst>
          </p:cNvPr>
          <p:cNvSpPr/>
          <p:nvPr/>
        </p:nvSpPr>
        <p:spPr>
          <a:xfrm>
            <a:off x="1751308" y="1610574"/>
            <a:ext cx="10011905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2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2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fundamental </a:t>
            </a:r>
            <a:r>
              <a:rPr lang="en-US" sz="32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US" sz="32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2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mendasar</a:t>
            </a:r>
            <a:r>
              <a:rPr lang="en-US" sz="32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2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32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menyangkut</a:t>
            </a:r>
            <a:r>
              <a:rPr lang="en-US" sz="32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prinsip-prinsip</a:t>
            </a:r>
            <a:r>
              <a:rPr lang="en-US" sz="32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shg</a:t>
            </a:r>
            <a:r>
              <a:rPr lang="en-US" sz="32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32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mempunyai</a:t>
            </a:r>
            <a:r>
              <a:rPr lang="en-US" sz="32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dampak</a:t>
            </a:r>
            <a:r>
              <a:rPr lang="en-US" sz="32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32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sangat</a:t>
            </a:r>
            <a:r>
              <a:rPr lang="en-US" sz="32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besar</a:t>
            </a:r>
            <a:r>
              <a:rPr lang="en-US" sz="32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32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luas</a:t>
            </a:r>
            <a:r>
              <a:rPr lang="en-US" sz="32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thd</a:t>
            </a:r>
            <a:r>
              <a:rPr lang="en-US" sz="32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perusahaan</a:t>
            </a:r>
            <a:r>
              <a:rPr lang="en-US" sz="32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3508DB-11CA-43BB-AC1C-2FD22D01F2A5}"/>
              </a:ext>
            </a:extLst>
          </p:cNvPr>
          <p:cNvSpPr/>
          <p:nvPr/>
        </p:nvSpPr>
        <p:spPr>
          <a:xfrm>
            <a:off x="1751308" y="4339485"/>
            <a:ext cx="10011905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Banyak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sekali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menaruh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perhatian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pd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fundamental,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diantaranya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pula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menamakan</a:t>
            </a:r>
            <a:r>
              <a:rPr lang="en-US" sz="32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nya</a:t>
            </a:r>
            <a:r>
              <a:rPr lang="en-US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transformasional</a:t>
            </a:r>
            <a:r>
              <a:rPr lang="en-US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serta</a:t>
            </a:r>
            <a:r>
              <a:rPr lang="en-US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pula </a:t>
            </a:r>
            <a:r>
              <a:rPr lang="en-US" sz="32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menyebutnya</a:t>
            </a:r>
            <a:r>
              <a:rPr lang="en-US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sbg</a:t>
            </a:r>
            <a:r>
              <a:rPr lang="en-US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pemimimpin</a:t>
            </a:r>
            <a:r>
              <a:rPr lang="en-US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visioner</a:t>
            </a:r>
            <a:r>
              <a:rPr lang="en-US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b="0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560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7F2748-6FF3-44A7-8A75-03B536E25F7A}"/>
              </a:ext>
            </a:extLst>
          </p:cNvPr>
          <p:cNvSpPr/>
          <p:nvPr/>
        </p:nvSpPr>
        <p:spPr>
          <a:xfrm>
            <a:off x="1580827" y="449411"/>
            <a:ext cx="1001190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200" b="0" cap="none" spc="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Bagaiman</a:t>
            </a:r>
            <a:r>
              <a:rPr lang="en-US" sz="32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cara</a:t>
            </a:r>
            <a:r>
              <a:rPr lang="en-US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memimpin</a:t>
            </a:r>
            <a:r>
              <a:rPr lang="en-US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efektif</a:t>
            </a:r>
            <a:r>
              <a:rPr lang="en-US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sz="3200" b="0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8A7D9D-1476-428D-9AA1-7C26C9252022}"/>
              </a:ext>
            </a:extLst>
          </p:cNvPr>
          <p:cNvSpPr/>
          <p:nvPr/>
        </p:nvSpPr>
        <p:spPr>
          <a:xfrm>
            <a:off x="1580827" y="1330232"/>
            <a:ext cx="1001190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Hussey (2000) </a:t>
            </a:r>
            <a:r>
              <a:rPr lang="en-US" sz="32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menjelaskan</a:t>
            </a:r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cara</a:t>
            </a:r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memimpin</a:t>
            </a:r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efektif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yakni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langkah-2 yang </a:t>
            </a: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dia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sebut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EASIER. </a:t>
            </a: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Yakni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lang="en-US" sz="32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63C590-0199-4106-8AE5-13CEE1BD8757}"/>
              </a:ext>
            </a:extLst>
          </p:cNvPr>
          <p:cNvSpPr/>
          <p:nvPr/>
        </p:nvSpPr>
        <p:spPr>
          <a:xfrm>
            <a:off x="1580827" y="3173279"/>
            <a:ext cx="1001190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71500" indent="-571500" algn="just">
              <a:buFont typeface="+mj-lt"/>
              <a:buAutoNum type="romanLcPeriod"/>
            </a:pPr>
            <a:r>
              <a:rPr lang="en-US" sz="32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Memimpikan</a:t>
            </a:r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b="0" i="1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Envisioning</a:t>
            </a:r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1AE41F-5BFB-4CD5-B9A5-C871DD935032}"/>
              </a:ext>
            </a:extLst>
          </p:cNvPr>
          <p:cNvSpPr/>
          <p:nvPr/>
        </p:nvSpPr>
        <p:spPr>
          <a:xfrm>
            <a:off x="2149099" y="3758054"/>
            <a:ext cx="10011905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Visi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impian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seorang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Visi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mencakup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lingkup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kegiatan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kekuatan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hubungan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pelanggan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budaya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internal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perusahaan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kaitanya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manajemen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membahas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visi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membahas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visi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saat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berbeda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isi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masa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depan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7492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B95D957-4ED3-4120-82E4-638E63161BA6}"/>
              </a:ext>
            </a:extLst>
          </p:cNvPr>
          <p:cNvSpPr/>
          <p:nvPr/>
        </p:nvSpPr>
        <p:spPr>
          <a:xfrm>
            <a:off x="1090047" y="382012"/>
            <a:ext cx="10011905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Visi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biasanya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terinspirasi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oleh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keyataan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bahwa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diperlukan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Mendefinisikan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visi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jelas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elemen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penting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kepemimpinan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Visi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didefinisikan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menyebabkan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berbagai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variasi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interpretasi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berbagai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tingkatan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perusahaan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yang pada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gilirannya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mendistorsi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implementasi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200" b="0" cap="none" spc="0" dirty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AD08E6-3435-4724-94E3-83E842E56917}"/>
              </a:ext>
            </a:extLst>
          </p:cNvPr>
          <p:cNvSpPr/>
          <p:nvPr/>
        </p:nvSpPr>
        <p:spPr>
          <a:xfrm>
            <a:off x="1090047" y="4300500"/>
            <a:ext cx="10011905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Langkah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pertama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seorang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mendefinisikan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visi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perusahaan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merumuskan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gambaran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perusahaan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di masa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depan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ingin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dicapai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1977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E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6EFCE20-63AD-4409-B9B5-97D8FA0F2539}"/>
              </a:ext>
            </a:extLst>
          </p:cNvPr>
          <p:cNvSpPr/>
          <p:nvPr/>
        </p:nvSpPr>
        <p:spPr>
          <a:xfrm>
            <a:off x="1255362" y="476574"/>
            <a:ext cx="1001190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71500" indent="-571500" algn="just">
              <a:buFont typeface="+mj-lt"/>
              <a:buAutoNum type="romanLcPeriod" startAt="2"/>
            </a:pP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32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engaktifkan</a:t>
            </a:r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b="0" i="1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Activating</a:t>
            </a:r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2B429A8-DDC9-4379-A790-C08DFA39DE9A}"/>
              </a:ext>
            </a:extLst>
          </p:cNvPr>
          <p:cNvSpPr/>
          <p:nvPr/>
        </p:nvSpPr>
        <p:spPr>
          <a:xfrm>
            <a:off x="1839133" y="1867261"/>
            <a:ext cx="10011905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Salah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satu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tugas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setiap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mengaktifkan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pengikut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bawahanya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Yakni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memastikan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bahwa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pengikutnya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tsb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memahami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mendukung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visi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Karena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dipungkiri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bahwa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kemajuan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visi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sulit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dicapai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bila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mendapatkan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tantangan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implementasi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terganggu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visi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tdk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pernah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tercapai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terjadi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penundaan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implementasi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visi</a:t>
            </a:r>
            <a:r>
              <a:rPr lang="en-US" sz="3200" b="0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692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138E8A-22A1-4216-BBD3-41A91CA8A213}"/>
              </a:ext>
            </a:extLst>
          </p:cNvPr>
          <p:cNvSpPr/>
          <p:nvPr/>
        </p:nvSpPr>
        <p:spPr>
          <a:xfrm>
            <a:off x="1255362" y="476574"/>
            <a:ext cx="1001190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71500" indent="-571500" algn="just">
              <a:buFont typeface="+mj-lt"/>
              <a:buAutoNum type="romanLcPeriod" startAt="3"/>
            </a:pP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Mendukung</a:t>
            </a:r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b="0" i="1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Supporting</a:t>
            </a:r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C7691D-B696-4F09-B8D1-4FF1ADCB4687}"/>
              </a:ext>
            </a:extLst>
          </p:cNvPr>
          <p:cNvSpPr/>
          <p:nvPr/>
        </p:nvSpPr>
        <p:spPr>
          <a:xfrm>
            <a:off x="1885628" y="1659285"/>
            <a:ext cx="10011905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Agar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seorang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mendapat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dukungan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bawahanya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maka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bersikap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jujur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dipercaya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Apabila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pimpinan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ingin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dipercaya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oleh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bawahanya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maka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dia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juga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bersedia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memberikan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kepercayaan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bawahanya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4778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58A0515-9276-4144-8051-DE7CC6655C5A}"/>
              </a:ext>
            </a:extLst>
          </p:cNvPr>
          <p:cNvSpPr/>
          <p:nvPr/>
        </p:nvSpPr>
        <p:spPr>
          <a:xfrm>
            <a:off x="1255362" y="476574"/>
            <a:ext cx="1001190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71500" indent="-571500" algn="just">
              <a:buFont typeface="+mj-lt"/>
              <a:buAutoNum type="romanLcPeriod" startAt="4"/>
            </a:pP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Melaksanakan</a:t>
            </a:r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b="0" i="1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Implementing</a:t>
            </a:r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B8ECB3-0B65-464E-908A-784FA59116C5}"/>
              </a:ext>
            </a:extLst>
          </p:cNvPr>
          <p:cNvSpPr/>
          <p:nvPr/>
        </p:nvSpPr>
        <p:spPr>
          <a:xfrm>
            <a:off x="1839133" y="1867261"/>
            <a:ext cx="10011905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Langkah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1" cap="none" spc="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implementing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rencana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rinci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jadwal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diselesaikan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utk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menjadikan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visi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kenyataan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Instrumenya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beragam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tergantung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sifat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perubahanya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jangka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waktu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tersedia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utk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mencapainya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tetapi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alasan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dasarnya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tetap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yakni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: (1)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memastikan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bahwa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semua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konsekwensi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dpt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dimengerti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(2)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mengidentifikasi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semua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tindakan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dilaksanakan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utk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(3)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membagikan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tanggungjawab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utk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berbagai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tindakan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39349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B33914-FA4C-4784-BF31-B0CE320197C6}"/>
              </a:ext>
            </a:extLst>
          </p:cNvPr>
          <p:cNvSpPr/>
          <p:nvPr/>
        </p:nvSpPr>
        <p:spPr>
          <a:xfrm>
            <a:off x="1575662" y="1030352"/>
            <a:ext cx="10011905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(4)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Membangun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prioritas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berbagai</a:t>
            </a:r>
            <a:r>
              <a:rPr lang="en-US" sz="32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tindakan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terutama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apabila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proses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tdk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waktunya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(5)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mengusahakan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anggaran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diperlukan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utk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menjamin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rencana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pelaksanaan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(6)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menetapkan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tim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struktur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diperlukan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utk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implementgasi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rencana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(7)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membagikan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hak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sumberdaya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manusia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thd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tugas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(8)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menetapkan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utk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program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(9)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mempertimbangkan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kebijakan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diperlukan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utk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membuat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proses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implementasi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berjalan</a:t>
            </a:r>
            <a:r>
              <a:rPr lang="en-US" sz="320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b="0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371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FF5EB6-B4B6-40B6-A84A-9CA9897FD446}"/>
              </a:ext>
            </a:extLst>
          </p:cNvPr>
          <p:cNvSpPr/>
          <p:nvPr/>
        </p:nvSpPr>
        <p:spPr>
          <a:xfrm>
            <a:off x="1255362" y="476574"/>
            <a:ext cx="1001190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71500" indent="-571500" algn="just">
              <a:buFont typeface="+mj-lt"/>
              <a:buAutoNum type="romanLcPeriod" startAt="5"/>
            </a:pP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Memastikan</a:t>
            </a:r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b="0" i="1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Ensuring</a:t>
            </a:r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89E7B1-2A15-4C84-A2DC-A44688BEACF0}"/>
              </a:ext>
            </a:extLst>
          </p:cNvPr>
          <p:cNvSpPr/>
          <p:nvPr/>
        </p:nvSpPr>
        <p:spPr>
          <a:xfrm>
            <a:off x="1808137" y="1413063"/>
            <a:ext cx="10011905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Ensuring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memastikan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bahwa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implementasi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dilaklukan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sesuai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dgn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rencana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apabila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terdapat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penyimpangan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deviasi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apakah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koreksi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36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mana</a:t>
            </a:r>
            <a:r>
              <a:rPr lang="en-US" sz="36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seharusnya</a:t>
            </a:r>
            <a:r>
              <a:rPr lang="en-US" sz="36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Ensuring juga </a:t>
            </a:r>
            <a:r>
              <a:rPr lang="en-US" sz="360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memastikan</a:t>
            </a:r>
            <a:r>
              <a:rPr lang="en-US" sz="360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apakah</a:t>
            </a:r>
            <a:r>
              <a:rPr lang="en-US" sz="360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sz="360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360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diinginkan</a:t>
            </a:r>
            <a:r>
              <a:rPr lang="en-US" sz="360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US" sz="360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360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dicapai</a:t>
            </a:r>
            <a:r>
              <a:rPr lang="en-US" sz="360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133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FF5EB6-B4B6-40B6-A84A-9CA9897FD446}"/>
              </a:ext>
            </a:extLst>
          </p:cNvPr>
          <p:cNvSpPr/>
          <p:nvPr/>
        </p:nvSpPr>
        <p:spPr>
          <a:xfrm>
            <a:off x="1255362" y="476574"/>
            <a:ext cx="1001190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71500" indent="-571500" algn="just">
              <a:buFont typeface="+mj-lt"/>
              <a:buAutoNum type="romanLcPeriod" startAt="6"/>
            </a:pP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Mengenal</a:t>
            </a:r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b="0" i="1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Recognizing</a:t>
            </a:r>
            <a:r>
              <a:rPr lang="en-US" sz="3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89E7B1-2A15-4C84-A2DC-A44688BEACF0}"/>
              </a:ext>
            </a:extLst>
          </p:cNvPr>
          <p:cNvSpPr/>
          <p:nvPr/>
        </p:nvSpPr>
        <p:spPr>
          <a:xfrm>
            <a:off x="1808137" y="1413063"/>
            <a:ext cx="1001190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Langkah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terakhir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dlm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model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kepemimpinan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fundamental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memberikan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i="1" cap="none" spc="0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reward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kpd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terlibat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dlm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proses </a:t>
            </a:r>
            <a:r>
              <a:rPr lang="en-US" sz="36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6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179E1C-5B5F-4D0C-8B0E-F1E2BFE27C1C}"/>
              </a:ext>
            </a:extLst>
          </p:cNvPr>
          <p:cNvSpPr/>
          <p:nvPr/>
        </p:nvSpPr>
        <p:spPr>
          <a:xfrm>
            <a:off x="1808136" y="3690611"/>
            <a:ext cx="10011905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6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Seorang</a:t>
            </a:r>
            <a:r>
              <a:rPr lang="en-US" sz="3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r>
              <a:rPr lang="en-US" sz="3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fundamental, agar </a:t>
            </a:r>
            <a:r>
              <a:rPr lang="en-US" sz="36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berhasil</a:t>
            </a:r>
            <a:r>
              <a:rPr lang="en-US" sz="3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3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mencapai</a:t>
            </a:r>
            <a:r>
              <a:rPr lang="en-US" sz="3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sz="3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maka</a:t>
            </a:r>
            <a:r>
              <a:rPr lang="en-US" sz="3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perlu</a:t>
            </a:r>
            <a:r>
              <a:rPr lang="en-US" sz="3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menjalankan</a:t>
            </a:r>
            <a:r>
              <a:rPr lang="en-US" sz="3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proses </a:t>
            </a:r>
            <a:r>
              <a:rPr lang="en-US" sz="36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3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3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bertahap</a:t>
            </a:r>
            <a:r>
              <a:rPr lang="en-US" sz="3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dgn</a:t>
            </a:r>
            <a:r>
              <a:rPr lang="en-US" sz="3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sz="3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0" i="1" cap="none" spc="0" dirty="0">
                <a:ln w="0"/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envisioning, </a:t>
            </a:r>
            <a:r>
              <a:rPr lang="en-US" sz="3600" b="0" i="1" cap="none" spc="0" dirty="0" err="1">
                <a:ln w="0"/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activing</a:t>
            </a:r>
            <a:r>
              <a:rPr lang="en-US" sz="3600" b="0" i="1" cap="none" spc="0" dirty="0">
                <a:ln w="0"/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supporting, implementing, ensuring</a:t>
            </a:r>
            <a:r>
              <a:rPr lang="en-US" sz="36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dan </a:t>
            </a:r>
            <a:r>
              <a:rPr lang="en-US" sz="3600" b="0" i="1" cap="none" spc="0" dirty="0">
                <a:ln w="0"/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recognizing</a:t>
            </a:r>
            <a:r>
              <a:rPr lang="en-US" sz="3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0807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E9EECA-8561-4A8B-9F9E-7ED007CDFE8C}"/>
              </a:ext>
            </a:extLst>
          </p:cNvPr>
          <p:cNvSpPr/>
          <p:nvPr/>
        </p:nvSpPr>
        <p:spPr>
          <a:xfrm>
            <a:off x="1177212" y="580597"/>
            <a:ext cx="1029153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Pendekatan</a:t>
            </a:r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Kepemimpinan</a:t>
            </a:r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Transformasi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5D09AC-01BD-4862-BE02-C7177B410F35}"/>
              </a:ext>
            </a:extLst>
          </p:cNvPr>
          <p:cNvSpPr/>
          <p:nvPr/>
        </p:nvSpPr>
        <p:spPr>
          <a:xfrm>
            <a:off x="1317026" y="1874703"/>
            <a:ext cx="10011905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4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Pendekatan</a:t>
            </a:r>
            <a:r>
              <a:rPr lang="en-US" sz="4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kepemimpinan</a:t>
            </a:r>
            <a:r>
              <a:rPr lang="en-US" sz="4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transormasi</a:t>
            </a:r>
            <a:r>
              <a:rPr lang="en-US" sz="4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menunjukan</a:t>
            </a:r>
            <a:r>
              <a:rPr lang="en-US" sz="4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tingkat</a:t>
            </a:r>
            <a:r>
              <a:rPr lang="en-US" sz="4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kepedulian</a:t>
            </a:r>
            <a:r>
              <a:rPr lang="en-US" sz="4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4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dibawa</a:t>
            </a:r>
            <a:r>
              <a:rPr lang="en-US" sz="4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oleh </a:t>
            </a:r>
            <a:r>
              <a:rPr lang="en-US" sz="4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seorang</a:t>
            </a:r>
            <a:r>
              <a:rPr lang="en-US" sz="4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pimpinan</a:t>
            </a:r>
            <a:r>
              <a:rPr lang="en-US" sz="4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4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merubah</a:t>
            </a:r>
            <a:r>
              <a:rPr lang="en-US" sz="4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4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transformasi</a:t>
            </a:r>
            <a:r>
              <a:rPr lang="en-US" sz="4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dan </a:t>
            </a:r>
            <a:r>
              <a:rPr lang="en-US" sz="4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mempengaruhi</a:t>
            </a:r>
            <a:r>
              <a:rPr lang="en-US" sz="4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orang lain </a:t>
            </a:r>
            <a:r>
              <a:rPr lang="en-US" sz="4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4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sz="4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lang="en-US" sz="4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4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US" sz="4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maksud</a:t>
            </a:r>
            <a:r>
              <a:rPr lang="en-US" sz="4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4000" b="0" cap="none" spc="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tujuanya</a:t>
            </a:r>
            <a:r>
              <a:rPr lang="en-US" sz="40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40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4009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4790981-68FE-4A88-8F4B-B9B081A23D76}"/>
              </a:ext>
            </a:extLst>
          </p:cNvPr>
          <p:cNvSpPr/>
          <p:nvPr/>
        </p:nvSpPr>
        <p:spPr>
          <a:xfrm>
            <a:off x="937647" y="1670422"/>
            <a:ext cx="10011905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Tindakan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diambil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oleh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seorang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pimpinan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tranformasi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menunjukan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kapabilitas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4000" b="0" cap="none" spc="0" dirty="0" err="1">
                <a:ln w="0"/>
                <a:solidFill>
                  <a:srgbClr val="66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pengetahuan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keterampilan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0" cap="none" spc="0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pengalaman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dirinya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9439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83E5EA-97A1-4B69-927E-0425A0DA6588}"/>
              </a:ext>
            </a:extLst>
          </p:cNvPr>
          <p:cNvSpPr/>
          <p:nvPr/>
        </p:nvSpPr>
        <p:spPr>
          <a:xfrm>
            <a:off x="947375" y="503103"/>
            <a:ext cx="10011905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Pendekatan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kepemimpinan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trasformasi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dimana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seorang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pimpinan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bersifat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i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expanded awareness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i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limited awareness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A93636-4A31-435C-B3E9-8DFF8C750BBF}"/>
              </a:ext>
            </a:extLst>
          </p:cNvPr>
          <p:cNvSpPr/>
          <p:nvPr/>
        </p:nvSpPr>
        <p:spPr>
          <a:xfrm>
            <a:off x="947374" y="2571852"/>
            <a:ext cx="10011905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4000" b="0" i="1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expanded awareness </a:t>
            </a:r>
            <a:r>
              <a:rPr lang="en-US" sz="40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dinamankan</a:t>
            </a:r>
            <a:r>
              <a:rPr lang="en-US" sz="40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i="1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conscious approach</a:t>
            </a:r>
            <a:r>
              <a:rPr lang="en-US" sz="40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sz="4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limited awareness </a:t>
            </a:r>
            <a:r>
              <a:rPr lang="en-US" sz="4000" b="0" cap="none" spc="0" dirty="0" err="1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4000" b="0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i="1" cap="none" spc="0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reactive approach, 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Anderson (2001)</a:t>
            </a:r>
            <a:endParaRPr lang="en-US" sz="4000" b="0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437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AA5BE49-A65D-457A-B1EE-FEF2681E4A85}"/>
              </a:ext>
            </a:extLst>
          </p:cNvPr>
          <p:cNvSpPr/>
          <p:nvPr/>
        </p:nvSpPr>
        <p:spPr>
          <a:xfrm>
            <a:off x="281246" y="335764"/>
            <a:ext cx="41921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The reactive approach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0CC753-483C-46B2-819F-AF4188E85973}"/>
              </a:ext>
            </a:extLst>
          </p:cNvPr>
          <p:cNvSpPr/>
          <p:nvPr/>
        </p:nvSpPr>
        <p:spPr>
          <a:xfrm>
            <a:off x="519358" y="1320227"/>
            <a:ext cx="10011905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Pendekatan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4000" b="0" i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approach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reaktif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pendekatan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yang paling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umum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digunakan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kepemimpinan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transformasi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Dimana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pimpinan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merespon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reaktif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tindakanya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tdk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sengaja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tanpa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disadari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kejadian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luar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kesadaranya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bereaksi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cara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seperti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kebiasaan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otomatis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tanpa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niat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sadar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4337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EC419B-80F1-4B9F-8C6A-92D02B191BF0}"/>
              </a:ext>
            </a:extLst>
          </p:cNvPr>
          <p:cNvSpPr/>
          <p:nvPr/>
        </p:nvSpPr>
        <p:spPr>
          <a:xfrm>
            <a:off x="490175" y="405827"/>
            <a:ext cx="10011905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Pimpinan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reaktif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biasanya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membedakan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type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hadapi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shg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sendiri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tdk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menyadari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transformasional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sbg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sesuatu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berbeda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Mengapa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demikian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?. Karena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bertindak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hanya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kebutuhan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tanpa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berfikir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sadar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sebab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tdk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melihat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orang lain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hal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menyulitkan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melampaui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strategi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kepemimpinan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58495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782AE43-0250-47BC-82CE-8A8303A5264E}"/>
              </a:ext>
            </a:extLst>
          </p:cNvPr>
          <p:cNvSpPr/>
          <p:nvPr/>
        </p:nvSpPr>
        <p:spPr>
          <a:xfrm>
            <a:off x="737223" y="1012954"/>
            <a:ext cx="1056631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Kelamahan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kepemimpinan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antara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lain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pemimpinan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reaktif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terbatas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pendekatan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transformasi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pd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keadaan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kondisi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saat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keyakinannya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saja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gayanya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memimpin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serta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merujuk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hanya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praktik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kepemimpinan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terbukti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kebenaranya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tanpa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mengetahui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apakah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praktek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kepemimpinan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relevan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diterapkan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8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tempatnya</a:t>
            </a:r>
            <a:r>
              <a:rPr lang="en-US" sz="28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seperti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terjepak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pd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pemahaman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saat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pengaruh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keadaan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hanya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kebiasaan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saja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yakni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bagaimana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perjanjian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tanpa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perlu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adanya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berubah</a:t>
            </a:r>
            <a:endParaRPr lang="en-US" sz="2800" dirty="0">
              <a:solidFill>
                <a:srgbClr val="FFC000"/>
              </a:solidFill>
            </a:endParaRPr>
          </a:p>
          <a:p>
            <a:pPr algn="just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313882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C4D82E2-ACA5-4952-B04F-BEC72F394555}"/>
              </a:ext>
            </a:extLst>
          </p:cNvPr>
          <p:cNvSpPr/>
          <p:nvPr/>
        </p:nvSpPr>
        <p:spPr>
          <a:xfrm>
            <a:off x="281246" y="335764"/>
            <a:ext cx="45952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ii. the Conscious approach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15CDAE-896F-4CE4-869C-3B7155B4606D}"/>
              </a:ext>
            </a:extLst>
          </p:cNvPr>
          <p:cNvSpPr/>
          <p:nvPr/>
        </p:nvSpPr>
        <p:spPr>
          <a:xfrm>
            <a:off x="516582" y="1357168"/>
            <a:ext cx="1069940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Pendekatan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peduli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seluk-beluk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keunikan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dinamika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transformasi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termasuk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proses dan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manusia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Serta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kepeduliannya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utk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mengembangkan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kompetensi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menciptakan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strategi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inovatif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F17727-81D4-4E05-91C2-AC485FAF0046}"/>
              </a:ext>
            </a:extLst>
          </p:cNvPr>
          <p:cNvSpPr/>
          <p:nvPr/>
        </p:nvSpPr>
        <p:spPr>
          <a:xfrm>
            <a:off x="516581" y="3429000"/>
            <a:ext cx="1069940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conscious/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sadar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membuktikan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ucapkan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membuktikan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kerja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nyatanya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sekalipun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keluar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zona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nyaman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tetap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buktikan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093140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058A62-4F36-41B3-8274-3F8EA6FF6468}"/>
              </a:ext>
            </a:extLst>
          </p:cNvPr>
          <p:cNvSpPr/>
          <p:nvPr/>
        </p:nvSpPr>
        <p:spPr>
          <a:xfrm>
            <a:off x="573633" y="540044"/>
            <a:ext cx="109536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Conscious transformation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mempunyai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hirarki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tingkatan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/level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mempengaruhi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bagaimana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orang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mengorganisasi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Kelima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tingkatakan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tsb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saling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kait-mengkait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satu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sama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lainnya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5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tingkat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4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Individu</a:t>
            </a:r>
            <a:r>
              <a:rPr lang="en-US" sz="24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i="1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individual</a:t>
            </a:r>
            <a:r>
              <a:rPr lang="en-US" sz="24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4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Hubungan</a:t>
            </a:r>
            <a:r>
              <a:rPr lang="en-US" sz="24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i="1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relationship</a:t>
            </a:r>
            <a:r>
              <a:rPr lang="en-US" sz="24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4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Grup</a:t>
            </a:r>
            <a:r>
              <a:rPr lang="en-US" sz="24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i="1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team</a:t>
            </a:r>
            <a:r>
              <a:rPr lang="en-US" sz="24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4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endParaRPr lang="en-US" sz="2400" dirty="0">
              <a:ln w="0"/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indent="-400050">
              <a:buFont typeface="+mj-lt"/>
              <a:buAutoNum type="romanLcPeriod"/>
            </a:pPr>
            <a:r>
              <a:rPr lang="en-US" sz="24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Industri</a:t>
            </a:r>
            <a:r>
              <a:rPr lang="en-US" sz="24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/pasar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855959-07AE-45B1-A6A7-A90E59F27E44}"/>
              </a:ext>
            </a:extLst>
          </p:cNvPr>
          <p:cNvSpPr/>
          <p:nvPr/>
        </p:nvSpPr>
        <p:spPr>
          <a:xfrm>
            <a:off x="573633" y="3811012"/>
            <a:ext cx="109536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terkecil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dlm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industry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individu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Dimana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individu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Bersama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dgn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individu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lainya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membentuk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suatu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hubungan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kerjasama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Dan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invidu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satu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individu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lainya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bekerja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Bersama-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sama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terbentuklah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team.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Sekumpulan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team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Bersama-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sama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menciptkan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suatu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adanya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berbagai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perusahaan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makan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terciptalah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yang Namanya pasar/industry.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2892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41E8F1-5805-4503-8397-9DE44439F6E7}"/>
              </a:ext>
            </a:extLst>
          </p:cNvPr>
          <p:cNvSpPr/>
          <p:nvPr/>
        </p:nvSpPr>
        <p:spPr>
          <a:xfrm>
            <a:off x="486548" y="424954"/>
            <a:ext cx="1029153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E.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Memimpin</a:t>
            </a:r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Besar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FDC11D-F56E-45D0-AFDC-230F97A13E79}"/>
              </a:ext>
            </a:extLst>
          </p:cNvPr>
          <p:cNvSpPr/>
          <p:nvPr/>
        </p:nvSpPr>
        <p:spPr>
          <a:xfrm>
            <a:off x="486548" y="1571176"/>
            <a:ext cx="1085587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kepmimpin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terdapat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mitos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bahwa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penting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hanya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terjadi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didorong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atas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pimpinan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terjadi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tanpa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adanya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dorongan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manajemen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puncak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kenyataan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sedikit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sekali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manajemen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puncak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mampu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mengubah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besaar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Apalagi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dlm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abad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sekarang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nampaknya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agak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janggal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mengharapkan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kekuataan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tunggal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manajemen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puncak</a:t>
            </a:r>
            <a:r>
              <a:rPr lang="en-US" sz="24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62D3C8-79EF-4B0C-9CD6-4016DA7E8A55}"/>
              </a:ext>
            </a:extLst>
          </p:cNvPr>
          <p:cNvSpPr/>
          <p:nvPr/>
        </p:nvSpPr>
        <p:spPr>
          <a:xfrm>
            <a:off x="476985" y="3947996"/>
            <a:ext cx="107099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Pandangan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lain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mengemukakan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bahwa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tdk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mungkin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penting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dlm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hanya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oleh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beberapa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orang di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puncak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Alasanya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sangatlah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sederhana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yakni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(1)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tahu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bahwa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orang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dlm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besar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sinis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selera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mode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manajemen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(2)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menghargai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perbedaan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fundamental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antara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pemenuhan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komitmen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(3)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eksekutif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bijaksana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tahu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bahwa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banyak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inisiatif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manajemen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puncak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tdk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hanya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efektif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tapi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bahkan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membuat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buruk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lagi</a:t>
            </a:r>
            <a:r>
              <a:rPr lang="en-US" sz="24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Peter Senge (1999)</a:t>
            </a:r>
            <a:endParaRPr lang="en-U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0479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416525A-768A-4B17-B88C-6D43FEF81335}"/>
              </a:ext>
            </a:extLst>
          </p:cNvPr>
          <p:cNvSpPr/>
          <p:nvPr/>
        </p:nvSpPr>
        <p:spPr>
          <a:xfrm>
            <a:off x="379543" y="366589"/>
            <a:ext cx="1029153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F.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Memimpin</a:t>
            </a:r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Berbasis</a:t>
            </a:r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Kultural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7BBD96-4DF2-4C08-9E99-529993D060E1}"/>
              </a:ext>
            </a:extLst>
          </p:cNvPr>
          <p:cNvSpPr/>
          <p:nvPr/>
        </p:nvSpPr>
        <p:spPr>
          <a:xfrm>
            <a:off x="379543" y="1512811"/>
            <a:ext cx="1062562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Mengembangkan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budaya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tdk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mungkin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tanpa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adanya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keberanian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seorang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pimpinan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merubah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budaya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diwakilkan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didelegasikan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orang lain. Karena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merubah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budaya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menghadapi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banyak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resiko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Karena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dipandang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keluar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2800" dirty="0">
                <a:ln w="0"/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ECF40B-5876-4E1B-9A9C-C72F74978527}"/>
              </a:ext>
            </a:extLst>
          </p:cNvPr>
          <p:cNvSpPr/>
          <p:nvPr/>
        </p:nvSpPr>
        <p:spPr>
          <a:xfrm>
            <a:off x="379542" y="3960938"/>
            <a:ext cx="1062562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Kepemimpinan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kultural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tindakan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memberikan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contoh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menyeimbangkan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nilai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kemanusiaan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i="1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 value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membimbing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orang lain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cara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mengikuti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dirinya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3696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84D1EB6-2947-4ECA-98A7-D4288F26A4B9}"/>
              </a:ext>
            </a:extLst>
          </p:cNvPr>
          <p:cNvSpPr/>
          <p:nvPr/>
        </p:nvSpPr>
        <p:spPr>
          <a:xfrm>
            <a:off x="608121" y="870785"/>
            <a:ext cx="109757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r>
              <a:rPr lang="en-US" sz="32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kultural</a:t>
            </a:r>
            <a:r>
              <a:rPr lang="en-US" sz="32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32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32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berada</a:t>
            </a:r>
            <a:r>
              <a:rPr lang="en-US" sz="32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32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setiap</a:t>
            </a:r>
            <a:r>
              <a:rPr lang="en-US" sz="32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tingkatan</a:t>
            </a:r>
            <a:r>
              <a:rPr lang="en-US" sz="32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manajemen</a:t>
            </a:r>
            <a:r>
              <a:rPr lang="en-US" sz="32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32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32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mungkin</a:t>
            </a:r>
            <a:r>
              <a:rPr lang="en-US" sz="32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32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direktur</a:t>
            </a:r>
            <a:r>
              <a:rPr lang="en-US" sz="32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manajer</a:t>
            </a:r>
            <a:r>
              <a:rPr lang="en-US" sz="32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supervisor. Karena </a:t>
            </a:r>
            <a:r>
              <a:rPr lang="en-US" sz="32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32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bisa</a:t>
            </a:r>
            <a:r>
              <a:rPr lang="en-US" sz="32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diterma</a:t>
            </a:r>
            <a:r>
              <a:rPr lang="en-US" sz="32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oleh </a:t>
            </a:r>
            <a:r>
              <a:rPr lang="en-US" sz="32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banyak</a:t>
            </a:r>
            <a:r>
              <a:rPr lang="en-US" sz="32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orang.</a:t>
            </a:r>
            <a:endParaRPr lang="en-US" sz="3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3F4BD7-DF6D-45D2-A0A1-31C0399F03A7}"/>
              </a:ext>
            </a:extLst>
          </p:cNvPr>
          <p:cNvSpPr/>
          <p:nvPr/>
        </p:nvSpPr>
        <p:spPr>
          <a:xfrm>
            <a:off x="551519" y="2997900"/>
            <a:ext cx="1097575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kultural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membuat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jelas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bagaimana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masalah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manusia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masalah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operasional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dpt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disatukan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Saat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orang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kelompok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mulai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berbaicara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aspek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operasional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i="1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cultural leader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menambahkan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 side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segi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kemanusiaan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dgn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4897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1B56D24-BF50-48E3-9C4F-33EA77935D53}"/>
              </a:ext>
            </a:extLst>
          </p:cNvPr>
          <p:cNvSpPr/>
          <p:nvPr/>
        </p:nvSpPr>
        <p:spPr>
          <a:xfrm>
            <a:off x="350361" y="347133"/>
            <a:ext cx="1029153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G.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Memimpin</a:t>
            </a:r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Perubahan</a:t>
            </a:r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Berbasis</a:t>
            </a:r>
            <a:r>
              <a:rPr lang="en-US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Hubungan</a:t>
            </a:r>
            <a:endParaRPr lang="en-US" sz="4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26C562-9F39-4028-BCFB-C51110B764B6}"/>
              </a:ext>
            </a:extLst>
          </p:cNvPr>
          <p:cNvSpPr/>
          <p:nvPr/>
        </p:nvSpPr>
        <p:spPr>
          <a:xfrm>
            <a:off x="434787" y="1366896"/>
            <a:ext cx="1097575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Memimpin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berdasar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hubungan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dgn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mengintegrasikan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semua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kemungkinan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hubungan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dapt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utk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mencapai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diharapkan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negosiasi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membujuk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mengintegrasikan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membangun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jaringan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koalisi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kolaborasi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dgn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pesaing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utk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menyelesaikan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Bersama.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9199CD-F454-4BE5-9D9B-912C5B6D6206}"/>
              </a:ext>
            </a:extLst>
          </p:cNvPr>
          <p:cNvSpPr/>
          <p:nvPr/>
        </p:nvSpPr>
        <p:spPr>
          <a:xfrm>
            <a:off x="434787" y="3925542"/>
            <a:ext cx="1097575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i="1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Connective leadership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salah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satu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model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kepemimpinan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diajukan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oleh Jean Lipman-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Blumen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Hesselbein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Johnston, 2002).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Menurut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Lipman-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Blumen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pemimpin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belajar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mengintegrasikan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interdependence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saling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ketergantungan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dgn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diversity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800" dirty="0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beragaman</a:t>
            </a:r>
            <a:r>
              <a:rPr lang="en-US" sz="2800" dirty="0">
                <a:ln w="0"/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131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7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370D2E8-B9D8-46D3-9ED0-FEC0F474B8F9}"/>
              </a:ext>
            </a:extLst>
          </p:cNvPr>
          <p:cNvSpPr/>
          <p:nvPr/>
        </p:nvSpPr>
        <p:spPr>
          <a:xfrm>
            <a:off x="333224" y="1571176"/>
            <a:ext cx="1152555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i="1" dirty="0">
                <a:ln w="0"/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Interdependence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menyangkut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kegiatan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saling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melengkapi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antara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visi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masalah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Bersama, dan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Bersama.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Sementara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>
                <a:ln w="0"/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diversity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mencerminkan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karakter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individu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kelompok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organisai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berbeda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memajukan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prioritas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yg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berbeda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Keragaman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kekuatan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utk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perbedaan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sosial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budaya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Keberagaman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meningkatkan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prioritas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baru</a:t>
            </a:r>
            <a:r>
              <a:rPr lang="en-US" sz="3200" dirty="0">
                <a:ln w="0"/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6598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B05D18-F2D7-4616-8119-917348C7E750}"/>
              </a:ext>
            </a:extLst>
          </p:cNvPr>
          <p:cNvSpPr/>
          <p:nvPr/>
        </p:nvSpPr>
        <p:spPr>
          <a:xfrm>
            <a:off x="599273" y="2138704"/>
            <a:ext cx="11015553" cy="5167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just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D" sz="2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Wibowo (2012). </a:t>
            </a:r>
            <a:r>
              <a:rPr lang="en-ID" sz="2800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Manajemen</a:t>
            </a:r>
            <a:r>
              <a:rPr lang="en-ID" sz="2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Perubahan</a:t>
            </a:r>
            <a:r>
              <a:rPr lang="en-ID" sz="2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D" sz="2800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Edisi</a:t>
            </a:r>
            <a:r>
              <a:rPr lang="en-ID" sz="2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Ketiga</a:t>
            </a:r>
            <a:r>
              <a:rPr lang="en-ID" sz="2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PT. </a:t>
            </a:r>
            <a:r>
              <a:rPr lang="en-ID" sz="2800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Rajagrafindo</a:t>
            </a:r>
            <a:r>
              <a:rPr lang="en-ID" sz="2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</a:pPr>
            <a:r>
              <a:rPr lang="en-ID" sz="2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</a:t>
            </a:r>
            <a:r>
              <a:rPr lang="en-ID" sz="2800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Persada</a:t>
            </a:r>
            <a:r>
              <a:rPr lang="en-ID" sz="2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Jakarta.</a:t>
            </a:r>
            <a:endParaRPr lang="en-US" sz="2800" dirty="0">
              <a:solidFill>
                <a:srgbClr val="00B0F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457200" algn="just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D" sz="2800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Nasution</a:t>
            </a:r>
            <a:r>
              <a:rPr lang="en-ID" sz="2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M. Nur. (2010). </a:t>
            </a:r>
            <a:r>
              <a:rPr lang="en-ID" sz="2800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Manajemen</a:t>
            </a:r>
            <a:r>
              <a:rPr lang="en-ID" sz="2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Perubahan</a:t>
            </a:r>
            <a:r>
              <a:rPr lang="en-ID" sz="2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D" sz="2800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Ghalia</a:t>
            </a:r>
            <a:r>
              <a:rPr lang="en-ID" sz="2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Indonesia. 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</a:pPr>
            <a:r>
              <a:rPr lang="en-ID" sz="28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Bogor.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ID" sz="2800" dirty="0" err="1">
                <a:solidFill>
                  <a:srgbClr val="00B0F0"/>
                </a:solidFill>
              </a:rPr>
              <a:t>Vanim</a:t>
            </a:r>
            <a:r>
              <a:rPr lang="en-ID" sz="2800" dirty="0">
                <a:solidFill>
                  <a:srgbClr val="00B0F0"/>
                </a:solidFill>
              </a:rPr>
              <a:t>, Gerald A. (2010). </a:t>
            </a:r>
            <a:r>
              <a:rPr lang="en-ID" sz="2800" dirty="0" err="1">
                <a:solidFill>
                  <a:srgbClr val="00B0F0"/>
                </a:solidFill>
              </a:rPr>
              <a:t>Mengelola</a:t>
            </a:r>
            <a:r>
              <a:rPr lang="en-ID" sz="2800" dirty="0">
                <a:solidFill>
                  <a:srgbClr val="00B0F0"/>
                </a:solidFill>
              </a:rPr>
              <a:t> </a:t>
            </a:r>
            <a:r>
              <a:rPr lang="en-ID" sz="2800" dirty="0" err="1">
                <a:solidFill>
                  <a:srgbClr val="00B0F0"/>
                </a:solidFill>
              </a:rPr>
              <a:t>Perubahan</a:t>
            </a:r>
            <a:r>
              <a:rPr lang="en-ID" sz="2800" dirty="0">
                <a:solidFill>
                  <a:srgbClr val="00B0F0"/>
                </a:solidFill>
              </a:rPr>
              <a:t>. </a:t>
            </a:r>
            <a:r>
              <a:rPr lang="en-ID" sz="2800" dirty="0" err="1">
                <a:solidFill>
                  <a:srgbClr val="00B0F0"/>
                </a:solidFill>
              </a:rPr>
              <a:t>Indeks</a:t>
            </a:r>
            <a:r>
              <a:rPr lang="en-ID" sz="2800" dirty="0">
                <a:solidFill>
                  <a:srgbClr val="00B0F0"/>
                </a:solidFill>
              </a:rPr>
              <a:t>. Jakarta.PT.    </a:t>
            </a:r>
          </a:p>
          <a:p>
            <a:pPr lvl="0"/>
            <a:r>
              <a:rPr lang="en-ID" sz="2800" dirty="0">
                <a:solidFill>
                  <a:srgbClr val="00B0F0"/>
                </a:solidFill>
              </a:rPr>
              <a:t>               </a:t>
            </a:r>
            <a:r>
              <a:rPr lang="en-ID" sz="2800" dirty="0" err="1">
                <a:solidFill>
                  <a:srgbClr val="00B0F0"/>
                </a:solidFill>
              </a:rPr>
              <a:t>Indeks</a:t>
            </a:r>
            <a:endParaRPr lang="en-US" sz="2800" dirty="0">
              <a:solidFill>
                <a:srgbClr val="00B0F0"/>
              </a:solidFill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ID" sz="2800" dirty="0" err="1">
                <a:solidFill>
                  <a:srgbClr val="00B0F0"/>
                </a:solidFill>
              </a:rPr>
              <a:t>Mulyana</a:t>
            </a:r>
            <a:r>
              <a:rPr lang="en-ID" sz="2800" dirty="0">
                <a:solidFill>
                  <a:srgbClr val="00B0F0"/>
                </a:solidFill>
              </a:rPr>
              <a:t>, </a:t>
            </a:r>
            <a:r>
              <a:rPr lang="en-ID" sz="2800" dirty="0" err="1">
                <a:solidFill>
                  <a:srgbClr val="00B0F0"/>
                </a:solidFill>
              </a:rPr>
              <a:t>Dedi</a:t>
            </a:r>
            <a:r>
              <a:rPr lang="en-ID" sz="2800" dirty="0">
                <a:solidFill>
                  <a:srgbClr val="00B0F0"/>
                </a:solidFill>
              </a:rPr>
              <a:t>. (2019). </a:t>
            </a:r>
            <a:r>
              <a:rPr lang="en-ID" sz="2800" dirty="0" err="1">
                <a:solidFill>
                  <a:srgbClr val="00B0F0"/>
                </a:solidFill>
              </a:rPr>
              <a:t>Pengantar</a:t>
            </a:r>
            <a:r>
              <a:rPr lang="en-ID" sz="2800" dirty="0">
                <a:solidFill>
                  <a:srgbClr val="00B0F0"/>
                </a:solidFill>
              </a:rPr>
              <a:t> </a:t>
            </a:r>
            <a:r>
              <a:rPr lang="en-ID" sz="2800" dirty="0" err="1">
                <a:solidFill>
                  <a:srgbClr val="00B0F0"/>
                </a:solidFill>
              </a:rPr>
              <a:t>Komunikasi</a:t>
            </a:r>
            <a:r>
              <a:rPr lang="en-ID" sz="2800" dirty="0">
                <a:solidFill>
                  <a:srgbClr val="00B0F0"/>
                </a:solidFill>
              </a:rPr>
              <a:t> Lintas </a:t>
            </a:r>
            <a:r>
              <a:rPr lang="en-ID" sz="2800" dirty="0" err="1">
                <a:solidFill>
                  <a:srgbClr val="00B0F0"/>
                </a:solidFill>
              </a:rPr>
              <a:t>Budaya</a:t>
            </a:r>
            <a:r>
              <a:rPr lang="en-ID" sz="2800" dirty="0">
                <a:solidFill>
                  <a:srgbClr val="00B0F0"/>
                </a:solidFill>
              </a:rPr>
              <a:t>. PT. </a:t>
            </a:r>
            <a:r>
              <a:rPr lang="en-ID" sz="2800" dirty="0" err="1">
                <a:solidFill>
                  <a:srgbClr val="00B0F0"/>
                </a:solidFill>
              </a:rPr>
              <a:t>Remaja</a:t>
            </a:r>
            <a:r>
              <a:rPr lang="en-ID" sz="2800" dirty="0">
                <a:solidFill>
                  <a:srgbClr val="00B0F0"/>
                </a:solidFill>
              </a:rPr>
              <a:t>  </a:t>
            </a:r>
          </a:p>
          <a:p>
            <a:r>
              <a:rPr lang="en-ID" sz="2800" dirty="0">
                <a:solidFill>
                  <a:srgbClr val="00B0F0"/>
                </a:solidFill>
              </a:rPr>
              <a:t>               </a:t>
            </a:r>
            <a:r>
              <a:rPr lang="en-ID" sz="2800" dirty="0" err="1">
                <a:solidFill>
                  <a:srgbClr val="00B0F0"/>
                </a:solidFill>
              </a:rPr>
              <a:t>Rosdakarya</a:t>
            </a:r>
            <a:r>
              <a:rPr lang="en-ID" sz="2800" dirty="0">
                <a:solidFill>
                  <a:srgbClr val="00B0F0"/>
                </a:solidFill>
              </a:rPr>
              <a:t>.  Bandung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D" sz="2800" dirty="0" err="1">
                <a:solidFill>
                  <a:srgbClr val="00B0F0"/>
                </a:solidFill>
              </a:rPr>
              <a:t>Kasali</a:t>
            </a:r>
            <a:r>
              <a:rPr lang="en-ID" sz="2800" dirty="0">
                <a:solidFill>
                  <a:srgbClr val="00B0F0"/>
                </a:solidFill>
              </a:rPr>
              <a:t>, </a:t>
            </a:r>
            <a:r>
              <a:rPr lang="en-ID" sz="2800" dirty="0" err="1">
                <a:solidFill>
                  <a:srgbClr val="00B0F0"/>
                </a:solidFill>
              </a:rPr>
              <a:t>Rhenald</a:t>
            </a:r>
            <a:r>
              <a:rPr lang="en-ID" sz="2800" dirty="0">
                <a:solidFill>
                  <a:srgbClr val="00B0F0"/>
                </a:solidFill>
              </a:rPr>
              <a:t>. (2005). Change. </a:t>
            </a:r>
            <a:r>
              <a:rPr lang="en-ID" sz="2800" dirty="0" err="1">
                <a:solidFill>
                  <a:srgbClr val="00B0F0"/>
                </a:solidFill>
              </a:rPr>
              <a:t>Gramedia</a:t>
            </a:r>
            <a:r>
              <a:rPr lang="en-ID" sz="2800" dirty="0">
                <a:solidFill>
                  <a:srgbClr val="00B0F0"/>
                </a:solidFill>
              </a:rPr>
              <a:t>. Jakarta.</a:t>
            </a:r>
            <a:endParaRPr lang="en-US" sz="2800" dirty="0">
              <a:solidFill>
                <a:srgbClr val="00B0F0"/>
              </a:solidFill>
            </a:endParaRPr>
          </a:p>
          <a:p>
            <a:pPr lvl="0"/>
            <a:endParaRPr lang="en-US" sz="2800" dirty="0">
              <a:solidFill>
                <a:srgbClr val="FFFF00"/>
              </a:solidFill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</a:pPr>
            <a:endParaRPr lang="en-US" sz="2800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8C77A6-B495-4038-950F-5EA46251AE04}"/>
              </a:ext>
            </a:extLst>
          </p:cNvPr>
          <p:cNvSpPr/>
          <p:nvPr/>
        </p:nvSpPr>
        <p:spPr>
          <a:xfrm>
            <a:off x="4248044" y="126859"/>
            <a:ext cx="32095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REFERENSI</a:t>
            </a:r>
          </a:p>
        </p:txBody>
      </p:sp>
    </p:spTree>
    <p:extLst>
      <p:ext uri="{BB962C8B-B14F-4D97-AF65-F5344CB8AC3E}">
        <p14:creationId xmlns:p14="http://schemas.microsoft.com/office/powerpoint/2010/main" val="2572122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1981</Words>
  <Application>Microsoft Office PowerPoint</Application>
  <PresentationFormat>Widescreen</PresentationFormat>
  <Paragraphs>85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Algerian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SUPRIYADI</dc:creator>
  <cp:lastModifiedBy>SUPRIYADI</cp:lastModifiedBy>
  <cp:revision>45</cp:revision>
  <dcterms:created xsi:type="dcterms:W3CDTF">2020-11-15T03:29:19Z</dcterms:created>
  <dcterms:modified xsi:type="dcterms:W3CDTF">2020-11-19T00:05:00Z</dcterms:modified>
</cp:coreProperties>
</file>