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20"/>
  </p:notesMasterIdLst>
  <p:sldIdLst>
    <p:sldId id="256" r:id="rId2"/>
    <p:sldId id="259" r:id="rId3"/>
    <p:sldId id="260" r:id="rId4"/>
    <p:sldId id="261" r:id="rId5"/>
    <p:sldId id="262" r:id="rId6"/>
    <p:sldId id="263" r:id="rId7"/>
    <p:sldId id="273" r:id="rId8"/>
    <p:sldId id="264" r:id="rId9"/>
    <p:sldId id="265" r:id="rId10"/>
    <p:sldId id="266" r:id="rId11"/>
    <p:sldId id="267" r:id="rId12"/>
    <p:sldId id="268" r:id="rId13"/>
    <p:sldId id="274" r:id="rId14"/>
    <p:sldId id="269" r:id="rId15"/>
    <p:sldId id="275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67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90BCAC0-9D1E-45FE-97A0-7D6AF4E6258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0413" y="2246313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84313" y="3789363"/>
            <a:ext cx="6400800" cy="550862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DE54A82-0759-4563-B76A-214AF8E5329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A1C3387-A954-4264-BC1B-8A80650223A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2685D16-4E99-4E4B-8FC0-C0634A392FD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96975"/>
            <a:ext cx="4038600" cy="4929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96975"/>
            <a:ext cx="4038600" cy="4929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E6DFEB0-8C0E-4B58-8ED1-3143DC62E0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E8C3C52-45A0-4BB8-9A15-A06BF71A7C3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DEB407C-EC76-462F-9414-9392D728BB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E9B996-B673-43B7-BD93-AC0A35F1D2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FFCE5F9-136F-4C30-B729-8DA80771A6D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0CF0668-2ACB-412D-98EF-FD503215572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C760024-1F55-4B81-9F88-A9BF445DD6F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15888"/>
            <a:ext cx="2057400" cy="60102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5888"/>
            <a:ext cx="6019800" cy="60102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3386D3E-675D-409B-9EA8-BBC4577881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115888"/>
            <a:ext cx="69850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96975"/>
            <a:ext cx="8229600" cy="492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BBE0B1E-8FC9-4A10-A6C3-699004045BE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9EAE7814-4B55-4E4C-B157-0D1D1D7E8FB5}" type="slidenum">
              <a:rPr lang="en-US"/>
              <a:pPr/>
              <a:t>1</a:t>
            </a:fld>
            <a:endParaRPr lang="en-US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0413" y="1752600"/>
            <a:ext cx="7772400" cy="3505200"/>
          </a:xfrm>
        </p:spPr>
        <p:txBody>
          <a:bodyPr/>
          <a:lstStyle/>
          <a:p>
            <a:r>
              <a:rPr lang="id-ID" sz="3600" b="1" smtClean="0">
                <a:latin typeface="Algerian" pitchFamily="82" charset="0"/>
              </a:rPr>
              <a:t>Anggaran kas</a:t>
            </a:r>
            <a:r>
              <a:rPr lang="en-US" b="1" dirty="0">
                <a:solidFill>
                  <a:srgbClr val="FF0000"/>
                </a:solidFill>
                <a:latin typeface="Wide Latin" pitchFamily="18" charset="0"/>
              </a:rPr>
              <a:t/>
            </a:r>
            <a:br>
              <a:rPr lang="en-US" b="1" dirty="0">
                <a:solidFill>
                  <a:srgbClr val="FF0000"/>
                </a:solidFill>
                <a:latin typeface="Wide Latin" pitchFamily="18" charset="0"/>
              </a:rPr>
            </a:br>
            <a:r>
              <a:rPr lang="en-US" b="1" dirty="0" err="1">
                <a:latin typeface="Times New Roman" pitchFamily="18" charset="0"/>
              </a:rPr>
              <a:t>Pertemuan</a:t>
            </a:r>
            <a:r>
              <a:rPr lang="en-US" b="1" dirty="0">
                <a:latin typeface="Times New Roman" pitchFamily="18" charset="0"/>
              </a:rPr>
              <a:t> ke-13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29B082-FBC0-48E9-90FD-2CFDF412832B}" type="slidenum">
              <a:rPr lang="en-US"/>
              <a:pPr/>
              <a:t>2</a:t>
            </a:fld>
            <a:endParaRPr lang="en-US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457200"/>
          </a:xfrm>
        </p:spPr>
        <p:txBody>
          <a:bodyPr/>
          <a:lstStyle/>
          <a:p>
            <a:r>
              <a:rPr lang="en-US" sz="3600" b="1">
                <a:solidFill>
                  <a:srgbClr val="FF0000"/>
                </a:solidFill>
                <a:latin typeface="Algerian" pitchFamily="82" charset="0"/>
              </a:rPr>
              <a:t>PERENCANAAN KAS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838200"/>
            <a:ext cx="8229600" cy="5638800"/>
          </a:xfrm>
        </p:spPr>
        <p:txBody>
          <a:bodyPr/>
          <a:lstStyle/>
          <a:p>
            <a:r>
              <a:rPr lang="en-US" sz="2400" b="1">
                <a:latin typeface="Times New Roman" pitchFamily="18" charset="0"/>
              </a:rPr>
              <a:t>Anggaran Kas menunjukkan Rencana Arus Kas Masuk (cash inflows) dan Arus Kas Keluar (cash outflows) dan posisi akhir pada setiap periode</a:t>
            </a:r>
          </a:p>
          <a:p>
            <a:r>
              <a:rPr lang="en-US" sz="2400" b="1">
                <a:latin typeface="Times New Roman" pitchFamily="18" charset="0"/>
              </a:rPr>
              <a:t>Kebanyakan perusahaan-2  menyusun rencana arus kas jk. panjang maupun jk. pendek (1 tahun rencana laba)</a:t>
            </a:r>
          </a:p>
          <a:p>
            <a:r>
              <a:rPr lang="en-US" sz="2400" b="1">
                <a:latin typeface="Times New Roman" pitchFamily="18" charset="0"/>
              </a:rPr>
              <a:t>Pada dasarnya Anggaran Kas terdiri dari 2 bagian, yaitu Rencana Penerimaan Kas (arus kas masuk) dan Rencana Pengelu- aran (arus kas keluar)</a:t>
            </a:r>
          </a:p>
          <a:p>
            <a:r>
              <a:rPr lang="en-US" sz="2400" b="1">
                <a:latin typeface="Times New Roman" pitchFamily="18" charset="0"/>
              </a:rPr>
              <a:t>Rencana arus kas masuk dan keluar menunjukkan perlu- nya kemungkinan pembelanjaan jika terjadi defisit kas dan perlu perencanaan investasi jika terjadi kelebihan kas </a:t>
            </a:r>
          </a:p>
          <a:p>
            <a:r>
              <a:rPr lang="en-US" sz="2400" b="1">
                <a:latin typeface="Times New Roman" pitchFamily="18" charset="0"/>
              </a:rPr>
              <a:t>Anggaran kas memiliki hubungan erat secara langsung dengan anggaran-2 lain, misalnya rencana penjualan, ang -garan Piutang &amp; Biaya dan Anggaran Pengeluaran Modal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15EB2C-BA7E-44B1-BE11-A42EB040E153}" type="slidenum">
              <a:rPr lang="en-US"/>
              <a:pPr/>
              <a:t>3</a:t>
            </a:fld>
            <a:endParaRPr lang="en-US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304800"/>
            <a:ext cx="8229600" cy="6172200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en-US" sz="2800" b="1">
                <a:solidFill>
                  <a:schemeClr val="hlink"/>
                </a:solidFill>
                <a:latin typeface="Times New Roman" pitchFamily="18" charset="0"/>
              </a:rPr>
              <a:t>Tujuan utama Anggaran Kas, adalah :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sz="2000" b="1">
                <a:latin typeface="Times New Roman" pitchFamily="18" charset="0"/>
              </a:rPr>
              <a:t>Menunjukkan kemungkinan posisi kas sebagai akibat dari operasi perusahaan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sz="2000" b="1">
                <a:latin typeface="Times New Roman" pitchFamily="18" charset="0"/>
              </a:rPr>
              <a:t>Identifikasi kemungkinan kekurangan atau kelebihan kas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sz="2000" b="1">
                <a:latin typeface="Times New Roman" pitchFamily="18" charset="0"/>
              </a:rPr>
              <a:t>Menentukan perlunya pembelanjaan atau tersedianya kas yang menganggur untuk investasi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sz="2000" b="1">
                <a:latin typeface="Times New Roman" pitchFamily="18" charset="0"/>
              </a:rPr>
              <a:t>Mengkoordinasikan kas dengan jumlah modal kerja, penjualan, investasi dan utang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sz="2000" b="1">
                <a:latin typeface="Times New Roman" pitchFamily="18" charset="0"/>
              </a:rPr>
              <a:t>Menentukan dasar yang sehat untuk pengendalian posisi kas secara terus menerus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Penyusunan Anggaran Kas menjadi tanggungjawab Bagian Keuangan.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Karena penyusunan anggaran ini berdasarkan anggaran-2 lain, maka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Bagian Keuangan harus bekerja sama dengan manajer-2 lain karena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keputusan -2 mereka langsung berpengaruh terhadap arus kas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perusahaan.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Penyusunan anggaran kas harus realisitis dan harus ada keseimbangan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antara tersedianya kas dengan kegiatan-2 yang memerlukan kas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sz="2000" b="1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23C32A-E0BB-42FB-83F9-CED447302657}" type="slidenum">
              <a:rPr lang="en-US"/>
              <a:pPr/>
              <a:t>4</a:t>
            </a:fld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457200"/>
          </a:xfrm>
        </p:spPr>
        <p:txBody>
          <a:bodyPr/>
          <a:lstStyle/>
          <a:p>
            <a:r>
              <a:rPr lang="en-US" sz="2800" b="1">
                <a:solidFill>
                  <a:srgbClr val="FF0000"/>
                </a:solidFill>
                <a:latin typeface="Algerian" pitchFamily="82" charset="0"/>
              </a:rPr>
              <a:t>DIMENSI WAKTU  P &amp; P  KAS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838200"/>
            <a:ext cx="8229600" cy="56388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400" b="1">
                <a:latin typeface="Times New Roman" pitchFamily="18" charset="0"/>
              </a:rPr>
              <a:t>Biasanya Perencanaan &amp; Pengendalian Kas meliputi 3 di –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>
                <a:latin typeface="Times New Roman" pitchFamily="18" charset="0"/>
              </a:rPr>
              <a:t>mensi waktu, yaitu Anggaran Kas Jangka Panjang, Angga-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>
                <a:latin typeface="Times New Roman" pitchFamily="18" charset="0"/>
              </a:rPr>
              <a:t>ran Kas Jk. Pendek dan Anggaran Kas untuk Operasional</a:t>
            </a:r>
          </a:p>
          <a:p>
            <a:pPr>
              <a:lnSpc>
                <a:spcPct val="40000"/>
              </a:lnSpc>
              <a:buFontTx/>
              <a:buNone/>
            </a:pPr>
            <a:endParaRPr lang="en-US" sz="2800">
              <a:solidFill>
                <a:schemeClr val="accent2"/>
              </a:solidFill>
              <a:latin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b="1">
                <a:solidFill>
                  <a:schemeClr val="accent2"/>
                </a:solidFill>
                <a:latin typeface="Times New Roman" pitchFamily="18" charset="0"/>
              </a:rPr>
              <a:t>Anggaran Kas Jangka Panjang 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>
                <a:latin typeface="Times New Roman" pitchFamily="18" charset="0"/>
              </a:rPr>
              <a:t>Sesuai dengan dimensi waktu dari pengeluaran modal dan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>
                <a:latin typeface="Times New Roman" pitchFamily="18" charset="0"/>
              </a:rPr>
              <a:t>Rencana Laba Strategis Jangka Panjang. Estimasi peneri-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>
                <a:latin typeface="Times New Roman" pitchFamily="18" charset="0"/>
              </a:rPr>
              <a:t>maan kas (terutama dari penjualan barang atau jasa dan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>
                <a:latin typeface="Times New Roman" pitchFamily="18" charset="0"/>
              </a:rPr>
              <a:t>pinjaman ) dan estimasi pengeluaran kas (terutama untuk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>
                <a:latin typeface="Times New Roman" pitchFamily="18" charset="0"/>
              </a:rPr>
              <a:t>biaya-2, pengeluaran modal dan  pembayaran utang) me -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>
                <a:latin typeface="Times New Roman" pitchFamily="18" charset="0"/>
              </a:rPr>
              <a:t>rupakan dasar yang sehat untuk keputusan-2 yang menyang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>
                <a:latin typeface="Times New Roman" pitchFamily="18" charset="0"/>
              </a:rPr>
              <a:t>kut keuangan, untuk penggunaan kas dan untuk kredit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>
                <a:latin typeface="Times New Roman" pitchFamily="18" charset="0"/>
              </a:rPr>
              <a:t>jangka panjang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b="1">
              <a:solidFill>
                <a:schemeClr val="hlin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9A888D-D854-40F8-BD37-460EC426A144}" type="slidenum">
              <a:rPr lang="en-US"/>
              <a:pPr/>
              <a:t>5</a:t>
            </a:fld>
            <a:endParaRPr lang="en-US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304800"/>
            <a:ext cx="8229600" cy="61722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800" b="1">
                <a:solidFill>
                  <a:schemeClr val="accent2"/>
                </a:solidFill>
                <a:latin typeface="Times New Roman" pitchFamily="18" charset="0"/>
              </a:rPr>
              <a:t>Anggaran Kas Jangka Pendek :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b="1">
                <a:latin typeface="Times New Roman" pitchFamily="18" charset="0"/>
              </a:rPr>
              <a:t>Sesuai dengan Rencana Laba taktis jangka pendek.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b="1">
                <a:latin typeface="Times New Roman" pitchFamily="18" charset="0"/>
              </a:rPr>
              <a:t>Anggaran Kas jangka pendek memerlukan rencana atau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b="1">
                <a:latin typeface="Times New Roman" pitchFamily="18" charset="0"/>
              </a:rPr>
              <a:t>estimasi kas masuk dan kas keluar yang rinci yang secara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b="1">
                <a:latin typeface="Times New Roman" pitchFamily="18" charset="0"/>
              </a:rPr>
              <a:t>langsung berkaitan dengan rencana laba tahunan; misalnya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b="1">
                <a:latin typeface="Times New Roman" pitchFamily="18" charset="0"/>
              </a:rPr>
              <a:t>estimasi penerimaan kas dari penjualan dan estimasi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b="1">
                <a:latin typeface="Times New Roman" pitchFamily="18" charset="0"/>
              </a:rPr>
              <a:t>pengeluaran kas untuk membayar pembelian mesin-mesin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b="1">
                <a:latin typeface="Times New Roman" pitchFamily="18" charset="0"/>
              </a:rPr>
              <a:t>dan peralatan baru </a:t>
            </a:r>
            <a:endParaRPr lang="en-US" sz="2800">
              <a:solidFill>
                <a:schemeClr val="hlink"/>
              </a:solidFill>
              <a:latin typeface="Times New Roman" pitchFamily="18" charset="0"/>
            </a:endParaRPr>
          </a:p>
          <a:p>
            <a:pPr>
              <a:lnSpc>
                <a:spcPct val="10000"/>
              </a:lnSpc>
              <a:buFontTx/>
              <a:buNone/>
            </a:pPr>
            <a:endParaRPr lang="en-US" sz="2800" b="1">
              <a:solidFill>
                <a:schemeClr val="accent2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b="1">
                <a:solidFill>
                  <a:schemeClr val="accent2"/>
                </a:solidFill>
                <a:latin typeface="Times New Roman" pitchFamily="18" charset="0"/>
              </a:rPr>
              <a:t>Anggaran Kas untuk Operasional 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b="1">
                <a:latin typeface="Times New Roman" pitchFamily="18" charset="0"/>
              </a:rPr>
              <a:t>Digunakan oleh perusahaan terutama untuk perencanaan &amp;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b="1">
                <a:latin typeface="Times New Roman" pitchFamily="18" charset="0"/>
              </a:rPr>
              <a:t>pengendalian aliran kas masuk dan keluar berdasarkan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b="1">
                <a:latin typeface="Times New Roman" pitchFamily="18" charset="0"/>
              </a:rPr>
              <a:t>kegiatan sehari-hari (</a:t>
            </a:r>
            <a:r>
              <a:rPr lang="en-US" sz="2400" b="1" i="1">
                <a:latin typeface="Times New Roman" pitchFamily="18" charset="0"/>
              </a:rPr>
              <a:t>day-to-day operation</a:t>
            </a:r>
            <a:r>
              <a:rPr lang="en-US" sz="2400" b="1">
                <a:latin typeface="Times New Roman" pitchFamily="18" charset="0"/>
              </a:rPr>
              <a:t>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b="1">
                <a:latin typeface="Times New Roman" pitchFamily="18" charset="0"/>
              </a:rPr>
              <a:t>Tujuan utama anggaran ini adalah untuk pengendalian kas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b="1">
                <a:latin typeface="Times New Roman" pitchFamily="18" charset="0"/>
              </a:rPr>
              <a:t>yang dinamis atas posisi kas dalam rangka meminimalkan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b="1">
                <a:latin typeface="Times New Roman" pitchFamily="18" charset="0"/>
              </a:rPr>
              <a:t>biaya bunga dan </a:t>
            </a:r>
            <a:r>
              <a:rPr lang="en-US" sz="2400" b="1" i="1">
                <a:latin typeface="Times New Roman" pitchFamily="18" charset="0"/>
              </a:rPr>
              <a:t>opportunity cost</a:t>
            </a:r>
            <a:r>
              <a:rPr lang="en-US" sz="2400" b="1">
                <a:latin typeface="Times New Roman" pitchFamily="18" charset="0"/>
              </a:rPr>
              <a:t> karena kas yang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b="1">
                <a:latin typeface="Times New Roman" pitchFamily="18" charset="0"/>
              </a:rPr>
              <a:t>menganggur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FBCAC8-171A-4F82-8464-56857746A1EB}" type="slidenum">
              <a:rPr lang="en-US"/>
              <a:pPr/>
              <a:t>6</a:t>
            </a:fld>
            <a:endParaRPr lang="en-US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8229600" cy="838200"/>
          </a:xfrm>
        </p:spPr>
        <p:txBody>
          <a:bodyPr/>
          <a:lstStyle/>
          <a:p>
            <a:r>
              <a:rPr lang="en-US" sz="3600" b="1">
                <a:solidFill>
                  <a:srgbClr val="FF0000"/>
                </a:solidFill>
                <a:latin typeface="Algerian" pitchFamily="82" charset="0"/>
              </a:rPr>
              <a:t>PENDEKATAN PENYUSUNAN ANGGARAN KAS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8229600" cy="53340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800" b="1">
                <a:latin typeface="Times New Roman" pitchFamily="18" charset="0"/>
              </a:rPr>
              <a:t>Ada 2 pendekatan yang dapat digunakan dalam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b="1">
                <a:latin typeface="Times New Roman" pitchFamily="18" charset="0"/>
              </a:rPr>
              <a:t>menyusunan  Anggaran Kas, yaitu :</a:t>
            </a:r>
          </a:p>
          <a:p>
            <a:pPr>
              <a:buFontTx/>
              <a:buNone/>
            </a:pPr>
            <a:r>
              <a:rPr lang="en-US" sz="2800" b="1">
                <a:solidFill>
                  <a:srgbClr val="FF9900"/>
                </a:solidFill>
                <a:latin typeface="Times New Roman" pitchFamily="18" charset="0"/>
              </a:rPr>
              <a:t>1. Pendekatan Penerimaan &amp; Pengeluaran Kas</a:t>
            </a:r>
            <a:r>
              <a:rPr lang="en-US" sz="2800" b="1">
                <a:latin typeface="Times New Roman" pitchFamily="18" charset="0"/>
              </a:rPr>
              <a:t> </a:t>
            </a:r>
            <a:r>
              <a:rPr lang="en-US" sz="2800" b="1" i="1">
                <a:latin typeface="Times New Roman" pitchFamily="18" charset="0"/>
              </a:rPr>
              <a:t>(cash receipt and disbursements approach)</a:t>
            </a:r>
          </a:p>
          <a:p>
            <a:r>
              <a:rPr lang="en-US" sz="2800">
                <a:latin typeface="Times New Roman" pitchFamily="18" charset="0"/>
              </a:rPr>
              <a:t>Sumber-sumber penerimaan kas muncul dari transak- si-2 seperti penjualan tunai, penerimaan piutang dan piutang wesel, bunga yang diterima dari investasi, penjualan aktiva tetap dan penghasilam lain-lain </a:t>
            </a:r>
          </a:p>
          <a:p>
            <a:r>
              <a:rPr lang="en-US" sz="2800">
                <a:latin typeface="Times New Roman" pitchFamily="18" charset="0"/>
              </a:rPr>
              <a:t>Pengeluaran kas muncul dari berbagai pembayaran tunai, misal pembelian bahan baku, upah langsung, biaya-2 tunai (excl. penyusutan ) pembelian aktiva tetap untuk periode ybs. pajak dan pembay.dividen.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E8125F-2B6B-42F9-9B4E-C7052A51EA81}" type="slidenum">
              <a:rPr lang="en-US"/>
              <a:pPr/>
              <a:t>7</a:t>
            </a:fld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685800"/>
            <a:ext cx="8229600" cy="5791200"/>
          </a:xfrm>
        </p:spPr>
        <p:txBody>
          <a:bodyPr/>
          <a:lstStyle/>
          <a:p>
            <a:r>
              <a:rPr lang="en-US">
                <a:latin typeface="Times New Roman" pitchFamily="18" charset="0"/>
              </a:rPr>
              <a:t>Pada pendapata ini semua pos yang besifat accrual harus dijabarkan terlebih dahulu kedalam cash bacis . </a:t>
            </a:r>
          </a:p>
          <a:p>
            <a:r>
              <a:rPr lang="en-US">
                <a:latin typeface="Times New Roman" pitchFamily="18" charset="0"/>
              </a:rPr>
              <a:t>Pendekatan ini mudah digunakan jika perusahaan telah membuat laba komprehensif karena semua data telah tersedia scara rinci. </a:t>
            </a:r>
          </a:p>
          <a:p>
            <a:r>
              <a:rPr lang="en-US">
                <a:latin typeface="Times New Roman" pitchFamily="18" charset="0"/>
              </a:rPr>
              <a:t>Pendekatan ini berguna untuk menyusun Anggaran Aliran Kas jangka pendek.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>
              <a:latin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1800" b="1">
              <a:latin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1400" b="1">
              <a:solidFill>
                <a:schemeClr val="hlin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04624A-770E-4CB3-92C4-12EC715429D8}" type="slidenum">
              <a:rPr lang="en-US"/>
              <a:pPr/>
              <a:t>8</a:t>
            </a:fld>
            <a:endParaRPr lang="en-US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304800"/>
            <a:ext cx="8229600" cy="6172200"/>
          </a:xfrm>
        </p:spPr>
        <p:txBody>
          <a:bodyPr/>
          <a:lstStyle/>
          <a:p>
            <a:pPr>
              <a:lnSpc>
                <a:spcPct val="60000"/>
              </a:lnSpc>
              <a:buFontTx/>
              <a:buNone/>
            </a:pPr>
            <a:endParaRPr lang="en-US" sz="2800" b="1">
              <a:latin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b="1">
                <a:solidFill>
                  <a:srgbClr val="FF9900"/>
                </a:solidFill>
                <a:latin typeface="Times New Roman" pitchFamily="18" charset="0"/>
              </a:rPr>
              <a:t>2. Pendekatan Akuntansi Keuangan </a:t>
            </a:r>
            <a:r>
              <a:rPr lang="en-US" sz="2800" b="1" i="1">
                <a:latin typeface="Times New Roman" pitchFamily="18" charset="0"/>
              </a:rPr>
              <a:t>(Financial Accounting atau Income Statement approach)</a:t>
            </a:r>
          </a:p>
          <a:p>
            <a:pPr>
              <a:lnSpc>
                <a:spcPct val="10000"/>
              </a:lnSpc>
              <a:buFontTx/>
              <a:buNone/>
            </a:pPr>
            <a:endParaRPr lang="en-US" sz="2800" b="1" i="1">
              <a:latin typeface="Times New Roman" pitchFamily="18" charset="0"/>
            </a:endParaRPr>
          </a:p>
          <a:p>
            <a:pPr>
              <a:lnSpc>
                <a:spcPct val="120000"/>
              </a:lnSpc>
            </a:pPr>
            <a:r>
              <a:rPr lang="en-US" sz="2400" b="1">
                <a:latin typeface="Times New Roman" pitchFamily="18" charset="0"/>
              </a:rPr>
              <a:t>Pendekatan ini, banyak digunakan oleh perusahaan, terutama untuk penyusunan Anggaran Kasa Jangka Panjang.</a:t>
            </a:r>
          </a:p>
          <a:p>
            <a:pPr>
              <a:lnSpc>
                <a:spcPct val="120000"/>
              </a:lnSpc>
            </a:pPr>
            <a:r>
              <a:rPr lang="en-US" sz="2400" b="1">
                <a:latin typeface="Times New Roman" pitchFamily="18" charset="0"/>
              </a:rPr>
              <a:t>Pendekatan ini,  tidak memerlukan data yang rinci </a:t>
            </a:r>
          </a:p>
          <a:p>
            <a:pPr>
              <a:lnSpc>
                <a:spcPct val="120000"/>
              </a:lnSpc>
            </a:pPr>
            <a:r>
              <a:rPr lang="en-US" sz="2400" b="1">
                <a:latin typeface="Times New Roman" pitchFamily="18" charset="0"/>
              </a:rPr>
              <a:t>Pendekatan ini, penyusunan aliran kas mulai dari Laporan Laba/Rugi, kemudian laporan tersebut disesuaikan dengan cara mengubah dari accrual basis menjadi cash basis </a:t>
            </a:r>
          </a:p>
          <a:p>
            <a:pPr>
              <a:lnSpc>
                <a:spcPct val="120000"/>
              </a:lnSpc>
            </a:pPr>
            <a:r>
              <a:rPr lang="en-US" sz="2400" b="1">
                <a:latin typeface="Times New Roman" pitchFamily="18" charset="0"/>
              </a:rPr>
              <a:t>Berikut ini merupakan contoh penyusunan Anggaran Kas dengan pendekatan akuntansi keuangan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9FBDD8-A89A-417A-A5DD-353726F612F1}" type="slidenum">
              <a:rPr lang="en-US"/>
              <a:pPr/>
              <a:t>9</a:t>
            </a:fld>
            <a:endParaRPr lang="en-US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"/>
            <a:ext cx="8458200" cy="6705600"/>
          </a:xfrm>
        </p:spPr>
        <p:txBody>
          <a:bodyPr/>
          <a:lstStyle/>
          <a:p>
            <a:pPr>
              <a:lnSpc>
                <a:spcPct val="60000"/>
              </a:lnSpc>
              <a:buFontTx/>
              <a:buNone/>
            </a:pP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</a:rPr>
              <a:t>                                                 </a:t>
            </a:r>
            <a:r>
              <a:rPr lang="en-US" sz="2000" b="1" dirty="0" err="1">
                <a:solidFill>
                  <a:srgbClr val="FFFF00"/>
                </a:solidFill>
                <a:latin typeface="Times New Roman" pitchFamily="18" charset="0"/>
              </a:rPr>
              <a:t>PT.Tawon</a:t>
            </a: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</a:rPr>
              <a:t>  Jakarta </a:t>
            </a:r>
          </a:p>
          <a:p>
            <a:pPr algn="ctr">
              <a:lnSpc>
                <a:spcPct val="60000"/>
              </a:lnSpc>
              <a:buFontTx/>
              <a:buNone/>
            </a:pPr>
            <a:r>
              <a:rPr lang="en-US" sz="2000" b="1" u="sng" dirty="0" err="1">
                <a:solidFill>
                  <a:srgbClr val="FFFF00"/>
                </a:solidFill>
                <a:latin typeface="Times New Roman" pitchFamily="18" charset="0"/>
              </a:rPr>
              <a:t>Anggaran</a:t>
            </a:r>
            <a:r>
              <a:rPr lang="en-US" sz="2000" b="1" u="sng" dirty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en-US" sz="2000" b="1" u="sng" dirty="0" err="1">
                <a:solidFill>
                  <a:srgbClr val="FFFF00"/>
                </a:solidFill>
                <a:latin typeface="Times New Roman" pitchFamily="18" charset="0"/>
              </a:rPr>
              <a:t>Arus</a:t>
            </a:r>
            <a:r>
              <a:rPr lang="en-US" sz="2000" b="1" u="sng" dirty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en-US" sz="2000" b="1" u="sng" dirty="0" err="1">
                <a:solidFill>
                  <a:srgbClr val="FFFF00"/>
                </a:solidFill>
                <a:latin typeface="Times New Roman" pitchFamily="18" charset="0"/>
              </a:rPr>
              <a:t>Kas</a:t>
            </a:r>
            <a:r>
              <a:rPr lang="en-US" sz="2000" b="1" u="sng" dirty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en-US" sz="2000" b="1" u="sng" dirty="0" err="1">
                <a:solidFill>
                  <a:srgbClr val="FFFF00"/>
                </a:solidFill>
                <a:latin typeface="Times New Roman" pitchFamily="18" charset="0"/>
              </a:rPr>
              <a:t>Jangka</a:t>
            </a:r>
            <a:r>
              <a:rPr lang="en-US" sz="2000" b="1" u="sng" dirty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en-US" sz="2000" b="1" u="sng" dirty="0" err="1">
                <a:solidFill>
                  <a:srgbClr val="FFFF00"/>
                </a:solidFill>
                <a:latin typeface="Times New Roman" pitchFamily="18" charset="0"/>
              </a:rPr>
              <a:t>Panjang</a:t>
            </a:r>
            <a:endParaRPr lang="en-US" sz="2000" b="1" u="sng" dirty="0">
              <a:solidFill>
                <a:srgbClr val="FFFF00"/>
              </a:solidFill>
              <a:latin typeface="Times New Roman" pitchFamily="18" charset="0"/>
            </a:endParaRPr>
          </a:p>
          <a:p>
            <a:pPr>
              <a:lnSpc>
                <a:spcPct val="60000"/>
              </a:lnSpc>
              <a:buFontTx/>
              <a:buNone/>
            </a:pPr>
            <a:r>
              <a:rPr lang="en-US" sz="2000" b="1" dirty="0">
                <a:latin typeface="Times New Roman" pitchFamily="18" charset="0"/>
              </a:rPr>
              <a:t> </a:t>
            </a:r>
          </a:p>
          <a:p>
            <a:pPr>
              <a:lnSpc>
                <a:spcPct val="60000"/>
              </a:lnSpc>
              <a:buFontTx/>
              <a:buNone/>
            </a:pPr>
            <a:r>
              <a:rPr lang="en-US" sz="2000" b="1" dirty="0" err="1">
                <a:latin typeface="Times New Roman" pitchFamily="18" charset="0"/>
              </a:rPr>
              <a:t>Komponen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Arus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Kas</a:t>
            </a:r>
            <a:r>
              <a:rPr lang="en-US" sz="2000" b="1" dirty="0">
                <a:latin typeface="Times New Roman" pitchFamily="18" charset="0"/>
              </a:rPr>
              <a:t>          </a:t>
            </a:r>
            <a:r>
              <a:rPr lang="en-US" sz="2000" b="1" dirty="0" err="1">
                <a:latin typeface="Times New Roman" pitchFamily="18" charset="0"/>
              </a:rPr>
              <a:t>Tahun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ini</a:t>
            </a:r>
            <a:r>
              <a:rPr lang="en-US" sz="2000" b="1" dirty="0">
                <a:latin typeface="Times New Roman" pitchFamily="18" charset="0"/>
              </a:rPr>
              <a:t>                                 </a:t>
            </a:r>
            <a:r>
              <a:rPr lang="en-US" sz="2000" b="1" dirty="0" err="1">
                <a:latin typeface="Times New Roman" pitchFamily="18" charset="0"/>
              </a:rPr>
              <a:t>Proyeksi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Tahun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yad</a:t>
            </a:r>
            <a:endParaRPr lang="en-US" sz="2000" b="1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 dirty="0">
                <a:latin typeface="Times New Roman" pitchFamily="18" charset="0"/>
              </a:rPr>
              <a:t>                                               2005                                   2006      2007      2008</a:t>
            </a:r>
          </a:p>
          <a:p>
            <a:pPr>
              <a:lnSpc>
                <a:spcPct val="70000"/>
              </a:lnSpc>
              <a:buFontTx/>
              <a:buNone/>
            </a:pPr>
            <a:endParaRPr lang="en-US" sz="2000" b="1" dirty="0">
              <a:latin typeface="Times New Roman" pitchFamily="18" charset="0"/>
            </a:endParaRP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 dirty="0" err="1">
                <a:latin typeface="Times New Roman" pitchFamily="18" charset="0"/>
              </a:rPr>
              <a:t>Posisi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Kas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awal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id-ID" sz="2000" b="1" smtClean="0">
                <a:latin typeface="Times New Roman" pitchFamily="18" charset="0"/>
              </a:rPr>
              <a:t>		</a:t>
            </a:r>
            <a:r>
              <a:rPr lang="en-US" sz="2000" b="1" smtClean="0">
                <a:latin typeface="Times New Roman" pitchFamily="18" charset="0"/>
              </a:rPr>
              <a:t>                           </a:t>
            </a:r>
            <a:r>
              <a:rPr lang="en-US" sz="2000" b="1" dirty="0">
                <a:latin typeface="Times New Roman" pitchFamily="18" charset="0"/>
              </a:rPr>
              <a:t>160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 dirty="0" err="1">
                <a:latin typeface="Times New Roman" pitchFamily="18" charset="0"/>
              </a:rPr>
              <a:t>Aliran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Kas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masuk</a:t>
            </a:r>
            <a:r>
              <a:rPr lang="en-US" sz="2000" b="1" dirty="0">
                <a:latin typeface="Times New Roman" pitchFamily="18" charset="0"/>
              </a:rPr>
              <a:t> :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 dirty="0" err="1">
                <a:latin typeface="Times New Roman" pitchFamily="18" charset="0"/>
              </a:rPr>
              <a:t>Laba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setelah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pajak</a:t>
            </a:r>
            <a:r>
              <a:rPr lang="en-US" sz="2000" b="1" dirty="0">
                <a:latin typeface="Times New Roman" pitchFamily="18" charset="0"/>
              </a:rPr>
              <a:t>                    400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 dirty="0" err="1">
                <a:latin typeface="Times New Roman" pitchFamily="18" charset="0"/>
              </a:rPr>
              <a:t>Penyesuaian</a:t>
            </a:r>
            <a:r>
              <a:rPr lang="en-US" sz="2000" b="1" dirty="0">
                <a:latin typeface="Times New Roman" pitchFamily="18" charset="0"/>
              </a:rPr>
              <a:t> :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 dirty="0">
                <a:latin typeface="Times New Roman" pitchFamily="18" charset="0"/>
              </a:rPr>
              <a:t>PH. &amp; </a:t>
            </a:r>
            <a:r>
              <a:rPr lang="en-US" sz="2000" b="1" dirty="0" err="1">
                <a:latin typeface="Times New Roman" pitchFamily="18" charset="0"/>
              </a:rPr>
              <a:t>Amortisasi</a:t>
            </a:r>
            <a:r>
              <a:rPr lang="en-US" sz="2000" b="1" dirty="0">
                <a:latin typeface="Times New Roman" pitchFamily="18" charset="0"/>
              </a:rPr>
              <a:t>                  </a:t>
            </a:r>
            <a:r>
              <a:rPr lang="id-ID" sz="2000" b="1" dirty="0" smtClean="0">
                <a:latin typeface="Times New Roman" pitchFamily="18" charset="0"/>
              </a:rPr>
              <a:t>    </a:t>
            </a:r>
            <a:r>
              <a:rPr lang="en-US" sz="2000" b="1" dirty="0" smtClean="0">
                <a:latin typeface="Times New Roman" pitchFamily="18" charset="0"/>
              </a:rPr>
              <a:t>  70</a:t>
            </a:r>
            <a:endParaRPr lang="en-US" sz="2000" b="1" dirty="0">
              <a:latin typeface="Times New Roman" pitchFamily="18" charset="0"/>
            </a:endParaRP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 dirty="0" err="1">
                <a:latin typeface="Times New Roman" pitchFamily="18" charset="0"/>
              </a:rPr>
              <a:t>Kenaikan</a:t>
            </a:r>
            <a:r>
              <a:rPr lang="en-US" sz="2000" b="1" dirty="0">
                <a:latin typeface="Times New Roman" pitchFamily="18" charset="0"/>
              </a:rPr>
              <a:t> modal </a:t>
            </a:r>
            <a:r>
              <a:rPr lang="en-US" sz="2000" b="1" dirty="0" err="1">
                <a:latin typeface="Times New Roman" pitchFamily="18" charset="0"/>
              </a:rPr>
              <a:t>kerja</a:t>
            </a:r>
            <a:r>
              <a:rPr lang="en-US" sz="2000" b="1" dirty="0">
                <a:latin typeface="Times New Roman" pitchFamily="18" charset="0"/>
              </a:rPr>
              <a:t>           </a:t>
            </a:r>
            <a:r>
              <a:rPr lang="en-US" sz="2000" b="1" u="sng" dirty="0">
                <a:latin typeface="Times New Roman" pitchFamily="18" charset="0"/>
              </a:rPr>
              <a:t>   (10)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 dirty="0" err="1">
                <a:latin typeface="Times New Roman" pitchFamily="18" charset="0"/>
              </a:rPr>
              <a:t>Laba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bersih</a:t>
            </a:r>
            <a:r>
              <a:rPr lang="en-US" sz="2000" b="1" dirty="0">
                <a:latin typeface="Times New Roman" pitchFamily="18" charset="0"/>
              </a:rPr>
              <a:t> (cash basis)          460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 dirty="0">
                <a:latin typeface="Times New Roman" pitchFamily="18" charset="0"/>
              </a:rPr>
              <a:t>Sumber-2 </a:t>
            </a:r>
            <a:r>
              <a:rPr lang="en-US" sz="2000" b="1" dirty="0" err="1">
                <a:latin typeface="Times New Roman" pitchFamily="18" charset="0"/>
              </a:rPr>
              <a:t>kas</a:t>
            </a:r>
            <a:r>
              <a:rPr lang="en-US" sz="2000" b="1" dirty="0">
                <a:latin typeface="Times New Roman" pitchFamily="18" charset="0"/>
              </a:rPr>
              <a:t> lain :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 dirty="0" err="1">
                <a:latin typeface="Times New Roman" pitchFamily="18" charset="0"/>
              </a:rPr>
              <a:t>Penjualan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saham</a:t>
            </a:r>
            <a:r>
              <a:rPr lang="en-US" sz="2000" b="1" dirty="0">
                <a:latin typeface="Times New Roman" pitchFamily="18" charset="0"/>
              </a:rPr>
              <a:t>                     100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 dirty="0" err="1">
                <a:latin typeface="Times New Roman" pitchFamily="18" charset="0"/>
              </a:rPr>
              <a:t>Utang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jk</a:t>
            </a:r>
            <a:r>
              <a:rPr lang="en-US" sz="2000" b="1" dirty="0">
                <a:latin typeface="Times New Roman" pitchFamily="18" charset="0"/>
              </a:rPr>
              <a:t>. </a:t>
            </a:r>
            <a:r>
              <a:rPr lang="en-US" sz="2000" b="1" dirty="0" err="1">
                <a:latin typeface="Times New Roman" pitchFamily="18" charset="0"/>
              </a:rPr>
              <a:t>Panjang</a:t>
            </a:r>
            <a:r>
              <a:rPr lang="en-US" sz="2000" b="1" dirty="0">
                <a:latin typeface="Times New Roman" pitchFamily="18" charset="0"/>
              </a:rPr>
              <a:t>                     80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 dirty="0" err="1">
                <a:latin typeface="Times New Roman" pitchFamily="18" charset="0"/>
              </a:rPr>
              <a:t>Penjualan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Akt</a:t>
            </a:r>
            <a:r>
              <a:rPr lang="en-US" sz="2000" b="1" dirty="0">
                <a:latin typeface="Times New Roman" pitchFamily="18" charset="0"/>
              </a:rPr>
              <a:t>. </a:t>
            </a:r>
            <a:r>
              <a:rPr lang="en-US" sz="2000" b="1" dirty="0" err="1">
                <a:latin typeface="Times New Roman" pitchFamily="18" charset="0"/>
              </a:rPr>
              <a:t>Tetap</a:t>
            </a:r>
            <a:r>
              <a:rPr lang="en-US" sz="2000" b="1" dirty="0">
                <a:latin typeface="Times New Roman" pitchFamily="18" charset="0"/>
              </a:rPr>
              <a:t>         </a:t>
            </a:r>
            <a:r>
              <a:rPr lang="en-US" sz="2000" b="1" u="sng" dirty="0">
                <a:latin typeface="Times New Roman" pitchFamily="18" charset="0"/>
              </a:rPr>
              <a:t>       30</a:t>
            </a:r>
            <a:r>
              <a:rPr lang="en-US" sz="2000" b="1" dirty="0">
                <a:latin typeface="Times New Roman" pitchFamily="18" charset="0"/>
              </a:rPr>
              <a:t> 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 dirty="0" err="1">
                <a:latin typeface="Times New Roman" pitchFamily="18" charset="0"/>
              </a:rPr>
              <a:t>Jumlah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Arus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Kas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Masuk</a:t>
            </a:r>
            <a:r>
              <a:rPr lang="en-US" sz="2000" b="1" dirty="0">
                <a:latin typeface="Times New Roman" pitchFamily="18" charset="0"/>
              </a:rPr>
              <a:t>                         670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 dirty="0" err="1">
                <a:latin typeface="Times New Roman" pitchFamily="18" charset="0"/>
              </a:rPr>
              <a:t>Arus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Kas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Keluar</a:t>
            </a:r>
            <a:r>
              <a:rPr lang="en-US" sz="2000" b="1" dirty="0">
                <a:latin typeface="Times New Roman" pitchFamily="18" charset="0"/>
              </a:rPr>
              <a:t> :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 dirty="0">
                <a:latin typeface="Times New Roman" pitchFamily="18" charset="0"/>
              </a:rPr>
              <a:t>Sinking fund                            20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 dirty="0" err="1">
                <a:latin typeface="Times New Roman" pitchFamily="18" charset="0"/>
              </a:rPr>
              <a:t>Pembayaran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dividen</a:t>
            </a:r>
            <a:r>
              <a:rPr lang="en-US" sz="2000" b="1" dirty="0">
                <a:latin typeface="Times New Roman" pitchFamily="18" charset="0"/>
              </a:rPr>
              <a:t>                40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 dirty="0" err="1">
                <a:latin typeface="Times New Roman" pitchFamily="18" charset="0"/>
              </a:rPr>
              <a:t>Pembay</a:t>
            </a:r>
            <a:r>
              <a:rPr lang="en-US" sz="2000" b="1" dirty="0">
                <a:latin typeface="Times New Roman" pitchFamily="18" charset="0"/>
              </a:rPr>
              <a:t>. </a:t>
            </a:r>
            <a:r>
              <a:rPr lang="en-US" sz="2000" b="1" dirty="0" err="1">
                <a:latin typeface="Times New Roman" pitchFamily="18" charset="0"/>
              </a:rPr>
              <a:t>Utang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jk.panjang</a:t>
            </a:r>
            <a:r>
              <a:rPr lang="en-US" sz="2000" b="1" dirty="0">
                <a:latin typeface="Times New Roman" pitchFamily="18" charset="0"/>
              </a:rPr>
              <a:t>    550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 dirty="0" err="1">
                <a:latin typeface="Times New Roman" pitchFamily="18" charset="0"/>
              </a:rPr>
              <a:t>Pembelian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aktiva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tetap</a:t>
            </a:r>
            <a:r>
              <a:rPr lang="en-US" sz="2000" b="1" dirty="0">
                <a:latin typeface="Times New Roman" pitchFamily="18" charset="0"/>
              </a:rPr>
              <a:t>     </a:t>
            </a:r>
            <a:r>
              <a:rPr lang="en-US" sz="2000" b="1" u="sng" dirty="0">
                <a:latin typeface="Times New Roman" pitchFamily="18" charset="0"/>
              </a:rPr>
              <a:t>     150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 dirty="0" err="1">
                <a:latin typeface="Times New Roman" pitchFamily="18" charset="0"/>
              </a:rPr>
              <a:t>Jumlah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Arus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Kas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Keluar</a:t>
            </a:r>
            <a:r>
              <a:rPr lang="en-US" sz="2000" b="1" dirty="0">
                <a:latin typeface="Times New Roman" pitchFamily="18" charset="0"/>
              </a:rPr>
              <a:t>                    </a:t>
            </a:r>
            <a:r>
              <a:rPr lang="en-US" sz="2000" b="1" u="sng" dirty="0">
                <a:latin typeface="Times New Roman" pitchFamily="18" charset="0"/>
              </a:rPr>
              <a:t>   760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 dirty="0" err="1">
                <a:solidFill>
                  <a:srgbClr val="FF9900"/>
                </a:solidFill>
                <a:latin typeface="Times New Roman" pitchFamily="18" charset="0"/>
              </a:rPr>
              <a:t>Posisi</a:t>
            </a:r>
            <a:r>
              <a:rPr lang="en-US" sz="2000" b="1" dirty="0">
                <a:solidFill>
                  <a:srgbClr val="FF9900"/>
                </a:solidFill>
                <a:latin typeface="Times New Roman" pitchFamily="18" charset="0"/>
              </a:rPr>
              <a:t> </a:t>
            </a:r>
            <a:r>
              <a:rPr lang="en-US" sz="2000" b="1" dirty="0" err="1">
                <a:solidFill>
                  <a:srgbClr val="FF9900"/>
                </a:solidFill>
                <a:latin typeface="Times New Roman" pitchFamily="18" charset="0"/>
              </a:rPr>
              <a:t>Kas</a:t>
            </a:r>
            <a:r>
              <a:rPr lang="en-US" sz="2000" b="1" dirty="0">
                <a:solidFill>
                  <a:srgbClr val="FF9900"/>
                </a:solidFill>
                <a:latin typeface="Times New Roman" pitchFamily="18" charset="0"/>
              </a:rPr>
              <a:t> </a:t>
            </a:r>
            <a:r>
              <a:rPr lang="en-US" sz="2000" b="1" dirty="0" err="1">
                <a:solidFill>
                  <a:srgbClr val="FF9900"/>
                </a:solidFill>
                <a:latin typeface="Times New Roman" pitchFamily="18" charset="0"/>
              </a:rPr>
              <a:t>Akhir</a:t>
            </a:r>
            <a:r>
              <a:rPr lang="en-US" sz="2000" b="1" dirty="0">
                <a:solidFill>
                  <a:srgbClr val="FF9900"/>
                </a:solidFill>
                <a:latin typeface="Times New Roman" pitchFamily="18" charset="0"/>
              </a:rPr>
              <a:t>                                 </a:t>
            </a:r>
            <a:r>
              <a:rPr lang="en-US" sz="2000" b="1" u="sng" dirty="0">
                <a:solidFill>
                  <a:srgbClr val="FF9900"/>
                </a:solidFill>
                <a:latin typeface="Times New Roman" pitchFamily="18" charset="0"/>
              </a:rPr>
              <a:t>    70 </a:t>
            </a:r>
          </a:p>
        </p:txBody>
      </p:sp>
      <p:sp>
        <p:nvSpPr>
          <p:cNvPr id="30723" name="Line 3"/>
          <p:cNvSpPr>
            <a:spLocks noChangeShapeType="1"/>
          </p:cNvSpPr>
          <p:nvPr/>
        </p:nvSpPr>
        <p:spPr bwMode="auto">
          <a:xfrm>
            <a:off x="838200" y="1524000"/>
            <a:ext cx="80772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02B904-C560-4F83-A5F4-4F4DB26F5D14}" type="slidenum">
              <a:rPr lang="en-US"/>
              <a:pPr/>
              <a:t>10</a:t>
            </a:fld>
            <a:endParaRPr lang="en-US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152400"/>
            <a:ext cx="8915400" cy="6705600"/>
          </a:xfrm>
        </p:spPr>
        <p:txBody>
          <a:bodyPr/>
          <a:lstStyle/>
          <a:p>
            <a:pPr>
              <a:lnSpc>
                <a:spcPct val="60000"/>
              </a:lnSpc>
              <a:buFontTx/>
              <a:buNone/>
            </a:pPr>
            <a:r>
              <a:rPr lang="en-US" sz="2000" b="1">
                <a:solidFill>
                  <a:srgbClr val="FFFF00"/>
                </a:solidFill>
                <a:latin typeface="Times New Roman" pitchFamily="18" charset="0"/>
              </a:rPr>
              <a:t>                                                 PT.Tawon  Jakarta </a:t>
            </a:r>
          </a:p>
          <a:p>
            <a:pPr algn="ctr">
              <a:lnSpc>
                <a:spcPct val="60000"/>
              </a:lnSpc>
              <a:buFontTx/>
              <a:buNone/>
            </a:pPr>
            <a:r>
              <a:rPr lang="en-US" sz="2000" b="1">
                <a:solidFill>
                  <a:srgbClr val="FFFF00"/>
                </a:solidFill>
                <a:latin typeface="Times New Roman" pitchFamily="18" charset="0"/>
              </a:rPr>
              <a:t>Proyeksi L/R dan Arus Kas</a:t>
            </a:r>
          </a:p>
          <a:p>
            <a:pPr algn="ctr">
              <a:lnSpc>
                <a:spcPct val="60000"/>
              </a:lnSpc>
              <a:buFontTx/>
              <a:buNone/>
            </a:pPr>
            <a:r>
              <a:rPr lang="en-US" sz="2000" b="1" u="sng">
                <a:solidFill>
                  <a:srgbClr val="FFFF00"/>
                </a:solidFill>
                <a:latin typeface="Times New Roman" pitchFamily="18" charset="0"/>
              </a:rPr>
              <a:t>Untuk tahun yang berakhir 31 Desember 2006</a:t>
            </a:r>
          </a:p>
          <a:p>
            <a:pPr>
              <a:lnSpc>
                <a:spcPct val="60000"/>
              </a:lnSpc>
              <a:buFontTx/>
              <a:buNone/>
            </a:pPr>
            <a:r>
              <a:rPr lang="en-US" sz="2000" b="1" u="sng">
                <a:latin typeface="Times New Roman" pitchFamily="18" charset="0"/>
              </a:rPr>
              <a:t> </a:t>
            </a:r>
          </a:p>
          <a:p>
            <a:pPr>
              <a:lnSpc>
                <a:spcPct val="6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Proyeksi R/L                   Kap. 80%  Kap. 90%  Kap. 100%  Kap. 110%  Kap. 120%</a:t>
            </a:r>
          </a:p>
          <a:p>
            <a:pPr>
              <a:lnSpc>
                <a:spcPct val="6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                                 </a:t>
            </a:r>
            <a:r>
              <a:rPr lang="en-US" sz="2000" b="1" u="sng">
                <a:latin typeface="Times New Roman" pitchFamily="18" charset="0"/>
              </a:rPr>
              <a:t>            Rp  %</a:t>
            </a:r>
            <a:r>
              <a:rPr lang="en-US" sz="2000" b="1">
                <a:latin typeface="Times New Roman" pitchFamily="18" charset="0"/>
              </a:rPr>
              <a:t>     </a:t>
            </a:r>
            <a:r>
              <a:rPr lang="en-US" sz="2000" b="1" u="sng">
                <a:latin typeface="Times New Roman" pitchFamily="18" charset="0"/>
              </a:rPr>
              <a:t>     Rp. %</a:t>
            </a:r>
            <a:r>
              <a:rPr lang="en-US" sz="2000" b="1">
                <a:latin typeface="Times New Roman" pitchFamily="18" charset="0"/>
              </a:rPr>
              <a:t>      </a:t>
            </a:r>
            <a:r>
              <a:rPr lang="en-US" sz="2000" b="1" u="sng">
                <a:latin typeface="Times New Roman" pitchFamily="18" charset="0"/>
              </a:rPr>
              <a:t>Rp. %  </a:t>
            </a:r>
            <a:r>
              <a:rPr lang="en-US" sz="2000" b="1">
                <a:latin typeface="Times New Roman" pitchFamily="18" charset="0"/>
              </a:rPr>
              <a:t>          </a:t>
            </a:r>
            <a:r>
              <a:rPr lang="en-US" sz="2000" b="1" u="sng">
                <a:latin typeface="Times New Roman" pitchFamily="18" charset="0"/>
              </a:rPr>
              <a:t>Rp.  % </a:t>
            </a:r>
            <a:r>
              <a:rPr lang="en-US" sz="2000" b="1">
                <a:latin typeface="Times New Roman" pitchFamily="18" charset="0"/>
              </a:rPr>
              <a:t>     </a:t>
            </a:r>
            <a:r>
              <a:rPr lang="en-US" sz="2000" b="1" u="sng">
                <a:latin typeface="Times New Roman" pitchFamily="18" charset="0"/>
              </a:rPr>
              <a:t>R p. %</a:t>
            </a:r>
            <a:r>
              <a:rPr lang="en-US" sz="2000" b="1">
                <a:latin typeface="Times New Roman" pitchFamily="18" charset="0"/>
              </a:rPr>
              <a:t>                                               </a:t>
            </a:r>
          </a:p>
          <a:p>
            <a:pPr>
              <a:lnSpc>
                <a:spcPct val="70000"/>
              </a:lnSpc>
              <a:buFontTx/>
              <a:buNone/>
            </a:pPr>
            <a:endParaRPr lang="en-US" sz="2000" b="1">
              <a:latin typeface="Times New Roman" pitchFamily="18" charset="0"/>
            </a:endParaRP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Penjualan                          8.000            9.000     10.000 (100)       11.000       12.000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Biaya-2 Variabel :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Bahan baku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T.K Langsung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Overhead pabrik</a:t>
            </a:r>
            <a:endParaRPr lang="en-US" sz="2000" b="1" u="sng">
              <a:latin typeface="Times New Roman" pitchFamily="18" charset="0"/>
            </a:endParaRP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Biaya Distribusi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Biay aAdm.Umum                                             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Jumlah Biaya Variabel                                       </a:t>
            </a:r>
            <a:r>
              <a:rPr lang="en-US" sz="2000" b="1" u="sng">
                <a:latin typeface="Times New Roman" pitchFamily="18" charset="0"/>
              </a:rPr>
              <a:t>   7.000 (70)</a:t>
            </a:r>
            <a:r>
              <a:rPr lang="en-US" sz="2000" b="1">
                <a:latin typeface="Times New Roman" pitchFamily="18" charset="0"/>
              </a:rPr>
              <a:t> 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Laba Kontribusi                                                    3.000 (30)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Biaya Tetap :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Overhead pabrik                             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Distribusi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Administrasi Umum                                                  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Jumlah Biaya Tetap                                             </a:t>
            </a:r>
            <a:r>
              <a:rPr lang="en-US" sz="2000" b="1" u="sng">
                <a:latin typeface="Times New Roman" pitchFamily="18" charset="0"/>
              </a:rPr>
              <a:t>2.500 (25)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Laba Operasi                                                          500 (5  )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P  a  j  a  k                                                           </a:t>
            </a:r>
            <a:r>
              <a:rPr lang="en-US" sz="2000" b="1" u="sng">
                <a:latin typeface="Times New Roman" pitchFamily="18" charset="0"/>
              </a:rPr>
              <a:t>   250 (2,5)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>
                <a:solidFill>
                  <a:srgbClr val="FF9900"/>
                </a:solidFill>
                <a:latin typeface="Times New Roman" pitchFamily="18" charset="0"/>
              </a:rPr>
              <a:t>Laba Bersih                                                       </a:t>
            </a:r>
            <a:r>
              <a:rPr lang="en-US" sz="2000" b="1" u="sng">
                <a:solidFill>
                  <a:srgbClr val="FF9900"/>
                </a:solidFill>
                <a:latin typeface="Times New Roman" pitchFamily="18" charset="0"/>
              </a:rPr>
              <a:t>    250  (2,5)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85A62A-22A7-4798-8EE9-7C3B8E02146E}" type="slidenum">
              <a:rPr lang="en-US"/>
              <a:pPr/>
              <a:t>11</a:t>
            </a:fld>
            <a:endParaRPr lang="en-US"/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228600"/>
            <a:ext cx="8915400" cy="6629400"/>
          </a:xfrm>
        </p:spPr>
        <p:txBody>
          <a:bodyPr/>
          <a:lstStyle/>
          <a:p>
            <a:pPr>
              <a:lnSpc>
                <a:spcPct val="60000"/>
              </a:lnSpc>
              <a:buFontTx/>
              <a:buNone/>
            </a:pPr>
            <a:endParaRPr lang="en-US" sz="2000" b="1">
              <a:latin typeface="Times New Roman" pitchFamily="18" charset="0"/>
            </a:endParaRPr>
          </a:p>
          <a:p>
            <a:pPr>
              <a:lnSpc>
                <a:spcPct val="6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                                        Kap. 80%  Kap. 90%  Kap. 100%  Kap. 110%  Kap. 120%</a:t>
            </a:r>
          </a:p>
          <a:p>
            <a:pPr>
              <a:lnSpc>
                <a:spcPct val="60000"/>
              </a:lnSpc>
              <a:buFontTx/>
              <a:buNone/>
            </a:pPr>
            <a:r>
              <a:rPr lang="en-US" sz="2000" b="1" u="sng">
                <a:latin typeface="Times New Roman" pitchFamily="18" charset="0"/>
              </a:rPr>
              <a:t>Proyeksi Arus Kas</a:t>
            </a:r>
            <a:r>
              <a:rPr lang="en-US" sz="2000" b="1">
                <a:latin typeface="Times New Roman" pitchFamily="18" charset="0"/>
              </a:rPr>
              <a:t>            </a:t>
            </a:r>
            <a:r>
              <a:rPr lang="en-US" sz="2000" b="1" u="sng">
                <a:latin typeface="Times New Roman" pitchFamily="18" charset="0"/>
              </a:rPr>
              <a:t> Rp  %</a:t>
            </a:r>
            <a:r>
              <a:rPr lang="en-US" sz="2000" b="1">
                <a:latin typeface="Times New Roman" pitchFamily="18" charset="0"/>
              </a:rPr>
              <a:t>     </a:t>
            </a:r>
            <a:r>
              <a:rPr lang="en-US" sz="2000" b="1" u="sng">
                <a:latin typeface="Times New Roman" pitchFamily="18" charset="0"/>
              </a:rPr>
              <a:t>     Rp. %</a:t>
            </a:r>
            <a:r>
              <a:rPr lang="en-US" sz="2000" b="1">
                <a:latin typeface="Times New Roman" pitchFamily="18" charset="0"/>
              </a:rPr>
              <a:t>      </a:t>
            </a:r>
            <a:r>
              <a:rPr lang="en-US" sz="2000" b="1" u="sng">
                <a:latin typeface="Times New Roman" pitchFamily="18" charset="0"/>
              </a:rPr>
              <a:t>Rp. %  </a:t>
            </a:r>
            <a:r>
              <a:rPr lang="en-US" sz="2000" b="1">
                <a:latin typeface="Times New Roman" pitchFamily="18" charset="0"/>
              </a:rPr>
              <a:t>        </a:t>
            </a:r>
            <a:r>
              <a:rPr lang="en-US" sz="2000" b="1" u="sng">
                <a:latin typeface="Times New Roman" pitchFamily="18" charset="0"/>
              </a:rPr>
              <a:t>Rp.  % </a:t>
            </a:r>
            <a:r>
              <a:rPr lang="en-US" sz="2000" b="1">
                <a:latin typeface="Times New Roman" pitchFamily="18" charset="0"/>
              </a:rPr>
              <a:t>      </a:t>
            </a:r>
            <a:r>
              <a:rPr lang="en-US" sz="2000" b="1" u="sng">
                <a:latin typeface="Times New Roman" pitchFamily="18" charset="0"/>
              </a:rPr>
              <a:t>R p. %</a:t>
            </a:r>
            <a:r>
              <a:rPr lang="en-US" sz="2000" b="1">
                <a:latin typeface="Times New Roman" pitchFamily="18" charset="0"/>
              </a:rPr>
              <a:t>                                               </a:t>
            </a:r>
          </a:p>
          <a:p>
            <a:pPr>
              <a:lnSpc>
                <a:spcPct val="70000"/>
              </a:lnSpc>
              <a:buFontTx/>
              <a:buNone/>
            </a:pPr>
            <a:endParaRPr lang="en-US" sz="2000" b="1">
              <a:latin typeface="Times New Roman" pitchFamily="18" charset="0"/>
            </a:endParaRP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Saldo Kas Awal                                                       </a:t>
            </a:r>
            <a:r>
              <a:rPr lang="en-US" sz="2000" b="1" u="sng">
                <a:latin typeface="Times New Roman" pitchFamily="18" charset="0"/>
              </a:rPr>
              <a:t>    40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Sumber-2 Kas  :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Laba Bersih                                                               250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Penyesuaian :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- PH &amp; Amortisasi                                                    100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- Penurunan Persediaan                                              12</a:t>
            </a:r>
            <a:endParaRPr lang="en-US" sz="2000" b="1" u="sng">
              <a:latin typeface="Times New Roman" pitchFamily="18" charset="0"/>
            </a:endParaRP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- Kenaikan  Uang muka                                           (   5)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- Kenaikan Piutang                                                   </a:t>
            </a:r>
            <a:r>
              <a:rPr lang="en-US" sz="2000" b="1" u="sng">
                <a:latin typeface="Times New Roman" pitchFamily="18" charset="0"/>
              </a:rPr>
              <a:t>(  7)</a:t>
            </a:r>
            <a:r>
              <a:rPr lang="en-US" sz="2000" b="1">
                <a:latin typeface="Times New Roman" pitchFamily="18" charset="0"/>
              </a:rPr>
              <a:t>                                           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Laba bersih (cash basis)                                           350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Pinjaman                                                                  </a:t>
            </a:r>
            <a:r>
              <a:rPr lang="en-US" sz="2000" b="1" u="sng">
                <a:latin typeface="Times New Roman" pitchFamily="18" charset="0"/>
              </a:rPr>
              <a:t>100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     Jumlah Arus Kas Masuk                                     </a:t>
            </a:r>
            <a:r>
              <a:rPr lang="en-US" sz="2000" b="1" u="sng">
                <a:latin typeface="Times New Roman" pitchFamily="18" charset="0"/>
              </a:rPr>
              <a:t>450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Tersedia Kas                                                            490            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Kebutuhan Kas :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- Dividen                                                                   40                                                  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- Penur. Utang jk.panjang                                         30                                                                                    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- Kenaikan Aktiva Tetap                                         </a:t>
            </a:r>
            <a:r>
              <a:rPr lang="en-US" sz="2000" b="1" u="sng">
                <a:latin typeface="Times New Roman" pitchFamily="18" charset="0"/>
              </a:rPr>
              <a:t>300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     Jumlah Kebutuhan Kas                                      </a:t>
            </a:r>
            <a:r>
              <a:rPr lang="en-US" sz="2000" b="1" u="sng">
                <a:latin typeface="Times New Roman" pitchFamily="18" charset="0"/>
              </a:rPr>
              <a:t>370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sz="2000" b="1">
                <a:solidFill>
                  <a:srgbClr val="FF9900"/>
                </a:solidFill>
                <a:latin typeface="Times New Roman" pitchFamily="18" charset="0"/>
              </a:rPr>
              <a:t>Saldo Kas Akhir                                                 </a:t>
            </a:r>
            <a:r>
              <a:rPr lang="en-US" sz="2000" b="1" u="sng">
                <a:solidFill>
                  <a:srgbClr val="FF9900"/>
                </a:solidFill>
                <a:latin typeface="Times New Roman" pitchFamily="18" charset="0"/>
              </a:rPr>
              <a:t>     120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0C3591-B5E5-4F4C-9066-B3848185ADB1}" type="slidenum">
              <a:rPr lang="en-US"/>
              <a:pPr/>
              <a:t>12</a:t>
            </a:fld>
            <a:endParaRPr lang="en-US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8305800" cy="457200"/>
          </a:xfrm>
        </p:spPr>
        <p:txBody>
          <a:bodyPr/>
          <a:lstStyle/>
          <a:p>
            <a:r>
              <a:rPr lang="en-US" b="1">
                <a:solidFill>
                  <a:srgbClr val="FF0000"/>
                </a:solidFill>
                <a:latin typeface="Algerian" pitchFamily="82" charset="0"/>
              </a:rPr>
              <a:t>PENGENDALIAN POSISI KAS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838200"/>
            <a:ext cx="8229600" cy="5638800"/>
          </a:xfrm>
        </p:spPr>
        <p:txBody>
          <a:bodyPr/>
          <a:lstStyle/>
          <a:p>
            <a:r>
              <a:rPr lang="en-US" sz="2800">
                <a:latin typeface="Times New Roman" pitchFamily="18" charset="0"/>
              </a:rPr>
              <a:t>Bagian keuangan bertanggungjawab atas pengendalian posisi kas</a:t>
            </a:r>
          </a:p>
          <a:p>
            <a:r>
              <a:rPr lang="en-US" sz="2800">
                <a:latin typeface="Times New Roman" pitchFamily="18" charset="0"/>
              </a:rPr>
              <a:t>Realisasi penerimaan dan pengeluaran kas biasanya berbeda dengan rencana seperti yang ditunjukkan dalam rencana laba. Perbedaan ini dapat dise - babkan oleh :</a:t>
            </a:r>
          </a:p>
          <a:p>
            <a:pPr>
              <a:buFontTx/>
              <a:buNone/>
            </a:pPr>
            <a:r>
              <a:rPr lang="en-US" sz="2800">
                <a:latin typeface="Times New Roman" pitchFamily="18" charset="0"/>
              </a:rPr>
              <a:t>     1. Perubahan variabel-2 yg mempengaruhi kas, misal </a:t>
            </a:r>
          </a:p>
          <a:p>
            <a:pPr>
              <a:buFontTx/>
              <a:buNone/>
            </a:pPr>
            <a:r>
              <a:rPr lang="en-US" sz="2800">
                <a:latin typeface="Times New Roman" pitchFamily="18" charset="0"/>
              </a:rPr>
              <a:t>         tingkat pajak </a:t>
            </a:r>
          </a:p>
          <a:p>
            <a:pPr>
              <a:buFontTx/>
              <a:buNone/>
            </a:pPr>
            <a:r>
              <a:rPr lang="en-US" sz="2800">
                <a:latin typeface="Times New Roman" pitchFamily="18" charset="0"/>
              </a:rPr>
              <a:t>     2. Kejadian-2 yang mendadak dan tidak diharapkan  </a:t>
            </a:r>
          </a:p>
          <a:p>
            <a:pPr>
              <a:buFontTx/>
              <a:buNone/>
            </a:pPr>
            <a:r>
              <a:rPr lang="en-US" sz="2800">
                <a:latin typeface="Times New Roman" pitchFamily="18" charset="0"/>
              </a:rPr>
              <a:t>         yang mempengaruhi operasi perusahaan , atau </a:t>
            </a:r>
          </a:p>
          <a:p>
            <a:pPr>
              <a:buFontTx/>
              <a:buNone/>
            </a:pPr>
            <a:r>
              <a:rPr lang="en-US" sz="2800">
                <a:latin typeface="Times New Roman" pitchFamily="18" charset="0"/>
              </a:rPr>
              <a:t>     3. Kurang pengendalian kas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71BE16-A678-47D1-AA3B-B6717906F20E}" type="slidenum">
              <a:rPr lang="en-US"/>
              <a:pPr/>
              <a:t>13</a:t>
            </a:fld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838200"/>
            <a:ext cx="8229600" cy="5638800"/>
          </a:xfrm>
        </p:spPr>
        <p:txBody>
          <a:bodyPr/>
          <a:lstStyle/>
          <a:p>
            <a:r>
              <a:rPr lang="en-US" sz="2800">
                <a:latin typeface="Times New Roman" pitchFamily="18" charset="0"/>
              </a:rPr>
              <a:t>Sistem pengendalian kas yang efektif sangat penting mengingat akibat-2 potensial yang mungkin terjadi</a:t>
            </a:r>
          </a:p>
          <a:p>
            <a:r>
              <a:rPr lang="en-US" sz="2800">
                <a:latin typeface="Times New Roman" pitchFamily="18" charset="0"/>
              </a:rPr>
              <a:t>Jika perusahaan menghadapi situasi yang bisa menye- babkan kesulitan kas, manajemen dapat menghindari/ mengurangi situasi terburuk dengan cara : </a:t>
            </a:r>
          </a:p>
          <a:p>
            <a:pPr>
              <a:buFontTx/>
              <a:buNone/>
            </a:pPr>
            <a:r>
              <a:rPr lang="en-US" sz="2800">
                <a:latin typeface="Times New Roman" pitchFamily="18" charset="0"/>
              </a:rPr>
              <a:t>     1. Meningkatkan usaha pengumpulan piutang </a:t>
            </a:r>
          </a:p>
          <a:p>
            <a:pPr>
              <a:buFontTx/>
              <a:buNone/>
            </a:pPr>
            <a:r>
              <a:rPr lang="en-US" sz="2800">
                <a:latin typeface="Times New Roman" pitchFamily="18" charset="0"/>
              </a:rPr>
              <a:t>     2. Mengurangi biaya-biaya kas </a:t>
            </a:r>
          </a:p>
          <a:p>
            <a:pPr>
              <a:buFontTx/>
              <a:buNone/>
            </a:pPr>
            <a:r>
              <a:rPr lang="en-US" sz="2800">
                <a:latin typeface="Times New Roman" pitchFamily="18" charset="0"/>
              </a:rPr>
              <a:t>     3. Menunda pengeluaran modal </a:t>
            </a:r>
          </a:p>
          <a:p>
            <a:pPr>
              <a:buFontTx/>
              <a:buNone/>
            </a:pPr>
            <a:r>
              <a:rPr lang="en-US" sz="2800">
                <a:latin typeface="Times New Roman" pitchFamily="18" charset="0"/>
              </a:rPr>
              <a:t>     4. Menunda pembayaran utang</a:t>
            </a:r>
          </a:p>
          <a:p>
            <a:pPr>
              <a:buFontTx/>
              <a:buNone/>
            </a:pPr>
            <a:r>
              <a:rPr lang="en-US" sz="2800">
                <a:latin typeface="Times New Roman" pitchFamily="18" charset="0"/>
              </a:rPr>
              <a:t>     5. Mengurangi Persediaan, dan </a:t>
            </a:r>
          </a:p>
          <a:p>
            <a:pPr>
              <a:buFontTx/>
              <a:buNone/>
            </a:pPr>
            <a:r>
              <a:rPr lang="en-US" sz="2800">
                <a:latin typeface="Times New Roman" pitchFamily="18" charset="0"/>
              </a:rPr>
              <a:t>     6. Mengubah waktu operasi yang mempengaruhi kas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EDB82C7-A396-428D-A387-9E0B1EDB3CD1}" type="slidenum">
              <a:rPr lang="en-US"/>
              <a:pPr/>
              <a:t>14</a:t>
            </a:fld>
            <a:endParaRPr lang="en-US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8229600" cy="5410200"/>
          </a:xfrm>
        </p:spPr>
        <p:txBody>
          <a:bodyPr/>
          <a:lstStyle/>
          <a:p>
            <a:pPr>
              <a:buFontTx/>
              <a:buNone/>
            </a:pPr>
            <a:r>
              <a:rPr lang="en-US" sz="2800">
                <a:solidFill>
                  <a:schemeClr val="tx2"/>
                </a:solidFill>
                <a:latin typeface="Times New Roman" pitchFamily="18" charset="0"/>
              </a:rPr>
              <a:t>Dengan asumsi bahwa perencanaan telah dilaksanakan </a:t>
            </a:r>
          </a:p>
          <a:p>
            <a:pPr>
              <a:buFontTx/>
              <a:buNone/>
            </a:pPr>
            <a:r>
              <a:rPr lang="en-US" sz="2800">
                <a:solidFill>
                  <a:schemeClr val="tx2"/>
                </a:solidFill>
                <a:latin typeface="Times New Roman" pitchFamily="18" charset="0"/>
              </a:rPr>
              <a:t>dengan efektif, maka selanjutnya pengendalian kas </a:t>
            </a:r>
          </a:p>
          <a:p>
            <a:pPr>
              <a:buFontTx/>
              <a:buNone/>
            </a:pPr>
            <a:r>
              <a:rPr lang="en-US" sz="2800">
                <a:solidFill>
                  <a:schemeClr val="tx2"/>
                </a:solidFill>
                <a:latin typeface="Times New Roman" pitchFamily="18" charset="0"/>
              </a:rPr>
              <a:t>sebaiknya dilakukan dengan dua prosedur sebagai </a:t>
            </a:r>
          </a:p>
          <a:p>
            <a:pPr>
              <a:buFontTx/>
              <a:buNone/>
            </a:pPr>
            <a:r>
              <a:rPr lang="en-US" sz="2800">
                <a:solidFill>
                  <a:schemeClr val="tx2"/>
                </a:solidFill>
                <a:latin typeface="Times New Roman" pitchFamily="18" charset="0"/>
              </a:rPr>
              <a:t>berikut :</a:t>
            </a:r>
          </a:p>
          <a:p>
            <a:pPr>
              <a:buFontTx/>
              <a:buNone/>
            </a:pPr>
            <a:r>
              <a:rPr lang="en-US" sz="2800">
                <a:solidFill>
                  <a:schemeClr val="accent2"/>
                </a:solidFill>
                <a:latin typeface="Times New Roman" pitchFamily="18" charset="0"/>
              </a:rPr>
              <a:t>Evaluasi terus menerus (continuous evalution)</a:t>
            </a:r>
          </a:p>
          <a:p>
            <a:r>
              <a:rPr lang="en-US" sz="2800">
                <a:solidFill>
                  <a:schemeClr val="tx2"/>
                </a:solidFill>
                <a:latin typeface="Times New Roman" pitchFamily="18" charset="0"/>
              </a:rPr>
              <a:t>Evaluasi dilakukan secara terus menerus dan memperhitungkan kemungkinan posisi kas dimasa yad.  Hal ini meliputi evaluasi periodik dan laporan rutin, biasanya bulanan, dan estima- si posisi kas yad. (periode sisa)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A23D7F-A7D2-4AEF-A373-AAC6613400EC}" type="slidenum">
              <a:rPr lang="en-US"/>
              <a:pPr/>
              <a:t>15</a:t>
            </a:fld>
            <a:endParaRPr lang="en-US"/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"/>
            <a:ext cx="8229600" cy="62484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800">
                <a:solidFill>
                  <a:schemeClr val="accent2"/>
                </a:solidFill>
                <a:latin typeface="Times New Roman" pitchFamily="18" charset="0"/>
              </a:rPr>
              <a:t>Pengendalian Kas dengan Catatan Data Harian atau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>
                <a:solidFill>
                  <a:schemeClr val="accent2"/>
                </a:solidFill>
                <a:latin typeface="Times New Roman" pitchFamily="18" charset="0"/>
              </a:rPr>
              <a:t>Mingguan </a:t>
            </a:r>
          </a:p>
          <a:p>
            <a:r>
              <a:rPr lang="en-US" sz="2800">
                <a:solidFill>
                  <a:schemeClr val="tx2"/>
                </a:solidFill>
                <a:latin typeface="Times New Roman" pitchFamily="18" charset="0"/>
              </a:rPr>
              <a:t>Sebenarnya catatan harian atau mingguan  adalah untuk meminimalkan biaya bunga serta memperta- hankan jumlah kas yang cukup. </a:t>
            </a:r>
          </a:p>
          <a:p>
            <a:pPr>
              <a:buFontTx/>
              <a:buNone/>
            </a:pPr>
            <a:r>
              <a:rPr lang="en-US" sz="2800">
                <a:solidFill>
                  <a:schemeClr val="tx2"/>
                </a:solidFill>
                <a:latin typeface="Times New Roman" pitchFamily="18" charset="0"/>
              </a:rPr>
              <a:t>    Biasanya, cara ini digunakan oleh perusahaan yang me miliki permintaan kas sangat tidak teratur (berfluktuasi) atau perusahaan yang memiliki banyak cabang dengan aliran kas yang besar. </a:t>
            </a:r>
          </a:p>
          <a:p>
            <a:r>
              <a:rPr lang="en-US" sz="2800">
                <a:solidFill>
                  <a:schemeClr val="tx2"/>
                </a:solidFill>
                <a:latin typeface="Times New Roman" pitchFamily="18" charset="0"/>
              </a:rPr>
              <a:t>Dengan laporan harian, perusahaan yang memiliki banyak ca- bang dapat memindahkan saldo kas dari cabang satu ke cabang lain yang memerlukan kas tanpa harus mengeluarkan bunga</a:t>
            </a:r>
          </a:p>
          <a:p>
            <a:pPr>
              <a:buFontTx/>
              <a:buNone/>
            </a:pPr>
            <a:endParaRPr lang="en-US" sz="2800">
              <a:solidFill>
                <a:schemeClr val="tx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D4E3051-34EB-4542-AEC7-02EA729490C3}" type="slidenum">
              <a:rPr lang="en-US"/>
              <a:pPr/>
              <a:t>16</a:t>
            </a:fld>
            <a:endParaRPr lang="en-US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"/>
            <a:ext cx="8229600" cy="6248400"/>
          </a:xfrm>
        </p:spPr>
        <p:txBody>
          <a:bodyPr/>
          <a:lstStyle/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sz="2400">
                <a:latin typeface="Times New Roman" pitchFamily="18" charset="0"/>
              </a:rPr>
              <a:t>Rencana Penjualan CV. Orange Garden selama 5 bulan pertama 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sz="2400">
                <a:latin typeface="Times New Roman" pitchFamily="18" charset="0"/>
              </a:rPr>
              <a:t>tahun 2005 sbb. :</a:t>
            </a:r>
          </a:p>
          <a:p>
            <a:pPr marL="457200" indent="-457200">
              <a:lnSpc>
                <a:spcPct val="30000"/>
              </a:lnSpc>
              <a:buFontTx/>
              <a:buNone/>
            </a:pPr>
            <a:endParaRPr lang="en-US" sz="2400">
              <a:latin typeface="Times New Roman" pitchFamily="18" charset="0"/>
            </a:endParaRP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sz="2400">
                <a:latin typeface="Times New Roman" pitchFamily="18" charset="0"/>
              </a:rPr>
              <a:t>Januari :  10.800 unit – Pebruari :  15.600 unit – Maret :  12.200 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sz="2400">
                <a:latin typeface="Times New Roman" pitchFamily="18" charset="0"/>
              </a:rPr>
              <a:t>unit – April :  10.400 unit  dan Mei :  9.800 unit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sz="2400">
                <a:latin typeface="Times New Roman" pitchFamily="18" charset="0"/>
              </a:rPr>
              <a:t>Pada tgl. 1 Januari 2005 diperkirakan perusahaan akan memiliki 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sz="2400">
                <a:latin typeface="Times New Roman" pitchFamily="18" charset="0"/>
              </a:rPr>
              <a:t>persediaan barang jadi sebesar 7.200 unit dan Persediaan pada 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sz="2400">
                <a:latin typeface="Times New Roman" pitchFamily="18" charset="0"/>
              </a:rPr>
              <a:t>akhir April 2005 diperkirakan sebanyak 3.600 unit 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sz="2400">
                <a:latin typeface="Times New Roman" pitchFamily="18" charset="0"/>
              </a:rPr>
              <a:t>Setiap unit barang jadi akan membutuhkan 4 unit material A 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sz="2400">
                <a:latin typeface="Times New Roman" pitchFamily="18" charset="0"/>
              </a:rPr>
              <a:t>dengan harga Rp 25,- dan 5 unit material B dengan harga Rp. 15,- 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sz="2400">
                <a:latin typeface="Times New Roman" pitchFamily="18" charset="0"/>
              </a:rPr>
              <a:t>per unit. Perusahaan menginginkan persediaan akhir material 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sz="2400">
                <a:latin typeface="Times New Roman" pitchFamily="18" charset="0"/>
              </a:rPr>
              <a:t>setiap bulannya sebanyak 1,5 kali kebutuhah material bulan </a:t>
            </a:r>
          </a:p>
          <a:p>
            <a:pPr marL="457200" indent="-457200">
              <a:lnSpc>
                <a:spcPct val="80000"/>
              </a:lnSpc>
              <a:buFontTx/>
              <a:buNone/>
            </a:pPr>
            <a:r>
              <a:rPr lang="en-US" sz="2400">
                <a:latin typeface="Times New Roman" pitchFamily="18" charset="0"/>
              </a:rPr>
              <a:t>berikutnya.</a:t>
            </a:r>
          </a:p>
          <a:p>
            <a:pPr marL="457200" indent="-457200">
              <a:lnSpc>
                <a:spcPct val="70000"/>
              </a:lnSpc>
              <a:buFontTx/>
              <a:buNone/>
            </a:pPr>
            <a:r>
              <a:rPr lang="en-US" sz="2400">
                <a:latin typeface="Times New Roman" pitchFamily="18" charset="0"/>
              </a:rPr>
              <a:t>Dengan data diatas anda  diminta untuk :</a:t>
            </a:r>
          </a:p>
          <a:p>
            <a:pPr marL="457200" indent="-457200">
              <a:lnSpc>
                <a:spcPct val="80000"/>
              </a:lnSpc>
              <a:buFont typeface="Wingdings" pitchFamily="2" charset="2"/>
              <a:buAutoNum type="alphaLcPeriod"/>
            </a:pPr>
            <a:r>
              <a:rPr lang="en-US" sz="2400">
                <a:latin typeface="Times New Roman" pitchFamily="18" charset="0"/>
              </a:rPr>
              <a:t>Menyusun Anggaran barang  yang harus diproduksi bulan Januari s/d April 2005</a:t>
            </a:r>
          </a:p>
          <a:p>
            <a:pPr marL="457200" indent="-457200">
              <a:lnSpc>
                <a:spcPct val="80000"/>
              </a:lnSpc>
              <a:buFont typeface="Wingdings" pitchFamily="2" charset="2"/>
              <a:buAutoNum type="alphaLcPeriod"/>
            </a:pPr>
            <a:r>
              <a:rPr lang="en-US" sz="2400">
                <a:latin typeface="Times New Roman" pitchFamily="18" charset="0"/>
              </a:rPr>
              <a:t>Menyusun Anggaran Kebutuhan Bahan Baku terperinci bulan Januari s/d Maret 2005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B7BC04-E17C-4112-A5AA-93E5DC17D8BB}" type="slidenum">
              <a:rPr lang="en-US"/>
              <a:pPr/>
              <a:t>17</a:t>
            </a:fld>
            <a:endParaRPr lang="en-US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"/>
            <a:ext cx="8229600" cy="6248400"/>
          </a:xfrm>
        </p:spPr>
        <p:txBody>
          <a:bodyPr/>
          <a:lstStyle/>
          <a:p>
            <a:pPr marL="457200" indent="-457200" algn="ctr"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CV. Orange Garden</a:t>
            </a:r>
          </a:p>
          <a:p>
            <a:pPr marL="457200" indent="-457200" algn="ctr"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Anggaran Produksi Januari – April 2005</a:t>
            </a:r>
          </a:p>
          <a:p>
            <a:pPr marL="457200" indent="-457200">
              <a:buFontTx/>
              <a:buNone/>
            </a:pPr>
            <a:r>
              <a:rPr lang="en-US" sz="2000" b="1">
                <a:latin typeface="Times New Roman" pitchFamily="18" charset="0"/>
              </a:rPr>
              <a:t>                                       Januari          Pebruari          M a r e t           A p r i l</a:t>
            </a:r>
          </a:p>
          <a:p>
            <a:pPr marL="457200" indent="-457200">
              <a:buFontTx/>
              <a:buNone/>
            </a:pPr>
            <a:r>
              <a:rPr lang="en-US" sz="2000" b="1">
                <a:latin typeface="Times New Roman" pitchFamily="18" charset="0"/>
              </a:rPr>
              <a:t>Penjualan                        10.800           15.600             12.200             10.400</a:t>
            </a:r>
          </a:p>
          <a:p>
            <a:pPr marL="457200" indent="-457200">
              <a:buFontTx/>
              <a:buNone/>
            </a:pPr>
            <a:r>
              <a:rPr lang="en-US" sz="2000" b="1">
                <a:latin typeface="Times New Roman" pitchFamily="18" charset="0"/>
              </a:rPr>
              <a:t>Persediaan Akhir          </a:t>
            </a:r>
            <a:r>
              <a:rPr lang="en-US" sz="2000" b="1" u="sng">
                <a:latin typeface="Times New Roman" pitchFamily="18" charset="0"/>
              </a:rPr>
              <a:t>    6.300            5.400                4.500               3.600</a:t>
            </a:r>
          </a:p>
          <a:p>
            <a:pPr marL="457200" indent="-457200">
              <a:buFontTx/>
              <a:buNone/>
            </a:pPr>
            <a:r>
              <a:rPr lang="en-US" sz="2000" b="1">
                <a:latin typeface="Times New Roman" pitchFamily="18" charset="0"/>
              </a:rPr>
              <a:t>Jumlah                           17.100           21.000              16.700             14.000             </a:t>
            </a:r>
          </a:p>
          <a:p>
            <a:pPr marL="457200" indent="-457200">
              <a:buFontTx/>
              <a:buNone/>
            </a:pPr>
            <a:r>
              <a:rPr lang="en-US" sz="2000" b="1">
                <a:latin typeface="Times New Roman" pitchFamily="18" charset="0"/>
              </a:rPr>
              <a:t>Persediaan Awal        </a:t>
            </a:r>
            <a:r>
              <a:rPr lang="en-US" sz="2000" b="1" u="sng">
                <a:latin typeface="Times New Roman" pitchFamily="18" charset="0"/>
              </a:rPr>
              <a:t>     7.200             6.300                5.400               4.500</a:t>
            </a:r>
          </a:p>
          <a:p>
            <a:pPr marL="457200" indent="-457200">
              <a:buFontTx/>
              <a:buNone/>
            </a:pPr>
            <a:r>
              <a:rPr lang="en-US" sz="2000" b="1">
                <a:latin typeface="Times New Roman" pitchFamily="18" charset="0"/>
              </a:rPr>
              <a:t>Produksi                     </a:t>
            </a:r>
            <a:r>
              <a:rPr lang="en-US" sz="2000" b="1" u="sng">
                <a:latin typeface="Times New Roman" pitchFamily="18" charset="0"/>
              </a:rPr>
              <a:t>     9.900           14.700              11.300               9.500</a:t>
            </a:r>
          </a:p>
          <a:p>
            <a:pPr marL="457200" indent="-457200" algn="ctr">
              <a:lnSpc>
                <a:spcPct val="70000"/>
              </a:lnSpc>
              <a:buFontTx/>
              <a:buNone/>
            </a:pPr>
            <a:endParaRPr lang="en-US" sz="2000" b="1">
              <a:latin typeface="Times New Roman" pitchFamily="18" charset="0"/>
            </a:endParaRPr>
          </a:p>
          <a:p>
            <a:pPr marL="457200" indent="-457200" algn="ctr"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CV. Orange Garden</a:t>
            </a:r>
          </a:p>
          <a:p>
            <a:pPr marL="457200" indent="-457200" algn="ctr">
              <a:lnSpc>
                <a:spcPct val="70000"/>
              </a:lnSpc>
              <a:buFontTx/>
              <a:buNone/>
            </a:pPr>
            <a:r>
              <a:rPr lang="en-US" sz="2000" b="1" u="sng">
                <a:latin typeface="Times New Roman" pitchFamily="18" charset="0"/>
              </a:rPr>
              <a:t>Anggaran Kebutuhan Material Januari – April 2005</a:t>
            </a:r>
          </a:p>
          <a:p>
            <a:pPr marL="457200" indent="-457200"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Bulan             Produksi                Material A                           Material B</a:t>
            </a:r>
          </a:p>
          <a:p>
            <a:pPr marL="457200" indent="-457200"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                                                 SUR     Kebutuhan              SUR     Kebutuhan</a:t>
            </a:r>
          </a:p>
          <a:p>
            <a:pPr marL="457200" indent="-457200"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Januari            9.900                   4           39.600                    5           49.500</a:t>
            </a:r>
          </a:p>
          <a:p>
            <a:pPr marL="457200" indent="-457200"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Pebruari        14.700                                58.800                                 73.500</a:t>
            </a:r>
          </a:p>
          <a:p>
            <a:pPr marL="457200" indent="-457200"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Maret            11.300                                45.200                                 56.500</a:t>
            </a:r>
          </a:p>
          <a:p>
            <a:pPr marL="457200" indent="-457200"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April           </a:t>
            </a:r>
            <a:r>
              <a:rPr lang="en-US" sz="2000" b="1" u="sng">
                <a:latin typeface="Times New Roman" pitchFamily="18" charset="0"/>
              </a:rPr>
              <a:t>    9.500                                38.000                                 47.500</a:t>
            </a:r>
          </a:p>
          <a:p>
            <a:pPr marL="457200" indent="-457200"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Jumlah     </a:t>
            </a:r>
            <a:r>
              <a:rPr lang="en-US" sz="2000" b="1" u="sng">
                <a:latin typeface="Times New Roman" pitchFamily="18" charset="0"/>
              </a:rPr>
              <a:t>     45.400                              181.600                               227.000</a:t>
            </a:r>
          </a:p>
          <a:p>
            <a:pPr marL="457200" indent="-457200" algn="ctr">
              <a:buFontTx/>
              <a:buNone/>
            </a:pPr>
            <a:endParaRPr lang="en-US" sz="2000" b="1" u="sng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57605-D7BA-4A52-91FA-77F8DB65D6FF}" type="slidenum">
              <a:rPr lang="en-US"/>
              <a:pPr/>
              <a:t>18</a:t>
            </a:fld>
            <a:endParaRPr lang="en-US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"/>
            <a:ext cx="8229600" cy="6248400"/>
          </a:xfrm>
        </p:spPr>
        <p:txBody>
          <a:bodyPr/>
          <a:lstStyle/>
          <a:p>
            <a:pPr marL="457200" indent="-457200" algn="ctr"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CV. Orange Garden</a:t>
            </a:r>
          </a:p>
          <a:p>
            <a:pPr marL="457200" indent="-457200" algn="ctr">
              <a:lnSpc>
                <a:spcPct val="70000"/>
              </a:lnSpc>
              <a:buFontTx/>
              <a:buNone/>
            </a:pPr>
            <a:r>
              <a:rPr lang="en-US" sz="2000" b="1" u="sng">
                <a:latin typeface="Times New Roman" pitchFamily="18" charset="0"/>
              </a:rPr>
              <a:t>Anggaran Pembelian Material A Januari – Maret 2005</a:t>
            </a:r>
          </a:p>
          <a:p>
            <a:pPr marL="457200" indent="-457200">
              <a:lnSpc>
                <a:spcPct val="70000"/>
              </a:lnSpc>
              <a:buFontTx/>
              <a:buNone/>
            </a:pPr>
            <a:endParaRPr lang="en-US" sz="2000" b="1" u="sng">
              <a:latin typeface="Times New Roman" pitchFamily="18" charset="0"/>
            </a:endParaRPr>
          </a:p>
          <a:p>
            <a:pPr marL="457200" indent="-457200">
              <a:lnSpc>
                <a:spcPct val="70000"/>
              </a:lnSpc>
              <a:buFontTx/>
              <a:buNone/>
            </a:pPr>
            <a:r>
              <a:rPr lang="en-US" sz="2000" b="1" u="sng">
                <a:latin typeface="Times New Roman" pitchFamily="18" charset="0"/>
              </a:rPr>
              <a:t>Bulan   </a:t>
            </a:r>
            <a:r>
              <a:rPr lang="en-US" sz="2000" b="1">
                <a:latin typeface="Times New Roman" pitchFamily="18" charset="0"/>
              </a:rPr>
              <a:t> </a:t>
            </a:r>
            <a:r>
              <a:rPr lang="en-US" sz="2000" b="1" u="sng">
                <a:latin typeface="Times New Roman" pitchFamily="18" charset="0"/>
              </a:rPr>
              <a:t>Kebutuh.</a:t>
            </a:r>
            <a:r>
              <a:rPr lang="en-US" sz="2000" b="1">
                <a:latin typeface="Times New Roman" pitchFamily="18" charset="0"/>
              </a:rPr>
              <a:t>  </a:t>
            </a:r>
            <a:r>
              <a:rPr lang="en-US" sz="2000" b="1" u="sng">
                <a:latin typeface="Times New Roman" pitchFamily="18" charset="0"/>
              </a:rPr>
              <a:t>Pers.Akhi</a:t>
            </a:r>
            <a:r>
              <a:rPr lang="en-US" sz="2000" b="1">
                <a:latin typeface="Times New Roman" pitchFamily="18" charset="0"/>
              </a:rPr>
              <a:t>r  </a:t>
            </a:r>
            <a:r>
              <a:rPr lang="en-US" sz="2000" b="1" u="sng">
                <a:latin typeface="Times New Roman" pitchFamily="18" charset="0"/>
              </a:rPr>
              <a:t>Jumlah</a:t>
            </a:r>
            <a:r>
              <a:rPr lang="en-US" sz="2000" b="1">
                <a:latin typeface="Times New Roman" pitchFamily="18" charset="0"/>
              </a:rPr>
              <a:t>  </a:t>
            </a:r>
            <a:r>
              <a:rPr lang="en-US" sz="2000" b="1" u="sng">
                <a:latin typeface="Times New Roman" pitchFamily="18" charset="0"/>
              </a:rPr>
              <a:t>Pers.Awal</a:t>
            </a:r>
            <a:r>
              <a:rPr lang="en-US" sz="2000" b="1">
                <a:latin typeface="Times New Roman" pitchFamily="18" charset="0"/>
              </a:rPr>
              <a:t>  </a:t>
            </a:r>
            <a:r>
              <a:rPr lang="en-US" sz="2000" b="1" u="sng">
                <a:latin typeface="Times New Roman" pitchFamily="18" charset="0"/>
              </a:rPr>
              <a:t>Pembel</a:t>
            </a:r>
            <a:r>
              <a:rPr lang="en-US" sz="2000" b="1">
                <a:latin typeface="Times New Roman" pitchFamily="18" charset="0"/>
              </a:rPr>
              <a:t>   </a:t>
            </a:r>
            <a:r>
              <a:rPr lang="en-US" sz="2000" b="1" u="sng">
                <a:latin typeface="Times New Roman" pitchFamily="18" charset="0"/>
              </a:rPr>
              <a:t>Nilai Pembel.</a:t>
            </a:r>
          </a:p>
          <a:p>
            <a:pPr marL="457200" indent="-457200"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                                                 </a:t>
            </a:r>
          </a:p>
          <a:p>
            <a:pPr marL="457200" indent="-457200"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Januari    39.600      88.200     127.800            0        127.800     Rp  3.195.000</a:t>
            </a:r>
          </a:p>
          <a:p>
            <a:pPr marL="457200" indent="-457200"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Pebruari  58.800      67.800     126.600       88.200      38.400               960.000</a:t>
            </a:r>
          </a:p>
          <a:p>
            <a:pPr marL="457200" indent="-457200"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Maret       45.200      57.000     102.200       67.800      34.400               860.000               </a:t>
            </a:r>
          </a:p>
          <a:p>
            <a:pPr marL="457200" indent="-457200"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April        </a:t>
            </a:r>
            <a:r>
              <a:rPr lang="en-US" sz="2000" b="1" u="sng">
                <a:latin typeface="Times New Roman" pitchFamily="18" charset="0"/>
              </a:rPr>
              <a:t>38.000                                          57.000                                           0                      </a:t>
            </a:r>
          </a:p>
          <a:p>
            <a:pPr marL="457200" indent="-457200"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Jumlah   </a:t>
            </a:r>
            <a:r>
              <a:rPr lang="en-US" sz="2000" b="1" u="sng">
                <a:latin typeface="Times New Roman" pitchFamily="18" charset="0"/>
              </a:rPr>
              <a:t>181.600                                                                         Rp  5.015.000</a:t>
            </a:r>
          </a:p>
          <a:p>
            <a:pPr marL="457200" indent="-457200">
              <a:lnSpc>
                <a:spcPct val="70000"/>
              </a:lnSpc>
              <a:buFontTx/>
              <a:buNone/>
            </a:pPr>
            <a:endParaRPr lang="en-US" sz="2000" b="1" u="sng">
              <a:latin typeface="Times New Roman" pitchFamily="18" charset="0"/>
            </a:endParaRPr>
          </a:p>
          <a:p>
            <a:pPr marL="457200" indent="-457200" algn="ctr"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CV. Orange Garden</a:t>
            </a:r>
          </a:p>
          <a:p>
            <a:pPr marL="457200" indent="-457200" algn="ctr">
              <a:lnSpc>
                <a:spcPct val="70000"/>
              </a:lnSpc>
              <a:buFontTx/>
              <a:buNone/>
            </a:pPr>
            <a:r>
              <a:rPr lang="en-US" sz="2000" b="1" u="sng">
                <a:latin typeface="Times New Roman" pitchFamily="18" charset="0"/>
              </a:rPr>
              <a:t>Anggaran Pembelian Material B Januari – Maret 2005</a:t>
            </a:r>
          </a:p>
          <a:p>
            <a:pPr marL="457200" indent="-457200">
              <a:lnSpc>
                <a:spcPct val="70000"/>
              </a:lnSpc>
              <a:buFontTx/>
              <a:buNone/>
            </a:pPr>
            <a:endParaRPr lang="en-US" sz="2000" b="1" u="sng">
              <a:latin typeface="Times New Roman" pitchFamily="18" charset="0"/>
            </a:endParaRPr>
          </a:p>
          <a:p>
            <a:pPr marL="457200" indent="-457200">
              <a:lnSpc>
                <a:spcPct val="70000"/>
              </a:lnSpc>
              <a:buFontTx/>
              <a:buNone/>
            </a:pPr>
            <a:r>
              <a:rPr lang="en-US" sz="2000" b="1" u="sng">
                <a:latin typeface="Times New Roman" pitchFamily="18" charset="0"/>
              </a:rPr>
              <a:t>Bulan</a:t>
            </a:r>
            <a:r>
              <a:rPr lang="en-US" sz="2000" b="1">
                <a:latin typeface="Times New Roman" pitchFamily="18" charset="0"/>
              </a:rPr>
              <a:t>   </a:t>
            </a:r>
            <a:r>
              <a:rPr lang="en-US" sz="2000" b="1" u="sng">
                <a:latin typeface="Times New Roman" pitchFamily="18" charset="0"/>
              </a:rPr>
              <a:t>Kebutuh.</a:t>
            </a:r>
            <a:r>
              <a:rPr lang="en-US" sz="2000" b="1">
                <a:latin typeface="Times New Roman" pitchFamily="18" charset="0"/>
              </a:rPr>
              <a:t>  </a:t>
            </a:r>
            <a:r>
              <a:rPr lang="en-US" sz="2000" b="1" u="sng">
                <a:latin typeface="Times New Roman" pitchFamily="18" charset="0"/>
              </a:rPr>
              <a:t>Pers.Akhi</a:t>
            </a:r>
            <a:r>
              <a:rPr lang="en-US" sz="2000" b="1">
                <a:latin typeface="Times New Roman" pitchFamily="18" charset="0"/>
              </a:rPr>
              <a:t>r   </a:t>
            </a:r>
            <a:r>
              <a:rPr lang="en-US" sz="2000" b="1" u="sng">
                <a:latin typeface="Times New Roman" pitchFamily="18" charset="0"/>
              </a:rPr>
              <a:t>Jumlah</a:t>
            </a:r>
            <a:r>
              <a:rPr lang="en-US" sz="2000" b="1">
                <a:latin typeface="Times New Roman" pitchFamily="18" charset="0"/>
              </a:rPr>
              <a:t>  </a:t>
            </a:r>
            <a:r>
              <a:rPr lang="en-US" sz="2000" b="1" u="sng">
                <a:latin typeface="Times New Roman" pitchFamily="18" charset="0"/>
              </a:rPr>
              <a:t>Pers.Awal</a:t>
            </a:r>
            <a:r>
              <a:rPr lang="en-US" sz="2000" b="1">
                <a:latin typeface="Times New Roman" pitchFamily="18" charset="0"/>
              </a:rPr>
              <a:t>  </a:t>
            </a:r>
            <a:r>
              <a:rPr lang="en-US" sz="2000" b="1" u="sng">
                <a:latin typeface="Times New Roman" pitchFamily="18" charset="0"/>
              </a:rPr>
              <a:t>Pembel</a:t>
            </a:r>
            <a:r>
              <a:rPr lang="en-US" sz="2000" b="1">
                <a:latin typeface="Times New Roman" pitchFamily="18" charset="0"/>
              </a:rPr>
              <a:t>   </a:t>
            </a:r>
            <a:r>
              <a:rPr lang="en-US" sz="2000" b="1" u="sng">
                <a:latin typeface="Times New Roman" pitchFamily="18" charset="0"/>
              </a:rPr>
              <a:t>Nilai Pembel.</a:t>
            </a:r>
          </a:p>
          <a:p>
            <a:pPr marL="457200" indent="-457200"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                                                 </a:t>
            </a:r>
          </a:p>
          <a:p>
            <a:pPr marL="457200" indent="-457200"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Januari    49.500      110.250   159.700            0        159.700     Rp  2.396.250</a:t>
            </a:r>
          </a:p>
          <a:p>
            <a:pPr marL="457200" indent="-457200"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Pebruari  73.500        84.750   158.250      110.250     48.000               720.000</a:t>
            </a:r>
          </a:p>
          <a:p>
            <a:pPr marL="457200" indent="-457200"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Maret       56.500        71.250   127.750        84.750     43.000               645.000               </a:t>
            </a:r>
          </a:p>
          <a:p>
            <a:pPr marL="457200" indent="-457200"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April        </a:t>
            </a:r>
            <a:r>
              <a:rPr lang="en-US" sz="2000" b="1" u="sng">
                <a:latin typeface="Times New Roman" pitchFamily="18" charset="0"/>
              </a:rPr>
              <a:t>47.500                                           71.250                                          0                      </a:t>
            </a:r>
          </a:p>
          <a:p>
            <a:pPr marL="457200" indent="-457200">
              <a:lnSpc>
                <a:spcPct val="70000"/>
              </a:lnSpc>
              <a:buFontTx/>
              <a:buNone/>
            </a:pPr>
            <a:r>
              <a:rPr lang="en-US" sz="2000" b="1">
                <a:latin typeface="Times New Roman" pitchFamily="18" charset="0"/>
              </a:rPr>
              <a:t>Jumlah  </a:t>
            </a:r>
            <a:r>
              <a:rPr lang="en-US" sz="2000" b="1" u="sng">
                <a:latin typeface="Times New Roman" pitchFamily="18" charset="0"/>
              </a:rPr>
              <a:t>227.000                                                                           Rp  3.761.250 </a:t>
            </a:r>
          </a:p>
          <a:p>
            <a:pPr marL="457200" indent="-457200" algn="ctr">
              <a:buFontTx/>
              <a:buNone/>
            </a:pPr>
            <a:endParaRPr lang="en-US" sz="2000" b="1" u="sng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Presentation1">
  <a:themeElements>
    <a:clrScheme name="1_Presentation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Presentation1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Presentation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sentation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sentation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sentation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sentation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sentation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esentation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esentation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esentation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esentation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esentation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esentation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Presentation1</Template>
  <TotalTime>305</TotalTime>
  <Words>1566</Words>
  <Application>Microsoft Office PowerPoint</Application>
  <PresentationFormat>On-screen Show (4:3)</PresentationFormat>
  <Paragraphs>239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1_Presentation1</vt:lpstr>
      <vt:lpstr>Anggaran kas Pertemuan ke-13</vt:lpstr>
      <vt:lpstr>PERENCANAAN KAS</vt:lpstr>
      <vt:lpstr>Slide 3</vt:lpstr>
      <vt:lpstr>DIMENSI WAKTU  P &amp; P  KAS</vt:lpstr>
      <vt:lpstr>Slide 5</vt:lpstr>
      <vt:lpstr>PENDEKATAN PENYUSUNAN ANGGARAN KAS</vt:lpstr>
      <vt:lpstr>Slide 7</vt:lpstr>
      <vt:lpstr>Slide 8</vt:lpstr>
      <vt:lpstr>Slide 9</vt:lpstr>
      <vt:lpstr>Slide 10</vt:lpstr>
      <vt:lpstr>Slide 11</vt:lpstr>
      <vt:lpstr>PENGENDALIAN POSISI KAS</vt:lpstr>
      <vt:lpstr>Slide 13</vt:lpstr>
      <vt:lpstr>Slide 14</vt:lpstr>
      <vt:lpstr>Slide 15</vt:lpstr>
      <vt:lpstr>Slide 16</vt:lpstr>
      <vt:lpstr>Slide 17</vt:lpstr>
      <vt:lpstr>Slide 18</vt:lpstr>
    </vt:vector>
  </TitlesOfParts>
  <Company>Bina Nusantara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Judul</dc:title>
  <dc:creator>Debby Tanamal</dc:creator>
  <cp:lastModifiedBy>Aderina</cp:lastModifiedBy>
  <cp:revision>13</cp:revision>
  <dcterms:created xsi:type="dcterms:W3CDTF">2005-04-16T03:08:17Z</dcterms:created>
  <dcterms:modified xsi:type="dcterms:W3CDTF">2020-06-28T22:54:39Z</dcterms:modified>
</cp:coreProperties>
</file>