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7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6C7A9F1-E459-4649-9E3E-4A49A4A36254}" type="datetimeFigureOut">
              <a:rPr lang="en-US" smtClean="0"/>
              <a:t>3/3/2024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D69B766-21D4-4790-835C-35852870A10D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5" t="23542" r="18946" b="15625"/>
          <a:stretch/>
        </p:blipFill>
        <p:spPr bwMode="auto">
          <a:xfrm>
            <a:off x="152400" y="152399"/>
            <a:ext cx="8839200" cy="655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2917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9" t="23542" r="19063" b="16130"/>
          <a:stretch/>
        </p:blipFill>
        <p:spPr bwMode="auto">
          <a:xfrm>
            <a:off x="152400" y="170444"/>
            <a:ext cx="8839200" cy="661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072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Kelas</a:t>
            </a:r>
            <a:r>
              <a:rPr lang="en-US" dirty="0" smtClean="0"/>
              <a:t>, 4TI-P1, </a:t>
            </a:r>
            <a:r>
              <a:rPr lang="en-US" dirty="0" err="1" smtClean="0"/>
              <a:t>dan</a:t>
            </a:r>
            <a:r>
              <a:rPr lang="en-US" dirty="0" smtClean="0"/>
              <a:t> S1</a:t>
            </a:r>
          </a:p>
          <a:p>
            <a:endParaRPr lang="en-US" dirty="0"/>
          </a:p>
          <a:p>
            <a:r>
              <a:rPr lang="en-US" dirty="0" err="1" smtClean="0"/>
              <a:t>Dosen</a:t>
            </a:r>
            <a:r>
              <a:rPr lang="en-US" dirty="0" smtClean="0"/>
              <a:t> : </a:t>
            </a:r>
            <a:r>
              <a:rPr lang="en-US" dirty="0" err="1" smtClean="0"/>
              <a:t>Amnah</a:t>
            </a:r>
            <a:r>
              <a:rPr lang="en-US" dirty="0" smtClean="0"/>
              <a:t>, S.</a:t>
            </a:r>
            <a:r>
              <a:rPr lang="en-US" dirty="0" err="1" smtClean="0"/>
              <a:t>Kom</a:t>
            </a:r>
            <a:r>
              <a:rPr lang="en-US" dirty="0" smtClean="0"/>
              <a:t>.,MTI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Design Interface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Desain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Grafis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Antarmuka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TIF20215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90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Pendahuluan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78552"/>
          </a:xfrm>
        </p:spPr>
        <p:txBody>
          <a:bodyPr>
            <a:normAutofit/>
          </a:bodyPr>
          <a:lstStyle/>
          <a:p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(</a:t>
            </a:r>
            <a:r>
              <a:rPr lang="en-US" i="1" dirty="0" smtClean="0"/>
              <a:t>User Interface</a:t>
            </a:r>
            <a:r>
              <a:rPr lang="en-US" dirty="0" smtClean="0"/>
              <a:t>)</a:t>
            </a:r>
          </a:p>
          <a:p>
            <a:pPr marL="339725" indent="0">
              <a:buNone/>
            </a:pP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r>
              <a:rPr lang="en-US" dirty="0" smtClean="0"/>
              <a:t> yang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 </a:t>
            </a:r>
            <a:r>
              <a:rPr lang="en-US" dirty="0" err="1" smtClean="0"/>
              <a:t>berinteraksi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Antarmuka</a:t>
            </a:r>
            <a:endParaRPr lang="en-US" dirty="0" smtClean="0"/>
          </a:p>
          <a:p>
            <a:pPr marL="339725" indent="0">
              <a:buNone/>
            </a:pPr>
            <a:r>
              <a:rPr lang="en-US" dirty="0" smtClean="0"/>
              <a:t>Proses </a:t>
            </a:r>
            <a:r>
              <a:rPr lang="en-US" dirty="0" err="1" smtClean="0"/>
              <a:t>Penggambaran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dibentuk</a:t>
            </a:r>
            <a:r>
              <a:rPr lang="en-US" dirty="0" smtClean="0"/>
              <a:t>.</a:t>
            </a:r>
          </a:p>
          <a:p>
            <a:pPr marL="339725" indent="0">
              <a:buNone/>
            </a:pPr>
            <a:endParaRPr lang="en-US" dirty="0"/>
          </a:p>
          <a:p>
            <a:pPr marL="339725" indent="0">
              <a:spcBef>
                <a:spcPts val="0"/>
              </a:spcBef>
              <a:buNone/>
            </a:pP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  </a:t>
            </a:r>
          </a:p>
          <a:p>
            <a:pPr marL="339725" indent="0">
              <a:spcBef>
                <a:spcPts val="0"/>
              </a:spcBef>
              <a:buNone/>
            </a:pPr>
            <a:r>
              <a:rPr lang="en-US" dirty="0" smtClean="0"/>
              <a:t>            Dan </a:t>
            </a:r>
          </a:p>
          <a:p>
            <a:pPr marL="339725" indent="0">
              <a:spcBef>
                <a:spcPts val="0"/>
              </a:spcBef>
              <a:buNone/>
            </a:pPr>
            <a:r>
              <a:rPr lang="en-US" dirty="0" smtClean="0"/>
              <a:t>        </a:t>
            </a:r>
            <a:r>
              <a:rPr lang="en-US" dirty="0" err="1" smtClean="0"/>
              <a:t>Komputer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56231" t="39083" r="22436" b="42922"/>
          <a:stretch/>
        </p:blipFill>
        <p:spPr bwMode="auto">
          <a:xfrm>
            <a:off x="4601495" y="4267200"/>
            <a:ext cx="3475703" cy="1811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089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User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Perancangan</a:t>
            </a:r>
            <a:r>
              <a:rPr lang="en-US" dirty="0" smtClean="0"/>
              <a:t> </a:t>
            </a:r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di </a:t>
            </a:r>
            <a:r>
              <a:rPr lang="en-US" dirty="0" err="1" smtClean="0"/>
              <a:t>perhatikan</a:t>
            </a:r>
            <a:r>
              <a:rPr lang="en-US" dirty="0" smtClean="0"/>
              <a:t> :</a:t>
            </a:r>
          </a:p>
          <a:p>
            <a:r>
              <a:rPr lang="en-US" dirty="0" smtClean="0"/>
              <a:t>1. </a:t>
            </a:r>
            <a:r>
              <a:rPr lang="en-US" dirty="0" err="1" smtClean="0"/>
              <a:t>Kompatibilitas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endParaRPr lang="en-US" dirty="0" smtClean="0"/>
          </a:p>
          <a:p>
            <a:r>
              <a:rPr lang="en-US" dirty="0" smtClean="0"/>
              <a:t>2.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 smtClean="0"/>
              <a:t>Produk</a:t>
            </a:r>
            <a:endParaRPr lang="en-US" dirty="0" smtClean="0"/>
          </a:p>
          <a:p>
            <a:r>
              <a:rPr lang="en-US" dirty="0" smtClean="0"/>
              <a:t>3.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 smtClean="0"/>
              <a:t>Transisi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endParaRPr lang="en-US" dirty="0" smtClean="0"/>
          </a:p>
          <a:p>
            <a:r>
              <a:rPr lang="en-US" dirty="0" smtClean="0"/>
              <a:t>4. </a:t>
            </a:r>
            <a:r>
              <a:rPr lang="en-US" dirty="0" err="1" smtClean="0"/>
              <a:t>Konsistensi</a:t>
            </a:r>
            <a:endParaRPr lang="en-US" dirty="0" smtClean="0"/>
          </a:p>
          <a:p>
            <a:r>
              <a:rPr lang="en-US" dirty="0" smtClean="0"/>
              <a:t>5. </a:t>
            </a:r>
            <a:r>
              <a:rPr lang="en-US" dirty="0" err="1" smtClean="0"/>
              <a:t>Kebiasaan</a:t>
            </a:r>
            <a:endParaRPr lang="en-US" dirty="0" smtClean="0"/>
          </a:p>
          <a:p>
            <a:r>
              <a:rPr lang="en-US" dirty="0" smtClean="0"/>
              <a:t>6. </a:t>
            </a:r>
            <a:r>
              <a:rPr lang="en-US" dirty="0" err="1" smtClean="0"/>
              <a:t>Kesederhanaan</a:t>
            </a:r>
            <a:endParaRPr lang="en-US" dirty="0" smtClean="0"/>
          </a:p>
          <a:p>
            <a:r>
              <a:rPr lang="en-US" dirty="0" smtClean="0"/>
              <a:t>7. </a:t>
            </a:r>
            <a:r>
              <a:rPr lang="en-US" dirty="0" err="1" smtClean="0"/>
              <a:t>Manipulasi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44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8. </a:t>
            </a:r>
            <a:r>
              <a:rPr lang="en-US" dirty="0" err="1" smtClean="0"/>
              <a:t>Kontrol</a:t>
            </a:r>
            <a:endParaRPr lang="en-US" dirty="0" smtClean="0"/>
          </a:p>
          <a:p>
            <a:r>
              <a:rPr lang="en-US" dirty="0" smtClean="0"/>
              <a:t>9. </a:t>
            </a:r>
            <a:r>
              <a:rPr lang="en-US" dirty="0" err="1" smtClean="0"/>
              <a:t>Efektifitas</a:t>
            </a:r>
            <a:r>
              <a:rPr lang="en-US" dirty="0" smtClean="0"/>
              <a:t> (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10. </a:t>
            </a:r>
            <a:r>
              <a:rPr lang="en-US" dirty="0" err="1" smtClean="0"/>
              <a:t>Efisen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endParaRPr lang="en-US" dirty="0" smtClean="0"/>
          </a:p>
          <a:p>
            <a:r>
              <a:rPr lang="en-US" dirty="0" smtClean="0"/>
              <a:t>11. </a:t>
            </a:r>
            <a:r>
              <a:rPr lang="en-US" dirty="0" err="1" smtClean="0"/>
              <a:t>Keamanan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endParaRPr lang="en-US" dirty="0" smtClean="0"/>
          </a:p>
          <a:p>
            <a:r>
              <a:rPr lang="en-US" dirty="0" smtClean="0"/>
              <a:t>12. </a:t>
            </a:r>
            <a:r>
              <a:rPr lang="en-US" dirty="0" err="1" smtClean="0"/>
              <a:t>Kesesuaian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endParaRPr lang="en-US" dirty="0" smtClean="0"/>
          </a:p>
          <a:p>
            <a:r>
              <a:rPr lang="en-US" dirty="0" smtClean="0"/>
              <a:t>13.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Dipelajari</a:t>
            </a:r>
            <a:endParaRPr lang="en-US" dirty="0" smtClean="0"/>
          </a:p>
          <a:p>
            <a:r>
              <a:rPr lang="en-US" dirty="0" smtClean="0"/>
              <a:t>14.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Diingat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8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32372" t="19668" r="22276" b="15337"/>
          <a:stretch/>
        </p:blipFill>
        <p:spPr bwMode="auto">
          <a:xfrm>
            <a:off x="1295400" y="1371600"/>
            <a:ext cx="6629400" cy="5032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185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 smtClean="0"/>
              <a:t>Produk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2209800"/>
            <a:ext cx="8503920" cy="1295400"/>
          </a:xfrm>
        </p:spPr>
        <p:txBody>
          <a:bodyPr/>
          <a:lstStyle/>
          <a:p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antarmuka</a:t>
            </a:r>
            <a:r>
              <a:rPr lang="en-US" dirty="0" smtClean="0"/>
              <a:t> agar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“</a:t>
            </a:r>
            <a:r>
              <a:rPr lang="en-US" dirty="0" err="1" smtClean="0"/>
              <a:t>Kompetibel</a:t>
            </a:r>
            <a:r>
              <a:rPr lang="en-US" dirty="0" smtClean="0"/>
              <a:t>” 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2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3. </a:t>
            </a:r>
            <a:r>
              <a:rPr lang="en-US" dirty="0" err="1"/>
              <a:t>Kompatibilitas</a:t>
            </a:r>
            <a:r>
              <a:rPr lang="en-US" dirty="0"/>
              <a:t> </a:t>
            </a:r>
            <a:r>
              <a:rPr lang="en-US" dirty="0" err="1"/>
              <a:t>Transisi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503920" cy="2206752"/>
          </a:xfrm>
        </p:spPr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tugasnya</a:t>
            </a:r>
            <a:r>
              <a:rPr lang="en-US" dirty="0" smtClean="0"/>
              <a:t>                 </a:t>
            </a:r>
            <a:r>
              <a:rPr lang="en-US" dirty="0" err="1" smtClean="0"/>
              <a:t>Fungsi-fungsi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 smtClean="0"/>
              <a:t>disesuaikan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553200" y="2286000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30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4. </a:t>
            </a:r>
            <a:r>
              <a:rPr lang="en-US" dirty="0" err="1" smtClean="0"/>
              <a:t>Konsistensi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503920" cy="2206752"/>
          </a:xfrm>
        </p:spPr>
        <p:txBody>
          <a:bodyPr/>
          <a:lstStyle/>
          <a:p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menganalogikan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memprediksi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sebelumnya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pernah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9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 </a:t>
            </a:r>
            <a:r>
              <a:rPr lang="en-US" dirty="0" err="1" smtClean="0"/>
              <a:t>Kebiasaan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86000"/>
            <a:ext cx="8503920" cy="1901952"/>
          </a:xfrm>
        </p:spPr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, </a:t>
            </a:r>
            <a:r>
              <a:rPr lang="en-US" dirty="0" err="1" smtClean="0"/>
              <a:t>Terminologi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pengaturan</a:t>
            </a:r>
            <a:r>
              <a:rPr lang="en-US" dirty="0" smtClean="0"/>
              <a:t>  </a:t>
            </a:r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dipahami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agar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bingung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berinteraksi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35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 </a:t>
            </a:r>
            <a:r>
              <a:rPr lang="en-US" dirty="0" err="1" smtClean="0"/>
              <a:t>Kesederhanaan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590800"/>
            <a:ext cx="8503920" cy="1749552"/>
          </a:xfrm>
        </p:spPr>
        <p:txBody>
          <a:bodyPr/>
          <a:lstStyle/>
          <a:p>
            <a:r>
              <a:rPr lang="en-US" dirty="0" err="1" smtClean="0"/>
              <a:t>Merancang</a:t>
            </a:r>
            <a:r>
              <a:rPr lang="en-US" dirty="0" smtClean="0"/>
              <a:t> </a:t>
            </a:r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yang </a:t>
            </a:r>
            <a:r>
              <a:rPr lang="en-US" dirty="0" err="1" smtClean="0"/>
              <a:t>sederhana</a:t>
            </a:r>
            <a:r>
              <a:rPr lang="en-US" dirty="0" smtClean="0"/>
              <a:t>,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fungsionalitas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/ </a:t>
            </a:r>
            <a:r>
              <a:rPr lang="en-US" dirty="0" err="1" smtClean="0"/>
              <a:t>produk</a:t>
            </a:r>
            <a:r>
              <a:rPr lang="en-US" dirty="0" smtClean="0"/>
              <a:t> yang </a:t>
            </a:r>
            <a:r>
              <a:rPr lang="en-US" dirty="0" err="1" smtClean="0"/>
              <a:t>dibangun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13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7. </a:t>
            </a:r>
            <a:r>
              <a:rPr lang="en-US" dirty="0" err="1"/>
              <a:t>Manipulasi</a:t>
            </a:r>
            <a:r>
              <a:rPr lang="en-US" dirty="0"/>
              <a:t> </a:t>
            </a:r>
            <a:r>
              <a:rPr lang="en-US" dirty="0" err="1" smtClean="0"/>
              <a:t>Langsung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31570" t="37914" r="25802" b="17046"/>
          <a:stretch/>
        </p:blipFill>
        <p:spPr bwMode="auto">
          <a:xfrm>
            <a:off x="304800" y="1295400"/>
            <a:ext cx="8610600" cy="502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893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8. </a:t>
            </a:r>
            <a:r>
              <a:rPr lang="en-US" dirty="0" err="1" smtClean="0"/>
              <a:t>Kontrol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7048"/>
            <a:ext cx="8653272" cy="4572000"/>
          </a:xfrm>
        </p:spPr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dibawah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endParaRPr lang="en-US" dirty="0" smtClean="0"/>
          </a:p>
          <a:p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 yang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:</a:t>
            </a:r>
          </a:p>
          <a:p>
            <a:pPr marL="738188" indent="-457200">
              <a:buFontTx/>
              <a:buChar char="-"/>
            </a:pP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sebelumnya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endParaRPr lang="en-US" dirty="0" smtClean="0"/>
          </a:p>
          <a:p>
            <a:pPr marL="738188" indent="-457200">
              <a:buFontTx/>
              <a:buChar char="-"/>
            </a:pP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endParaRPr lang="en-US" dirty="0" smtClean="0"/>
          </a:p>
          <a:p>
            <a:pPr marL="738188" indent="-457200">
              <a:buFontTx/>
              <a:buChar char="-"/>
            </a:pPr>
            <a:r>
              <a:rPr lang="en-US" dirty="0" err="1" smtClean="0"/>
              <a:t>Kemana</a:t>
            </a:r>
            <a:r>
              <a:rPr lang="en-US" dirty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pergi</a:t>
            </a:r>
            <a:endParaRPr lang="en-US" dirty="0" smtClean="0"/>
          </a:p>
          <a:p>
            <a:pPr marL="738188" indent="-457200">
              <a:buFontTx/>
              <a:buChar char="-"/>
            </a:pP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dibatalkan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9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9. </a:t>
            </a:r>
            <a:r>
              <a:rPr lang="en-US" dirty="0" err="1"/>
              <a:t>Efektifitas</a:t>
            </a:r>
            <a:r>
              <a:rPr lang="en-US" dirty="0"/>
              <a:t> (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816352"/>
          </a:xfrm>
        </p:spPr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yang </a:t>
            </a:r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:</a:t>
            </a:r>
          </a:p>
          <a:p>
            <a:pPr>
              <a:buFontTx/>
              <a:buChar char="-"/>
            </a:pP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mempelajarinya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Efisien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Mengakses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yang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dsb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 </a:t>
            </a:r>
            <a:r>
              <a:rPr lang="en-US" dirty="0" err="1"/>
              <a:t>Efisen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penggunaan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503920" cy="1444752"/>
          </a:xfrm>
        </p:spPr>
        <p:txBody>
          <a:bodyPr/>
          <a:lstStyle/>
          <a:p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yang </a:t>
            </a:r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mengerjakan</a:t>
            </a:r>
            <a:r>
              <a:rPr lang="en-US" dirty="0" smtClean="0"/>
              <a:t> </a:t>
            </a:r>
            <a:r>
              <a:rPr lang="en-US" dirty="0" err="1" smtClean="0"/>
              <a:t>tugasnya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01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11. </a:t>
            </a:r>
            <a:r>
              <a:rPr lang="en-US" dirty="0" err="1"/>
              <a:t>Keamanan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Penggunaan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31570" t="33923" r="22116" b="19042"/>
          <a:stretch/>
        </p:blipFill>
        <p:spPr bwMode="auto">
          <a:xfrm>
            <a:off x="533400" y="1600200"/>
            <a:ext cx="8001000" cy="4724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784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12. 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 smtClean="0"/>
              <a:t>Fungsi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503920" cy="3654552"/>
          </a:xfrm>
        </p:spPr>
        <p:txBody>
          <a:bodyPr/>
          <a:lstStyle/>
          <a:p>
            <a:r>
              <a:rPr lang="en-US" dirty="0" err="1" smtClean="0"/>
              <a:t>Fungsi-fungsi</a:t>
            </a:r>
            <a:r>
              <a:rPr lang="en-US" dirty="0" smtClean="0"/>
              <a:t> yang </a:t>
            </a:r>
            <a:r>
              <a:rPr lang="en-US" dirty="0" err="1" smtClean="0"/>
              <a:t>disediakan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pengolahan</a:t>
            </a:r>
            <a:r>
              <a:rPr lang="en-US" dirty="0" smtClean="0"/>
              <a:t> kata :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yang </a:t>
            </a:r>
            <a:r>
              <a:rPr lang="en-US" dirty="0" err="1" smtClean="0"/>
              <a:t>dibutuhkan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pengolahan</a:t>
            </a:r>
            <a:r>
              <a:rPr lang="en-US" dirty="0" smtClean="0"/>
              <a:t> kata,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pembuatan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,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22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13.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 smtClean="0"/>
              <a:t>Dipelajari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8503920" cy="2359152"/>
          </a:xfrm>
        </p:spPr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yang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yang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dipelajari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diingat</a:t>
            </a:r>
            <a:endParaRPr lang="en-US" dirty="0" smtClean="0"/>
          </a:p>
          <a:p>
            <a:r>
              <a:rPr lang="en-US" dirty="0" err="1" smtClean="0"/>
              <a:t>Perancang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karakteristik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,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keahlian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dibangun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07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14.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 smtClean="0"/>
              <a:t>Diingat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133600"/>
            <a:ext cx="8503920" cy="2282952"/>
          </a:xfrm>
        </p:spPr>
        <p:txBody>
          <a:bodyPr/>
          <a:lstStyle/>
          <a:p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diingat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Menggunakannya</a:t>
            </a:r>
            <a:r>
              <a:rPr lang="en-US" dirty="0" smtClean="0"/>
              <a:t>, 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perancang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 </a:t>
            </a:r>
            <a:r>
              <a:rPr lang="en-US" dirty="0" err="1" smtClean="0"/>
              <a:t>bagaimana</a:t>
            </a:r>
            <a:r>
              <a:rPr lang="en-US" dirty="0" smtClean="0"/>
              <a:t> design / </a:t>
            </a:r>
            <a:r>
              <a:rPr lang="en-US" dirty="0" err="1" smtClean="0"/>
              <a:t>rancangan</a:t>
            </a:r>
            <a:r>
              <a:rPr lang="en-US" dirty="0" smtClean="0"/>
              <a:t>  </a:t>
            </a:r>
            <a:r>
              <a:rPr lang="en-US" dirty="0" err="1" smtClean="0"/>
              <a:t>sistem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dibangun</a:t>
            </a:r>
            <a:r>
              <a:rPr lang="en-US" dirty="0" smtClean="0"/>
              <a:t> agar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dipelajari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pengguna</a:t>
            </a:r>
            <a:r>
              <a:rPr lang="en-US" dirty="0" smtClean="0"/>
              <a:t>, 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diingat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0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0"/>
            <a:ext cx="8534400" cy="758952"/>
          </a:xfrm>
        </p:spPr>
        <p:txBody>
          <a:bodyPr/>
          <a:lstStyle/>
          <a:p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bertemu</a:t>
            </a:r>
            <a:r>
              <a:rPr lang="en-US" dirty="0" smtClean="0"/>
              <a:t> </a:t>
            </a:r>
            <a:r>
              <a:rPr lang="en-US" dirty="0" err="1" smtClean="0"/>
              <a:t>diminggu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datang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7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444</TotalTime>
  <Words>432</Words>
  <Application>Microsoft Office PowerPoint</Application>
  <PresentationFormat>On-screen Show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Civic</vt:lpstr>
      <vt:lpstr>PowerPoint Presentation</vt:lpstr>
      <vt:lpstr>PowerPoint Presentation</vt:lpstr>
      <vt:lpstr>Design Interface (Desain Grafis Antarmuka) TIF20215</vt:lpstr>
      <vt:lpstr>Pendahuluan</vt:lpstr>
      <vt:lpstr>Prinsip User Interface</vt:lpstr>
      <vt:lpstr>Lanjutan</vt:lpstr>
      <vt:lpstr>1. Kompatibilitas Pengguna</vt:lpstr>
      <vt:lpstr>2. Kompatibilitas Produk</vt:lpstr>
      <vt:lpstr>3. Kompatibilitas Transisi Antar Tugas</vt:lpstr>
      <vt:lpstr>4. Konsistensi</vt:lpstr>
      <vt:lpstr>5. Kebiasaan</vt:lpstr>
      <vt:lpstr>6. Kesederhanaan</vt:lpstr>
      <vt:lpstr>7. Manipulasi Langsung</vt:lpstr>
      <vt:lpstr>8. Kontrol</vt:lpstr>
      <vt:lpstr>9. Efektifitas (Tepat dalam Penggunaan)</vt:lpstr>
      <vt:lpstr>10. Efisen dalam penggunaan</vt:lpstr>
      <vt:lpstr>11. Keamanan Dalam Penggunaan</vt:lpstr>
      <vt:lpstr>12. Kesesuaian Fungsi</vt:lpstr>
      <vt:lpstr>13. Mudah Dipelajari</vt:lpstr>
      <vt:lpstr>14. Mudah Diingat</vt:lpstr>
      <vt:lpstr>Sampai bertemu diminggu yang akan datang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Desain Grafis Antarmuka TIF20215</dc:title>
  <dc:creator>User</dc:creator>
  <cp:lastModifiedBy>User</cp:lastModifiedBy>
  <cp:revision>25</cp:revision>
  <dcterms:created xsi:type="dcterms:W3CDTF">2021-03-21T12:55:50Z</dcterms:created>
  <dcterms:modified xsi:type="dcterms:W3CDTF">2024-03-03T14:38:45Z</dcterms:modified>
</cp:coreProperties>
</file>