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3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9" r:id="rId8"/>
    <p:sldId id="270" r:id="rId9"/>
    <p:sldId id="262" r:id="rId10"/>
    <p:sldId id="263" r:id="rId11"/>
    <p:sldId id="264" r:id="rId12"/>
    <p:sldId id="265" r:id="rId13"/>
    <p:sldId id="266" r:id="rId14"/>
    <p:sldId id="267" r:id="rId15"/>
    <p:sldId id="268" r:id="rId16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FF"/>
    <a:srgbClr val="66FF33"/>
    <a:srgbClr val="CC0099"/>
    <a:srgbClr val="FFFF66"/>
    <a:srgbClr val="800080"/>
    <a:srgbClr val="00CCFF"/>
    <a:srgbClr val="FF66FF"/>
    <a:srgbClr val="6600CC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5" d="100"/>
          <a:sy n="45" d="100"/>
        </p:scale>
        <p:origin x="-672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307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307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30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48CA5CD-904D-492F-BCE9-C10A4A94F247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9A7C8E9-EAE3-453C-A4E4-C7775EAA908A}" type="slidenum">
              <a:rPr lang="en-US"/>
              <a:pPr/>
              <a:t>1</a:t>
            </a:fld>
            <a:endParaRPr lang="en-US"/>
          </a:p>
        </p:txBody>
      </p:sp>
      <p:sp>
        <p:nvSpPr>
          <p:cNvPr id="40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3060645-DF35-4828-9A25-86DBA0233AE9}" type="slidenum">
              <a:rPr lang="en-US"/>
              <a:pPr/>
              <a:t>2</a:t>
            </a:fld>
            <a:endParaRPr lang="en-US"/>
          </a:p>
        </p:txBody>
      </p:sp>
      <p:sp>
        <p:nvSpPr>
          <p:cNvPr id="61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841908-1DC0-4C36-B5D5-F6B2BD6CB55B}" type="slidenum">
              <a:rPr lang="en-US"/>
              <a:pPr/>
              <a:t>3</a:t>
            </a:fld>
            <a:endParaRPr lang="en-US"/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2EC00C-D5F7-48D6-AB3E-CE87161FB658}" type="slidenum">
              <a:rPr lang="en-US"/>
              <a:pPr/>
              <a:t>4</a:t>
            </a:fld>
            <a:endParaRPr lang="en-US"/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1ECE4D8-7832-4045-8635-4E017BD9EB06}" type="slidenum">
              <a:rPr lang="en-US"/>
              <a:pPr/>
              <a:t>5</a:t>
            </a:fld>
            <a:endParaRPr lang="en-US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10C004-C90E-4DC4-9D9F-4669F4371F0B}" type="slidenum">
              <a:rPr lang="en-US"/>
              <a:pPr/>
              <a:t>6</a:t>
            </a:fld>
            <a:endParaRPr lang="en-US"/>
          </a:p>
        </p:txBody>
      </p:sp>
      <p:sp>
        <p:nvSpPr>
          <p:cNvPr id="23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3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56356BF-6DFD-417A-BE4D-AB5E18CDDF56}" type="slidenum">
              <a:rPr lang="en-US"/>
              <a:pPr/>
              <a:t>9</a:t>
            </a:fld>
            <a:endParaRPr lang="en-US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B8DDF2-592D-4FF2-9501-15967AF120DF}" type="slidenum">
              <a:rPr lang="en-US"/>
              <a:pPr/>
              <a:t>10</a:t>
            </a:fld>
            <a:endParaRPr lang="en-US"/>
          </a:p>
        </p:txBody>
      </p:sp>
      <p:sp>
        <p:nvSpPr>
          <p:cNvPr id="307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991419-1D74-427A-8F9D-90569A5D8B93}" type="slidenum">
              <a:rPr lang="en-US"/>
              <a:pPr/>
              <a:t>11</a:t>
            </a:fld>
            <a:endParaRPr lang="en-US"/>
          </a:p>
        </p:txBody>
      </p:sp>
      <p:sp>
        <p:nvSpPr>
          <p:cNvPr id="32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6E29675-6616-4F13-9109-CF937C4B3C53}" type="slidenum">
              <a:rPr lang="en-US"/>
              <a:pPr/>
              <a:t>12</a:t>
            </a:fld>
            <a:endParaRPr lang="en-US"/>
          </a:p>
        </p:txBody>
      </p:sp>
      <p:sp>
        <p:nvSpPr>
          <p:cNvPr id="34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5D48DEC-7F2F-47F9-B72B-134A7753B3FB}" type="slidenum">
              <a:rPr lang="en-US"/>
              <a:pPr/>
              <a:t>13</a:t>
            </a:fld>
            <a:endParaRPr lang="en-US"/>
          </a:p>
        </p:txBody>
      </p:sp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B4E75C-5D81-49E7-B3B2-1C4FB9A30691}" type="slidenum">
              <a:rPr lang="en-US"/>
              <a:pPr/>
              <a:t>14</a:t>
            </a:fld>
            <a:endParaRPr lang="en-US"/>
          </a:p>
        </p:txBody>
      </p:sp>
      <p:sp>
        <p:nvSpPr>
          <p:cNvPr id="389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D2F384-BB4C-412D-A32F-158ED587F2A8}" type="slidenum">
              <a:rPr lang="en-US"/>
              <a:pPr/>
              <a:t>15</a:t>
            </a:fld>
            <a:endParaRPr lang="en-US"/>
          </a:p>
        </p:txBody>
      </p:sp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362" name="Group 2"/>
          <p:cNvGrpSpPr>
            <a:grpSpLocks/>
          </p:cNvGrpSpPr>
          <p:nvPr/>
        </p:nvGrpSpPr>
        <p:grpSpPr bwMode="auto">
          <a:xfrm>
            <a:off x="1658938" y="1600200"/>
            <a:ext cx="6837362" cy="3200400"/>
            <a:chOff x="1045" y="1008"/>
            <a:chExt cx="4307" cy="2016"/>
          </a:xfrm>
        </p:grpSpPr>
        <p:sp>
          <p:nvSpPr>
            <p:cNvPr id="15363" name="Oval 3"/>
            <p:cNvSpPr>
              <a:spLocks noChangeArrowheads="1"/>
            </p:cNvSpPr>
            <p:nvPr/>
          </p:nvSpPr>
          <p:spPr bwMode="hidden">
            <a:xfrm flipH="1">
              <a:off x="4392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5364" name="Oval 4"/>
            <p:cNvSpPr>
              <a:spLocks noChangeArrowheads="1"/>
            </p:cNvSpPr>
            <p:nvPr/>
          </p:nvSpPr>
          <p:spPr bwMode="hidden">
            <a:xfrm flipH="1">
              <a:off x="3264" y="1008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5365" name="Oval 5"/>
            <p:cNvSpPr>
              <a:spLocks noChangeArrowheads="1"/>
            </p:cNvSpPr>
            <p:nvPr/>
          </p:nvSpPr>
          <p:spPr bwMode="hidden">
            <a:xfrm flipH="1">
              <a:off x="2136" y="1008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5366" name="Oval 6"/>
            <p:cNvSpPr>
              <a:spLocks noChangeArrowheads="1"/>
            </p:cNvSpPr>
            <p:nvPr/>
          </p:nvSpPr>
          <p:spPr bwMode="hidden">
            <a:xfrm flipH="1">
              <a:off x="2136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5367" name="Oval 7"/>
            <p:cNvSpPr>
              <a:spLocks noChangeArrowheads="1"/>
            </p:cNvSpPr>
            <p:nvPr/>
          </p:nvSpPr>
          <p:spPr bwMode="hidden">
            <a:xfrm flipH="1">
              <a:off x="1045" y="2064"/>
              <a:ext cx="960" cy="960"/>
            </a:xfrm>
            <a:prstGeom prst="ellipse">
              <a:avLst/>
            </a:prstGeom>
            <a:solidFill>
              <a:schemeClr val="accent2"/>
            </a:solidFill>
            <a:ln w="952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5368" name="Oval 8"/>
            <p:cNvSpPr>
              <a:spLocks noChangeArrowheads="1"/>
            </p:cNvSpPr>
            <p:nvPr/>
          </p:nvSpPr>
          <p:spPr bwMode="hidden">
            <a:xfrm flipH="1">
              <a:off x="4392" y="2064"/>
              <a:ext cx="960" cy="960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id-ID" sz="2400">
                <a:latin typeface="Times New Roman" pitchFamily="18" charset="0"/>
              </a:endParaRPr>
            </a:p>
          </p:txBody>
        </p:sp>
      </p:grpSp>
      <p:sp>
        <p:nvSpPr>
          <p:cNvPr id="15369" name="Rectangle 9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5370" name="Rectangle 10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15371" name="Rectangle 11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5B3B1137-DB5D-4855-8879-A6D2469C8B4F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5372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685800" y="1219200"/>
            <a:ext cx="7772400" cy="193357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5373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2057400" y="3505200"/>
            <a:ext cx="6400800" cy="1752600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/>
            </a:lvl1pPr>
          </a:lstStyle>
          <a:p>
            <a:r>
              <a:rPr lang="en-US"/>
              <a:t>Click to edit Master subtitle style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04F8553-AF54-4997-8C00-5D162D6A485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F6DB3BA-4C01-4573-8DAE-3F1DF2F7DA7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3C362E-C912-4E17-92F1-0144FA822058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AF541F-2842-454E-A531-A14020F800F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A6431FF-D666-4923-B5CD-5D84F66652F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49905A5-8945-4C2F-9121-C1627E020DD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C77E393-D5F9-4119-BD47-A716F77FAF31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d-ID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E7F161-A5EE-4190-B67A-7171503BAC2B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37AFA29-888D-4BE7-B0E4-21CBAEF4E9C3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62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id-ID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62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40F107-E4D0-44A1-8038-E6822CE97792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628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2133600" cy="457200"/>
          </a:xfrm>
        </p:spPr>
        <p:txBody>
          <a:bodyPr/>
          <a:lstStyle>
            <a:lvl1pPr>
              <a:defRPr/>
            </a:lvl1pPr>
          </a:lstStyle>
          <a:p>
            <a:fld id="{EA6C2749-BFEB-42B2-8240-3AA7CD62664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338" name="Group 2"/>
          <p:cNvGrpSpPr>
            <a:grpSpLocks/>
          </p:cNvGrpSpPr>
          <p:nvPr/>
        </p:nvGrpSpPr>
        <p:grpSpPr bwMode="auto">
          <a:xfrm>
            <a:off x="1071563" y="304800"/>
            <a:ext cx="7615237" cy="1106488"/>
            <a:chOff x="675" y="192"/>
            <a:chExt cx="4797" cy="697"/>
          </a:xfrm>
        </p:grpSpPr>
        <p:sp>
          <p:nvSpPr>
            <p:cNvPr id="14339" name="Oval 3"/>
            <p:cNvSpPr>
              <a:spLocks noChangeArrowheads="1"/>
            </p:cNvSpPr>
            <p:nvPr/>
          </p:nvSpPr>
          <p:spPr bwMode="hidden">
            <a:xfrm flipH="1">
              <a:off x="3067" y="192"/>
              <a:ext cx="696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4340" name="Oval 4"/>
            <p:cNvSpPr>
              <a:spLocks noChangeArrowheads="1"/>
            </p:cNvSpPr>
            <p:nvPr/>
          </p:nvSpPr>
          <p:spPr bwMode="hidden">
            <a:xfrm flipH="1">
              <a:off x="4777" y="192"/>
              <a:ext cx="695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4341" name="Oval 5"/>
            <p:cNvSpPr>
              <a:spLocks noChangeArrowheads="1"/>
            </p:cNvSpPr>
            <p:nvPr/>
          </p:nvSpPr>
          <p:spPr bwMode="hidden">
            <a:xfrm flipH="1">
              <a:off x="675" y="193"/>
              <a:ext cx="695" cy="696"/>
            </a:xfrm>
            <a:prstGeom prst="ellipse">
              <a:avLst/>
            </a:prstGeom>
            <a:solidFill>
              <a:schemeClr val="accent2"/>
            </a:solidFill>
            <a:ln w="28575">
              <a:noFill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4342" name="Oval 6"/>
            <p:cNvSpPr>
              <a:spLocks noChangeArrowheads="1"/>
            </p:cNvSpPr>
            <p:nvPr/>
          </p:nvSpPr>
          <p:spPr bwMode="hidden">
            <a:xfrm flipH="1">
              <a:off x="3984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id-ID" sz="2400">
                <a:latin typeface="Times New Roman" pitchFamily="18" charset="0"/>
              </a:endParaRPr>
            </a:p>
          </p:txBody>
        </p:sp>
        <p:sp>
          <p:nvSpPr>
            <p:cNvPr id="14343" name="Oval 7"/>
            <p:cNvSpPr>
              <a:spLocks noChangeArrowheads="1"/>
            </p:cNvSpPr>
            <p:nvPr/>
          </p:nvSpPr>
          <p:spPr bwMode="hidden">
            <a:xfrm flipH="1">
              <a:off x="1486" y="192"/>
              <a:ext cx="695" cy="696"/>
            </a:xfrm>
            <a:prstGeom prst="ellipse">
              <a:avLst/>
            </a:prstGeom>
            <a:noFill/>
            <a:ln w="28575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id-ID" sz="2400">
                <a:latin typeface="Times New Roman" pitchFamily="18" charset="0"/>
              </a:endParaRPr>
            </a:p>
          </p:txBody>
        </p:sp>
      </p:grpSp>
      <p:sp>
        <p:nvSpPr>
          <p:cNvPr id="14344" name="Rectangle 8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3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4345" name="Rectangle 9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endParaRPr lang="en-US"/>
          </a:p>
        </p:txBody>
      </p:sp>
      <p:sp>
        <p:nvSpPr>
          <p:cNvPr id="14346" name="Rectangle 10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endParaRPr lang="en-US"/>
          </a:p>
        </p:txBody>
      </p:sp>
      <p:sp>
        <p:nvSpPr>
          <p:cNvPr id="14347" name="Rectangle 11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2133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3AD6B775-E4E0-4245-B824-9CA758A86AEB}" type="slidenum">
              <a:rPr lang="en-US"/>
              <a:pPr/>
              <a:t>‹#›</a:t>
            </a:fld>
            <a:endParaRPr lang="en-US"/>
          </a:p>
        </p:txBody>
      </p:sp>
      <p:sp>
        <p:nvSpPr>
          <p:cNvPr id="14348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  <p:sldLayoutId id="2147483661" r:id="rId8"/>
    <p:sldLayoutId id="2147483662" r:id="rId9"/>
    <p:sldLayoutId id="2147483663" r:id="rId10"/>
    <p:sldLayoutId id="2147483664" r:id="rId11"/>
    <p:sldLayoutId id="2147483665" r:id="rId12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cs typeface="Arial" charset="0"/>
        </a:defRPr>
      </a:lvl2pPr>
      <a:lvl3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cs typeface="Arial" charset="0"/>
        </a:defRPr>
      </a:lvl3pPr>
      <a:lvl4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cs typeface="Arial" charset="0"/>
        </a:defRPr>
      </a:lvl4pPr>
      <a:lvl5pPr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8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¡"/>
        <a:defRPr sz="2700">
          <a:solidFill>
            <a:schemeClr val="tx1"/>
          </a:solidFill>
          <a:latin typeface="+mn-lt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l"/>
        <a:defRPr sz="2300">
          <a:solidFill>
            <a:schemeClr val="tx1"/>
          </a:solidFill>
          <a:latin typeface="+mn-lt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Char char="•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chemeClr val="accent1"/>
        </a:buClr>
        <a:buFont typeface="Wingdings" pitchFamily="2" charset="2"/>
        <a:buChar char="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id-ID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5400" b="1">
                <a:solidFill>
                  <a:srgbClr val="6600CC"/>
                </a:solidFill>
              </a:rPr>
              <a:t>ANGGARAN BEP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 descr="Stationery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2895600" cy="411162"/>
          </a:xfrm>
          <a:blipFill dpi="0" rotWithShape="1">
            <a:blip r:embed="rId3" cstate="print"/>
            <a:srcRect/>
            <a:tile tx="0" ty="0" sx="100000" sy="100000" flip="none" algn="tl"/>
          </a:blipFill>
          <a:ln>
            <a:pattFill prst="narHorz">
              <a:fgClr>
                <a:schemeClr val="tx1"/>
              </a:fgClr>
              <a:bgClr>
                <a:srgbClr val="FFFFFF"/>
              </a:bgClr>
            </a:pattFill>
          </a:ln>
        </p:spPr>
        <p:txBody>
          <a:bodyPr/>
          <a:lstStyle/>
          <a:p>
            <a:r>
              <a:rPr lang="en-US" sz="3200" b="1">
                <a:solidFill>
                  <a:srgbClr val="000099"/>
                </a:solidFill>
              </a:rPr>
              <a:t>PENGERTIAN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1752600"/>
          </a:xfrm>
        </p:spPr>
        <p:txBody>
          <a:bodyPr/>
          <a:lstStyle/>
          <a:p>
            <a:pPr algn="ctr">
              <a:lnSpc>
                <a:spcPct val="90000"/>
              </a:lnSpc>
              <a:buFont typeface="Wingdings" pitchFamily="2" charset="2"/>
              <a:buNone/>
            </a:pPr>
            <a:r>
              <a:rPr lang="en-US" sz="2800"/>
              <a:t>Kondisi dimana total penghasilan sama besar dengan total biaya sehingga sehingga perusahaan tidak memperoleh keuntungan maupun kerugian</a:t>
            </a:r>
          </a:p>
        </p:txBody>
      </p:sp>
      <p:sp>
        <p:nvSpPr>
          <p:cNvPr id="5124" name="Text Box 4" descr="Bouquet"/>
          <p:cNvSpPr txBox="1">
            <a:spLocks noChangeArrowheads="1"/>
          </p:cNvSpPr>
          <p:nvPr/>
        </p:nvSpPr>
        <p:spPr bwMode="auto">
          <a:xfrm>
            <a:off x="533400" y="3124200"/>
            <a:ext cx="2209800" cy="579438"/>
          </a:xfrm>
          <a:prstGeom prst="rect">
            <a:avLst/>
          </a:prstGeom>
          <a:blipFill dpi="0" rotWithShape="1">
            <a:blip r:embed="rId4" cstate="print"/>
            <a:srcRect/>
            <a:tile tx="0" ty="0" sx="100000" sy="100000" flip="none" algn="tl"/>
          </a:blip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US" sz="3200" b="1"/>
              <a:t>MANFAAT</a:t>
            </a:r>
          </a:p>
        </p:txBody>
      </p:sp>
      <p:sp>
        <p:nvSpPr>
          <p:cNvPr id="5125" name="Text Box 5"/>
          <p:cNvSpPr txBox="1">
            <a:spLocks noChangeArrowheads="1"/>
          </p:cNvSpPr>
          <p:nvPr/>
        </p:nvSpPr>
        <p:spPr bwMode="auto">
          <a:xfrm>
            <a:off x="838200" y="4532313"/>
            <a:ext cx="7162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id-ID"/>
          </a:p>
        </p:txBody>
      </p:sp>
      <p:sp>
        <p:nvSpPr>
          <p:cNvPr id="5126" name="Text Box 6"/>
          <p:cNvSpPr txBox="1">
            <a:spLocks noChangeArrowheads="1"/>
          </p:cNvSpPr>
          <p:nvPr/>
        </p:nvSpPr>
        <p:spPr bwMode="auto">
          <a:xfrm>
            <a:off x="457200" y="3962400"/>
            <a:ext cx="8153400" cy="2282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42900" indent="-342900">
              <a:buClr>
                <a:srgbClr val="336600"/>
              </a:buClr>
              <a:buFont typeface="Wingdings" pitchFamily="2" charset="2"/>
              <a:buChar char="q"/>
            </a:pPr>
            <a:r>
              <a:rPr lang="en-US" sz="2400"/>
              <a:t>Memberikan gambaran batas jumlah penjualan  minimal agar perusahaan tidak menderita rugi</a:t>
            </a:r>
          </a:p>
          <a:p>
            <a:pPr marL="342900" indent="-342900">
              <a:buClr>
                <a:srgbClr val="336600"/>
              </a:buClr>
              <a:buFont typeface="Wingdings" pitchFamily="2" charset="2"/>
              <a:buChar char="q"/>
            </a:pPr>
            <a:r>
              <a:rPr lang="en-US" sz="2400"/>
              <a:t>Menentukan jumlah penjualan yang seharusnya diperoleh pada persyaratan tertentu</a:t>
            </a:r>
          </a:p>
          <a:p>
            <a:pPr marL="342900" indent="-342900">
              <a:buClr>
                <a:srgbClr val="336600"/>
              </a:buClr>
              <a:buFont typeface="Wingdings" pitchFamily="2" charset="2"/>
              <a:buChar char="q"/>
            </a:pPr>
            <a:r>
              <a:rPr lang="en-US" sz="2400"/>
              <a:t>Sehingga perlu dibuat analisis BEP untuk menunjang anggaran yang dibuat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2743200" cy="563562"/>
          </a:xfrm>
          <a:gradFill rotWithShape="1">
            <a:gsLst>
              <a:gs pos="0">
                <a:srgbClr val="FFFF66"/>
              </a:gs>
              <a:gs pos="100000">
                <a:schemeClr val="bg1"/>
              </a:gs>
            </a:gsLst>
            <a:lin ang="5400000" scaled="1"/>
          </a:gradFill>
        </p:spPr>
        <p:txBody>
          <a:bodyPr/>
          <a:lstStyle/>
          <a:p>
            <a:r>
              <a:rPr lang="en-US" sz="3200" b="1"/>
              <a:t>ASUMSI BEP</a:t>
            </a:r>
            <a:r>
              <a:rPr lang="en-US" sz="3400"/>
              <a:t> 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066800"/>
            <a:ext cx="8763000" cy="5410200"/>
          </a:xfrm>
        </p:spPr>
        <p:txBody>
          <a:bodyPr/>
          <a:lstStyle/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/>
              <a:t>Biaya dapat diklasifikasikan kedalam komponen biaya variabel dan biaya tetap</a:t>
            </a:r>
          </a:p>
          <a:p>
            <a:pPr marL="971550" lvl="1" indent="-514350">
              <a:lnSpc>
                <a:spcPct val="80000"/>
              </a:lnSpc>
              <a:buClr>
                <a:schemeClr val="tx1"/>
              </a:buClr>
            </a:pPr>
            <a:r>
              <a:rPr lang="en-US" sz="1800"/>
              <a:t>Total biaya variabel berubah secara proporsional dengan volume produksi atau penjualan, sedangkan total biaya variabel per unit tetap konstan.</a:t>
            </a:r>
          </a:p>
          <a:p>
            <a:pPr marL="971550" lvl="1" indent="-514350">
              <a:lnSpc>
                <a:spcPct val="80000"/>
              </a:lnSpc>
              <a:buClr>
                <a:schemeClr val="tx1"/>
              </a:buClr>
            </a:pPr>
            <a:r>
              <a:rPr lang="en-US" sz="1800"/>
              <a:t>Total biaya tetap tidak mengalami perubahanmeskipun ada perubahan volume produksi atau penjualan , sedangkan biaya tetap per unit akan berubah karena adanya perubahan volume kegiatan</a:t>
            </a: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/>
              <a:t>Harga jual per unit tidak akan berubah selama periode analisa </a:t>
            </a: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/>
              <a:t>Perusahaan hanya membuat dan menjual satu jenis produk. Jika membuat dan menjual lebih dari satu jenis produk , maka perbandingan penghasilan penjualan antara masing-masing produk (disebut sebagai sales mix) akan tetap konstan</a:t>
            </a: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/>
              <a:t>Kapasitas produksi pabrik relatif konstan</a:t>
            </a: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/>
              <a:t>Harga faktor produksi relatif kontan</a:t>
            </a: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/>
              <a:t>Efisiensi produksi tidak berubah</a:t>
            </a: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/>
              <a:t>Perubahan pada persediaan awal dan akhir jumlahnya tidak berarti</a:t>
            </a:r>
          </a:p>
          <a:p>
            <a:pPr marL="609600" indent="-609600">
              <a:lnSpc>
                <a:spcPct val="8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/>
              <a:t>Volume merupakan faktor satu-satunya yang mempengaruhi biaya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7010400" cy="715962"/>
          </a:xfrm>
          <a:gradFill rotWithShape="1">
            <a:gsLst>
              <a:gs pos="0">
                <a:schemeClr val="accent1"/>
              </a:gs>
              <a:gs pos="100000">
                <a:srgbClr val="66FF33"/>
              </a:gs>
            </a:gsLst>
            <a:lin ang="5400000" scaled="1"/>
          </a:gradFill>
        </p:spPr>
        <p:txBody>
          <a:bodyPr/>
          <a:lstStyle/>
          <a:p>
            <a:r>
              <a:rPr lang="en-US" sz="3200" b="1">
                <a:solidFill>
                  <a:srgbClr val="CC0099"/>
                </a:solidFill>
              </a:rPr>
              <a:t>MASALAH KHUSUS ANALISA BEP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8534400" cy="5334000"/>
          </a:xfrm>
        </p:spPr>
        <p:txBody>
          <a:bodyPr/>
          <a:lstStyle/>
          <a:p>
            <a:pPr marL="533400" indent="-533400">
              <a:buFont typeface="Wingdings" pitchFamily="2" charset="2"/>
              <a:buNone/>
            </a:pPr>
            <a:r>
              <a:rPr lang="en-US" sz="2400"/>
              <a:t>1.Ada perubahan terhadap biaya, harga jual</a:t>
            </a:r>
          </a:p>
          <a:p>
            <a:pPr marL="533400" indent="-533400">
              <a:buFont typeface="Wingdings" pitchFamily="2" charset="2"/>
              <a:buNone/>
            </a:pPr>
            <a:r>
              <a:rPr lang="en-US" sz="2400"/>
              <a:t>2.Bila perusahaan menjual dua macam produk</a:t>
            </a:r>
          </a:p>
          <a:p>
            <a:pPr marL="533400" indent="-533400">
              <a:buFont typeface="Wingdings" pitchFamily="2" charset="2"/>
              <a:buNone/>
            </a:pPr>
            <a:r>
              <a:rPr lang="en-US" sz="2400"/>
              <a:t>3.Bila jumlah yang dijual tidak sama dengan jumlah yang dihasilkan.</a:t>
            </a:r>
          </a:p>
          <a:p>
            <a:pPr marL="533400" indent="-533400">
              <a:buFont typeface="Wingdings" pitchFamily="2" charset="2"/>
              <a:buNone/>
            </a:pPr>
            <a:r>
              <a:rPr lang="en-US" sz="2400"/>
              <a:t>Untuk menyelesaikannya ada dua pendekatan:</a:t>
            </a:r>
          </a:p>
          <a:p>
            <a:pPr marL="533400" indent="-533400"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400"/>
              <a:t>Dengan Metode full costing (biaya penuh)</a:t>
            </a:r>
          </a:p>
          <a:p>
            <a:pPr marL="533400" indent="-533400">
              <a:buFont typeface="Wingdings" pitchFamily="2" charset="2"/>
              <a:buNone/>
            </a:pPr>
            <a:r>
              <a:rPr lang="en-US" sz="2400"/>
              <a:t>	Bagian produksi yang tidak tejual harus dibebani baik biaya variabel maupun biaya tetap</a:t>
            </a:r>
          </a:p>
          <a:p>
            <a:pPr marL="533400" indent="-533400">
              <a:buClr>
                <a:schemeClr val="tx1"/>
              </a:buClr>
              <a:buFont typeface="Wingdings" pitchFamily="2" charset="2"/>
              <a:buAutoNum type="arabicPeriod" startAt="2"/>
            </a:pPr>
            <a:r>
              <a:rPr lang="en-US" sz="2400"/>
              <a:t>Dengan metode direct costing (biaya variabel)</a:t>
            </a:r>
          </a:p>
          <a:p>
            <a:pPr marL="895350" lvl="1" indent="-438150">
              <a:buFont typeface="Wingdings" pitchFamily="2" charset="2"/>
              <a:buNone/>
            </a:pPr>
            <a:r>
              <a:rPr lang="en-US" sz="2400"/>
              <a:t>Bagian produksi yang tidak terjual hanya dibebani dengan </a:t>
            </a:r>
          </a:p>
          <a:p>
            <a:pPr marL="895350" lvl="1" indent="-438150">
              <a:buFont typeface="Wingdings" pitchFamily="2" charset="2"/>
              <a:buNone/>
            </a:pPr>
            <a:r>
              <a:rPr lang="en-US" sz="2400"/>
              <a:t>biaya variabel saja , sedangkan biaya tetap produksi </a:t>
            </a:r>
          </a:p>
          <a:p>
            <a:pPr marL="895350" lvl="1" indent="-438150">
              <a:buFont typeface="Wingdings" pitchFamily="2" charset="2"/>
              <a:buNone/>
            </a:pPr>
            <a:r>
              <a:rPr lang="en-US" sz="2400"/>
              <a:t>seluruhnya menjadi beban produksi yang terjual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534400" cy="51816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/>
              <a:t>BEP (unit ) = </a:t>
            </a:r>
          </a:p>
          <a:p>
            <a:pPr>
              <a:buFont typeface="Wingdings" pitchFamily="2" charset="2"/>
              <a:buNone/>
            </a:pPr>
            <a:r>
              <a:rPr lang="en-US"/>
              <a:t>                         Total biaya tetap  </a:t>
            </a:r>
          </a:p>
          <a:p>
            <a:pPr>
              <a:buFont typeface="Wingdings" pitchFamily="2" charset="2"/>
              <a:buNone/>
            </a:pPr>
            <a:r>
              <a:rPr lang="en-US"/>
              <a:t> harga jual per unit  -  biaya variabel per unit</a:t>
            </a:r>
          </a:p>
          <a:p>
            <a:pPr>
              <a:buFont typeface="Wingdings" pitchFamily="2" charset="2"/>
              <a:buNone/>
            </a:pPr>
            <a:endParaRPr lang="en-US"/>
          </a:p>
          <a:p>
            <a:pPr>
              <a:buFont typeface="Wingdings" pitchFamily="2" charset="2"/>
              <a:buNone/>
            </a:pPr>
            <a:r>
              <a:rPr lang="en-US"/>
              <a:t>BEP (Rp) = </a:t>
            </a:r>
          </a:p>
          <a:p>
            <a:pPr>
              <a:buFont typeface="Wingdings" pitchFamily="2" charset="2"/>
              <a:buNone/>
            </a:pPr>
            <a:r>
              <a:rPr lang="en-US"/>
              <a:t>                     Total biaya tetap </a:t>
            </a:r>
          </a:p>
          <a:p>
            <a:pPr>
              <a:buFont typeface="Wingdings" pitchFamily="2" charset="2"/>
              <a:buNone/>
            </a:pPr>
            <a:r>
              <a:rPr lang="en-US"/>
              <a:t> 			1   - Total biaya variable  </a:t>
            </a:r>
          </a:p>
          <a:p>
            <a:pPr>
              <a:buFont typeface="Wingdings" pitchFamily="2" charset="2"/>
              <a:buNone/>
            </a:pPr>
            <a:r>
              <a:rPr lang="en-US"/>
              <a:t>				Total hasil penjualan</a:t>
            </a:r>
          </a:p>
          <a:p>
            <a:pPr>
              <a:buFont typeface="Wingdings" pitchFamily="2" charset="2"/>
              <a:buNone/>
            </a:pPr>
            <a:endParaRPr lang="en-US"/>
          </a:p>
        </p:txBody>
      </p:sp>
      <p:sp>
        <p:nvSpPr>
          <p:cNvPr id="20485" name="Rectangle 5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2590800" cy="792162"/>
          </a:xfrm>
          <a:gradFill rotWithShape="1">
            <a:gsLst>
              <a:gs pos="0">
                <a:schemeClr val="accent1"/>
              </a:gs>
              <a:gs pos="100000">
                <a:srgbClr val="00CCFF"/>
              </a:gs>
            </a:gsLst>
            <a:lin ang="5400000" scaled="1"/>
          </a:gradFill>
        </p:spPr>
        <p:txBody>
          <a:bodyPr/>
          <a:lstStyle/>
          <a:p>
            <a:r>
              <a:rPr lang="en-US"/>
              <a:t>RUMUS</a:t>
            </a:r>
          </a:p>
        </p:txBody>
      </p:sp>
      <p:sp>
        <p:nvSpPr>
          <p:cNvPr id="20486" name="Line 6"/>
          <p:cNvSpPr>
            <a:spLocks noChangeShapeType="1"/>
          </p:cNvSpPr>
          <p:nvPr/>
        </p:nvSpPr>
        <p:spPr bwMode="auto">
          <a:xfrm>
            <a:off x="533400" y="2438400"/>
            <a:ext cx="6705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0487" name="Line 7"/>
          <p:cNvSpPr>
            <a:spLocks noChangeShapeType="1"/>
          </p:cNvSpPr>
          <p:nvPr/>
        </p:nvSpPr>
        <p:spPr bwMode="auto">
          <a:xfrm>
            <a:off x="762000" y="4800600"/>
            <a:ext cx="7620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0488" name="Line 8"/>
          <p:cNvSpPr>
            <a:spLocks noChangeShapeType="1"/>
          </p:cNvSpPr>
          <p:nvPr/>
        </p:nvSpPr>
        <p:spPr bwMode="auto">
          <a:xfrm>
            <a:off x="3200400" y="5486400"/>
            <a:ext cx="3733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1219200" y="304800"/>
            <a:ext cx="1524000" cy="411163"/>
          </a:xfrm>
          <a:gradFill rotWithShape="1">
            <a:gsLst>
              <a:gs pos="0">
                <a:schemeClr val="accent1"/>
              </a:gs>
              <a:gs pos="100000">
                <a:srgbClr val="FF99FF"/>
              </a:gs>
            </a:gsLst>
            <a:lin ang="5400000" scaled="1"/>
          </a:gradFill>
        </p:spPr>
        <p:txBody>
          <a:bodyPr/>
          <a:lstStyle/>
          <a:p>
            <a:r>
              <a:rPr lang="en-US" sz="3400" b="1"/>
              <a:t>Soal 1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14400"/>
            <a:ext cx="8763000" cy="56388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err="1"/>
              <a:t>Rencana</a:t>
            </a:r>
            <a:r>
              <a:rPr lang="en-US" sz="2400" dirty="0"/>
              <a:t> </a:t>
            </a:r>
            <a:r>
              <a:rPr lang="en-US" sz="2400" dirty="0" err="1"/>
              <a:t>penjualan</a:t>
            </a:r>
            <a:r>
              <a:rPr lang="en-US" sz="2400" dirty="0"/>
              <a:t> </a:t>
            </a:r>
            <a:r>
              <a:rPr lang="en-US" sz="2400" dirty="0" err="1"/>
              <a:t>tahun</a:t>
            </a:r>
            <a:r>
              <a:rPr lang="en-US" sz="2400" dirty="0"/>
              <a:t> 2012 </a:t>
            </a:r>
            <a:r>
              <a:rPr lang="en-US" sz="2400" dirty="0" err="1"/>
              <a:t>meliputi</a:t>
            </a:r>
            <a:r>
              <a:rPr lang="en-US" sz="2400" dirty="0"/>
              <a:t> </a:t>
            </a:r>
            <a:r>
              <a:rPr lang="en-US" sz="2400" dirty="0" err="1"/>
              <a:t>dua</a:t>
            </a:r>
            <a:r>
              <a:rPr lang="en-US" sz="2400" dirty="0"/>
              <a:t>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err="1"/>
              <a:t>jenis</a:t>
            </a:r>
            <a:r>
              <a:rPr lang="en-US" sz="2400" dirty="0"/>
              <a:t> </a:t>
            </a:r>
            <a:r>
              <a:rPr lang="en-US" sz="2400" dirty="0" err="1"/>
              <a:t>produk</a:t>
            </a:r>
            <a:r>
              <a:rPr lang="en-US" sz="2400" dirty="0"/>
              <a:t> </a:t>
            </a:r>
            <a:r>
              <a:rPr lang="en-US" sz="2400" dirty="0" err="1"/>
              <a:t>sbb</a:t>
            </a:r>
            <a:r>
              <a:rPr lang="en-US" sz="2400" dirty="0"/>
              <a:t> :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err="1"/>
              <a:t>Penjualan</a:t>
            </a:r>
            <a:r>
              <a:rPr lang="en-US" sz="2400" dirty="0"/>
              <a:t>  : </a:t>
            </a:r>
            <a:r>
              <a:rPr lang="en-US" sz="2400" dirty="0" err="1"/>
              <a:t>Prroduk</a:t>
            </a:r>
            <a:r>
              <a:rPr lang="en-US" sz="2400" dirty="0"/>
              <a:t>  A  = 15.000 unit @ </a:t>
            </a:r>
            <a:r>
              <a:rPr lang="en-US" sz="2400" dirty="0" err="1"/>
              <a:t>Rp</a:t>
            </a:r>
            <a:r>
              <a:rPr lang="en-US" sz="2400" dirty="0"/>
              <a:t>. 1.000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			  </a:t>
            </a:r>
            <a:r>
              <a:rPr lang="en-US" sz="2400" dirty="0" err="1"/>
              <a:t>Produk</a:t>
            </a:r>
            <a:r>
              <a:rPr lang="en-US" sz="2400" dirty="0"/>
              <a:t>  B   = 10.000 unit @ </a:t>
            </a:r>
            <a:r>
              <a:rPr lang="en-US" sz="2400" dirty="0" err="1"/>
              <a:t>Rp</a:t>
            </a:r>
            <a:r>
              <a:rPr lang="en-US" sz="2400" dirty="0"/>
              <a:t>.    750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err="1"/>
              <a:t>Biaya</a:t>
            </a:r>
            <a:r>
              <a:rPr lang="en-US" sz="2400" dirty="0"/>
              <a:t> : </a:t>
            </a: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variabel</a:t>
            </a:r>
            <a:r>
              <a:rPr lang="en-US" sz="2400" dirty="0"/>
              <a:t> </a:t>
            </a:r>
            <a:r>
              <a:rPr lang="en-US" sz="2400" dirty="0" err="1"/>
              <a:t>untuk</a:t>
            </a:r>
            <a:r>
              <a:rPr lang="en-US" sz="2400" dirty="0"/>
              <a:t> 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		      </a:t>
            </a:r>
            <a:r>
              <a:rPr lang="en-US" sz="2400" dirty="0" err="1"/>
              <a:t>Produk</a:t>
            </a:r>
            <a:r>
              <a:rPr lang="en-US" sz="2400" dirty="0"/>
              <a:t> A = </a:t>
            </a:r>
            <a:r>
              <a:rPr lang="en-US" sz="2400" dirty="0" err="1"/>
              <a:t>Rp</a:t>
            </a:r>
            <a:r>
              <a:rPr lang="en-US" sz="2400" dirty="0"/>
              <a:t>. 500 per unit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		      </a:t>
            </a:r>
            <a:r>
              <a:rPr lang="en-US" sz="2400" dirty="0" err="1"/>
              <a:t>Produk</a:t>
            </a:r>
            <a:r>
              <a:rPr lang="en-US" sz="2400" dirty="0"/>
              <a:t> B = </a:t>
            </a:r>
            <a:r>
              <a:rPr lang="en-US" sz="2400" dirty="0" err="1"/>
              <a:t>Rp</a:t>
            </a:r>
            <a:r>
              <a:rPr lang="en-US" sz="2400" dirty="0"/>
              <a:t>. 300 per unit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            </a:t>
            </a: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Tetap</a:t>
            </a:r>
            <a:r>
              <a:rPr lang="en-US" sz="2400" dirty="0"/>
              <a:t> </a:t>
            </a:r>
            <a:r>
              <a:rPr lang="en-US" sz="2400" dirty="0" err="1"/>
              <a:t>keseluruhan</a:t>
            </a:r>
            <a:r>
              <a:rPr lang="en-US" sz="2400" dirty="0"/>
              <a:t> </a:t>
            </a:r>
            <a:r>
              <a:rPr lang="en-US" sz="2400" dirty="0" err="1"/>
              <a:t>Rp</a:t>
            </a:r>
            <a:r>
              <a:rPr lang="en-US" sz="2400" dirty="0"/>
              <a:t>. 5.000.000/</a:t>
            </a:r>
            <a:r>
              <a:rPr lang="en-US" sz="2400" dirty="0" err="1"/>
              <a:t>th</a:t>
            </a:r>
            <a:endParaRPr lang="en-US" sz="2400" dirty="0"/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Dari data </a:t>
            </a:r>
            <a:r>
              <a:rPr lang="en-US" sz="2400" dirty="0" err="1"/>
              <a:t>tersebut</a:t>
            </a:r>
            <a:r>
              <a:rPr lang="en-US" sz="2400" dirty="0"/>
              <a:t> </a:t>
            </a:r>
            <a:r>
              <a:rPr lang="en-US" sz="2400" dirty="0" err="1"/>
              <a:t>diminta</a:t>
            </a:r>
            <a:r>
              <a:rPr lang="en-US" sz="2400" dirty="0"/>
              <a:t> :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400" dirty="0" err="1"/>
              <a:t>Menentukan</a:t>
            </a:r>
            <a:r>
              <a:rPr lang="en-US" sz="2400" dirty="0"/>
              <a:t> BEP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secara</a:t>
            </a:r>
            <a:r>
              <a:rPr lang="en-US" sz="2400" dirty="0"/>
              <a:t> </a:t>
            </a:r>
            <a:r>
              <a:rPr lang="en-US" sz="2400" dirty="0" err="1"/>
              <a:t>keseluruhan</a:t>
            </a:r>
            <a:r>
              <a:rPr lang="en-US" sz="2400" dirty="0"/>
              <a:t> </a:t>
            </a:r>
            <a:r>
              <a:rPr lang="en-US" sz="2400" dirty="0" err="1"/>
              <a:t>dalam</a:t>
            </a:r>
            <a:r>
              <a:rPr lang="en-US" sz="2400" dirty="0"/>
              <a:t> rupiah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400" dirty="0" err="1"/>
              <a:t>Menentukan</a:t>
            </a:r>
            <a:r>
              <a:rPr lang="en-US" sz="2400" dirty="0"/>
              <a:t> BEP </a:t>
            </a:r>
            <a:r>
              <a:rPr lang="en-US" sz="2400" dirty="0" err="1"/>
              <a:t>prroduk</a:t>
            </a:r>
            <a:r>
              <a:rPr lang="en-US" sz="2400" dirty="0"/>
              <a:t> A </a:t>
            </a:r>
            <a:r>
              <a:rPr lang="en-US" sz="2400" dirty="0" err="1"/>
              <a:t>dalam</a:t>
            </a:r>
            <a:r>
              <a:rPr lang="en-US" sz="2400" dirty="0"/>
              <a:t> unit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400" dirty="0" err="1"/>
              <a:t>Menentukan</a:t>
            </a:r>
            <a:r>
              <a:rPr lang="en-US" sz="2400" dirty="0"/>
              <a:t> BEP </a:t>
            </a:r>
            <a:r>
              <a:rPr lang="en-US" sz="2400" dirty="0" err="1"/>
              <a:t>produk</a:t>
            </a:r>
            <a:r>
              <a:rPr lang="en-US" sz="2400" dirty="0"/>
              <a:t> B </a:t>
            </a:r>
            <a:r>
              <a:rPr lang="en-US" sz="2400" dirty="0" err="1"/>
              <a:t>dalam</a:t>
            </a:r>
            <a:r>
              <a:rPr lang="en-US" sz="2400" dirty="0"/>
              <a:t> unit</a:t>
            </a:r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  <a:p>
            <a:pPr marL="609600" indent="-609600"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/>
          <a:lstStyle/>
          <a:p>
            <a:r>
              <a:rPr lang="id-ID" dirty="0" smtClean="0"/>
              <a:t>UTS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791200"/>
          </a:xfrm>
        </p:spPr>
        <p:txBody>
          <a:bodyPr/>
          <a:lstStyle/>
          <a:p>
            <a:pPr marL="609600" indent="-609600">
              <a:lnSpc>
                <a:spcPct val="90000"/>
              </a:lnSpc>
              <a:buNone/>
            </a:pPr>
            <a:r>
              <a:rPr lang="en-US" sz="2000" dirty="0" err="1" smtClean="0"/>
              <a:t>Rencana</a:t>
            </a:r>
            <a:r>
              <a:rPr lang="en-US" sz="2000" dirty="0" smtClean="0"/>
              <a:t> </a:t>
            </a:r>
            <a:r>
              <a:rPr lang="en-US" sz="2000" dirty="0" err="1" smtClean="0"/>
              <a:t>penjualan</a:t>
            </a:r>
            <a:r>
              <a:rPr lang="en-US" sz="2000" dirty="0" smtClean="0"/>
              <a:t> </a:t>
            </a:r>
            <a:r>
              <a:rPr lang="en-US" sz="2000" dirty="0" err="1" smtClean="0"/>
              <a:t>tahun</a:t>
            </a:r>
            <a:r>
              <a:rPr lang="en-US" sz="2000" dirty="0" smtClean="0"/>
              <a:t> 201</a:t>
            </a:r>
            <a:r>
              <a:rPr lang="id-ID" sz="2000" dirty="0" smtClean="0"/>
              <a:t>5</a:t>
            </a:r>
            <a:r>
              <a:rPr lang="en-US" sz="2000" dirty="0" smtClean="0"/>
              <a:t> </a:t>
            </a:r>
            <a:r>
              <a:rPr lang="en-US" sz="2000" dirty="0" err="1" smtClean="0"/>
              <a:t>meliputi</a:t>
            </a:r>
            <a:r>
              <a:rPr lang="en-US" sz="2000" dirty="0" smtClean="0"/>
              <a:t> </a:t>
            </a:r>
            <a:r>
              <a:rPr lang="id-ID" sz="2000" dirty="0" smtClean="0"/>
              <a:t>tiga </a:t>
            </a:r>
            <a:r>
              <a:rPr lang="en-US" sz="2000" dirty="0" smtClean="0"/>
              <a:t> 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sz="2000" dirty="0" err="1" smtClean="0"/>
              <a:t>jenis</a:t>
            </a:r>
            <a:r>
              <a:rPr lang="en-US" sz="2000" dirty="0" smtClean="0"/>
              <a:t> </a:t>
            </a:r>
            <a:r>
              <a:rPr lang="en-US" sz="2000" dirty="0" err="1" smtClean="0"/>
              <a:t>produk</a:t>
            </a:r>
            <a:r>
              <a:rPr lang="en-US" sz="2000" dirty="0" smtClean="0"/>
              <a:t> </a:t>
            </a:r>
            <a:r>
              <a:rPr lang="en-US" sz="2000" dirty="0" err="1" smtClean="0"/>
              <a:t>sbb</a:t>
            </a:r>
            <a:r>
              <a:rPr lang="en-US" sz="2000" dirty="0" smtClean="0"/>
              <a:t> :</a:t>
            </a:r>
            <a:endParaRPr lang="id-ID" sz="2000" dirty="0" smtClean="0"/>
          </a:p>
          <a:p>
            <a:pPr marL="609600" indent="-609600">
              <a:lnSpc>
                <a:spcPct val="90000"/>
              </a:lnSpc>
              <a:buNone/>
            </a:pPr>
            <a:endParaRPr lang="en-US" sz="2000" dirty="0" smtClean="0"/>
          </a:p>
          <a:p>
            <a:pPr marL="609600" indent="-609600">
              <a:lnSpc>
                <a:spcPct val="90000"/>
              </a:lnSpc>
              <a:buNone/>
            </a:pPr>
            <a:r>
              <a:rPr lang="en-US" sz="2000" dirty="0" err="1" smtClean="0"/>
              <a:t>Penjualan</a:t>
            </a:r>
            <a:r>
              <a:rPr lang="en-US" sz="2000" dirty="0" smtClean="0"/>
              <a:t>  : </a:t>
            </a:r>
            <a:r>
              <a:rPr lang="id-ID" sz="2000" dirty="0" smtClean="0"/>
              <a:t>	</a:t>
            </a:r>
            <a:r>
              <a:rPr lang="en-US" sz="2000" dirty="0" err="1" smtClean="0"/>
              <a:t>Produk</a:t>
            </a:r>
            <a:r>
              <a:rPr lang="en-US" sz="2000" dirty="0" smtClean="0"/>
              <a:t>  A  </a:t>
            </a:r>
            <a:r>
              <a:rPr lang="id-ID" sz="2000" dirty="0" smtClean="0"/>
              <a:t> </a:t>
            </a:r>
            <a:r>
              <a:rPr lang="en-US" sz="2000" dirty="0" smtClean="0"/>
              <a:t>= 15.000 unit @ </a:t>
            </a:r>
            <a:r>
              <a:rPr lang="en-US" sz="2000" dirty="0" err="1" smtClean="0"/>
              <a:t>Rp</a:t>
            </a:r>
            <a:r>
              <a:rPr lang="en-US" sz="2000" dirty="0" smtClean="0"/>
              <a:t>. 1</a:t>
            </a:r>
            <a:r>
              <a:rPr lang="id-ID" sz="2000" dirty="0" smtClean="0"/>
              <a:t>5.0</a:t>
            </a:r>
            <a:r>
              <a:rPr lang="en-US" sz="2000" dirty="0" smtClean="0"/>
              <a:t>00</a:t>
            </a:r>
            <a:r>
              <a:rPr lang="id-ID" sz="2000" dirty="0" smtClean="0"/>
              <a:t>,-</a:t>
            </a:r>
            <a:endParaRPr lang="en-US" sz="2000" dirty="0" smtClean="0"/>
          </a:p>
          <a:p>
            <a:pPr marL="609600" indent="-609600">
              <a:lnSpc>
                <a:spcPct val="90000"/>
              </a:lnSpc>
              <a:buNone/>
            </a:pPr>
            <a:r>
              <a:rPr lang="en-US" sz="2000" dirty="0" smtClean="0"/>
              <a:t>		</a:t>
            </a:r>
            <a:r>
              <a:rPr lang="id-ID" sz="2000" dirty="0" smtClean="0"/>
              <a:t>	</a:t>
            </a:r>
            <a:r>
              <a:rPr lang="en-US" sz="2000" dirty="0" err="1" smtClean="0"/>
              <a:t>Produk</a:t>
            </a:r>
            <a:r>
              <a:rPr lang="en-US" sz="2000" dirty="0" smtClean="0"/>
              <a:t>  B   = 10.000 unit @ </a:t>
            </a:r>
            <a:r>
              <a:rPr lang="en-US" sz="2000" dirty="0" err="1" smtClean="0"/>
              <a:t>Rp</a:t>
            </a:r>
            <a:r>
              <a:rPr lang="en-US" sz="2000" dirty="0" smtClean="0"/>
              <a:t>. </a:t>
            </a:r>
            <a:r>
              <a:rPr lang="id-ID" sz="2000" dirty="0" smtClean="0"/>
              <a:t>10.000,-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id-ID" sz="2000" dirty="0" smtClean="0"/>
              <a:t>			Produk C    =  7.500  unit @ </a:t>
            </a:r>
            <a:r>
              <a:rPr lang="id-ID" sz="2000" smtClean="0"/>
              <a:t>Rp   7.000</a:t>
            </a:r>
            <a:r>
              <a:rPr lang="id-ID" sz="2000" dirty="0" smtClean="0"/>
              <a:t>,-</a:t>
            </a:r>
            <a:endParaRPr lang="en-US" sz="2000" dirty="0" smtClean="0"/>
          </a:p>
          <a:p>
            <a:pPr marL="609600" indent="-609600">
              <a:lnSpc>
                <a:spcPct val="90000"/>
              </a:lnSpc>
              <a:buNone/>
            </a:pPr>
            <a:r>
              <a:rPr lang="en-US" sz="2000" dirty="0" err="1" smtClean="0"/>
              <a:t>Biaya</a:t>
            </a:r>
            <a:r>
              <a:rPr lang="en-US" sz="2000" dirty="0" smtClean="0"/>
              <a:t> : </a:t>
            </a:r>
            <a:r>
              <a:rPr lang="en-US" sz="2000" dirty="0" err="1" smtClean="0"/>
              <a:t>Biaya</a:t>
            </a:r>
            <a:r>
              <a:rPr lang="en-US" sz="2000" dirty="0" smtClean="0"/>
              <a:t> </a:t>
            </a:r>
            <a:r>
              <a:rPr lang="en-US" sz="2000" dirty="0" err="1" smtClean="0"/>
              <a:t>variabel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sz="2000" dirty="0" smtClean="0"/>
              <a:t>		      </a:t>
            </a:r>
            <a:r>
              <a:rPr lang="en-US" sz="2000" dirty="0" err="1" smtClean="0"/>
              <a:t>Produk</a:t>
            </a:r>
            <a:r>
              <a:rPr lang="en-US" sz="2000" dirty="0" smtClean="0"/>
              <a:t> A = </a:t>
            </a:r>
            <a:r>
              <a:rPr lang="en-US" sz="2000" dirty="0" err="1" smtClean="0"/>
              <a:t>Rp</a:t>
            </a:r>
            <a:r>
              <a:rPr lang="en-US" sz="2000" dirty="0" smtClean="0"/>
              <a:t>. 500</a:t>
            </a:r>
            <a:r>
              <a:rPr lang="id-ID" sz="2000" dirty="0" smtClean="0"/>
              <a:t>0</a:t>
            </a:r>
            <a:r>
              <a:rPr lang="en-US" sz="2000" dirty="0" smtClean="0"/>
              <a:t> per unit</a:t>
            </a:r>
          </a:p>
          <a:p>
            <a:pPr marL="609600" indent="-609600">
              <a:lnSpc>
                <a:spcPct val="90000"/>
              </a:lnSpc>
              <a:buNone/>
            </a:pPr>
            <a:r>
              <a:rPr lang="en-US" sz="2000" dirty="0" smtClean="0"/>
              <a:t>		      </a:t>
            </a:r>
            <a:r>
              <a:rPr lang="en-US" sz="2000" dirty="0" err="1" smtClean="0"/>
              <a:t>Produk</a:t>
            </a:r>
            <a:r>
              <a:rPr lang="en-US" sz="2000" dirty="0" smtClean="0"/>
              <a:t> B = </a:t>
            </a:r>
            <a:r>
              <a:rPr lang="en-US" sz="2000" dirty="0" err="1" smtClean="0"/>
              <a:t>Rp</a:t>
            </a:r>
            <a:r>
              <a:rPr lang="en-US" sz="2000" dirty="0" smtClean="0"/>
              <a:t>. </a:t>
            </a:r>
            <a:r>
              <a:rPr lang="id-ID" sz="2000" dirty="0" smtClean="0"/>
              <a:t>4</a:t>
            </a:r>
            <a:r>
              <a:rPr lang="en-US" sz="2000" dirty="0" smtClean="0"/>
              <a:t>0</a:t>
            </a:r>
            <a:r>
              <a:rPr lang="id-ID" sz="2000" dirty="0" smtClean="0"/>
              <a:t>0</a:t>
            </a:r>
            <a:r>
              <a:rPr lang="en-US" sz="2000" dirty="0" smtClean="0"/>
              <a:t>0 per unit</a:t>
            </a:r>
            <a:endParaRPr lang="id-ID" sz="2000" dirty="0" smtClean="0"/>
          </a:p>
          <a:p>
            <a:pPr marL="609600" indent="-609600">
              <a:lnSpc>
                <a:spcPct val="90000"/>
              </a:lnSpc>
              <a:buNone/>
              <a:tabLst>
                <a:tab pos="1344613" algn="l"/>
              </a:tabLst>
            </a:pPr>
            <a:r>
              <a:rPr lang="id-ID" sz="2000" dirty="0" smtClean="0"/>
              <a:t>		 Produk C = Rp  3000 per init</a:t>
            </a:r>
            <a:endParaRPr lang="en-US" sz="2000" dirty="0" smtClean="0"/>
          </a:p>
          <a:p>
            <a:pPr marL="609600" indent="-609600">
              <a:lnSpc>
                <a:spcPct val="90000"/>
              </a:lnSpc>
              <a:buNone/>
            </a:pPr>
            <a:r>
              <a:rPr lang="en-US" sz="2000" dirty="0" smtClean="0"/>
              <a:t>            </a:t>
            </a:r>
            <a:r>
              <a:rPr lang="en-US" sz="2000" dirty="0" err="1" smtClean="0"/>
              <a:t>Biaya</a:t>
            </a:r>
            <a:r>
              <a:rPr lang="en-US" sz="2000" dirty="0" smtClean="0"/>
              <a:t> </a:t>
            </a:r>
            <a:r>
              <a:rPr lang="en-US" sz="2000" dirty="0" err="1" smtClean="0"/>
              <a:t>Tetap</a:t>
            </a:r>
            <a:r>
              <a:rPr lang="en-US" sz="2000" dirty="0" smtClean="0"/>
              <a:t> </a:t>
            </a:r>
            <a:r>
              <a:rPr lang="en-US" sz="2000" dirty="0" err="1" smtClean="0"/>
              <a:t>keseluruhan</a:t>
            </a:r>
            <a:r>
              <a:rPr lang="en-US" sz="2000" dirty="0" smtClean="0"/>
              <a:t> </a:t>
            </a:r>
            <a:r>
              <a:rPr lang="en-US" sz="2000" dirty="0" err="1" smtClean="0"/>
              <a:t>Rp</a:t>
            </a:r>
            <a:r>
              <a:rPr lang="en-US" sz="2000" dirty="0" smtClean="0"/>
              <a:t>. </a:t>
            </a:r>
            <a:r>
              <a:rPr lang="id-ID" sz="2000" dirty="0" smtClean="0"/>
              <a:t>10</a:t>
            </a:r>
            <a:r>
              <a:rPr lang="en-US" sz="2000" dirty="0" smtClean="0"/>
              <a:t>.000.000/</a:t>
            </a:r>
            <a:r>
              <a:rPr lang="en-US" sz="2000" dirty="0" err="1" smtClean="0"/>
              <a:t>th</a:t>
            </a:r>
            <a:endParaRPr lang="id-ID" sz="2000" dirty="0" smtClean="0"/>
          </a:p>
          <a:p>
            <a:pPr marL="609600" indent="-609600">
              <a:lnSpc>
                <a:spcPct val="90000"/>
              </a:lnSpc>
              <a:buNone/>
            </a:pPr>
            <a:endParaRPr lang="en-US" sz="2000" dirty="0" smtClean="0"/>
          </a:p>
          <a:p>
            <a:pPr marL="609600" indent="-609600">
              <a:lnSpc>
                <a:spcPct val="90000"/>
              </a:lnSpc>
              <a:buNone/>
            </a:pPr>
            <a:r>
              <a:rPr lang="en-US" sz="2000" dirty="0" smtClean="0"/>
              <a:t>Dari data </a:t>
            </a:r>
            <a:r>
              <a:rPr lang="en-US" sz="2000" dirty="0" err="1" smtClean="0"/>
              <a:t>tersebut</a:t>
            </a:r>
            <a:r>
              <a:rPr lang="en-US" sz="2000" dirty="0" smtClean="0"/>
              <a:t> </a:t>
            </a:r>
            <a:r>
              <a:rPr lang="en-US" sz="2000" dirty="0" err="1" smtClean="0"/>
              <a:t>diminta</a:t>
            </a:r>
            <a:r>
              <a:rPr lang="en-US" sz="2000" dirty="0" smtClean="0"/>
              <a:t> :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 dirty="0" err="1" smtClean="0"/>
              <a:t>Menentukan</a:t>
            </a:r>
            <a:r>
              <a:rPr lang="en-US" sz="2000" dirty="0" smtClean="0"/>
              <a:t> BEP </a:t>
            </a:r>
            <a:r>
              <a:rPr lang="en-US" sz="2000" dirty="0" err="1" smtClean="0"/>
              <a:t>perusahaan</a:t>
            </a:r>
            <a:r>
              <a:rPr lang="en-US" sz="2000" dirty="0" smtClean="0"/>
              <a:t> </a:t>
            </a:r>
            <a:r>
              <a:rPr lang="en-US" sz="2000" dirty="0" err="1" smtClean="0"/>
              <a:t>secara</a:t>
            </a:r>
            <a:r>
              <a:rPr lang="en-US" sz="2000" dirty="0" smtClean="0"/>
              <a:t> </a:t>
            </a:r>
            <a:r>
              <a:rPr lang="en-US" sz="2000" dirty="0" err="1" smtClean="0"/>
              <a:t>keseluruhan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rupiah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 dirty="0" err="1" smtClean="0"/>
              <a:t>Menentukan</a:t>
            </a:r>
            <a:r>
              <a:rPr lang="en-US" sz="2000" dirty="0" smtClean="0"/>
              <a:t> BEP </a:t>
            </a:r>
            <a:r>
              <a:rPr lang="en-US" sz="2000" dirty="0" err="1" smtClean="0"/>
              <a:t>prroduk</a:t>
            </a:r>
            <a:r>
              <a:rPr lang="en-US" sz="2000" dirty="0" smtClean="0"/>
              <a:t> A </a:t>
            </a:r>
            <a:r>
              <a:rPr lang="en-US" sz="2000" dirty="0" err="1" smtClean="0"/>
              <a:t>dalam</a:t>
            </a:r>
            <a:r>
              <a:rPr lang="en-US" sz="2000" dirty="0" smtClean="0"/>
              <a:t> unit</a:t>
            </a:r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en-US" sz="2000" dirty="0" err="1" smtClean="0"/>
              <a:t>Menentukan</a:t>
            </a:r>
            <a:r>
              <a:rPr lang="en-US" sz="2000" dirty="0" smtClean="0"/>
              <a:t> BEP </a:t>
            </a:r>
            <a:r>
              <a:rPr lang="en-US" sz="2000" dirty="0" err="1" smtClean="0"/>
              <a:t>produk</a:t>
            </a:r>
            <a:r>
              <a:rPr lang="en-US" sz="2000" dirty="0" smtClean="0"/>
              <a:t> B </a:t>
            </a:r>
            <a:r>
              <a:rPr lang="en-US" sz="2000" dirty="0" err="1" smtClean="0"/>
              <a:t>dalam</a:t>
            </a:r>
            <a:r>
              <a:rPr lang="en-US" sz="2000" dirty="0" smtClean="0"/>
              <a:t> unit</a:t>
            </a:r>
            <a:endParaRPr lang="id-ID" sz="2000" dirty="0" smtClean="0"/>
          </a:p>
          <a:p>
            <a:pPr marL="609600" indent="-609600">
              <a:lnSpc>
                <a:spcPct val="90000"/>
              </a:lnSpc>
              <a:buClr>
                <a:schemeClr val="tx1"/>
              </a:buClr>
              <a:buFont typeface="Wingdings" pitchFamily="2" charset="2"/>
              <a:buAutoNum type="arabicPeriod"/>
            </a:pPr>
            <a:r>
              <a:rPr lang="id-ID" sz="2000" dirty="0" smtClean="0"/>
              <a:t>Menentukan BEP produk C dalam unit</a:t>
            </a:r>
            <a:endParaRPr lang="en-US" sz="2000" dirty="0" smtClean="0"/>
          </a:p>
          <a:p>
            <a:pPr marL="609600" indent="-609600">
              <a:lnSpc>
                <a:spcPct val="90000"/>
              </a:lnSpc>
              <a:buNone/>
            </a:pPr>
            <a:endParaRPr lang="en-US" sz="2000" dirty="0" smtClean="0"/>
          </a:p>
          <a:p>
            <a:pPr marL="609600" indent="-609600">
              <a:lnSpc>
                <a:spcPct val="90000"/>
              </a:lnSpc>
              <a:buNone/>
            </a:pPr>
            <a:endParaRPr lang="en-US" sz="2000" dirty="0" smtClean="0"/>
          </a:p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411162"/>
          </a:xfrm>
        </p:spPr>
        <p:txBody>
          <a:bodyPr/>
          <a:lstStyle/>
          <a:p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838200"/>
            <a:ext cx="8229600" cy="5292725"/>
          </a:xfrm>
        </p:spPr>
        <p:txBody>
          <a:bodyPr/>
          <a:lstStyle/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Data </a:t>
            </a:r>
            <a:r>
              <a:rPr lang="en-US" sz="2400" dirty="0" err="1" smtClean="0"/>
              <a:t>perusahaan</a:t>
            </a:r>
            <a:r>
              <a:rPr lang="en-US" sz="2400" dirty="0" smtClean="0"/>
              <a:t> </a:t>
            </a:r>
            <a:r>
              <a:rPr lang="en-US" sz="2400" dirty="0" err="1" smtClean="0"/>
              <a:t>adalah</a:t>
            </a:r>
            <a:r>
              <a:rPr lang="en-US" sz="2400" dirty="0" smtClean="0"/>
              <a:t> </a:t>
            </a:r>
            <a:r>
              <a:rPr lang="en-US" sz="2400" dirty="0" err="1" smtClean="0"/>
              <a:t>sbb</a:t>
            </a:r>
            <a:r>
              <a:rPr lang="en-US" sz="2400" dirty="0" smtClean="0"/>
              <a:t> :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err="1" smtClean="0"/>
              <a:t>Penjualan</a:t>
            </a:r>
            <a:r>
              <a:rPr lang="en-US" sz="2400" dirty="0" smtClean="0"/>
              <a:t> = </a:t>
            </a:r>
            <a:r>
              <a:rPr lang="id-ID" sz="2400" dirty="0" smtClean="0"/>
              <a:t>30</a:t>
            </a:r>
            <a:r>
              <a:rPr lang="en-US" sz="2400" dirty="0" smtClean="0"/>
              <a:t>.000 unit @ </a:t>
            </a:r>
            <a:r>
              <a:rPr lang="en-US" sz="2400" dirty="0" err="1" smtClean="0"/>
              <a:t>Rp</a:t>
            </a:r>
            <a:r>
              <a:rPr lang="en-US" sz="2400" dirty="0" smtClean="0"/>
              <a:t>. </a:t>
            </a:r>
            <a:r>
              <a:rPr lang="id-ID" sz="2400" dirty="0" smtClean="0"/>
              <a:t>5</a:t>
            </a:r>
            <a:r>
              <a:rPr lang="en-US" sz="2400" dirty="0" smtClean="0"/>
              <a:t>.000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err="1" smtClean="0"/>
              <a:t>Biaya</a:t>
            </a:r>
            <a:r>
              <a:rPr lang="en-US" sz="2400" dirty="0" smtClean="0"/>
              <a:t> </a:t>
            </a:r>
            <a:r>
              <a:rPr lang="en-US" sz="2400" dirty="0" err="1" smtClean="0"/>
              <a:t>produksi</a:t>
            </a:r>
            <a:r>
              <a:rPr lang="en-US" sz="2400" dirty="0" smtClean="0"/>
              <a:t> &amp; </a:t>
            </a:r>
            <a:r>
              <a:rPr lang="en-US" sz="2400" dirty="0" err="1" smtClean="0"/>
              <a:t>biaya</a:t>
            </a:r>
            <a:r>
              <a:rPr lang="en-US" sz="2400" dirty="0" smtClean="0"/>
              <a:t> </a:t>
            </a:r>
            <a:r>
              <a:rPr lang="en-US" sz="2400" dirty="0" err="1" smtClean="0"/>
              <a:t>usaha</a:t>
            </a:r>
            <a:r>
              <a:rPr lang="en-US" sz="2400" dirty="0" smtClean="0"/>
              <a:t> ( </a:t>
            </a:r>
            <a:r>
              <a:rPr lang="en-US" sz="2400" dirty="0" err="1" smtClean="0"/>
              <a:t>atas</a:t>
            </a:r>
            <a:r>
              <a:rPr lang="en-US" sz="2400" dirty="0" smtClean="0"/>
              <a:t> </a:t>
            </a:r>
            <a:r>
              <a:rPr lang="en-US" sz="2400" dirty="0" err="1" smtClean="0"/>
              <a:t>dasar</a:t>
            </a:r>
            <a:r>
              <a:rPr lang="en-US" sz="2400" dirty="0" smtClean="0"/>
              <a:t> 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err="1" smtClean="0"/>
              <a:t>produksi</a:t>
            </a:r>
            <a:r>
              <a:rPr lang="en-US" sz="2400" dirty="0" smtClean="0"/>
              <a:t> </a:t>
            </a:r>
            <a:r>
              <a:rPr lang="id-ID" sz="2400" dirty="0" smtClean="0"/>
              <a:t>5</a:t>
            </a:r>
            <a:r>
              <a:rPr lang="en-US" sz="2400" dirty="0" smtClean="0"/>
              <a:t>0.000 unit per </a:t>
            </a:r>
            <a:r>
              <a:rPr lang="en-US" sz="2400" dirty="0" err="1" smtClean="0"/>
              <a:t>tahun</a:t>
            </a:r>
            <a:r>
              <a:rPr lang="en-US" sz="2400" dirty="0" smtClean="0"/>
              <a:t> ) :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    </a:t>
            </a:r>
            <a:r>
              <a:rPr lang="en-US" sz="2400" dirty="0" err="1" smtClean="0"/>
              <a:t>Bahan</a:t>
            </a:r>
            <a:r>
              <a:rPr lang="en-US" sz="2400" dirty="0" smtClean="0"/>
              <a:t> </a:t>
            </a:r>
            <a:r>
              <a:rPr lang="en-US" sz="2400" dirty="0" err="1" smtClean="0"/>
              <a:t>mentah</a:t>
            </a:r>
            <a:r>
              <a:rPr lang="en-US" sz="2400" dirty="0" smtClean="0"/>
              <a:t>		</a:t>
            </a:r>
            <a:r>
              <a:rPr lang="en-US" sz="2400" dirty="0" err="1" smtClean="0"/>
              <a:t>Rp</a:t>
            </a:r>
            <a:r>
              <a:rPr lang="en-US" sz="2400" dirty="0" smtClean="0"/>
              <a:t>. 5</a:t>
            </a:r>
            <a:r>
              <a:rPr lang="id-ID" sz="2400" dirty="0" smtClean="0"/>
              <a:t>0</a:t>
            </a:r>
            <a:r>
              <a:rPr lang="en-US" sz="2400" dirty="0" smtClean="0"/>
              <a:t>.000.000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	</a:t>
            </a:r>
            <a:r>
              <a:rPr lang="en-US" sz="2400" dirty="0" err="1" smtClean="0"/>
              <a:t>Biaya</a:t>
            </a:r>
            <a:r>
              <a:rPr lang="en-US" sz="2400" dirty="0" smtClean="0"/>
              <a:t> TKL		</a:t>
            </a:r>
            <a:r>
              <a:rPr lang="id-ID" sz="2400" dirty="0" smtClean="0"/>
              <a:t>	</a:t>
            </a:r>
            <a:r>
              <a:rPr lang="en-US" sz="2400" dirty="0" err="1" smtClean="0"/>
              <a:t>Rp</a:t>
            </a:r>
            <a:r>
              <a:rPr lang="en-US" sz="2400" dirty="0" smtClean="0"/>
              <a:t>. </a:t>
            </a:r>
            <a:r>
              <a:rPr lang="id-ID" sz="2400" dirty="0" smtClean="0"/>
              <a:t>12</a:t>
            </a:r>
            <a:r>
              <a:rPr lang="en-US" sz="2400" dirty="0" smtClean="0"/>
              <a:t>.000.000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    </a:t>
            </a:r>
            <a:r>
              <a:rPr lang="en-US" sz="2400" dirty="0" err="1" smtClean="0"/>
              <a:t>Biaya</a:t>
            </a:r>
            <a:r>
              <a:rPr lang="en-US" sz="2400" dirty="0" smtClean="0"/>
              <a:t> OP		</a:t>
            </a:r>
            <a:r>
              <a:rPr lang="id-ID" sz="2400" dirty="0" smtClean="0"/>
              <a:t>	</a:t>
            </a:r>
            <a:r>
              <a:rPr lang="en-US" sz="2400" dirty="0" err="1" smtClean="0"/>
              <a:t>Rp</a:t>
            </a:r>
            <a:r>
              <a:rPr lang="en-US" sz="2400" dirty="0" smtClean="0"/>
              <a:t>.  </a:t>
            </a:r>
            <a:r>
              <a:rPr lang="id-ID" sz="2400" dirty="0" smtClean="0"/>
              <a:t>15</a:t>
            </a:r>
            <a:r>
              <a:rPr lang="en-US" sz="2400" dirty="0" smtClean="0"/>
              <a:t>.000.000	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smtClean="0"/>
              <a:t>    ( </a:t>
            </a:r>
            <a:r>
              <a:rPr lang="en-US" sz="2400" dirty="0" err="1" smtClean="0"/>
              <a:t>Rp</a:t>
            </a:r>
            <a:r>
              <a:rPr lang="en-US" sz="2400" dirty="0" smtClean="0"/>
              <a:t>. </a:t>
            </a:r>
            <a:r>
              <a:rPr lang="id-ID" sz="2400" dirty="0" smtClean="0"/>
              <a:t>10</a:t>
            </a:r>
            <a:r>
              <a:rPr lang="en-US" sz="2400" dirty="0" smtClean="0"/>
              <a:t>.000.000 </a:t>
            </a:r>
            <a:r>
              <a:rPr lang="en-US" sz="2400" dirty="0" err="1" smtClean="0"/>
              <a:t>biaya</a:t>
            </a:r>
            <a:r>
              <a:rPr lang="en-US" sz="2400" dirty="0" smtClean="0"/>
              <a:t> </a:t>
            </a:r>
            <a:r>
              <a:rPr lang="en-US" sz="2400" dirty="0" err="1" smtClean="0"/>
              <a:t>tetap</a:t>
            </a:r>
            <a:r>
              <a:rPr lang="en-US" sz="2400" dirty="0" smtClean="0"/>
              <a:t>)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err="1" smtClean="0"/>
              <a:t>Persediaan</a:t>
            </a:r>
            <a:r>
              <a:rPr lang="en-US" sz="2400" dirty="0" smtClean="0"/>
              <a:t> </a:t>
            </a:r>
            <a:r>
              <a:rPr lang="en-US" sz="2400" dirty="0" err="1" smtClean="0"/>
              <a:t>akhir</a:t>
            </a:r>
            <a:r>
              <a:rPr lang="en-US" sz="2400" dirty="0" smtClean="0"/>
              <a:t>  </a:t>
            </a:r>
            <a:r>
              <a:rPr lang="id-ID" sz="2400" dirty="0" smtClean="0"/>
              <a:t>4</a:t>
            </a:r>
            <a:r>
              <a:rPr lang="en-US" sz="2400" dirty="0" smtClean="0"/>
              <a:t>.000 </a:t>
            </a:r>
            <a:r>
              <a:rPr lang="en-US" sz="2400" dirty="0" err="1" smtClean="0"/>
              <a:t>buah</a:t>
            </a:r>
            <a:endParaRPr lang="en-US" sz="2400" dirty="0" smtClean="0"/>
          </a:p>
          <a:p>
            <a:pPr>
              <a:lnSpc>
                <a:spcPct val="90000"/>
              </a:lnSpc>
              <a:buNone/>
            </a:pPr>
            <a:r>
              <a:rPr lang="en-US" sz="2400" dirty="0" err="1" smtClean="0"/>
              <a:t>Biaya</a:t>
            </a:r>
            <a:r>
              <a:rPr lang="en-US" sz="2400" dirty="0" smtClean="0"/>
              <a:t> </a:t>
            </a:r>
            <a:r>
              <a:rPr lang="en-US" sz="2400" dirty="0" err="1" smtClean="0"/>
              <a:t>administrasi</a:t>
            </a:r>
            <a:r>
              <a:rPr lang="en-US" sz="2400" dirty="0" smtClean="0"/>
              <a:t>  </a:t>
            </a:r>
            <a:r>
              <a:rPr lang="en-US" sz="2400" dirty="0" err="1" smtClean="0"/>
              <a:t>Rp</a:t>
            </a:r>
            <a:r>
              <a:rPr lang="en-US" sz="2400" dirty="0" smtClean="0"/>
              <a:t>. 5.</a:t>
            </a:r>
            <a:r>
              <a:rPr lang="id-ID" sz="2400" dirty="0" smtClean="0"/>
              <a:t>5</a:t>
            </a:r>
            <a:r>
              <a:rPr lang="en-US" sz="2400" dirty="0" smtClean="0"/>
              <a:t>00.000 (</a:t>
            </a:r>
            <a:r>
              <a:rPr lang="en-US" sz="2400" dirty="0" err="1" smtClean="0"/>
              <a:t>sebesar</a:t>
            </a:r>
            <a:r>
              <a:rPr lang="en-US" sz="2400" dirty="0" smtClean="0"/>
              <a:t> </a:t>
            </a:r>
            <a:r>
              <a:rPr lang="en-US" sz="2400" dirty="0" err="1" smtClean="0"/>
              <a:t>Rp.Rp</a:t>
            </a:r>
            <a:r>
              <a:rPr lang="en-US" sz="2400" dirty="0" smtClean="0"/>
              <a:t>. </a:t>
            </a:r>
            <a:r>
              <a:rPr lang="id-ID" sz="2400" dirty="0" smtClean="0"/>
              <a:t>3</a:t>
            </a:r>
            <a:r>
              <a:rPr lang="en-US" sz="2400" dirty="0" smtClean="0"/>
              <a:t>.500.000 </a:t>
            </a:r>
            <a:r>
              <a:rPr lang="en-US" sz="2400" dirty="0" err="1" smtClean="0"/>
              <a:t>merupakan</a:t>
            </a:r>
            <a:r>
              <a:rPr lang="en-US" sz="2400" dirty="0" smtClean="0"/>
              <a:t> </a:t>
            </a:r>
            <a:r>
              <a:rPr lang="en-US" sz="2400" dirty="0" err="1" smtClean="0"/>
              <a:t>biaya</a:t>
            </a:r>
            <a:r>
              <a:rPr lang="en-US" sz="2400" dirty="0" smtClean="0"/>
              <a:t> </a:t>
            </a:r>
            <a:r>
              <a:rPr lang="en-US" sz="2400" dirty="0" err="1" smtClean="0"/>
              <a:t>tetap</a:t>
            </a:r>
            <a:r>
              <a:rPr lang="en-US" sz="2400" dirty="0" smtClean="0"/>
              <a:t>)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err="1" smtClean="0"/>
              <a:t>Pajak</a:t>
            </a:r>
            <a:r>
              <a:rPr lang="en-US" sz="2400" dirty="0" smtClean="0"/>
              <a:t> </a:t>
            </a:r>
            <a:r>
              <a:rPr lang="id-ID" sz="2400" dirty="0" smtClean="0"/>
              <a:t>35</a:t>
            </a:r>
            <a:r>
              <a:rPr lang="en-US" sz="2400" dirty="0" smtClean="0"/>
              <a:t>%</a:t>
            </a:r>
          </a:p>
          <a:p>
            <a:pPr>
              <a:lnSpc>
                <a:spcPct val="90000"/>
              </a:lnSpc>
              <a:buNone/>
            </a:pPr>
            <a:r>
              <a:rPr lang="en-US" sz="2400" dirty="0" err="1" smtClean="0"/>
              <a:t>Hitunglah</a:t>
            </a:r>
            <a:r>
              <a:rPr lang="en-US" sz="2400" dirty="0" smtClean="0"/>
              <a:t> </a:t>
            </a:r>
            <a:r>
              <a:rPr lang="en-US" sz="2400" dirty="0" err="1" smtClean="0"/>
              <a:t>Titik</a:t>
            </a:r>
            <a:r>
              <a:rPr lang="en-US" sz="2400" dirty="0" smtClean="0"/>
              <a:t> break even.</a:t>
            </a:r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 descr="Blue tissue paper"/>
          <p:cNvSpPr>
            <a:spLocks noGrp="1" noChangeArrowheads="1"/>
          </p:cNvSpPr>
          <p:nvPr>
            <p:ph type="title" idx="4294967295"/>
          </p:nvPr>
        </p:nvSpPr>
        <p:spPr>
          <a:xfrm>
            <a:off x="685800" y="228600"/>
            <a:ext cx="1752600" cy="563563"/>
          </a:xfrm>
          <a:blipFill dpi="0" rotWithShape="1">
            <a:blip r:embed="rId3" cstate="print"/>
            <a:srcRect/>
            <a:tile tx="0" ty="0" sx="100000" sy="100000" flip="none" algn="tl"/>
          </a:blipFill>
        </p:spPr>
        <p:txBody>
          <a:bodyPr/>
          <a:lstStyle/>
          <a:p>
            <a:r>
              <a:rPr lang="en-US" sz="3400"/>
              <a:t>jawab</a:t>
            </a:r>
          </a:p>
        </p:txBody>
      </p:sp>
      <p:graphicFrame>
        <p:nvGraphicFramePr>
          <p:cNvPr id="24640" name="Group 64"/>
          <p:cNvGraphicFramePr>
            <a:graphicFrameLocks noGrp="1"/>
          </p:cNvGraphicFramePr>
          <p:nvPr>
            <p:ph/>
          </p:nvPr>
        </p:nvGraphicFramePr>
        <p:xfrm>
          <a:off x="228600" y="838200"/>
          <a:ext cx="8716963" cy="5549774"/>
        </p:xfrm>
        <a:graphic>
          <a:graphicData uri="http://schemas.openxmlformats.org/drawingml/2006/table">
            <a:tbl>
              <a:tblPr/>
              <a:tblGrid>
                <a:gridCol w="2820988"/>
                <a:gridCol w="1684337"/>
                <a:gridCol w="1625600"/>
                <a:gridCol w="2586038"/>
              </a:tblGrid>
              <a:tr h="68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d-ID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Produk A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 Rp)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Produk B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( Rp)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Jumlah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444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Penjualan 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15.000 x Rp.1.000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10.000 x Rp. 750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15.000.000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7.500.000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Rp. 22.500.000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1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Biaya variabel :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15.000 x Rp. 500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10.000 x Rp. 300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7.500.000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3.000.000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en-US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Rp. 10.500.000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1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Contribusion margin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 7.500.000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4.500.000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Rp. 12.000.000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103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Biaya tetap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d-ID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d-ID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Rp.   5.000.000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8262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Keuntungan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d-ID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endParaRPr kumimoji="0" lang="id-ID" sz="2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cs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Tx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2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Rp.   7.000.000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6096000"/>
          </a:xfrm>
        </p:spPr>
        <p:txBody>
          <a:bodyPr/>
          <a:lstStyle/>
          <a:p>
            <a:pPr marL="609600" indent="-609600">
              <a:buFont typeface="Wingdings" pitchFamily="2" charset="2"/>
              <a:buNone/>
            </a:pPr>
            <a:r>
              <a:rPr lang="en-US" sz="2400"/>
              <a:t>1. </a:t>
            </a:r>
            <a:r>
              <a:rPr lang="en-US"/>
              <a:t>BEP Total =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/>
              <a:t>	5.000.000                        5.000.000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/>
              <a:t>     1 – 10.500.000                   0,53      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/>
              <a:t>		    22.500.000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/>
              <a:t>    =  Rp. 9.433.962,26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/>
              <a:t>Sales Mix    =  A : B  = 15.000.000 : 7.500.000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/>
              <a:t>                                  =  2 :  1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/>
              <a:t>Product Mix = A  : B  = 15.000 : 10.000</a:t>
            </a:r>
          </a:p>
          <a:p>
            <a:pPr marL="609600" indent="-609600">
              <a:buFont typeface="Wingdings" pitchFamily="2" charset="2"/>
              <a:buNone/>
            </a:pPr>
            <a:r>
              <a:rPr lang="en-US"/>
              <a:t>          			  = 3 : </a:t>
            </a:r>
          </a:p>
          <a:p>
            <a:pPr marL="609600" indent="-609600">
              <a:buFont typeface="Wingdings" pitchFamily="2" charset="2"/>
              <a:buNone/>
            </a:pPr>
            <a:endParaRPr lang="en-US"/>
          </a:p>
          <a:p>
            <a:pPr marL="609600" indent="-609600">
              <a:buFont typeface="Wingdings" pitchFamily="2" charset="2"/>
              <a:buNone/>
            </a:pPr>
            <a:endParaRPr lang="en-US" sz="2400"/>
          </a:p>
          <a:p>
            <a:pPr marL="609600" indent="-609600">
              <a:buFont typeface="Wingdings" pitchFamily="2" charset="2"/>
              <a:buNone/>
            </a:pPr>
            <a:endParaRPr lang="en-US" sz="2400"/>
          </a:p>
          <a:p>
            <a:pPr marL="609600" indent="-609600">
              <a:buFont typeface="Wingdings" pitchFamily="2" charset="2"/>
              <a:buNone/>
            </a:pPr>
            <a:endParaRPr lang="en-US" sz="2400"/>
          </a:p>
        </p:txBody>
      </p:sp>
      <p:sp>
        <p:nvSpPr>
          <p:cNvPr id="29700" name="Line 4"/>
          <p:cNvSpPr>
            <a:spLocks noChangeShapeType="1"/>
          </p:cNvSpPr>
          <p:nvPr/>
        </p:nvSpPr>
        <p:spPr bwMode="auto">
          <a:xfrm>
            <a:off x="1143000" y="1600200"/>
            <a:ext cx="3200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9701" name="Line 5"/>
          <p:cNvSpPr>
            <a:spLocks noChangeShapeType="1"/>
          </p:cNvSpPr>
          <p:nvPr/>
        </p:nvSpPr>
        <p:spPr bwMode="auto">
          <a:xfrm>
            <a:off x="1828800" y="2133600"/>
            <a:ext cx="21336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9702" name="Line 6"/>
          <p:cNvSpPr>
            <a:spLocks noChangeShapeType="1"/>
          </p:cNvSpPr>
          <p:nvPr/>
        </p:nvSpPr>
        <p:spPr bwMode="auto">
          <a:xfrm>
            <a:off x="5486400" y="1600200"/>
            <a:ext cx="19050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9703" name="Line 7"/>
          <p:cNvSpPr>
            <a:spLocks noChangeShapeType="1"/>
          </p:cNvSpPr>
          <p:nvPr/>
        </p:nvSpPr>
        <p:spPr bwMode="auto">
          <a:xfrm>
            <a:off x="4724400" y="1600200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  <p:sp>
        <p:nvSpPr>
          <p:cNvPr id="29704" name="Line 8"/>
          <p:cNvSpPr>
            <a:spLocks noChangeShapeType="1"/>
          </p:cNvSpPr>
          <p:nvPr/>
        </p:nvSpPr>
        <p:spPr bwMode="auto">
          <a:xfrm>
            <a:off x="4724400" y="1676400"/>
            <a:ext cx="3048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457200"/>
            <a:ext cx="8382000" cy="60198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dirty="0"/>
              <a:t>2. BEP </a:t>
            </a:r>
            <a:r>
              <a:rPr lang="en-US" dirty="0" err="1"/>
              <a:t>produk</a:t>
            </a:r>
            <a:r>
              <a:rPr lang="en-US" dirty="0"/>
              <a:t> A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     Rupiah  = 2/3 x </a:t>
            </a:r>
            <a:r>
              <a:rPr lang="en-US" dirty="0" err="1"/>
              <a:t>Rp</a:t>
            </a:r>
            <a:r>
              <a:rPr lang="en-US" dirty="0"/>
              <a:t>. 9.433.962.26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		   = </a:t>
            </a:r>
            <a:r>
              <a:rPr lang="en-US" dirty="0" err="1"/>
              <a:t>Rp</a:t>
            </a:r>
            <a:r>
              <a:rPr lang="en-US" dirty="0"/>
              <a:t>. 6.289.308,17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   Unit       = </a:t>
            </a:r>
            <a:r>
              <a:rPr lang="en-US" dirty="0" err="1"/>
              <a:t>Rp</a:t>
            </a:r>
            <a:r>
              <a:rPr lang="en-US" dirty="0"/>
              <a:t>. 6.289.308,17 : </a:t>
            </a:r>
            <a:r>
              <a:rPr lang="en-US" dirty="0" err="1"/>
              <a:t>Rp</a:t>
            </a:r>
            <a:r>
              <a:rPr lang="en-US" dirty="0"/>
              <a:t>. 1.000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                  = </a:t>
            </a:r>
            <a:r>
              <a:rPr lang="en-US" dirty="0" err="1"/>
              <a:t>Rp</a:t>
            </a:r>
            <a:r>
              <a:rPr lang="en-US" dirty="0"/>
              <a:t>. 6.289,31 = 6.289 unit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3. BEP </a:t>
            </a:r>
            <a:r>
              <a:rPr lang="en-US" dirty="0" err="1"/>
              <a:t>Produk</a:t>
            </a:r>
            <a:r>
              <a:rPr lang="en-US" dirty="0"/>
              <a:t> B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     Rupiah  = </a:t>
            </a:r>
            <a:r>
              <a:rPr lang="en-US" dirty="0" smtClean="0"/>
              <a:t>1/</a:t>
            </a:r>
            <a:r>
              <a:rPr lang="id-ID" dirty="0" smtClean="0"/>
              <a:t>2</a:t>
            </a:r>
            <a:r>
              <a:rPr lang="en-US" dirty="0" smtClean="0"/>
              <a:t> </a:t>
            </a:r>
            <a:r>
              <a:rPr lang="en-US" dirty="0"/>
              <a:t>x </a:t>
            </a:r>
            <a:r>
              <a:rPr lang="en-US" dirty="0" err="1"/>
              <a:t>Rp</a:t>
            </a:r>
            <a:r>
              <a:rPr lang="en-US" dirty="0"/>
              <a:t>. 9.433.962,26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		  = </a:t>
            </a:r>
            <a:r>
              <a:rPr lang="en-US" dirty="0" err="1"/>
              <a:t>Rp</a:t>
            </a:r>
            <a:r>
              <a:rPr lang="en-US" dirty="0"/>
              <a:t>. </a:t>
            </a:r>
            <a:r>
              <a:rPr lang="id-ID" dirty="0" smtClean="0"/>
              <a:t>4.716.981,13</a:t>
            </a:r>
            <a:endParaRPr lang="en-US" dirty="0"/>
          </a:p>
          <a:p>
            <a:pPr>
              <a:buNone/>
            </a:pPr>
            <a:r>
              <a:rPr lang="en-US" dirty="0"/>
              <a:t>	  Unit	  = </a:t>
            </a:r>
            <a:r>
              <a:rPr lang="en-US" dirty="0" err="1"/>
              <a:t>Rp</a:t>
            </a:r>
            <a:r>
              <a:rPr lang="en-US" dirty="0"/>
              <a:t>. </a:t>
            </a:r>
            <a:r>
              <a:rPr lang="id-ID" dirty="0" smtClean="0"/>
              <a:t>4.716.981,13</a:t>
            </a:r>
            <a:r>
              <a:rPr lang="en-US" dirty="0" smtClean="0"/>
              <a:t> </a:t>
            </a:r>
            <a:r>
              <a:rPr lang="en-US" dirty="0"/>
              <a:t>: </a:t>
            </a:r>
            <a:r>
              <a:rPr lang="en-US" dirty="0" err="1"/>
              <a:t>Rp</a:t>
            </a:r>
            <a:r>
              <a:rPr lang="en-US" dirty="0"/>
              <a:t>. 750</a:t>
            </a:r>
          </a:p>
          <a:p>
            <a:pPr>
              <a:buFont typeface="Wingdings" pitchFamily="2" charset="2"/>
              <a:buNone/>
            </a:pPr>
            <a:r>
              <a:rPr lang="en-US" dirty="0"/>
              <a:t>			  = </a:t>
            </a:r>
            <a:r>
              <a:rPr lang="id-ID" dirty="0" smtClean="0"/>
              <a:t>6.289,31</a:t>
            </a:r>
            <a:r>
              <a:rPr lang="en-US" dirty="0" smtClean="0"/>
              <a:t>= </a:t>
            </a:r>
            <a:r>
              <a:rPr lang="id-ID" dirty="0" smtClean="0"/>
              <a:t>6.289 unit</a:t>
            </a: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  <a:p>
            <a:pPr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1676400" cy="563562"/>
          </a:xfrm>
          <a:gradFill rotWithShape="1">
            <a:gsLst>
              <a:gs pos="0">
                <a:srgbClr val="FF66FF"/>
              </a:gs>
              <a:gs pos="100000">
                <a:schemeClr val="bg1"/>
              </a:gs>
            </a:gsLst>
            <a:lin ang="5400000" scaled="1"/>
          </a:gradFill>
        </p:spPr>
        <p:txBody>
          <a:bodyPr/>
          <a:lstStyle/>
          <a:p>
            <a:r>
              <a:rPr lang="en-US" sz="3400"/>
              <a:t/>
            </a:r>
            <a:br>
              <a:rPr lang="en-US" sz="3400"/>
            </a:br>
            <a:r>
              <a:rPr lang="en-US" sz="3200"/>
              <a:t>Soal 2</a:t>
            </a:r>
            <a:br>
              <a:rPr lang="en-US" sz="3200"/>
            </a:br>
            <a:endParaRPr lang="en-US" sz="3200"/>
          </a:p>
        </p:txBody>
      </p:sp>
      <p:sp>
        <p:nvSpPr>
          <p:cNvPr id="337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990600"/>
            <a:ext cx="8686800" cy="5638800"/>
          </a:xfrm>
        </p:spPr>
        <p:txBody>
          <a:bodyPr/>
          <a:lstStyle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Data </a:t>
            </a:r>
            <a:r>
              <a:rPr lang="en-US" sz="2400" dirty="0" err="1"/>
              <a:t>perusahaan</a:t>
            </a:r>
            <a:r>
              <a:rPr lang="en-US" sz="2400" dirty="0"/>
              <a:t> </a:t>
            </a:r>
            <a:r>
              <a:rPr lang="en-US" sz="2400" dirty="0" err="1"/>
              <a:t>adalah</a:t>
            </a:r>
            <a:r>
              <a:rPr lang="en-US" sz="2400" dirty="0"/>
              <a:t> </a:t>
            </a:r>
            <a:r>
              <a:rPr lang="en-US" sz="2400" dirty="0" err="1"/>
              <a:t>sbb</a:t>
            </a:r>
            <a:r>
              <a:rPr lang="en-US" sz="2400" dirty="0"/>
              <a:t> 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err="1"/>
              <a:t>Penjualan</a:t>
            </a:r>
            <a:r>
              <a:rPr lang="en-US" sz="2400" dirty="0"/>
              <a:t> = 27.000 unit @ </a:t>
            </a:r>
            <a:r>
              <a:rPr lang="en-US" sz="2400" dirty="0" err="1"/>
              <a:t>Rp</a:t>
            </a:r>
            <a:r>
              <a:rPr lang="en-US" sz="2400" dirty="0"/>
              <a:t>. 3.000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produksi</a:t>
            </a:r>
            <a:r>
              <a:rPr lang="en-US" sz="2400" dirty="0"/>
              <a:t> &amp; </a:t>
            </a: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usaha</a:t>
            </a:r>
            <a:r>
              <a:rPr lang="en-US" sz="2400" dirty="0"/>
              <a:t> ( </a:t>
            </a:r>
            <a:r>
              <a:rPr lang="en-US" sz="2400" dirty="0" err="1"/>
              <a:t>atas</a:t>
            </a:r>
            <a:r>
              <a:rPr lang="en-US" sz="2400" dirty="0"/>
              <a:t> </a:t>
            </a:r>
            <a:r>
              <a:rPr lang="en-US" sz="2400" dirty="0" err="1"/>
              <a:t>dasar</a:t>
            </a:r>
            <a:r>
              <a:rPr lang="en-US" sz="2400" dirty="0"/>
              <a:t>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err="1"/>
              <a:t>produksi</a:t>
            </a:r>
            <a:r>
              <a:rPr lang="en-US" sz="2400" dirty="0"/>
              <a:t> 30.000 unit per </a:t>
            </a:r>
            <a:r>
              <a:rPr lang="en-US" sz="2400" dirty="0" err="1"/>
              <a:t>tahun</a:t>
            </a:r>
            <a:r>
              <a:rPr lang="en-US" sz="2400" dirty="0"/>
              <a:t> ) :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    </a:t>
            </a:r>
            <a:r>
              <a:rPr lang="en-US" sz="2400" dirty="0" err="1"/>
              <a:t>Bahan</a:t>
            </a:r>
            <a:r>
              <a:rPr lang="en-US" sz="2400" dirty="0"/>
              <a:t> </a:t>
            </a:r>
            <a:r>
              <a:rPr lang="en-US" sz="2400" dirty="0" err="1"/>
              <a:t>mentah</a:t>
            </a:r>
            <a:r>
              <a:rPr lang="en-US" sz="2400" dirty="0"/>
              <a:t>		</a:t>
            </a:r>
            <a:r>
              <a:rPr lang="en-US" sz="2400" dirty="0" err="1"/>
              <a:t>Rp</a:t>
            </a:r>
            <a:r>
              <a:rPr lang="en-US" sz="2400" dirty="0"/>
              <a:t>. 45.000.000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	 </a:t>
            </a:r>
            <a:r>
              <a:rPr lang="en-US" sz="2400" dirty="0" err="1"/>
              <a:t>Biaya</a:t>
            </a:r>
            <a:r>
              <a:rPr lang="en-US" sz="2400" dirty="0"/>
              <a:t> TKL		</a:t>
            </a:r>
            <a:r>
              <a:rPr lang="en-US" sz="2400" dirty="0" err="1"/>
              <a:t>Rp</a:t>
            </a:r>
            <a:r>
              <a:rPr lang="en-US" sz="2400" dirty="0"/>
              <a:t>.   9.000.000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    </a:t>
            </a:r>
            <a:r>
              <a:rPr lang="en-US" sz="2400" dirty="0" err="1"/>
              <a:t>Biaya</a:t>
            </a:r>
            <a:r>
              <a:rPr lang="en-US" sz="2400" dirty="0"/>
              <a:t> OP		</a:t>
            </a:r>
            <a:r>
              <a:rPr lang="en-US" sz="2400" dirty="0" err="1"/>
              <a:t>Rp</a:t>
            </a:r>
            <a:r>
              <a:rPr lang="en-US" sz="2400" dirty="0"/>
              <a:t>.  13.000.000	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/>
              <a:t>    ( </a:t>
            </a:r>
            <a:r>
              <a:rPr lang="en-US" sz="2400" dirty="0" err="1"/>
              <a:t>Rp</a:t>
            </a:r>
            <a:r>
              <a:rPr lang="en-US" sz="2400" dirty="0"/>
              <a:t>. 7.000.000 </a:t>
            </a: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tetap</a:t>
            </a:r>
            <a:r>
              <a:rPr lang="en-US" sz="2400" dirty="0"/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err="1"/>
              <a:t>Persediaan</a:t>
            </a:r>
            <a:r>
              <a:rPr lang="en-US" sz="2400" dirty="0"/>
              <a:t> </a:t>
            </a:r>
            <a:r>
              <a:rPr lang="en-US" sz="2400" dirty="0" err="1"/>
              <a:t>akhir</a:t>
            </a:r>
            <a:r>
              <a:rPr lang="en-US" sz="2400" dirty="0"/>
              <a:t>  3.000 </a:t>
            </a:r>
            <a:r>
              <a:rPr lang="en-US" sz="2400" dirty="0" err="1"/>
              <a:t>buah</a:t>
            </a:r>
            <a:endParaRPr lang="en-US" sz="2400" dirty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administrasi</a:t>
            </a:r>
            <a:r>
              <a:rPr lang="en-US" sz="2400" dirty="0"/>
              <a:t>  </a:t>
            </a:r>
            <a:r>
              <a:rPr lang="en-US" sz="2400" dirty="0" err="1"/>
              <a:t>Rp</a:t>
            </a:r>
            <a:r>
              <a:rPr lang="en-US" sz="2400" dirty="0"/>
              <a:t>. 5.200.000 (</a:t>
            </a:r>
            <a:r>
              <a:rPr lang="en-US" sz="2400" dirty="0" err="1"/>
              <a:t>sebesar</a:t>
            </a:r>
            <a:r>
              <a:rPr lang="en-US" sz="2400" dirty="0"/>
              <a:t> </a:t>
            </a:r>
            <a:r>
              <a:rPr lang="en-US" sz="2400" dirty="0" err="1"/>
              <a:t>Rp.Rp</a:t>
            </a:r>
            <a:r>
              <a:rPr lang="en-US" sz="2400" dirty="0"/>
              <a:t>. 2.500.000 </a:t>
            </a:r>
            <a:r>
              <a:rPr lang="en-US" sz="2400" dirty="0" err="1"/>
              <a:t>merupakan</a:t>
            </a:r>
            <a:r>
              <a:rPr lang="en-US" sz="2400" dirty="0"/>
              <a:t> </a:t>
            </a:r>
            <a:r>
              <a:rPr lang="en-US" sz="2400" dirty="0" err="1"/>
              <a:t>biaya</a:t>
            </a:r>
            <a:r>
              <a:rPr lang="en-US" sz="2400" dirty="0"/>
              <a:t> </a:t>
            </a:r>
            <a:r>
              <a:rPr lang="en-US" sz="2400" dirty="0" err="1"/>
              <a:t>tetap</a:t>
            </a:r>
            <a:r>
              <a:rPr lang="en-US" sz="2400" dirty="0"/>
              <a:t>)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err="1"/>
              <a:t>Pajak</a:t>
            </a:r>
            <a:r>
              <a:rPr lang="en-US" sz="2400" dirty="0"/>
              <a:t> 50%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en-US" sz="2400" dirty="0" err="1"/>
              <a:t>Hitunglah</a:t>
            </a:r>
            <a:r>
              <a:rPr lang="en-US" sz="2400" dirty="0"/>
              <a:t> </a:t>
            </a:r>
            <a:r>
              <a:rPr lang="en-US" sz="2400" dirty="0" err="1"/>
              <a:t>Titik</a:t>
            </a:r>
            <a:r>
              <a:rPr lang="en-US" sz="2400" dirty="0"/>
              <a:t> break even.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 descr="Papyrus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1371600" cy="563562"/>
          </a:xfrm>
          <a:blipFill dpi="0" rotWithShape="1">
            <a:blip r:embed="rId3" cstate="print"/>
            <a:srcRect/>
            <a:tile tx="0" ty="0" sx="100000" sy="100000" flip="none" algn="tl"/>
          </a:blipFill>
        </p:spPr>
        <p:txBody>
          <a:bodyPr/>
          <a:lstStyle/>
          <a:p>
            <a:r>
              <a:rPr lang="en-US" sz="3400"/>
              <a:t>jawab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990600"/>
            <a:ext cx="8763000" cy="51403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800"/>
              <a:t>Total Biaya produksi variabel per unit :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 		Bahan mentah			  Rp. 45.000.000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		TKL					  Rp.   9.000.000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		BOP ( 13.000.000-7.000.000) Rp.   6.000.000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         Jumlah Bi.Produksi variabel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         pada kapasitas 30.000 unit      Rp. 60.000.000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         Bi.Produksi variabel per unit 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         Rp. 60.000.000 : 30.000	   Rp.          2.000</a:t>
            </a:r>
          </a:p>
          <a:p>
            <a:pPr>
              <a:buFont typeface="Wingdings" pitchFamily="2" charset="2"/>
              <a:buNone/>
            </a:pPr>
            <a:endParaRPr lang="en-US" sz="2800"/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>
            <a:off x="6019800" y="3124200"/>
            <a:ext cx="2362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534400" cy="5749925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800"/>
              <a:t>Biaya  administrasi variabel pada vol.pejualan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     27.000 unit   = Rp. 5.200.000 – Rp. 2.500.000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                          = Rp. 2.700.000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Biaya administrasi variabel per unit = 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    Rp. 2.700.000 : 27.000 = Rp. 100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Total Biaya tetap setahun :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    BOP			Rp. 7.000.000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	Biaya Adm		Rp. 2.500.000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    jumlah			Rp. 9.500.000</a:t>
            </a:r>
          </a:p>
          <a:p>
            <a:pPr>
              <a:buFont typeface="Wingdings" pitchFamily="2" charset="2"/>
              <a:buNone/>
            </a:pPr>
            <a:endParaRPr lang="en-US" sz="2800"/>
          </a:p>
          <a:p>
            <a:pPr>
              <a:buFont typeface="Wingdings" pitchFamily="2" charset="2"/>
              <a:buNone/>
            </a:pPr>
            <a:endParaRPr lang="en-US" sz="2800"/>
          </a:p>
        </p:txBody>
      </p:sp>
      <p:sp>
        <p:nvSpPr>
          <p:cNvPr id="37892" name="Line 4"/>
          <p:cNvSpPr>
            <a:spLocks noChangeShapeType="1"/>
          </p:cNvSpPr>
          <p:nvPr/>
        </p:nvSpPr>
        <p:spPr bwMode="auto">
          <a:xfrm>
            <a:off x="4191000" y="4495800"/>
            <a:ext cx="24384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381000"/>
            <a:ext cx="8686800" cy="6248400"/>
          </a:xfrm>
        </p:spPr>
        <p:txBody>
          <a:bodyPr/>
          <a:lstStyle/>
          <a:p>
            <a:pPr>
              <a:buFont typeface="Wingdings" pitchFamily="2" charset="2"/>
              <a:buNone/>
            </a:pPr>
            <a:r>
              <a:rPr lang="en-US" sz="2800"/>
              <a:t>Perhitungan contribusion margin :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Penjualan 27.000 x Rp.100	        Rp.  81.000.000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Biaya variabel :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	produksi = 27.000 x Rp.2.000 = (Rp. 54.000.000)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	adm       = 27.000 x Rp. 100    = (Rp.   2.700.000)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	contribusion margin                     Rp. 24.300.000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Contribusion Margin Ratio :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Rp. 24.300.000 : Rp. 81.000.000  x 100% = 30%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BEP (Rp)  = Rp. 9.500.000 : 30% = Rp.31.666.666,67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BEP (unit) = Rp. 31.666.666,67 : Rp. 3.000</a:t>
            </a:r>
          </a:p>
          <a:p>
            <a:pPr>
              <a:buFont typeface="Wingdings" pitchFamily="2" charset="2"/>
              <a:buNone/>
            </a:pPr>
            <a:r>
              <a:rPr lang="en-US" sz="2800"/>
              <a:t>		        = 10.555 unit</a:t>
            </a:r>
          </a:p>
          <a:p>
            <a:pPr>
              <a:buFont typeface="Wingdings" pitchFamily="2" charset="2"/>
              <a:buNone/>
            </a:pPr>
            <a:endParaRPr lang="en-US" sz="2800"/>
          </a:p>
        </p:txBody>
      </p:sp>
      <p:sp>
        <p:nvSpPr>
          <p:cNvPr id="39940" name="Line 4"/>
          <p:cNvSpPr>
            <a:spLocks noChangeShapeType="1"/>
          </p:cNvSpPr>
          <p:nvPr/>
        </p:nvSpPr>
        <p:spPr bwMode="auto">
          <a:xfrm>
            <a:off x="6019800" y="2971800"/>
            <a:ext cx="2743200" cy="0"/>
          </a:xfrm>
          <a:prstGeom prst="line">
            <a:avLst/>
          </a:prstGeom>
          <a:noFill/>
          <a:ln w="2857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id-ID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atermark">
  <a:themeElements>
    <a:clrScheme name="Watermark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CCCCFF"/>
      </a:accent1>
      <a:accent2>
        <a:srgbClr val="D9D8EC"/>
      </a:accent2>
      <a:accent3>
        <a:srgbClr val="FFFFFF"/>
      </a:accent3>
      <a:accent4>
        <a:srgbClr val="000000"/>
      </a:accent4>
      <a:accent5>
        <a:srgbClr val="E2E2FF"/>
      </a:accent5>
      <a:accent6>
        <a:srgbClr val="C4C4D6"/>
      </a:accent6>
      <a:hlink>
        <a:srgbClr val="6767FF"/>
      </a:hlink>
      <a:folHlink>
        <a:srgbClr val="9933FF"/>
      </a:folHlink>
    </a:clrScheme>
    <a:fontScheme name="Watermark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Watermar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CCCFF"/>
        </a:accent1>
        <a:accent2>
          <a:srgbClr val="D9D8EC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C4C4D6"/>
        </a:accent6>
        <a:hlink>
          <a:srgbClr val="6767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2">
        <a:dk1>
          <a:srgbClr val="000000"/>
        </a:dk1>
        <a:lt1>
          <a:srgbClr val="FFFFFF"/>
        </a:lt1>
        <a:dk2>
          <a:srgbClr val="666633"/>
        </a:dk2>
        <a:lt2>
          <a:srgbClr val="5F5F5F"/>
        </a:lt2>
        <a:accent1>
          <a:srgbClr val="FFCC00"/>
        </a:accent1>
        <a:accent2>
          <a:srgbClr val="EFF0B2"/>
        </a:accent2>
        <a:accent3>
          <a:srgbClr val="FFFFFF"/>
        </a:accent3>
        <a:accent4>
          <a:srgbClr val="000000"/>
        </a:accent4>
        <a:accent5>
          <a:srgbClr val="FFE2AA"/>
        </a:accent5>
        <a:accent6>
          <a:srgbClr val="D9D9A1"/>
        </a:accent6>
        <a:hlink>
          <a:srgbClr val="808000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3">
        <a:dk1>
          <a:srgbClr val="000000"/>
        </a:dk1>
        <a:lt1>
          <a:srgbClr val="FFFFFF"/>
        </a:lt1>
        <a:dk2>
          <a:srgbClr val="000000"/>
        </a:dk2>
        <a:lt2>
          <a:srgbClr val="666699"/>
        </a:lt2>
        <a:accent1>
          <a:srgbClr val="9BB0CB"/>
        </a:accent1>
        <a:accent2>
          <a:srgbClr val="D1E0CE"/>
        </a:accent2>
        <a:accent3>
          <a:srgbClr val="FFFFFF"/>
        </a:accent3>
        <a:accent4>
          <a:srgbClr val="000000"/>
        </a:accent4>
        <a:accent5>
          <a:srgbClr val="CBD4E2"/>
        </a:accent5>
        <a:accent6>
          <a:srgbClr val="BDCBBA"/>
        </a:accent6>
        <a:hlink>
          <a:srgbClr val="8EA642"/>
        </a:hlink>
        <a:folHlink>
          <a:srgbClr val="CC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Watermark 4">
        <a:dk1>
          <a:srgbClr val="333300"/>
        </a:dk1>
        <a:lt1>
          <a:srgbClr val="FFFFCC"/>
        </a:lt1>
        <a:dk2>
          <a:srgbClr val="336600"/>
        </a:dk2>
        <a:lt2>
          <a:srgbClr val="FFFFCC"/>
        </a:lt2>
        <a:accent1>
          <a:srgbClr val="99CC00"/>
        </a:accent1>
        <a:accent2>
          <a:srgbClr val="669900"/>
        </a:accent2>
        <a:accent3>
          <a:srgbClr val="ADB8AA"/>
        </a:accent3>
        <a:accent4>
          <a:srgbClr val="DADAAE"/>
        </a:accent4>
        <a:accent5>
          <a:srgbClr val="CAE2AA"/>
        </a:accent5>
        <a:accent6>
          <a:srgbClr val="5C8A00"/>
        </a:accent6>
        <a:hlink>
          <a:srgbClr val="CC9900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5">
        <a:dk1>
          <a:srgbClr val="424458"/>
        </a:dk1>
        <a:lt1>
          <a:srgbClr val="FFFFFF"/>
        </a:lt1>
        <a:dk2>
          <a:srgbClr val="004A48"/>
        </a:dk2>
        <a:lt2>
          <a:srgbClr val="FFFFFF"/>
        </a:lt2>
        <a:accent1>
          <a:srgbClr val="83B200"/>
        </a:accent1>
        <a:accent2>
          <a:srgbClr val="006260"/>
        </a:accent2>
        <a:accent3>
          <a:srgbClr val="AAB1B1"/>
        </a:accent3>
        <a:accent4>
          <a:srgbClr val="DADADA"/>
        </a:accent4>
        <a:accent5>
          <a:srgbClr val="C1D5AA"/>
        </a:accent5>
        <a:accent6>
          <a:srgbClr val="005856"/>
        </a:accent6>
        <a:hlink>
          <a:srgbClr val="6666FF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6">
        <a:dk1>
          <a:srgbClr val="000000"/>
        </a:dk1>
        <a:lt1>
          <a:srgbClr val="FFFFFF"/>
        </a:lt1>
        <a:dk2>
          <a:srgbClr val="1C2046"/>
        </a:dk2>
        <a:lt2>
          <a:srgbClr val="FFFFFF"/>
        </a:lt2>
        <a:accent1>
          <a:srgbClr val="00CCFF"/>
        </a:accent1>
        <a:accent2>
          <a:srgbClr val="2D226E"/>
        </a:accent2>
        <a:accent3>
          <a:srgbClr val="ABABB0"/>
        </a:accent3>
        <a:accent4>
          <a:srgbClr val="DADADA"/>
        </a:accent4>
        <a:accent5>
          <a:srgbClr val="AAE2FF"/>
        </a:accent5>
        <a:accent6>
          <a:srgbClr val="281E63"/>
        </a:accent6>
        <a:hlink>
          <a:srgbClr val="666699"/>
        </a:hlink>
        <a:folHlink>
          <a:srgbClr val="9999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7">
        <a:dk1>
          <a:srgbClr val="424458"/>
        </a:dk1>
        <a:lt1>
          <a:srgbClr val="FFFFFF"/>
        </a:lt1>
        <a:dk2>
          <a:srgbClr val="000066"/>
        </a:dk2>
        <a:lt2>
          <a:srgbClr val="FFFFFF"/>
        </a:lt2>
        <a:accent1>
          <a:srgbClr val="6666FF"/>
        </a:accent1>
        <a:accent2>
          <a:srgbClr val="333399"/>
        </a:accent2>
        <a:accent3>
          <a:srgbClr val="AAAAB8"/>
        </a:accent3>
        <a:accent4>
          <a:srgbClr val="DADADA"/>
        </a:accent4>
        <a:accent5>
          <a:srgbClr val="B8B8FF"/>
        </a:accent5>
        <a:accent6>
          <a:srgbClr val="2D2D8A"/>
        </a:accent6>
        <a:hlink>
          <a:srgbClr val="FF9900"/>
        </a:hlink>
        <a:folHlink>
          <a:srgbClr val="CC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8">
        <a:dk1>
          <a:srgbClr val="1C1C1C"/>
        </a:dk1>
        <a:lt1>
          <a:srgbClr val="FFFFCC"/>
        </a:lt1>
        <a:dk2>
          <a:srgbClr val="390B20"/>
        </a:dk2>
        <a:lt2>
          <a:srgbClr val="FFFFCC"/>
        </a:lt2>
        <a:accent1>
          <a:srgbClr val="FF916F"/>
        </a:accent1>
        <a:accent2>
          <a:srgbClr val="561450"/>
        </a:accent2>
        <a:accent3>
          <a:srgbClr val="AEAAAB"/>
        </a:accent3>
        <a:accent4>
          <a:srgbClr val="DADAAE"/>
        </a:accent4>
        <a:accent5>
          <a:srgbClr val="FFC7BB"/>
        </a:accent5>
        <a:accent6>
          <a:srgbClr val="4D1148"/>
        </a:accent6>
        <a:hlink>
          <a:srgbClr val="637D95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Watermark 9">
        <a:dk1>
          <a:srgbClr val="4C0000"/>
        </a:dk1>
        <a:lt1>
          <a:srgbClr val="FFFFFF"/>
        </a:lt1>
        <a:dk2>
          <a:srgbClr val="722104"/>
        </a:dk2>
        <a:lt2>
          <a:srgbClr val="FFFFFF"/>
        </a:lt2>
        <a:accent1>
          <a:srgbClr val="CC6600"/>
        </a:accent1>
        <a:accent2>
          <a:srgbClr val="8A2E00"/>
        </a:accent2>
        <a:accent3>
          <a:srgbClr val="BCABAA"/>
        </a:accent3>
        <a:accent4>
          <a:srgbClr val="DADADA"/>
        </a:accent4>
        <a:accent5>
          <a:srgbClr val="E2B8AA"/>
        </a:accent5>
        <a:accent6>
          <a:srgbClr val="7D2900"/>
        </a:accent6>
        <a:hlink>
          <a:srgbClr val="FFCC00"/>
        </a:hlink>
        <a:folHlink>
          <a:srgbClr val="FF99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Watermark</Template>
  <TotalTime>271</TotalTime>
  <Words>514</Words>
  <Application>Microsoft Office PowerPoint</Application>
  <PresentationFormat>On-screen Show (4:3)</PresentationFormat>
  <Paragraphs>194</Paragraphs>
  <Slides>15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6" baseType="lpstr">
      <vt:lpstr>Watermark</vt:lpstr>
      <vt:lpstr>ANGGARAN BEP</vt:lpstr>
      <vt:lpstr>PENGERTIAN</vt:lpstr>
      <vt:lpstr>ASUMSI BEP </vt:lpstr>
      <vt:lpstr>MASALAH KHUSUS ANALISA BEP</vt:lpstr>
      <vt:lpstr>RUMUS</vt:lpstr>
      <vt:lpstr>Soal 1</vt:lpstr>
      <vt:lpstr>UTS</vt:lpstr>
      <vt:lpstr>Slide 8</vt:lpstr>
      <vt:lpstr>jawab</vt:lpstr>
      <vt:lpstr>Slide 10</vt:lpstr>
      <vt:lpstr>Slide 11</vt:lpstr>
      <vt:lpstr> Soal 2 </vt:lpstr>
      <vt:lpstr>jawab</vt:lpstr>
      <vt:lpstr>Slide 14</vt:lpstr>
      <vt:lpstr>Slide 15</vt:lpstr>
    </vt:vector>
  </TitlesOfParts>
  <Company>master2010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ANGGARAN BEP</dc:title>
  <dc:creator>master</dc:creator>
  <cp:lastModifiedBy>Aderina</cp:lastModifiedBy>
  <cp:revision>28</cp:revision>
  <dcterms:created xsi:type="dcterms:W3CDTF">2010-10-22T21:10:05Z</dcterms:created>
  <dcterms:modified xsi:type="dcterms:W3CDTF">2020-06-28T22:55:55Z</dcterms:modified>
</cp:coreProperties>
</file>