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1"/>
    <p:sldMasterId id="2147483775" r:id="rId2"/>
  </p:sldMasterIdLst>
  <p:notesMasterIdLst>
    <p:notesMasterId r:id="rId22"/>
  </p:notesMasterIdLst>
  <p:sldIdLst>
    <p:sldId id="256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257" r:id="rId11"/>
    <p:sldId id="259" r:id="rId12"/>
    <p:sldId id="261" r:id="rId13"/>
    <p:sldId id="263" r:id="rId14"/>
    <p:sldId id="265" r:id="rId15"/>
    <p:sldId id="267" r:id="rId16"/>
    <p:sldId id="269" r:id="rId17"/>
    <p:sldId id="271" r:id="rId18"/>
    <p:sldId id="273" r:id="rId19"/>
    <p:sldId id="275" r:id="rId20"/>
    <p:sldId id="326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0766C-A5E1-4BE0-B79D-B221391E3231}" type="datetimeFigureOut">
              <a:rPr lang="id-ID" smtClean="0"/>
              <a:pPr/>
              <a:t>16/10/2023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2FA97-F5B0-460A-91C8-450B4369F81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6007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8133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2569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2066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8598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80256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7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5951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2FA97-F5B0-460A-91C8-450B4369F818}" type="slidenum">
              <a:rPr lang="id-ID" smtClean="0"/>
              <a:pPr/>
              <a:t>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23402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1600200" y="0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3871913" y="5514975"/>
            <a:ext cx="1157287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/>
              <a:t>Company</a:t>
            </a:r>
          </a:p>
          <a:p>
            <a:pPr>
              <a:defRPr/>
            </a:pPr>
            <a:r>
              <a:rPr lang="en-US" sz="2600" b="1"/>
              <a:t>LOGO</a:t>
            </a:r>
          </a:p>
        </p:txBody>
      </p:sp>
      <p:sp>
        <p:nvSpPr>
          <p:cNvPr id="6" name="Rectangle 52"/>
          <p:cNvSpPr>
            <a:spLocks noChangeArrowheads="1"/>
          </p:cNvSpPr>
          <p:nvPr/>
        </p:nvSpPr>
        <p:spPr bwMode="ltGray">
          <a:xfrm>
            <a:off x="5895975" y="0"/>
            <a:ext cx="3248025" cy="27813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19050" y="2330450"/>
            <a:ext cx="9115425" cy="358775"/>
            <a:chOff x="3827" y="1468"/>
            <a:chExt cx="1927" cy="226"/>
          </a:xfrm>
        </p:grpSpPr>
        <p:sp>
          <p:nvSpPr>
            <p:cNvPr id="8" name="Line 54"/>
            <p:cNvSpPr>
              <a:spLocks noChangeShapeType="1"/>
            </p:cNvSpPr>
            <p:nvPr/>
          </p:nvSpPr>
          <p:spPr bwMode="white">
            <a:xfrm>
              <a:off x="3827" y="1468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9" name="Line 55"/>
            <p:cNvSpPr>
              <a:spLocks noChangeShapeType="1"/>
            </p:cNvSpPr>
            <p:nvPr/>
          </p:nvSpPr>
          <p:spPr bwMode="white">
            <a:xfrm>
              <a:off x="3827" y="1540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" name="Line 56"/>
            <p:cNvSpPr>
              <a:spLocks noChangeShapeType="1"/>
            </p:cNvSpPr>
            <p:nvPr/>
          </p:nvSpPr>
          <p:spPr bwMode="white">
            <a:xfrm>
              <a:off x="3827" y="1616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1" name="Line 57"/>
            <p:cNvSpPr>
              <a:spLocks noChangeShapeType="1"/>
            </p:cNvSpPr>
            <p:nvPr/>
          </p:nvSpPr>
          <p:spPr bwMode="white">
            <a:xfrm>
              <a:off x="3827" y="1694"/>
              <a:ext cx="1927" cy="0"/>
            </a:xfrm>
            <a:prstGeom prst="line">
              <a:avLst/>
            </a:prstGeom>
            <a:noFill/>
            <a:ln w="1905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pic>
        <p:nvPicPr>
          <p:cNvPr id="12" name="Picture 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87663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60"/>
          <p:cNvSpPr>
            <a:spLocks noChangeArrowheads="1"/>
          </p:cNvSpPr>
          <p:nvPr/>
        </p:nvSpPr>
        <p:spPr bwMode="black">
          <a:xfrm>
            <a:off x="0" y="2787650"/>
            <a:ext cx="9144000" cy="714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14" name="Rectangle 63"/>
          <p:cNvSpPr>
            <a:spLocks noChangeArrowheads="1"/>
          </p:cNvSpPr>
          <p:nvPr/>
        </p:nvSpPr>
        <p:spPr bwMode="gray">
          <a:xfrm>
            <a:off x="2895600" y="2819400"/>
            <a:ext cx="6248400" cy="6858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pic>
        <p:nvPicPr>
          <p:cNvPr id="15" name="Picture 6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84488" y="0"/>
            <a:ext cx="301148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White">
          <a:xfrm>
            <a:off x="2895600" y="4038600"/>
            <a:ext cx="6019800" cy="457200"/>
          </a:xfrm>
          <a:solidFill>
            <a:schemeClr val="tx1"/>
          </a:solidFill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ltGray">
          <a:xfrm>
            <a:off x="3124200" y="2819400"/>
            <a:ext cx="5791200" cy="685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0800"/>
            <a:ext cx="2895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0800"/>
            <a:ext cx="2133600" cy="3206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CCB32F-639F-4353-B194-515F58951CA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CC3E8-B2F5-4C76-A2A4-8FA8C4C9AA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11293-1922-490A-A548-BE0FF1D85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026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676E22-7A91-41BF-88E1-0CC0E5427F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6F6D-E67E-4CC3-B074-5F21D64D4F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0E2885-4A8F-4637-B61F-E35D1A1FC4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B7DA0-0302-4A6A-94C9-75BFAE9845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B36488-F6F2-4AD5-AE2C-C8E95C2891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683A83-621A-46D8-838A-3D4BA7A988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F4FEA-73B5-42A9-B0EF-E9C2407066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28600"/>
            <a:ext cx="2095500" cy="60928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134100" cy="60928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5D5728-DB1B-4413-9461-24DEE5086B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228600"/>
            <a:ext cx="6324600" cy="533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295400"/>
            <a:ext cx="8229600" cy="5026025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id-ID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d-ID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A6ED59-F850-4B8B-A1FC-FE3A100E1E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0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88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84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816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07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8594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083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49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73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4948" cy="82296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3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73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87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8"/>
            <a:ext cx="5800725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96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/>
        </p:nvSpPr>
        <p:spPr bwMode="ltGray">
          <a:xfrm>
            <a:off x="11113" y="0"/>
            <a:ext cx="9132887" cy="11255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1030" name="Group 33"/>
          <p:cNvGrpSpPr>
            <a:grpSpLocks/>
          </p:cNvGrpSpPr>
          <p:nvPr/>
        </p:nvGrpSpPr>
        <p:grpSpPr bwMode="auto">
          <a:xfrm>
            <a:off x="0" y="879475"/>
            <a:ext cx="9144000" cy="144463"/>
            <a:chOff x="1519" y="554"/>
            <a:chExt cx="4241" cy="91"/>
          </a:xfrm>
        </p:grpSpPr>
        <p:sp>
          <p:nvSpPr>
            <p:cNvPr id="1058" name="Line 34"/>
            <p:cNvSpPr>
              <a:spLocks noChangeShapeType="1"/>
            </p:cNvSpPr>
            <p:nvPr userDrawn="1"/>
          </p:nvSpPr>
          <p:spPr bwMode="white">
            <a:xfrm>
              <a:off x="1519" y="554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59" name="Line 35"/>
            <p:cNvSpPr>
              <a:spLocks noChangeShapeType="1"/>
            </p:cNvSpPr>
            <p:nvPr userDrawn="1"/>
          </p:nvSpPr>
          <p:spPr bwMode="white">
            <a:xfrm>
              <a:off x="1519" y="599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  <p:sp>
          <p:nvSpPr>
            <p:cNvPr id="1060" name="Line 36"/>
            <p:cNvSpPr>
              <a:spLocks noChangeShapeType="1"/>
            </p:cNvSpPr>
            <p:nvPr userDrawn="1"/>
          </p:nvSpPr>
          <p:spPr bwMode="white">
            <a:xfrm>
              <a:off x="1519" y="645"/>
              <a:ext cx="4241" cy="0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id-ID"/>
            </a:p>
          </p:txBody>
        </p:sp>
      </p:grpSp>
      <p:grpSp>
        <p:nvGrpSpPr>
          <p:cNvPr id="1031" name="Group 37"/>
          <p:cNvGrpSpPr>
            <a:grpSpLocks/>
          </p:cNvGrpSpPr>
          <p:nvPr/>
        </p:nvGrpSpPr>
        <p:grpSpPr bwMode="auto">
          <a:xfrm>
            <a:off x="0" y="-11113"/>
            <a:ext cx="2341563" cy="1123951"/>
            <a:chOff x="0" y="0"/>
            <a:chExt cx="1475" cy="694"/>
          </a:xfrm>
        </p:grpSpPr>
        <p:graphicFrame>
          <p:nvGraphicFramePr>
            <p:cNvPr id="1026" name="Object 38"/>
            <p:cNvGraphicFramePr>
              <a:graphicFrameLocks noChangeAspect="1"/>
            </p:cNvGraphicFramePr>
            <p:nvPr/>
          </p:nvGraphicFramePr>
          <p:xfrm>
            <a:off x="695" y="0"/>
            <a:ext cx="780" cy="6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Image" r:id="rId16" imgW="3646321" imgH="3931376" progId="">
                    <p:embed/>
                  </p:oleObj>
                </mc:Choice>
                <mc:Fallback>
                  <p:oleObj name="Image" r:id="rId16" imgW="3646321" imgH="3931376" progId="">
                    <p:embed/>
                    <p:pic>
                      <p:nvPicPr>
                        <p:cNvPr id="0" name="Object 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11470"/>
                        <a:stretch>
                          <a:fillRect/>
                        </a:stretch>
                      </p:blipFill>
                      <p:spPr bwMode="auto">
                        <a:xfrm>
                          <a:off x="695" y="0"/>
                          <a:ext cx="780" cy="6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7" name="Object 39"/>
            <p:cNvGraphicFramePr>
              <a:graphicFrameLocks noChangeAspect="1"/>
            </p:cNvGraphicFramePr>
            <p:nvPr/>
          </p:nvGraphicFramePr>
          <p:xfrm>
            <a:off x="0" y="0"/>
            <a:ext cx="737" cy="6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7" name="Image" r:id="rId18" imgW="2575783" imgH="2545301" progId="">
                    <p:embed/>
                  </p:oleObj>
                </mc:Choice>
                <mc:Fallback>
                  <p:oleObj name="Image" r:id="rId18" imgW="2575783" imgH="2545301" progId="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0"/>
                          <a:ext cx="737" cy="69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2D6BC7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1D528D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B2B2B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22860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502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1450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2145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accent1"/>
                </a:solidFill>
              </a:defRPr>
            </a:lvl1pPr>
          </a:lstStyle>
          <a:p>
            <a:fld id="{D7147CF9-D26B-4805-A299-64B48DC71832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7" name="Group 44"/>
          <p:cNvGrpSpPr>
            <a:grpSpLocks/>
          </p:cNvGrpSpPr>
          <p:nvPr/>
        </p:nvGrpSpPr>
        <p:grpSpPr bwMode="auto">
          <a:xfrm>
            <a:off x="0" y="1109663"/>
            <a:ext cx="9144000" cy="169862"/>
            <a:chOff x="0" y="699"/>
            <a:chExt cx="5760" cy="107"/>
          </a:xfrm>
        </p:grpSpPr>
        <p:sp>
          <p:nvSpPr>
            <p:cNvPr id="1064" name="Rectangle 40"/>
            <p:cNvSpPr>
              <a:spLocks noChangeArrowheads="1"/>
            </p:cNvSpPr>
            <p:nvPr userDrawn="1"/>
          </p:nvSpPr>
          <p:spPr bwMode="gray">
            <a:xfrm>
              <a:off x="0" y="699"/>
              <a:ext cx="5760" cy="45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066" name="Rectangle 42"/>
            <p:cNvSpPr>
              <a:spLocks noChangeArrowheads="1"/>
            </p:cNvSpPr>
            <p:nvPr userDrawn="1"/>
          </p:nvSpPr>
          <p:spPr bwMode="gray">
            <a:xfrm>
              <a:off x="1476" y="713"/>
              <a:ext cx="4284" cy="93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Font typeface="Wingdings 2" pitchFamily="18" charset="2"/>
        <a:buChar char="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 2" pitchFamily="18" charset="2"/>
        <a:buChar char="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AB0B157F-E987-4248-90D2-B459F875A9A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ABF9F0B1-80EA-4835-B3FF-32B160315BC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123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181" y="3007328"/>
            <a:ext cx="8605898" cy="1352006"/>
          </a:xfrm>
        </p:spPr>
        <p:txBody>
          <a:bodyPr>
            <a:normAutofit/>
          </a:bodyPr>
          <a:lstStyle/>
          <a:p>
            <a:pPr algn="ctr"/>
            <a:r>
              <a:rPr lang="en-ID" sz="36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PROSES PENGEMBANGAN BISNIS &amp; PROTOTYPING</a:t>
            </a:r>
            <a:endParaRPr lang="en-US" sz="36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099" y="4448592"/>
            <a:ext cx="7543800" cy="1534542"/>
          </a:xfrm>
        </p:spPr>
        <p:txBody>
          <a:bodyPr>
            <a:noAutofit/>
          </a:bodyPr>
          <a:lstStyle/>
          <a:p>
            <a:pPr algn="ctr"/>
            <a:r>
              <a:rPr lang="en-ID" sz="2400" b="1" dirty="0" err="1"/>
              <a:t>Disusun</a:t>
            </a:r>
            <a:r>
              <a:rPr lang="en-ID" sz="2400" b="1" dirty="0"/>
              <a:t> </a:t>
            </a:r>
            <a:r>
              <a:rPr lang="en-ID" sz="2400" b="1" dirty="0" err="1"/>
              <a:t>Oleh</a:t>
            </a:r>
            <a:r>
              <a:rPr lang="en-ID" sz="2400" b="1" dirty="0"/>
              <a:t>:</a:t>
            </a:r>
          </a:p>
          <a:p>
            <a:pPr algn="ctr"/>
            <a:r>
              <a:rPr lang="en-ID" sz="2400" b="1" dirty="0" err="1" smtClean="0"/>
              <a:t>Riyadini</a:t>
            </a:r>
            <a:r>
              <a:rPr lang="en-ID" sz="2400" b="1" dirty="0" smtClean="0"/>
              <a:t> </a:t>
            </a:r>
            <a:r>
              <a:rPr lang="en-ID" sz="2400" b="1" dirty="0" err="1" smtClean="0"/>
              <a:t>riyan</a:t>
            </a:r>
            <a:r>
              <a:rPr lang="en-ID" sz="2400" b="1" dirty="0" smtClean="0"/>
              <a:t> </a:t>
            </a:r>
            <a:r>
              <a:rPr lang="en-ID" sz="2400" b="1" dirty="0" err="1" smtClean="0"/>
              <a:t>utami</a:t>
            </a:r>
            <a:r>
              <a:rPr lang="en-ID" sz="2400" b="1" dirty="0" smtClean="0"/>
              <a:t>, S.IP., </a:t>
            </a:r>
            <a:r>
              <a:rPr lang="en-ID" sz="2400" b="1" dirty="0" err="1" smtClean="0"/>
              <a:t>m.M</a:t>
            </a:r>
            <a:endParaRPr lang="en-ID" sz="2400" b="1" dirty="0"/>
          </a:p>
          <a:p>
            <a:pPr algn="ctr"/>
            <a:endParaRPr lang="en-US" sz="2400" b="1" dirty="0"/>
          </a:p>
        </p:txBody>
      </p:sp>
      <p:pic>
        <p:nvPicPr>
          <p:cNvPr id="10" name="Picture 2" descr="D:\Picture\logo ibi 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299" y="4710647"/>
            <a:ext cx="1452655" cy="145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374" y="6400800"/>
            <a:ext cx="41290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ID" sz="1500" b="1" i="1" dirty="0" err="1">
                <a:solidFill>
                  <a:prstClr val="white"/>
                </a:solidFill>
                <a:latin typeface="Calibri" panose="020F0502020204030204"/>
              </a:rPr>
              <a:t>Institut</a:t>
            </a:r>
            <a:r>
              <a:rPr lang="en-ID" sz="1500" b="1" i="1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ID" sz="1500" b="1" i="1" dirty="0" err="1">
                <a:solidFill>
                  <a:prstClr val="white"/>
                </a:solidFill>
                <a:latin typeface="Calibri" panose="020F0502020204030204"/>
              </a:rPr>
              <a:t>Informatika</a:t>
            </a:r>
            <a:r>
              <a:rPr lang="en-ID" sz="1500" b="1" i="1" dirty="0">
                <a:solidFill>
                  <a:prstClr val="white"/>
                </a:solidFill>
                <a:latin typeface="Calibri" panose="020F0502020204030204"/>
              </a:rPr>
              <a:t> &amp; </a:t>
            </a:r>
            <a:r>
              <a:rPr lang="en-ID" sz="1500" b="1" i="1" dirty="0" err="1">
                <a:solidFill>
                  <a:prstClr val="white"/>
                </a:solidFill>
                <a:latin typeface="Calibri" panose="020F0502020204030204"/>
              </a:rPr>
              <a:t>Bisnis</a:t>
            </a:r>
            <a:r>
              <a:rPr lang="en-ID" sz="1500" b="1" i="1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ID" sz="1500" b="1" i="1" dirty="0" err="1">
                <a:solidFill>
                  <a:prstClr val="white"/>
                </a:solidFill>
                <a:latin typeface="Calibri" panose="020F0502020204030204"/>
              </a:rPr>
              <a:t>Darmajaya</a:t>
            </a:r>
            <a:r>
              <a:rPr lang="en-ID" sz="1500" b="1" i="1" dirty="0">
                <a:solidFill>
                  <a:prstClr val="white"/>
                </a:solidFill>
                <a:latin typeface="Calibri" panose="020F0502020204030204"/>
              </a:rPr>
              <a:t> Lampung</a:t>
            </a:r>
            <a:endParaRPr lang="en-US" sz="1500" b="1" i="1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79" y="4819225"/>
            <a:ext cx="1636188" cy="12984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C244A88-B37B-456A-B907-B96978F7D4B0}"/>
              </a:ext>
            </a:extLst>
          </p:cNvPr>
          <p:cNvSpPr txBox="1"/>
          <p:nvPr/>
        </p:nvSpPr>
        <p:spPr>
          <a:xfrm>
            <a:off x="2776546" y="5388212"/>
            <a:ext cx="373716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dirty="0" err="1">
                <a:solidFill>
                  <a:srgbClr val="000000"/>
                </a:solidFill>
                <a:latin typeface="Calibri" panose="020F0502020204030204"/>
              </a:rPr>
              <a:t>Dosen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Program </a:t>
            </a:r>
            <a:r>
              <a:rPr lang="en-US" sz="1350" dirty="0" err="1">
                <a:solidFill>
                  <a:srgbClr val="000000"/>
                </a:solidFill>
                <a:latin typeface="Calibri" panose="020F0502020204030204"/>
              </a:rPr>
              <a:t>Studi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 err="1" smtClean="0">
                <a:solidFill>
                  <a:srgbClr val="000000"/>
                </a:solidFill>
                <a:latin typeface="Calibri" panose="020F0502020204030204"/>
              </a:rPr>
              <a:t>Sistem</a:t>
            </a:r>
            <a:r>
              <a:rPr lang="en-US" sz="1350" dirty="0" smtClean="0">
                <a:solidFill>
                  <a:srgbClr val="000000"/>
                </a:solidFill>
                <a:latin typeface="Calibri" panose="020F0502020204030204"/>
              </a:rPr>
              <a:t>  </a:t>
            </a:r>
            <a:r>
              <a:rPr lang="en-US" sz="1350" dirty="0" err="1" smtClean="0">
                <a:solidFill>
                  <a:srgbClr val="000000"/>
                </a:solidFill>
                <a:latin typeface="Calibri" panose="020F0502020204030204"/>
              </a:rPr>
              <a:t>Informasi</a:t>
            </a:r>
            <a:endParaRPr lang="en-US" sz="1350" dirty="0">
              <a:solidFill>
                <a:srgbClr val="000000"/>
              </a:solidFill>
              <a:latin typeface="Calibri" panose="020F0502020204030204"/>
            </a:endParaRPr>
          </a:p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dirty="0" err="1">
                <a:solidFill>
                  <a:srgbClr val="000000"/>
                </a:solidFill>
                <a:latin typeface="Calibri" panose="020F0502020204030204"/>
              </a:rPr>
              <a:t>Fakultas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 err="1" smtClean="0">
                <a:solidFill>
                  <a:srgbClr val="000000"/>
                </a:solidFill>
                <a:latin typeface="Calibri" panose="020F0502020204030204"/>
              </a:rPr>
              <a:t>Ilmu</a:t>
            </a:r>
            <a:r>
              <a:rPr lang="en-US" sz="1350" dirty="0" smtClean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 err="1" smtClean="0">
                <a:solidFill>
                  <a:srgbClr val="000000"/>
                </a:solidFill>
                <a:latin typeface="Calibri" panose="020F0502020204030204"/>
              </a:rPr>
              <a:t>Komputerr</a:t>
            </a:r>
            <a:r>
              <a:rPr lang="en-US" sz="1350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 smtClean="0">
                <a:solidFill>
                  <a:srgbClr val="000000"/>
                </a:solidFill>
                <a:latin typeface="Calibri" panose="020F0502020204030204"/>
              </a:rPr>
              <a:t>IIB</a:t>
            </a:r>
            <a:r>
              <a:rPr lang="en-US" sz="1350" dirty="0" smtClean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en-US" sz="1350" dirty="0" err="1" smtClean="0">
                <a:solidFill>
                  <a:srgbClr val="000000"/>
                </a:solidFill>
                <a:latin typeface="Calibri" panose="020F0502020204030204"/>
              </a:rPr>
              <a:t>Darmajaya</a:t>
            </a:r>
            <a:endParaRPr lang="en-US" sz="1350" dirty="0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06355E9-ECD5-40FD-80B2-9F4C5F096A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2202874" cy="27899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81556A5F-FE4E-4F19-82E1-AB6F50DB9C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87" y="1"/>
            <a:ext cx="2363313" cy="279631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D940613A-E427-4686-808D-EA4FE27F92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"/>
            <a:ext cx="2307896" cy="27855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70598028-EF64-4346-8713-C7F68C1537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895" y="-6351"/>
            <a:ext cx="2264105" cy="279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65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Inovasi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000" dirty="0" err="1"/>
              <a:t>Inovasi</a:t>
            </a:r>
            <a:r>
              <a:rPr lang="en-US" sz="3000" dirty="0"/>
              <a:t> Model </a:t>
            </a:r>
            <a:r>
              <a:rPr lang="en-US" sz="3000" dirty="0" err="1"/>
              <a:t>bisnis</a:t>
            </a:r>
            <a:r>
              <a:rPr lang="en-US" sz="3000" dirty="0"/>
              <a:t> </a:t>
            </a:r>
            <a:r>
              <a:rPr lang="en-US" sz="3000" dirty="0" err="1"/>
              <a:t>dilakukan</a:t>
            </a:r>
            <a:r>
              <a:rPr lang="en-US" sz="3000" dirty="0"/>
              <a:t> </a:t>
            </a:r>
            <a:r>
              <a:rPr lang="en-US" sz="3000" dirty="0" err="1"/>
              <a:t>untuk</a:t>
            </a:r>
            <a:r>
              <a:rPr lang="en-US" sz="3000" dirty="0"/>
              <a:t> </a:t>
            </a:r>
            <a:r>
              <a:rPr lang="en-US" sz="3000" dirty="0" err="1"/>
              <a:t>empat</a:t>
            </a:r>
            <a:r>
              <a:rPr lang="en-US" sz="3000" dirty="0"/>
              <a:t> </a:t>
            </a:r>
            <a:r>
              <a:rPr lang="en-US" sz="3000" dirty="0" err="1"/>
              <a:t>tujuan</a:t>
            </a:r>
            <a:r>
              <a:rPr lang="en-US" sz="3000" dirty="0"/>
              <a:t>:</a:t>
            </a:r>
          </a:p>
          <a:p>
            <a:pPr marL="514350" indent="-514350">
              <a:buAutoNum type="arabicPeriod"/>
            </a:pPr>
            <a:r>
              <a:rPr lang="en-US" sz="3000" dirty="0" err="1"/>
              <a:t>Untuk</a:t>
            </a:r>
            <a:r>
              <a:rPr lang="en-US" sz="3000" dirty="0"/>
              <a:t> </a:t>
            </a:r>
            <a:r>
              <a:rPr lang="en-US" sz="3000" dirty="0" err="1"/>
              <a:t>memenuhi</a:t>
            </a:r>
            <a:r>
              <a:rPr lang="en-US" sz="3000" dirty="0"/>
              <a:t> </a:t>
            </a:r>
            <a:r>
              <a:rPr lang="en-US" sz="3000" dirty="0" err="1"/>
              <a:t>kebutuhan</a:t>
            </a:r>
            <a:r>
              <a:rPr lang="en-US" sz="3000" dirty="0"/>
              <a:t> </a:t>
            </a:r>
            <a:r>
              <a:rPr lang="en-US" sz="3000" dirty="0" err="1"/>
              <a:t>pasar</a:t>
            </a:r>
            <a:r>
              <a:rPr lang="en-US" sz="3000" dirty="0"/>
              <a:t> yang </a:t>
            </a:r>
            <a:r>
              <a:rPr lang="en-US" sz="3000" dirty="0" err="1"/>
              <a:t>belum</a:t>
            </a:r>
            <a:r>
              <a:rPr lang="en-US" sz="3000" dirty="0"/>
              <a:t> </a:t>
            </a:r>
            <a:r>
              <a:rPr lang="en-US" sz="3000" dirty="0" err="1"/>
              <a:t>terjawab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err="1"/>
              <a:t>Menghadirkan</a:t>
            </a:r>
            <a:r>
              <a:rPr lang="en-US" sz="3000" dirty="0"/>
              <a:t> </a:t>
            </a:r>
            <a:r>
              <a:rPr lang="en-US" sz="3000" dirty="0" err="1"/>
              <a:t>teknologi</a:t>
            </a:r>
            <a:r>
              <a:rPr lang="en-US" sz="3000" dirty="0"/>
              <a:t>, </a:t>
            </a:r>
            <a:r>
              <a:rPr lang="en-US" sz="3000" dirty="0" err="1"/>
              <a:t>produk</a:t>
            </a:r>
            <a:r>
              <a:rPr lang="en-US" sz="3000" dirty="0"/>
              <a:t> </a:t>
            </a:r>
            <a:r>
              <a:rPr lang="en-US" sz="3000" dirty="0" err="1"/>
              <a:t>atau</a:t>
            </a:r>
            <a:r>
              <a:rPr lang="en-US" sz="3000" dirty="0"/>
              <a:t> </a:t>
            </a:r>
            <a:r>
              <a:rPr lang="en-US" sz="3000" dirty="0" err="1"/>
              <a:t>jasa</a:t>
            </a:r>
            <a:r>
              <a:rPr lang="en-US" sz="3000" dirty="0"/>
              <a:t> yang </a:t>
            </a:r>
            <a:r>
              <a:rPr lang="en-US" sz="3000" dirty="0" err="1"/>
              <a:t>baru</a:t>
            </a:r>
            <a:r>
              <a:rPr lang="en-US" sz="3000" dirty="0"/>
              <a:t> </a:t>
            </a:r>
            <a:r>
              <a:rPr lang="en-US" sz="3000" dirty="0" err="1"/>
              <a:t>ke</a:t>
            </a:r>
            <a:r>
              <a:rPr lang="en-US" sz="3000" dirty="0"/>
              <a:t> </a:t>
            </a:r>
            <a:r>
              <a:rPr lang="en-US" sz="3000" dirty="0" err="1"/>
              <a:t>pasar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err="1"/>
              <a:t>Untuk</a:t>
            </a:r>
            <a:r>
              <a:rPr lang="en-US" sz="3000" dirty="0"/>
              <a:t> </a:t>
            </a:r>
            <a:r>
              <a:rPr lang="en-US" sz="3000" dirty="0" err="1"/>
              <a:t>meningkatkan</a:t>
            </a:r>
            <a:r>
              <a:rPr lang="en-US" sz="3000" dirty="0"/>
              <a:t>, </a:t>
            </a:r>
            <a:r>
              <a:rPr lang="en-US" sz="3000" dirty="0" err="1"/>
              <a:t>mengganggu</a:t>
            </a:r>
            <a:r>
              <a:rPr lang="en-US" sz="3000" dirty="0"/>
              <a:t> </a:t>
            </a:r>
            <a:r>
              <a:rPr lang="en-US" sz="3000" dirty="0" err="1"/>
              <a:t>atau</a:t>
            </a:r>
            <a:r>
              <a:rPr lang="en-US" sz="3000" dirty="0"/>
              <a:t> </a:t>
            </a:r>
            <a:r>
              <a:rPr lang="en-US" sz="3000" dirty="0" err="1"/>
              <a:t>mengubah</a:t>
            </a:r>
            <a:r>
              <a:rPr lang="en-US" sz="3000" dirty="0"/>
              <a:t> </a:t>
            </a:r>
            <a:r>
              <a:rPr lang="en-US" sz="3000" dirty="0" err="1"/>
              <a:t>pasar</a:t>
            </a:r>
            <a:r>
              <a:rPr lang="en-US" sz="3000" dirty="0"/>
              <a:t> yang </a:t>
            </a:r>
            <a:r>
              <a:rPr lang="en-US" sz="3000" dirty="0" err="1"/>
              <a:t>sudah</a:t>
            </a:r>
            <a:r>
              <a:rPr lang="en-US" sz="3000" dirty="0"/>
              <a:t> </a:t>
            </a:r>
            <a:r>
              <a:rPr lang="en-US" sz="3000" dirty="0" err="1"/>
              <a:t>ada</a:t>
            </a:r>
            <a:r>
              <a:rPr lang="en-US" sz="3000" dirty="0"/>
              <a:t> </a:t>
            </a:r>
            <a:r>
              <a:rPr lang="en-US" sz="3000" dirty="0" err="1"/>
              <a:t>dengan</a:t>
            </a:r>
            <a:r>
              <a:rPr lang="en-US" sz="3000" dirty="0"/>
              <a:t> model </a:t>
            </a:r>
            <a:r>
              <a:rPr lang="en-US" sz="3000" dirty="0" err="1"/>
              <a:t>bisnis</a:t>
            </a:r>
            <a:r>
              <a:rPr lang="en-US" sz="3000" dirty="0"/>
              <a:t> yang </a:t>
            </a:r>
            <a:r>
              <a:rPr lang="en-US" sz="3000" dirty="0" err="1"/>
              <a:t>lebih</a:t>
            </a:r>
            <a:r>
              <a:rPr lang="en-US" sz="3000" dirty="0"/>
              <a:t> </a:t>
            </a:r>
            <a:r>
              <a:rPr lang="en-US" sz="3000" dirty="0" err="1"/>
              <a:t>baik</a:t>
            </a:r>
            <a:endParaRPr lang="en-US" sz="3000" dirty="0"/>
          </a:p>
          <a:p>
            <a:pPr marL="514350" indent="-514350">
              <a:buAutoNum type="arabicPeriod"/>
            </a:pPr>
            <a:r>
              <a:rPr lang="en-US" sz="3000" dirty="0" err="1"/>
              <a:t>Menciptakan</a:t>
            </a:r>
            <a:r>
              <a:rPr lang="en-US" sz="3000" dirty="0"/>
              <a:t> </a:t>
            </a:r>
            <a:r>
              <a:rPr lang="en-US" sz="3000" dirty="0" err="1"/>
              <a:t>pasar</a:t>
            </a:r>
            <a:r>
              <a:rPr lang="en-US" sz="3000" dirty="0"/>
              <a:t> yang </a:t>
            </a:r>
            <a:r>
              <a:rPr lang="en-US" sz="3000" dirty="0" err="1"/>
              <a:t>benar-benar</a:t>
            </a:r>
            <a:r>
              <a:rPr lang="en-US" sz="3000" dirty="0"/>
              <a:t> </a:t>
            </a:r>
            <a:r>
              <a:rPr lang="en-US" sz="3000" dirty="0" err="1"/>
              <a:t>baru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60010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775"/>
            <a:ext cx="8229600" cy="50260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Ada lima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pebisnis</a:t>
            </a:r>
            <a:r>
              <a:rPr lang="en-US" dirty="0"/>
              <a:t>:</a:t>
            </a:r>
          </a:p>
          <a:p>
            <a:pPr marL="514350" indent="-514350">
              <a:buAutoNum type="arabicPeriod"/>
            </a:pPr>
            <a:r>
              <a:rPr lang="en-US" dirty="0" err="1"/>
              <a:t>Menggerakkan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Memahami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Mendesain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Menerapkan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Mengelola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255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Menggerakan</a:t>
            </a:r>
            <a:r>
              <a:rPr lang="en-US" dirty="0"/>
              <a:t>/</a:t>
            </a:r>
            <a:r>
              <a:rPr lang="en-US" dirty="0" err="1"/>
              <a:t>Mobilisasi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14474"/>
            <a:ext cx="26670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34" y="4953000"/>
            <a:ext cx="4924425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14800" y="1371600"/>
            <a:ext cx="4121641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Aktivitas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Menyusun</a:t>
            </a:r>
            <a:r>
              <a:rPr lang="en-US" dirty="0"/>
              <a:t> Tim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Menyusun</a:t>
            </a:r>
            <a:r>
              <a:rPr lang="en-US" dirty="0"/>
              <a:t> </a:t>
            </a:r>
            <a:r>
              <a:rPr lang="en-US" dirty="0" err="1"/>
              <a:t>Rencana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Mencari</a:t>
            </a:r>
            <a:r>
              <a:rPr lang="en-US" dirty="0"/>
              <a:t> &amp;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84158" y="3571726"/>
            <a:ext cx="4121642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</a:t>
            </a:r>
            <a:r>
              <a:rPr lang="en-US" b="1" dirty="0" err="1"/>
              <a:t>Kesuksesan</a:t>
            </a:r>
            <a:r>
              <a:rPr lang="en-US" b="1" dirty="0"/>
              <a:t>:</a:t>
            </a:r>
          </a:p>
          <a:p>
            <a:pPr>
              <a:spcBef>
                <a:spcPts val="600"/>
              </a:spcBef>
            </a:pP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Pengalaman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sesuai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1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Memahami</a:t>
            </a:r>
            <a:r>
              <a:rPr lang="en-US" dirty="0"/>
              <a:t>/Understand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371600"/>
            <a:ext cx="343852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14800" y="1371600"/>
            <a:ext cx="44958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Aktivitas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Memindai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potensial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Mewawancara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, mentor, </a:t>
            </a:r>
            <a:r>
              <a:rPr lang="en-US" dirty="0" err="1"/>
              <a:t>etc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dicoba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contoh2 </a:t>
            </a:r>
            <a:r>
              <a:rPr lang="en-US" dirty="0" err="1"/>
              <a:t>kegagalan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penyebabnya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&amp;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4663530"/>
            <a:ext cx="44958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</a:t>
            </a:r>
            <a:r>
              <a:rPr lang="en-US" b="1" dirty="0" err="1"/>
              <a:t>Kesuksesan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target yang </a:t>
            </a:r>
            <a:r>
              <a:rPr lang="en-US" dirty="0" err="1"/>
              <a:t>potensial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melampaui</a:t>
            </a:r>
            <a:r>
              <a:rPr lang="en-US" dirty="0"/>
              <a:t> </a:t>
            </a:r>
            <a:r>
              <a:rPr lang="en-US" dirty="0" err="1"/>
              <a:t>batasan</a:t>
            </a:r>
            <a:r>
              <a:rPr lang="en-US" dirty="0"/>
              <a:t> </a:t>
            </a:r>
            <a:r>
              <a:rPr lang="en-US" dirty="0" err="1"/>
              <a:t>konvensional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target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59103"/>
            <a:ext cx="3438525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945774"/>
            <a:ext cx="343852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291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Desain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399"/>
            <a:ext cx="2743200" cy="208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1" y="3377118"/>
            <a:ext cx="2559269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31" y="4843968"/>
            <a:ext cx="2254469" cy="1971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14800" y="1371600"/>
            <a:ext cx="449580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Aktivitas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Memindai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bisnis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potensial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Mewawancara</a:t>
            </a:r>
            <a:r>
              <a:rPr lang="en-US" dirty="0"/>
              <a:t> </a:t>
            </a:r>
            <a:r>
              <a:rPr lang="en-US" dirty="0" err="1"/>
              <a:t>pakar</a:t>
            </a:r>
            <a:r>
              <a:rPr lang="en-US" dirty="0"/>
              <a:t>, mentor, </a:t>
            </a:r>
            <a:r>
              <a:rPr lang="en-US" dirty="0" err="1"/>
              <a:t>etc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dicoba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contoh2 </a:t>
            </a:r>
            <a:r>
              <a:rPr lang="en-US" dirty="0" err="1"/>
              <a:t>kegagalan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penyebabnya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&amp; </a:t>
            </a:r>
            <a:r>
              <a:rPr lang="en-US" dirty="0" err="1"/>
              <a:t>opini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4495800"/>
            <a:ext cx="47244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</a:t>
            </a:r>
            <a:r>
              <a:rPr lang="en-US" b="1" dirty="0" err="1"/>
              <a:t>Kesuksesan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orang-orang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ilmu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melampaui</a:t>
            </a:r>
            <a:r>
              <a:rPr lang="en-US" dirty="0"/>
              <a:t> status quo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Meluangkan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mengeksplorasi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5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Menerapkan</a:t>
            </a:r>
            <a:r>
              <a:rPr lang="en-US" dirty="0"/>
              <a:t>/</a:t>
            </a:r>
            <a:r>
              <a:rPr lang="en-US" dirty="0" err="1"/>
              <a:t>Implementasi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1371600"/>
            <a:ext cx="2484783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76600" y="1371600"/>
            <a:ext cx="54102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Aktivitas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Mempersiapkan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rencana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disusun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Berkomunikasi</a:t>
            </a:r>
            <a:r>
              <a:rPr lang="en-US" dirty="0"/>
              <a:t>, </a:t>
            </a:r>
            <a:r>
              <a:rPr lang="en-US" dirty="0" err="1"/>
              <a:t>Presentasi</a:t>
            </a:r>
            <a:r>
              <a:rPr lang="en-US" dirty="0"/>
              <a:t> &amp; </a:t>
            </a:r>
            <a:r>
              <a:rPr lang="en-US" dirty="0" err="1"/>
              <a:t>Terlibat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15" y="4639332"/>
            <a:ext cx="1914525" cy="199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76600" y="3162300"/>
            <a:ext cx="47244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</a:t>
            </a:r>
            <a:r>
              <a:rPr lang="en-US" b="1" dirty="0" err="1"/>
              <a:t>Kesuksesan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Praktek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yang </a:t>
            </a:r>
            <a:r>
              <a:rPr lang="en-US" dirty="0" err="1"/>
              <a:t>terbaik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Kemauan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disusun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Menyelaraskan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pasar</a:t>
            </a:r>
            <a:r>
              <a:rPr lang="en-US" dirty="0"/>
              <a:t> yang </a:t>
            </a:r>
            <a:r>
              <a:rPr lang="en-US" dirty="0" err="1"/>
              <a:t>dituju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778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Mengelola</a:t>
            </a:r>
            <a:r>
              <a:rPr lang="en-US" dirty="0"/>
              <a:t>/Manage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66496"/>
            <a:ext cx="2133600" cy="2027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436883"/>
            <a:ext cx="2362199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943475"/>
            <a:ext cx="219075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76600" y="1371600"/>
            <a:ext cx="548640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Aktivitas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Memindai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anda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Memperbarui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anda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Menyelaraskan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pasar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sinergi</a:t>
            </a:r>
            <a:r>
              <a:rPr lang="en-US" dirty="0"/>
              <a:t> POAC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2800" y="3962400"/>
            <a:ext cx="47244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Faktor</a:t>
            </a:r>
            <a:r>
              <a:rPr lang="en-US" b="1" dirty="0"/>
              <a:t> </a:t>
            </a:r>
            <a:r>
              <a:rPr lang="en-US" b="1" dirty="0" err="1"/>
              <a:t>Kunci</a:t>
            </a:r>
            <a:r>
              <a:rPr lang="en-US" b="1" dirty="0"/>
              <a:t> </a:t>
            </a:r>
            <a:r>
              <a:rPr lang="en-US" b="1" dirty="0" err="1"/>
              <a:t>Kesuksesan</a:t>
            </a:r>
            <a:r>
              <a:rPr lang="en-US" b="1" dirty="0"/>
              <a:t>: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Perspektif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 err="1"/>
              <a:t>Proaktif</a:t>
            </a:r>
            <a:endParaRPr lang="en-US" dirty="0"/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en-US" dirty="0"/>
              <a:t>Tata </a:t>
            </a:r>
            <a:r>
              <a:rPr lang="en-US" dirty="0" err="1"/>
              <a:t>Kelola</a:t>
            </a:r>
            <a:r>
              <a:rPr lang="en-US" dirty="0"/>
              <a:t> Model </a:t>
            </a:r>
            <a:r>
              <a:rPr lang="en-US" dirty="0" err="1"/>
              <a:t>Bisnis</a:t>
            </a:r>
            <a:endParaRPr lang="en-US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5545975"/>
            <a:ext cx="4438650" cy="1262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263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2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908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95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34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9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89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42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3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74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060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Picture\logo ibi smal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236" y="1905000"/>
            <a:ext cx="3263117" cy="326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4514" y="533400"/>
            <a:ext cx="7543800" cy="1088068"/>
          </a:xfrm>
        </p:spPr>
        <p:txBody>
          <a:bodyPr/>
          <a:lstStyle/>
          <a:p>
            <a:pPr algn="ctr"/>
            <a:r>
              <a:rPr lang="en-US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END OF SLIDE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BE9B11F-BFC8-4329-AD36-3E6903A667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0" b="8068"/>
          <a:stretch/>
        </p:blipFill>
        <p:spPr>
          <a:xfrm>
            <a:off x="0" y="0"/>
            <a:ext cx="2528248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F892EC3-2EB8-40FA-BB15-291547BA51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6" b="8068"/>
          <a:stretch/>
        </p:blipFill>
        <p:spPr>
          <a:xfrm>
            <a:off x="6615754" y="-76200"/>
            <a:ext cx="2528248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05069"/>
      </p:ext>
    </p:extLst>
  </p:cSld>
  <p:clrMapOvr>
    <a:masterClrMapping/>
  </p:clrMapOvr>
</p:sld>
</file>

<file path=ppt/theme/theme1.xml><?xml version="1.0" encoding="utf-8"?>
<a:theme xmlns:a="http://schemas.openxmlformats.org/drawingml/2006/main" name="ms01_1">
  <a:themeElements>
    <a:clrScheme name="ms01_1 1">
      <a:dk1>
        <a:srgbClr val="1D528D"/>
      </a:dk1>
      <a:lt1>
        <a:srgbClr val="FFFFFF"/>
      </a:lt1>
      <a:dk2>
        <a:srgbClr val="000000"/>
      </a:dk2>
      <a:lt2>
        <a:srgbClr val="B2B2B2"/>
      </a:lt2>
      <a:accent1>
        <a:srgbClr val="2D6BC7"/>
      </a:accent1>
      <a:accent2>
        <a:srgbClr val="FF9900"/>
      </a:accent2>
      <a:accent3>
        <a:srgbClr val="FFFFFF"/>
      </a:accent3>
      <a:accent4>
        <a:srgbClr val="174578"/>
      </a:accent4>
      <a:accent5>
        <a:srgbClr val="ADBAE0"/>
      </a:accent5>
      <a:accent6>
        <a:srgbClr val="E78A00"/>
      </a:accent6>
      <a:hlink>
        <a:srgbClr val="9999FF"/>
      </a:hlink>
      <a:folHlink>
        <a:srgbClr val="969696"/>
      </a:folHlink>
    </a:clrScheme>
    <a:fontScheme name="ms01_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01_1 1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2D6BC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BA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2">
        <a:dk1>
          <a:srgbClr val="808080"/>
        </a:dk1>
        <a:lt1>
          <a:srgbClr val="FFFFFF"/>
        </a:lt1>
        <a:dk2>
          <a:srgbClr val="000000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01_1 3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8BC84E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7DB54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Sample presentation slides</Template>
  <TotalTime>0</TotalTime>
  <Words>330</Words>
  <Application>Microsoft Office PowerPoint</Application>
  <PresentationFormat>On-screen Show (4:3)</PresentationFormat>
  <Paragraphs>76</Paragraphs>
  <Slides>19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ms01_1</vt:lpstr>
      <vt:lpstr>Retrospect</vt:lpstr>
      <vt:lpstr>Image</vt:lpstr>
      <vt:lpstr>PROSES PENGEMBANGAN BISNIS &amp; PROTOTYPING</vt:lpstr>
      <vt:lpstr>Tujuan Inovasi Bisnis</vt:lpstr>
      <vt:lpstr>5 Fase Pengembangan Model Bisnis</vt:lpstr>
      <vt:lpstr>Menggerakan/Mobilisasi</vt:lpstr>
      <vt:lpstr>Memahami/Understand</vt:lpstr>
      <vt:lpstr>Desain</vt:lpstr>
      <vt:lpstr>Menerapkan/Implementasi</vt:lpstr>
      <vt:lpstr>Mengelola/Manage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OF SLIDE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/>
  <cp:lastModifiedBy/>
  <cp:revision>1</cp:revision>
  <dcterms:created xsi:type="dcterms:W3CDTF">2014-08-30T06:21:55Z</dcterms:created>
  <dcterms:modified xsi:type="dcterms:W3CDTF">2023-10-16T12:26:05Z</dcterms:modified>
</cp:coreProperties>
</file>