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4" r:id="rId4"/>
    <p:sldId id="269" r:id="rId5"/>
    <p:sldId id="270" r:id="rId6"/>
    <p:sldId id="271" r:id="rId7"/>
    <p:sldId id="272" r:id="rId8"/>
    <p:sldId id="273" r:id="rId9"/>
    <p:sldId id="275" r:id="rId10"/>
    <p:sldId id="276" r:id="rId11"/>
    <p:sldId id="268" r:id="rId1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4866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2313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345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8301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8107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5940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6166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1971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327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733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1165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C0AC2-BC33-4C99-BE86-BA540423C3E9}" type="datetimeFigureOut">
              <a:rPr lang="id-ID" smtClean="0"/>
              <a:t>07/05/2020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F1F06-8F2A-4EAC-81F3-5DAAC5796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062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b="1" dirty="0" smtClean="0"/>
              <a:t>MANAJEMEN KONPENSASI</a:t>
            </a:r>
            <a:endParaRPr lang="id-ID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3430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id-ID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PERTEMUAN KE </a:t>
            </a:r>
            <a:r>
              <a:rPr lang="id-ID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-7</a:t>
            </a:r>
            <a:endParaRPr lang="id-ID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id-ID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d-ID" sz="5700" b="1" dirty="0" smtClean="0">
                <a:solidFill>
                  <a:schemeClr val="tx1"/>
                </a:solidFill>
              </a:rPr>
              <a:t>KONPENSASI </a:t>
            </a:r>
            <a:r>
              <a:rPr lang="id-ID" sz="5700" b="1" dirty="0" smtClean="0">
                <a:solidFill>
                  <a:schemeClr val="tx1"/>
                </a:solidFill>
              </a:rPr>
              <a:t>PELENGKAP</a:t>
            </a:r>
            <a:endParaRPr lang="id-ID" sz="57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D:\Picture\logo ibi sma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15323"/>
            <a:ext cx="12446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631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 </a:t>
            </a:r>
            <a:r>
              <a:rPr lang="id-ID" b="1" dirty="0" smtClean="0"/>
              <a:t>KONPENSASI PELENGKAP</a:t>
            </a:r>
            <a:br>
              <a:rPr lang="id-ID" b="1" dirty="0" smtClean="0"/>
            </a:br>
            <a:r>
              <a:rPr lang="id-ID" b="1" dirty="0" smtClean="0"/>
              <a:t> </a:t>
            </a:r>
            <a:r>
              <a:rPr lang="id-ID" b="1" dirty="0" smtClean="0"/>
              <a:t>(fringe benefit) 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 smtClean="0"/>
              <a:t>Kompensasi </a:t>
            </a:r>
            <a:r>
              <a:rPr lang="id-ID" b="1" dirty="0"/>
              <a:t>pelengkap</a:t>
            </a:r>
            <a:r>
              <a:rPr lang="id-ID" dirty="0"/>
              <a:t> merupakan salah satu bentuk pemberian </a:t>
            </a:r>
            <a:r>
              <a:rPr lang="id-ID" b="1" dirty="0"/>
              <a:t>kompensasi</a:t>
            </a:r>
            <a:r>
              <a:rPr lang="id-ID" dirty="0"/>
              <a:t> berupa penyediaan paket benefit dan program-program pelayanan karyawan, dengan maksud pokok untuk mempertahankan keberadaan karyawan sebagai anggota organisasi dalam jangka panjang.</a:t>
            </a:r>
          </a:p>
          <a:p>
            <a:pPr>
              <a:buFont typeface="Wingdings" panose="05000000000000000000" pitchFamily="2" charset="2"/>
              <a:buChar char="Ø"/>
            </a:pPr>
            <a:endParaRPr lang="id-ID" dirty="0"/>
          </a:p>
          <a:p>
            <a:pPr>
              <a:buFont typeface="Wingdings" panose="05000000000000000000" pitchFamily="2" charset="2"/>
              <a:buChar char="Ø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1024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/>
              <a:t>MANFAAT KONPENSASI PELENGKAP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514350" indent="-514350" fontAlgn="base">
              <a:buFont typeface="+mj-lt"/>
              <a:buAutoNum type="arabicPeriod"/>
            </a:pPr>
            <a:r>
              <a:rPr lang="id-ID" dirty="0"/>
              <a:t> Rekrutmen lebih efektip</a:t>
            </a:r>
          </a:p>
          <a:p>
            <a:pPr marL="0" indent="0" fontAlgn="base">
              <a:buNone/>
            </a:pPr>
            <a:r>
              <a:rPr lang="id-ID" dirty="0"/>
              <a:t>2.    Peningkatan semangat kerja dan kesetiaan</a:t>
            </a:r>
          </a:p>
          <a:p>
            <a:pPr marL="0" indent="0" fontAlgn="base">
              <a:buNone/>
            </a:pPr>
            <a:r>
              <a:rPr lang="id-ID" dirty="0"/>
              <a:t>3.    Penurunan keluarnya karyawan dan absensi</a:t>
            </a:r>
          </a:p>
          <a:p>
            <a:pPr marL="0" indent="0" fontAlgn="base">
              <a:buNone/>
            </a:pPr>
            <a:r>
              <a:rPr lang="id-ID" dirty="0"/>
              <a:t>4.    Pengurangan kelelahan</a:t>
            </a:r>
          </a:p>
          <a:p>
            <a:pPr marL="0" indent="0" fontAlgn="base">
              <a:buNone/>
            </a:pPr>
            <a:r>
              <a:rPr lang="id-ID" dirty="0"/>
              <a:t>5.    Pengurangan pengaruh serikat karyawan</a:t>
            </a:r>
          </a:p>
          <a:p>
            <a:pPr marL="0" indent="0" fontAlgn="base">
              <a:buNone/>
            </a:pPr>
            <a:r>
              <a:rPr lang="id-ID" dirty="0"/>
              <a:t>6.    Hubungan masyarakat yang lebih baik</a:t>
            </a:r>
          </a:p>
          <a:p>
            <a:pPr marL="0" indent="0" fontAlgn="base">
              <a:buNone/>
            </a:pPr>
            <a:r>
              <a:rPr lang="id-ID" dirty="0"/>
              <a:t>7.     Pemuasan kebutuhan-kebutuhan karyawan</a:t>
            </a:r>
          </a:p>
          <a:p>
            <a:pPr marL="0" indent="0" fontAlgn="base">
              <a:buNone/>
            </a:pPr>
            <a:r>
              <a:rPr lang="id-ID" dirty="0"/>
              <a:t>8.     Meminimasi biaya kerja lembur</a:t>
            </a:r>
          </a:p>
          <a:p>
            <a:pPr marL="0" indent="0" fontAlgn="base">
              <a:buNone/>
            </a:pPr>
            <a:r>
              <a:rPr lang="id-ID" dirty="0"/>
              <a:t>9.     Pengurangan ancaman intervensi pemerintah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89575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/>
              <a:t>KEUNTUNGAN KONPENSASI PELENGKAP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d-ID" dirty="0"/>
              <a:t>Beberapa keuntungan atau manfaat yang didapat organisasi dengan pemberian kompensasi pelengkap kepada karyawannya diantaranya adalah </a:t>
            </a:r>
            <a:r>
              <a:rPr lang="id-ID" dirty="0" smtClean="0"/>
              <a:t>:</a:t>
            </a:r>
          </a:p>
          <a:p>
            <a:pPr marL="0" indent="0" fontAlgn="base">
              <a:buNone/>
            </a:pPr>
            <a:r>
              <a:rPr lang="id-ID" dirty="0" smtClean="0"/>
              <a:t>1. Peningkatan </a:t>
            </a:r>
            <a:r>
              <a:rPr lang="id-ID" dirty="0"/>
              <a:t>semangat kerja dan kesetiaan,</a:t>
            </a:r>
          </a:p>
          <a:p>
            <a:pPr marL="0" indent="0" fontAlgn="base">
              <a:buNone/>
            </a:pPr>
            <a:r>
              <a:rPr lang="id-ID" dirty="0"/>
              <a:t>2. Penurunan </a:t>
            </a:r>
            <a:r>
              <a:rPr lang="id-ID" i="1" dirty="0"/>
              <a:t>turn over </a:t>
            </a:r>
            <a:r>
              <a:rPr lang="id-ID" dirty="0"/>
              <a:t>karyawan dan absensi,</a:t>
            </a:r>
          </a:p>
          <a:p>
            <a:pPr marL="0" indent="0" fontAlgn="base">
              <a:buNone/>
            </a:pPr>
            <a:r>
              <a:rPr lang="id-ID" dirty="0"/>
              <a:t>3. Pengurangan kelelahan,</a:t>
            </a:r>
          </a:p>
          <a:p>
            <a:pPr marL="0" indent="0" fontAlgn="base">
              <a:buNone/>
            </a:pPr>
            <a:r>
              <a:rPr lang="id-ID" dirty="0"/>
              <a:t>4. Pengurangan pengaruh serikat buruh/ pekerja,</a:t>
            </a:r>
          </a:p>
          <a:p>
            <a:pPr marL="0" indent="0" fontAlgn="base">
              <a:buNone/>
            </a:pPr>
            <a:r>
              <a:rPr lang="id-ID" dirty="0"/>
              <a:t>5. Hubungan masyarakat yang lebih baik,</a:t>
            </a:r>
          </a:p>
          <a:p>
            <a:pPr marL="0" indent="0" fontAlgn="base">
              <a:buNone/>
            </a:pPr>
            <a:r>
              <a:rPr lang="id-ID" dirty="0"/>
              <a:t>6. Pemuasan kebutuhan- kebutuhan karyawan,</a:t>
            </a:r>
          </a:p>
          <a:p>
            <a:pPr marL="0" indent="0" fontAlgn="base">
              <a:buNone/>
            </a:pPr>
            <a:r>
              <a:rPr lang="id-ID" dirty="0"/>
              <a:t>7. Meminimalkan biaya kerja lembur,</a:t>
            </a:r>
          </a:p>
          <a:p>
            <a:pPr marL="0" indent="0" fontAlgn="base">
              <a:buNone/>
            </a:pPr>
            <a:r>
              <a:rPr lang="id-ID" dirty="0"/>
              <a:t>8. Mengurangi kemungkina intervensi pemerintah.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23935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/>
              <a:t>KATEGORI KONPENSASI PELENGKAP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fontAlgn="base">
              <a:buNone/>
            </a:pPr>
            <a:r>
              <a:rPr lang="id-ID" b="1" i="1" dirty="0"/>
              <a:t>1.      Time Off Beneffits.</a:t>
            </a:r>
            <a:endParaRPr lang="id-ID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id-ID" dirty="0"/>
              <a:t>Maksudnya karyawan akan tetap memperoleh kompensasi atau pembayaran, walaupun dalam periode tertentu mereka tidak bekerja.</a:t>
            </a:r>
          </a:p>
          <a:p>
            <a:pPr marL="0" indent="0" fontAlgn="base">
              <a:buNone/>
            </a:pPr>
            <a:r>
              <a:rPr lang="id-ID" i="1" dirty="0"/>
              <a:t>Time Off Beneffits</a:t>
            </a:r>
            <a:r>
              <a:rPr lang="id-ID" dirty="0"/>
              <a:t> ini meliputi:</a:t>
            </a:r>
          </a:p>
          <a:p>
            <a:pPr lvl="0" fontAlgn="base"/>
            <a:r>
              <a:rPr lang="id-ID" dirty="0"/>
              <a:t>Waktu untuk makan dan minum.</a:t>
            </a:r>
          </a:p>
          <a:p>
            <a:pPr lvl="0" fontAlgn="base"/>
            <a:r>
              <a:rPr lang="id-ID" dirty="0"/>
              <a:t>Ganti pakaian.</a:t>
            </a:r>
          </a:p>
          <a:p>
            <a:pPr lvl="0" fontAlgn="base"/>
            <a:r>
              <a:rPr lang="id-ID" dirty="0"/>
              <a:t>Liburan.</a:t>
            </a:r>
          </a:p>
          <a:p>
            <a:pPr lvl="0" fontAlgn="base"/>
            <a:r>
              <a:rPr lang="id-ID" dirty="0"/>
              <a:t>Cuti.</a:t>
            </a:r>
          </a:p>
          <a:p>
            <a:pPr lvl="0" fontAlgn="base"/>
            <a:r>
              <a:rPr lang="id-ID" dirty="0"/>
              <a:t>Musibah dan lain-lainnya.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21954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88632"/>
          </a:xfrm>
        </p:spPr>
        <p:txBody>
          <a:bodyPr>
            <a:normAutofit fontScale="70000" lnSpcReduction="20000"/>
          </a:bodyPr>
          <a:lstStyle/>
          <a:p>
            <a:pPr marL="0" lvl="0" indent="0" fontAlgn="base">
              <a:buNone/>
            </a:pPr>
            <a:r>
              <a:rPr lang="id-ID" i="1" dirty="0" smtClean="0"/>
              <a:t>2. Perlindungan </a:t>
            </a:r>
            <a:r>
              <a:rPr lang="id-ID" i="1" dirty="0"/>
              <a:t>Ekonomis Terhadap Bahaya.</a:t>
            </a:r>
            <a:endParaRPr lang="id-ID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id-ID" dirty="0"/>
              <a:t>Organisasi atau perusahaan yang sudah besar, memberikan kompensasi kepada karyawannya dalam bentuk perlindungan asuransi kecelakaan dan sebagainya. Keuntungan tersebut untuk menjamin penghasilan karyawan sebelum dan sesudah pensiun</a:t>
            </a:r>
            <a:r>
              <a:rPr lang="id-ID" dirty="0" smtClean="0"/>
              <a:t>.</a:t>
            </a:r>
          </a:p>
          <a:p>
            <a:pPr marL="0" indent="0" fontAlgn="base">
              <a:buNone/>
            </a:pPr>
            <a:endParaRPr lang="id-ID" dirty="0" smtClean="0"/>
          </a:p>
          <a:p>
            <a:pPr marL="0" lvl="0" indent="0" fontAlgn="base">
              <a:buNone/>
            </a:pPr>
            <a:r>
              <a:rPr lang="id-ID" i="1" dirty="0"/>
              <a:t>3.      Program-Program Pelayanan.</a:t>
            </a:r>
            <a:endParaRPr lang="id-ID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id-ID" dirty="0"/>
              <a:t>Pada umumnya program-program pelayanan karyawan ini bersifat fasilitatif yang secara normal dilakukan oleh karyawan sendiri atau keluarganya. Kemudian pihak organisasi atau perusahaan menyediakan fasilitas atau bantuan lainnya. Kegiatan ini antara lain seperti:</a:t>
            </a:r>
          </a:p>
          <a:p>
            <a:pPr lvl="0" fontAlgn="base"/>
            <a:r>
              <a:rPr lang="id-ID" dirty="0"/>
              <a:t>Program-program rekreasi.</a:t>
            </a:r>
          </a:p>
          <a:p>
            <a:pPr lvl="0" fontAlgn="base"/>
            <a:r>
              <a:rPr lang="id-ID" dirty="0"/>
              <a:t>Cafeteria.</a:t>
            </a:r>
          </a:p>
          <a:p>
            <a:pPr lvl="0" fontAlgn="base"/>
            <a:r>
              <a:rPr lang="id-ID" dirty="0"/>
              <a:t>Perumahan.</a:t>
            </a:r>
          </a:p>
          <a:p>
            <a:pPr lvl="0" fontAlgn="base"/>
            <a:r>
              <a:rPr lang="id-ID" dirty="0"/>
              <a:t>Beasiswa pendidikan.</a:t>
            </a:r>
          </a:p>
          <a:p>
            <a:pPr lvl="0" fontAlgn="base"/>
            <a:r>
              <a:rPr lang="id-ID" dirty="0"/>
              <a:t>Pelayanan konseling.</a:t>
            </a:r>
          </a:p>
          <a:p>
            <a:pPr lvl="0" fontAlgn="base"/>
            <a:r>
              <a:rPr lang="id-ID" dirty="0"/>
              <a:t>Pemberian pakaian seragam, bonus dan sebagainya.</a:t>
            </a:r>
          </a:p>
          <a:p>
            <a:pPr fontAlgn="base">
              <a:buFont typeface="Wingdings" panose="05000000000000000000" pitchFamily="2" charset="2"/>
              <a:buChar char="Ø"/>
            </a:pP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98863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fontAlgn="base">
              <a:buNone/>
            </a:pPr>
            <a:r>
              <a:rPr lang="id-ID" i="1" dirty="0" smtClean="0"/>
              <a:t>4.</a:t>
            </a:r>
            <a:r>
              <a:rPr lang="id-ID" i="1" dirty="0"/>
              <a:t>  Pembayaran Kompensasi Berdasarkan </a:t>
            </a:r>
            <a:r>
              <a:rPr lang="id-ID" i="1" dirty="0" smtClean="0"/>
              <a:t>  Peraturan/Hukum</a:t>
            </a:r>
            <a:r>
              <a:rPr lang="id-ID" i="1" dirty="0"/>
              <a:t>.</a:t>
            </a:r>
            <a:endParaRPr lang="id-ID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id-ID" dirty="0"/>
              <a:t>Dalam hal ini kesejahteraan para karyawan di setiap organisasi, baik pemerintah maupun organisasi non pemerintah mengeluarkan peraturan-peraturan-peraturan yang dianut oleh setiap organisasi tersebut, misalny pemberian kompensasi bagi karyawan yang menderita cacat akibat kerja, pemberian cuti hamil dan sebagainya.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84520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/>
              <a:t>FAKTOR-FAKTOR KONPENSASI PELENGKAP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id-ID" dirty="0"/>
              <a:t>Faktor yang perlu diperhatikan :</a:t>
            </a:r>
          </a:p>
          <a:p>
            <a:pPr marL="0" indent="0" fontAlgn="base">
              <a:buNone/>
            </a:pPr>
            <a:r>
              <a:rPr lang="id-ID" dirty="0" smtClean="0"/>
              <a:t>1. Program </a:t>
            </a:r>
            <a:r>
              <a:rPr lang="id-ID" dirty="0"/>
              <a:t>benefit karyawan hendaknya memuaskan kebutuhan nyata</a:t>
            </a:r>
          </a:p>
          <a:p>
            <a:pPr marL="0" indent="0" fontAlgn="base">
              <a:buNone/>
            </a:pPr>
            <a:r>
              <a:rPr lang="id-ID" dirty="0"/>
              <a:t>2.  Benefits hendaknya sesuai dengan kegiatan-kegiatan di mana pendekatan  kelompok lebih efisien daripada perseorangan</a:t>
            </a:r>
          </a:p>
          <a:p>
            <a:pPr marL="0" indent="0" fontAlgn="base">
              <a:buNone/>
            </a:pPr>
            <a:r>
              <a:rPr lang="id-ID" dirty="0"/>
              <a:t>3.  </a:t>
            </a:r>
            <a:r>
              <a:rPr lang="id-ID" dirty="0" smtClean="0"/>
              <a:t>Benefits </a:t>
            </a:r>
            <a:r>
              <a:rPr lang="id-ID" dirty="0"/>
              <a:t>hendaknya disusun atas dasar cakupan kegunaan </a:t>
            </a:r>
            <a:r>
              <a:rPr lang="id-ID" dirty="0" smtClean="0"/>
              <a:t> seluas </a:t>
            </a:r>
            <a:r>
              <a:rPr lang="id-ID" dirty="0"/>
              <a:t>mungkin</a:t>
            </a:r>
          </a:p>
          <a:p>
            <a:pPr marL="0" indent="0" fontAlgn="base">
              <a:buNone/>
            </a:pPr>
            <a:r>
              <a:rPr lang="id-ID" dirty="0"/>
              <a:t>4.  </a:t>
            </a:r>
            <a:r>
              <a:rPr lang="id-ID" dirty="0" smtClean="0"/>
              <a:t>Ada </a:t>
            </a:r>
            <a:r>
              <a:rPr lang="id-ID" dirty="0"/>
              <a:t>program komunikasi yang terencana baik dan mempunyai jangkauan luas, agar program pelayanan karyawan bermanfaat bagi perusahaan</a:t>
            </a:r>
          </a:p>
          <a:p>
            <a:pPr marL="0" indent="0" fontAlgn="base">
              <a:buNone/>
            </a:pPr>
            <a:r>
              <a:rPr lang="id-ID" dirty="0"/>
              <a:t>5.  </a:t>
            </a:r>
            <a:r>
              <a:rPr lang="id-ID" dirty="0" smtClean="0"/>
              <a:t>Biaya-biaya </a:t>
            </a:r>
            <a:r>
              <a:rPr lang="id-ID" dirty="0"/>
              <a:t>program benefit hendaknya dapat dihitung dan dikelola dengan kebijaksanaan pembelanjaan yang baik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19360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/>
              <a:t>JENIS KONPENSASI PELENGKAP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dirty="0" smtClean="0"/>
              <a:t>Terdapat dua jenis macam konpensasi pelengkap yaitu :</a:t>
            </a:r>
          </a:p>
          <a:p>
            <a:pPr marL="514350" indent="-514350">
              <a:buAutoNum type="arabicPeriod"/>
            </a:pPr>
            <a:r>
              <a:rPr lang="id-ID" dirty="0" smtClean="0"/>
              <a:t>Tunjangan, meliputi :</a:t>
            </a:r>
          </a:p>
          <a:p>
            <a:r>
              <a:rPr lang="id-ID" dirty="0" smtClean="0"/>
              <a:t> Pensiun</a:t>
            </a:r>
            <a:endParaRPr lang="id-ID" dirty="0"/>
          </a:p>
          <a:p>
            <a:r>
              <a:rPr lang="id-ID" dirty="0" smtClean="0"/>
              <a:t> </a:t>
            </a:r>
            <a:r>
              <a:rPr lang="id-ID" dirty="0"/>
              <a:t>Pesangon</a:t>
            </a:r>
          </a:p>
          <a:p>
            <a:r>
              <a:rPr lang="id-ID" dirty="0" smtClean="0"/>
              <a:t> TunjanganKesehatan</a:t>
            </a:r>
            <a:endParaRPr lang="id-ID" dirty="0"/>
          </a:p>
          <a:p>
            <a:r>
              <a:rPr lang="id-ID" dirty="0" smtClean="0"/>
              <a:t> Asuransi KecelakaanKerja</a:t>
            </a:r>
            <a:r>
              <a:rPr lang="id-ID" dirty="0"/>
              <a:t>.</a:t>
            </a:r>
          </a:p>
          <a:p>
            <a:pPr marL="0" indent="0">
              <a:buNone/>
            </a:pPr>
            <a:r>
              <a:rPr lang="id-ID" dirty="0" smtClean="0"/>
              <a:t>  </a:t>
            </a:r>
          </a:p>
          <a:p>
            <a:pPr marL="0" indent="0">
              <a:buNone/>
            </a:pPr>
            <a:r>
              <a:rPr lang="id-ID" dirty="0" smtClean="0"/>
              <a:t>2. Pelayanan, meliputi :</a:t>
            </a:r>
          </a:p>
          <a:p>
            <a:r>
              <a:rPr lang="id-ID" dirty="0" smtClean="0"/>
              <a:t> Majalah</a:t>
            </a:r>
            <a:endParaRPr lang="id-ID" dirty="0"/>
          </a:p>
          <a:p>
            <a:r>
              <a:rPr lang="id-ID" dirty="0" smtClean="0"/>
              <a:t> Sarana Olah Raga</a:t>
            </a:r>
            <a:endParaRPr lang="id-ID" dirty="0"/>
          </a:p>
          <a:p>
            <a:r>
              <a:rPr lang="id-ID" dirty="0" smtClean="0"/>
              <a:t> Perayaan Hari Raya</a:t>
            </a:r>
            <a:endParaRPr lang="id-ID" dirty="0"/>
          </a:p>
          <a:p>
            <a:r>
              <a:rPr lang="id-ID" dirty="0" smtClean="0"/>
              <a:t> </a:t>
            </a:r>
            <a:r>
              <a:rPr lang="id-ID" dirty="0"/>
              <a:t>Program Sosial Lainnya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91854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/>
              <a:t>PENGELOMPOKKAN JENIS TUNJANGAN DAN PELAYANAN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dirty="0"/>
              <a:t>Jaminan rasa aman karyawan (Employee Security) ,</a:t>
            </a:r>
          </a:p>
          <a:p>
            <a:pPr marL="0" indent="0">
              <a:buNone/>
            </a:pPr>
            <a:r>
              <a:rPr lang="id-ID" dirty="0"/>
              <a:t>2. Gaji dan upah yang dibayar pada saat karyawan tidak bekerja (Pay for time not worked),</a:t>
            </a:r>
          </a:p>
          <a:p>
            <a:pPr marL="0" indent="0">
              <a:buNone/>
            </a:pPr>
            <a:r>
              <a:rPr lang="id-ID" dirty="0"/>
              <a:t>3. Bonus dan penghargaan ( Bonuses and Rewards ),</a:t>
            </a:r>
          </a:p>
          <a:p>
            <a:pPr marL="0" indent="0">
              <a:buNone/>
            </a:pPr>
            <a:r>
              <a:rPr lang="id-ID" dirty="0"/>
              <a:t>4. Program Pelayanan ( Survices Program ).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10766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d-ID" altLang="en-US" b="1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id-ID" altLang="en-US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id-ID" altLang="en-US" b="1" dirty="0" smtClean="0">
                <a:sym typeface="Wingdings" panose="05000000000000000000" pitchFamily="2" charset="2"/>
              </a:rPr>
              <a:t>			</a:t>
            </a:r>
          </a:p>
          <a:p>
            <a:pPr marL="0" indent="0">
              <a:buNone/>
            </a:pPr>
            <a:r>
              <a:rPr lang="id-ID" altLang="en-US" b="1" dirty="0">
                <a:sym typeface="Wingdings" panose="05000000000000000000" pitchFamily="2" charset="2"/>
              </a:rPr>
              <a:t>	</a:t>
            </a:r>
            <a:r>
              <a:rPr lang="id-ID" altLang="en-US" b="1" dirty="0" smtClean="0">
                <a:sym typeface="Wingdings" panose="05000000000000000000" pitchFamily="2" charset="2"/>
              </a:rPr>
              <a:t>		 </a:t>
            </a:r>
            <a:r>
              <a:rPr lang="en-US" altLang="en-US" b="1" dirty="0" smtClean="0">
                <a:sym typeface="Wingdings" panose="05000000000000000000" pitchFamily="2" charset="2"/>
              </a:rPr>
              <a:t>Thankyou </a:t>
            </a:r>
            <a:r>
              <a:rPr lang="id-ID" altLang="en-US" b="1" dirty="0" smtClean="0">
                <a:sym typeface="Wingdings" panose="05000000000000000000" pitchFamily="2" charset="2"/>
              </a:rPr>
              <a:t></a:t>
            </a:r>
            <a:endParaRPr lang="en-US" altLang="en-US" b="1" dirty="0" smtClean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69244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208</Words>
  <Application>Microsoft Office PowerPoint</Application>
  <PresentationFormat>On-screen Show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MANAJEMEN KONPENSASI</vt:lpstr>
      <vt:lpstr> KONPENSASI PELENGKAP  (fringe benefit) </vt:lpstr>
      <vt:lpstr>MANFAAT KONPENSASI PELENGKAP</vt:lpstr>
      <vt:lpstr>KEUNTUNGAN KONPENSASI PELENGKAP</vt:lpstr>
      <vt:lpstr>KATEGORI KONPENSASI PELENGKAP</vt:lpstr>
      <vt:lpstr>PowerPoint Presentation</vt:lpstr>
      <vt:lpstr>PowerPoint Presentation</vt:lpstr>
      <vt:lpstr>FAKTOR-FAKTOR KONPENSASI PELENGKAP</vt:lpstr>
      <vt:lpstr>JENIS KONPENSASI PELENGKAP</vt:lpstr>
      <vt:lpstr>PENGELOMPOKKAN JENIS TUNJANGAN DAN PELAYANAN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KONPENSASI</dc:title>
  <dc:creator>HP</dc:creator>
  <cp:lastModifiedBy>HP</cp:lastModifiedBy>
  <cp:revision>5</cp:revision>
  <dcterms:created xsi:type="dcterms:W3CDTF">2020-05-06T21:10:32Z</dcterms:created>
  <dcterms:modified xsi:type="dcterms:W3CDTF">2020-05-06T22:13:05Z</dcterms:modified>
</cp:coreProperties>
</file>