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7" autoAdjust="0"/>
    <p:restoredTop sz="79174" autoAdjust="0"/>
  </p:normalViewPr>
  <p:slideViewPr>
    <p:cSldViewPr snapToGrid="0">
      <p:cViewPr varScale="1">
        <p:scale>
          <a:sx n="55" d="100"/>
          <a:sy n="55" d="100"/>
        </p:scale>
        <p:origin x="109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4" d="100"/>
          <a:sy n="54" d="100"/>
        </p:scale>
        <p:origin x="2796" y="4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2F9E733-FAB1-474C-8245-D4992AFCBC4B}" type="doc">
      <dgm:prSet loTypeId="urn:microsoft.com/office/officeart/2005/8/layout/hProcess9" loCatId="process" qsTypeId="urn:microsoft.com/office/officeart/2005/8/quickstyle/simple1" qsCatId="simple" csTypeId="urn:microsoft.com/office/officeart/2005/8/colors/accent2_3" csCatId="accent2" phldr="1"/>
      <dgm:spPr/>
    </dgm:pt>
    <dgm:pt modelId="{67E6FF9E-50D6-4092-B387-AF25339D9146}">
      <dgm:prSet phldrT="[Text]"/>
      <dgm:spPr/>
      <dgm:t>
        <a:bodyPr/>
        <a:lstStyle/>
        <a:p>
          <a:r>
            <a:rPr lang="en-US" dirty="0" smtClean="0"/>
            <a:t>basic resources (inputs), such as materials and labor </a:t>
          </a:r>
          <a:endParaRPr lang="en-US" dirty="0"/>
        </a:p>
      </dgm:t>
    </dgm:pt>
    <dgm:pt modelId="{8DDF2DE1-76B6-4EFB-991E-B1C58F5F8728}" type="parTrans" cxnId="{2E2F3D38-DE57-44DA-9ADF-CE24D19B11DE}">
      <dgm:prSet/>
      <dgm:spPr/>
      <dgm:t>
        <a:bodyPr/>
        <a:lstStyle/>
        <a:p>
          <a:endParaRPr lang="en-US"/>
        </a:p>
      </dgm:t>
    </dgm:pt>
    <dgm:pt modelId="{689FB1E3-381B-41C4-BA80-77EA24184B0B}" type="sibTrans" cxnId="{2E2F3D38-DE57-44DA-9ADF-CE24D19B11DE}">
      <dgm:prSet/>
      <dgm:spPr/>
      <dgm:t>
        <a:bodyPr/>
        <a:lstStyle/>
        <a:p>
          <a:endParaRPr lang="en-US"/>
        </a:p>
      </dgm:t>
    </dgm:pt>
    <dgm:pt modelId="{E091C894-08B0-4E2B-B1B5-CC685CDC7CC7}">
      <dgm:prSet phldrT="[Text]"/>
      <dgm:spPr/>
      <dgm:t>
        <a:bodyPr/>
        <a:lstStyle/>
        <a:p>
          <a:r>
            <a:rPr lang="en-US" dirty="0" smtClean="0"/>
            <a:t>assembled and processed  </a:t>
          </a:r>
          <a:endParaRPr lang="en-US" dirty="0"/>
        </a:p>
      </dgm:t>
    </dgm:pt>
    <dgm:pt modelId="{7BE399C8-FF71-4C66-9C49-BBA1A0501603}" type="parTrans" cxnId="{1DCCE216-4AAA-41C5-848D-717CA5FDB2C3}">
      <dgm:prSet/>
      <dgm:spPr/>
      <dgm:t>
        <a:bodyPr/>
        <a:lstStyle/>
        <a:p>
          <a:endParaRPr lang="en-US"/>
        </a:p>
      </dgm:t>
    </dgm:pt>
    <dgm:pt modelId="{6C1658E5-583C-433D-8397-403667E26B39}" type="sibTrans" cxnId="{1DCCE216-4AAA-41C5-848D-717CA5FDB2C3}">
      <dgm:prSet/>
      <dgm:spPr/>
      <dgm:t>
        <a:bodyPr/>
        <a:lstStyle/>
        <a:p>
          <a:endParaRPr lang="en-US"/>
        </a:p>
      </dgm:t>
    </dgm:pt>
    <dgm:pt modelId="{DD7FF2DA-19DA-4E55-9133-66B1B081B25B}">
      <dgm:prSet/>
      <dgm:spPr/>
      <dgm:t>
        <a:bodyPr/>
        <a:lstStyle/>
        <a:p>
          <a:r>
            <a:rPr lang="en-US" smtClean="0"/>
            <a:t>goods or services (outputs) to customers </a:t>
          </a:r>
          <a:endParaRPr lang="en-US" dirty="0"/>
        </a:p>
      </dgm:t>
    </dgm:pt>
    <dgm:pt modelId="{99744218-5C5F-474A-A53E-ABA1F82B8D4E}" type="parTrans" cxnId="{06011759-C8C2-46B7-9F3D-C6F7E9AAF31A}">
      <dgm:prSet/>
      <dgm:spPr/>
      <dgm:t>
        <a:bodyPr/>
        <a:lstStyle/>
        <a:p>
          <a:endParaRPr lang="en-US"/>
        </a:p>
      </dgm:t>
    </dgm:pt>
    <dgm:pt modelId="{349564F2-3223-4015-9CDE-5E42628FD09E}" type="sibTrans" cxnId="{06011759-C8C2-46B7-9F3D-C6F7E9AAF31A}">
      <dgm:prSet/>
      <dgm:spPr/>
      <dgm:t>
        <a:bodyPr/>
        <a:lstStyle/>
        <a:p>
          <a:endParaRPr lang="en-US"/>
        </a:p>
      </dgm:t>
    </dgm:pt>
    <dgm:pt modelId="{FE2B5A5A-F56F-4793-990B-096D2539D31C}" type="pres">
      <dgm:prSet presAssocID="{22F9E733-FAB1-474C-8245-D4992AFCBC4B}" presName="CompostProcess" presStyleCnt="0">
        <dgm:presLayoutVars>
          <dgm:dir/>
          <dgm:resizeHandles val="exact"/>
        </dgm:presLayoutVars>
      </dgm:prSet>
      <dgm:spPr/>
    </dgm:pt>
    <dgm:pt modelId="{FF45EC46-BACA-47F6-836D-7A00A8DBD87E}" type="pres">
      <dgm:prSet presAssocID="{22F9E733-FAB1-474C-8245-D4992AFCBC4B}" presName="arrow" presStyleLbl="bgShp" presStyleIdx="0" presStyleCnt="1" custLinFactNeighborX="-758" custLinFactNeighborY="496"/>
      <dgm:spPr/>
    </dgm:pt>
    <dgm:pt modelId="{D5A0FBBF-F356-4256-BCFB-376AA33AE2B6}" type="pres">
      <dgm:prSet presAssocID="{22F9E733-FAB1-474C-8245-D4992AFCBC4B}" presName="linearProcess" presStyleCnt="0"/>
      <dgm:spPr/>
    </dgm:pt>
    <dgm:pt modelId="{90DEF05D-7887-4ED6-BCCF-D90784699EC5}" type="pres">
      <dgm:prSet presAssocID="{67E6FF9E-50D6-4092-B387-AF25339D9146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B530422-D4C8-458A-B26C-0490A4DB75D3}" type="pres">
      <dgm:prSet presAssocID="{689FB1E3-381B-41C4-BA80-77EA24184B0B}" presName="sibTrans" presStyleCnt="0"/>
      <dgm:spPr/>
    </dgm:pt>
    <dgm:pt modelId="{180338A9-175E-4C71-B529-EE4169E9C4AB}" type="pres">
      <dgm:prSet presAssocID="{E091C894-08B0-4E2B-B1B5-CC685CDC7CC7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E35DC8-638C-47D1-982B-578468D3EA4A}" type="pres">
      <dgm:prSet presAssocID="{6C1658E5-583C-433D-8397-403667E26B39}" presName="sibTrans" presStyleCnt="0"/>
      <dgm:spPr/>
    </dgm:pt>
    <dgm:pt modelId="{47A07091-61BB-463B-9C49-E472757B1E9A}" type="pres">
      <dgm:prSet presAssocID="{DD7FF2DA-19DA-4E55-9133-66B1B081B25B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06011759-C8C2-46B7-9F3D-C6F7E9AAF31A}" srcId="{22F9E733-FAB1-474C-8245-D4992AFCBC4B}" destId="{DD7FF2DA-19DA-4E55-9133-66B1B081B25B}" srcOrd="2" destOrd="0" parTransId="{99744218-5C5F-474A-A53E-ABA1F82B8D4E}" sibTransId="{349564F2-3223-4015-9CDE-5E42628FD09E}"/>
    <dgm:cxn modelId="{2E2F3D38-DE57-44DA-9ADF-CE24D19B11DE}" srcId="{22F9E733-FAB1-474C-8245-D4992AFCBC4B}" destId="{67E6FF9E-50D6-4092-B387-AF25339D9146}" srcOrd="0" destOrd="0" parTransId="{8DDF2DE1-76B6-4EFB-991E-B1C58F5F8728}" sibTransId="{689FB1E3-381B-41C4-BA80-77EA24184B0B}"/>
    <dgm:cxn modelId="{706D6D46-5B38-4551-9B25-6DD57E0E375D}" type="presOf" srcId="{22F9E733-FAB1-474C-8245-D4992AFCBC4B}" destId="{FE2B5A5A-F56F-4793-990B-096D2539D31C}" srcOrd="0" destOrd="0" presId="urn:microsoft.com/office/officeart/2005/8/layout/hProcess9"/>
    <dgm:cxn modelId="{9A3CA9DF-DD59-4BC2-BA1D-CD9E2BCF6384}" type="presOf" srcId="{DD7FF2DA-19DA-4E55-9133-66B1B081B25B}" destId="{47A07091-61BB-463B-9C49-E472757B1E9A}" srcOrd="0" destOrd="0" presId="urn:microsoft.com/office/officeart/2005/8/layout/hProcess9"/>
    <dgm:cxn modelId="{1DCCE216-4AAA-41C5-848D-717CA5FDB2C3}" srcId="{22F9E733-FAB1-474C-8245-D4992AFCBC4B}" destId="{E091C894-08B0-4E2B-B1B5-CC685CDC7CC7}" srcOrd="1" destOrd="0" parTransId="{7BE399C8-FF71-4C66-9C49-BBA1A0501603}" sibTransId="{6C1658E5-583C-433D-8397-403667E26B39}"/>
    <dgm:cxn modelId="{FDE97BAA-A668-4546-B3E9-C5FDDAF8F4C3}" type="presOf" srcId="{E091C894-08B0-4E2B-B1B5-CC685CDC7CC7}" destId="{180338A9-175E-4C71-B529-EE4169E9C4AB}" srcOrd="0" destOrd="0" presId="urn:microsoft.com/office/officeart/2005/8/layout/hProcess9"/>
    <dgm:cxn modelId="{1BBFF2C0-03A1-4CCE-AFBF-CA44BD67A8FD}" type="presOf" srcId="{67E6FF9E-50D6-4092-B387-AF25339D9146}" destId="{90DEF05D-7887-4ED6-BCCF-D90784699EC5}" srcOrd="0" destOrd="0" presId="urn:microsoft.com/office/officeart/2005/8/layout/hProcess9"/>
    <dgm:cxn modelId="{E6A9FA85-68B1-43F1-AC20-B1CCCE0502A5}" type="presParOf" srcId="{FE2B5A5A-F56F-4793-990B-096D2539D31C}" destId="{FF45EC46-BACA-47F6-836D-7A00A8DBD87E}" srcOrd="0" destOrd="0" presId="urn:microsoft.com/office/officeart/2005/8/layout/hProcess9"/>
    <dgm:cxn modelId="{B901B14A-1958-46C1-A99B-CE08FAA37728}" type="presParOf" srcId="{FE2B5A5A-F56F-4793-990B-096D2539D31C}" destId="{D5A0FBBF-F356-4256-BCFB-376AA33AE2B6}" srcOrd="1" destOrd="0" presId="urn:microsoft.com/office/officeart/2005/8/layout/hProcess9"/>
    <dgm:cxn modelId="{CE06D433-269D-4472-ADC1-34A83A9E609F}" type="presParOf" srcId="{D5A0FBBF-F356-4256-BCFB-376AA33AE2B6}" destId="{90DEF05D-7887-4ED6-BCCF-D90784699EC5}" srcOrd="0" destOrd="0" presId="urn:microsoft.com/office/officeart/2005/8/layout/hProcess9"/>
    <dgm:cxn modelId="{E91BCB5C-E8F3-461C-89CB-463D0C7A8277}" type="presParOf" srcId="{D5A0FBBF-F356-4256-BCFB-376AA33AE2B6}" destId="{5B530422-D4C8-458A-B26C-0490A4DB75D3}" srcOrd="1" destOrd="0" presId="urn:microsoft.com/office/officeart/2005/8/layout/hProcess9"/>
    <dgm:cxn modelId="{8984C527-E4FE-42A2-8CC3-19FA0BEB8F70}" type="presParOf" srcId="{D5A0FBBF-F356-4256-BCFB-376AA33AE2B6}" destId="{180338A9-175E-4C71-B529-EE4169E9C4AB}" srcOrd="2" destOrd="0" presId="urn:microsoft.com/office/officeart/2005/8/layout/hProcess9"/>
    <dgm:cxn modelId="{1004B159-1A8C-4DC4-925E-D1B7BDEB63DD}" type="presParOf" srcId="{D5A0FBBF-F356-4256-BCFB-376AA33AE2B6}" destId="{ACE35DC8-638C-47D1-982B-578468D3EA4A}" srcOrd="3" destOrd="0" presId="urn:microsoft.com/office/officeart/2005/8/layout/hProcess9"/>
    <dgm:cxn modelId="{CB548464-7357-40D1-BB08-39260C7F36C0}" type="presParOf" srcId="{D5A0FBBF-F356-4256-BCFB-376AA33AE2B6}" destId="{47A07091-61BB-463B-9C49-E472757B1E9A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45EC46-BACA-47F6-836D-7A00A8DBD87E}">
      <dsp:nvSpPr>
        <dsp:cNvPr id="0" name=""/>
        <dsp:cNvSpPr/>
      </dsp:nvSpPr>
      <dsp:spPr>
        <a:xfrm>
          <a:off x="322558" y="0"/>
          <a:ext cx="3999228" cy="1479176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DEF05D-7887-4ED6-BCCF-D90784699EC5}">
      <dsp:nvSpPr>
        <dsp:cNvPr id="0" name=""/>
        <dsp:cNvSpPr/>
      </dsp:nvSpPr>
      <dsp:spPr>
        <a:xfrm>
          <a:off x="159436" y="443752"/>
          <a:ext cx="1411492" cy="591670"/>
        </a:xfrm>
        <a:prstGeom prst="roundRect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basic resources (inputs), such as materials and labor </a:t>
          </a:r>
          <a:endParaRPr lang="en-US" sz="1000" kern="1200" dirty="0"/>
        </a:p>
      </dsp:txBody>
      <dsp:txXfrm>
        <a:off x="188319" y="472635"/>
        <a:ext cx="1353726" cy="533904"/>
      </dsp:txXfrm>
    </dsp:sp>
    <dsp:sp modelId="{180338A9-175E-4C71-B529-EE4169E9C4AB}">
      <dsp:nvSpPr>
        <dsp:cNvPr id="0" name=""/>
        <dsp:cNvSpPr/>
      </dsp:nvSpPr>
      <dsp:spPr>
        <a:xfrm>
          <a:off x="1646741" y="443752"/>
          <a:ext cx="1411492" cy="591670"/>
        </a:xfrm>
        <a:prstGeom prst="roundRect">
          <a:avLst/>
        </a:prstGeom>
        <a:solidFill>
          <a:schemeClr val="accent2">
            <a:shade val="80000"/>
            <a:hueOff val="176577"/>
            <a:satOff val="2782"/>
            <a:lumOff val="13703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assembled and processed  </a:t>
          </a:r>
          <a:endParaRPr lang="en-US" sz="1000" kern="1200" dirty="0"/>
        </a:p>
      </dsp:txBody>
      <dsp:txXfrm>
        <a:off x="1675624" y="472635"/>
        <a:ext cx="1353726" cy="533904"/>
      </dsp:txXfrm>
    </dsp:sp>
    <dsp:sp modelId="{47A07091-61BB-463B-9C49-E472757B1E9A}">
      <dsp:nvSpPr>
        <dsp:cNvPr id="0" name=""/>
        <dsp:cNvSpPr/>
      </dsp:nvSpPr>
      <dsp:spPr>
        <a:xfrm>
          <a:off x="3134046" y="443752"/>
          <a:ext cx="1411492" cy="591670"/>
        </a:xfrm>
        <a:prstGeom prst="roundRect">
          <a:avLst/>
        </a:prstGeom>
        <a:solidFill>
          <a:schemeClr val="accent2">
            <a:shade val="80000"/>
            <a:hueOff val="353154"/>
            <a:satOff val="5564"/>
            <a:lumOff val="27407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smtClean="0"/>
            <a:t>goods or services (outputs) to customers </a:t>
          </a:r>
          <a:endParaRPr lang="en-US" sz="1000" kern="1200" dirty="0"/>
        </a:p>
      </dsp:txBody>
      <dsp:txXfrm>
        <a:off x="3162929" y="472635"/>
        <a:ext cx="1353726" cy="5339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9BCB54-7142-4207-B804-F1F37B8E773A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632A01-222A-4397-9020-D33EF33335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18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Business Transaction : is an economic event or condition that directly changes an entity’s financial condition or its results of operations. </a:t>
            </a:r>
          </a:p>
          <a:p>
            <a:r>
              <a:rPr lang="en-US" dirty="0" smtClean="0"/>
              <a:t>Account payable :</a:t>
            </a:r>
            <a:r>
              <a:rPr lang="en-US" baseline="0" dirty="0" smtClean="0"/>
              <a:t> </a:t>
            </a:r>
            <a:r>
              <a:rPr lang="en-US" dirty="0" smtClean="0"/>
              <a:t> is liability created by a purchase on account. </a:t>
            </a:r>
          </a:p>
          <a:p>
            <a:r>
              <a:rPr lang="en-US" dirty="0" smtClean="0"/>
              <a:t>Account receivable :  is a claim against a customer, which is an asset. Expenses  Assets used in this process of earning revenue. </a:t>
            </a:r>
          </a:p>
          <a:p>
            <a:r>
              <a:rPr lang="en-US" dirty="0" smtClean="0"/>
              <a:t>Revenue : the Amount of money that A business earned by selling goods or services to its customers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632A01-222A-4397-9020-D33EF33335C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909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file:///D:\Rieka%20Data\PA%20Pemadatan\Contoh%20Soal%20Ch%201.docx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Introduction to Accounting and Business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D" dirty="0" smtClean="0"/>
              <a:t>By </a:t>
            </a:r>
            <a:r>
              <a:rPr lang="en-ID" dirty="0" err="1" smtClean="0"/>
              <a:t>Rieka</a:t>
            </a:r>
            <a:r>
              <a:rPr lang="en-ID" dirty="0" smtClean="0"/>
              <a:t> </a:t>
            </a:r>
            <a:r>
              <a:rPr lang="en-ID" dirty="0" err="1" smtClean="0"/>
              <a:t>Ramadhaniyah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85874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Nature of Business and Accounting 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</a:t>
            </a:r>
            <a:r>
              <a:rPr lang="en-US" dirty="0"/>
              <a:t>business is an organization in which basic resources (inputs), such as materials and labor, are assembled and processed to provide goods or services (outputs) to customers. </a:t>
            </a:r>
            <a:endParaRPr lang="en-US" dirty="0" smtClean="0"/>
          </a:p>
          <a:p>
            <a:endParaRPr lang="en-ID" dirty="0"/>
          </a:p>
          <a:p>
            <a:endParaRPr lang="en-ID" dirty="0" smtClean="0"/>
          </a:p>
          <a:p>
            <a:endParaRPr lang="en-ID" dirty="0" smtClean="0"/>
          </a:p>
          <a:p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objective of most businesses is to earn a profit. </a:t>
            </a:r>
            <a:r>
              <a:rPr lang="en-US" dirty="0" smtClean="0"/>
              <a:t>Profit </a:t>
            </a:r>
            <a:r>
              <a:rPr lang="en-US" dirty="0"/>
              <a:t>is the difference between the amounts received from customers for goods or services and the amounts paid for the inputs used to provide the goods or services</a:t>
            </a: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772295824"/>
              </p:ext>
            </p:extLst>
          </p:nvPr>
        </p:nvGraphicFramePr>
        <p:xfrm>
          <a:off x="3914590" y="3146612"/>
          <a:ext cx="4704975" cy="14791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40772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Nature of Business and Accounting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Type of Business: </a:t>
            </a:r>
          </a:p>
          <a:p>
            <a:pPr>
              <a:buAutoNum type="arabicPeriod"/>
            </a:pPr>
            <a:r>
              <a:rPr lang="en-US" dirty="0" smtClean="0"/>
              <a:t>Service </a:t>
            </a:r>
            <a:r>
              <a:rPr lang="en-US" dirty="0"/>
              <a:t>Business :</a:t>
            </a:r>
            <a:r>
              <a:rPr lang="en-US" dirty="0" smtClean="0"/>
              <a:t> </a:t>
            </a:r>
            <a:r>
              <a:rPr lang="en-US" dirty="0"/>
              <a:t>Provide services rather than products to </a:t>
            </a:r>
            <a:r>
              <a:rPr lang="en-US" dirty="0" smtClean="0"/>
              <a:t>customers.</a:t>
            </a:r>
          </a:p>
          <a:p>
            <a:pPr>
              <a:buAutoNum type="arabicPeriod"/>
            </a:pPr>
            <a:r>
              <a:rPr lang="en-US" dirty="0" smtClean="0"/>
              <a:t>Merchandising </a:t>
            </a:r>
            <a:r>
              <a:rPr lang="en-US" dirty="0"/>
              <a:t>Business </a:t>
            </a:r>
            <a:r>
              <a:rPr lang="en-US" dirty="0" smtClean="0"/>
              <a:t>: </a:t>
            </a:r>
            <a:r>
              <a:rPr lang="en-US" dirty="0"/>
              <a:t>Sell products they purchase from other business to customers. </a:t>
            </a:r>
            <a:endParaRPr lang="en-US" dirty="0" smtClean="0"/>
          </a:p>
          <a:p>
            <a:pPr>
              <a:buAutoNum type="arabicPeriod"/>
            </a:pPr>
            <a:r>
              <a:rPr lang="en-US" dirty="0" smtClean="0"/>
              <a:t>Manufacturing </a:t>
            </a:r>
            <a:r>
              <a:rPr lang="en-US" dirty="0"/>
              <a:t>Business </a:t>
            </a:r>
            <a:r>
              <a:rPr lang="en-US" dirty="0" smtClean="0"/>
              <a:t>: </a:t>
            </a:r>
            <a:r>
              <a:rPr lang="en-US" dirty="0"/>
              <a:t>Change basic input into products that are sold to customers. </a:t>
            </a:r>
          </a:p>
        </p:txBody>
      </p:sp>
    </p:spTree>
    <p:extLst>
      <p:ext uri="{BB962C8B-B14F-4D97-AF65-F5344CB8AC3E}">
        <p14:creationId xmlns:p14="http://schemas.microsoft.com/office/powerpoint/2010/main" val="28325112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Role of Accounting in Business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Accounting </a:t>
            </a:r>
            <a:r>
              <a:rPr lang="en-US" dirty="0"/>
              <a:t>can be defined as an information system that provides reports to users about the economic activities and condition of a business. 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4439" t="32353" r="22646" b="16176"/>
          <a:stretch/>
        </p:blipFill>
        <p:spPr>
          <a:xfrm>
            <a:off x="4370293" y="2925974"/>
            <a:ext cx="5163671" cy="2823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8649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/>
              <a:t>T</a:t>
            </a:r>
            <a:r>
              <a:rPr lang="en-ID" dirty="0" smtClean="0"/>
              <a:t>ype of Accounting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Managerial Accounting </a:t>
            </a:r>
            <a:r>
              <a:rPr lang="en-US" dirty="0" smtClean="0"/>
              <a:t>: </a:t>
            </a:r>
            <a:r>
              <a:rPr lang="en-US" dirty="0"/>
              <a:t>The area of accounting that provides internal users with information. </a:t>
            </a:r>
          </a:p>
          <a:p>
            <a:r>
              <a:rPr lang="en-US" dirty="0"/>
              <a:t>Financial Accounting </a:t>
            </a:r>
            <a:r>
              <a:rPr lang="en-US" dirty="0" smtClean="0"/>
              <a:t>: The </a:t>
            </a:r>
            <a:r>
              <a:rPr lang="en-US" dirty="0"/>
              <a:t>area of accounting that provides external users with information. </a:t>
            </a:r>
          </a:p>
          <a:p>
            <a:r>
              <a:rPr lang="en-US" dirty="0" smtClean="0"/>
              <a:t>The </a:t>
            </a:r>
            <a:r>
              <a:rPr lang="en-US" dirty="0"/>
              <a:t>objective of financial accounting is to provide relevant and timely information for the decision-making needs of users outside of the business. </a:t>
            </a:r>
          </a:p>
          <a:p>
            <a:r>
              <a:rPr lang="en-US" dirty="0" smtClean="0"/>
              <a:t>General-purpose </a:t>
            </a:r>
            <a:r>
              <a:rPr lang="en-US" dirty="0"/>
              <a:t>financial statements are one type of financial accounting report that is distributed to external users</a:t>
            </a:r>
          </a:p>
        </p:txBody>
      </p:sp>
    </p:spTree>
    <p:extLst>
      <p:ext uri="{BB962C8B-B14F-4D97-AF65-F5344CB8AC3E}">
        <p14:creationId xmlns:p14="http://schemas.microsoft.com/office/powerpoint/2010/main" val="42090467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en-US" dirty="0" smtClean="0"/>
              <a:t>Accounting </a:t>
            </a:r>
            <a:r>
              <a:rPr lang="en-US" dirty="0"/>
              <a:t>principles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Generally Accepted Accounting Principles  </a:t>
            </a:r>
          </a:p>
          <a:p>
            <a:r>
              <a:rPr lang="en-US" dirty="0"/>
              <a:t>F</a:t>
            </a:r>
            <a:r>
              <a:rPr lang="en-US" dirty="0" smtClean="0"/>
              <a:t>inancial </a:t>
            </a:r>
            <a:r>
              <a:rPr lang="en-US" dirty="0"/>
              <a:t>accountants follow generally accepted accounting principles (GAAP) in preparing reports.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5161" t="22794" r="24404" b="14155"/>
          <a:stretch/>
        </p:blipFill>
        <p:spPr>
          <a:xfrm>
            <a:off x="2971801" y="3281082"/>
            <a:ext cx="4323758" cy="3039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3576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Accounting Equation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/>
              <a:t>resources owned by a business are its assets. </a:t>
            </a:r>
          </a:p>
          <a:p>
            <a:r>
              <a:rPr lang="en-US" dirty="0" smtClean="0"/>
              <a:t>The </a:t>
            </a:r>
            <a:r>
              <a:rPr lang="en-US" dirty="0"/>
              <a:t>rights of creditors are the debts of the business and are called </a:t>
            </a:r>
            <a:r>
              <a:rPr lang="en-US" dirty="0" smtClean="0"/>
              <a:t>liabilities.</a:t>
            </a:r>
          </a:p>
          <a:p>
            <a:r>
              <a:rPr lang="en-US" dirty="0" smtClean="0"/>
              <a:t>The </a:t>
            </a:r>
            <a:r>
              <a:rPr lang="en-US" dirty="0"/>
              <a:t>rights of the owners are called owner’s equity. </a:t>
            </a:r>
          </a:p>
          <a:p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equation </a:t>
            </a:r>
            <a:endParaRPr lang="en-US" dirty="0" smtClean="0"/>
          </a:p>
          <a:p>
            <a:r>
              <a:rPr lang="en-US" dirty="0" smtClean="0"/>
              <a:t>Assets </a:t>
            </a:r>
            <a:r>
              <a:rPr lang="en-US" dirty="0"/>
              <a:t>= Liabilities + Owner’s Equity </a:t>
            </a:r>
          </a:p>
          <a:p>
            <a:r>
              <a:rPr lang="en-US" dirty="0"/>
              <a:t>Assets = Liabilities + Capital – Drawings + Revenues - Expenses Drawings + Expenses + Assets = Liabilities + Capital + Revenues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2050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Elements of Accounting Equation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ASSETS </a:t>
            </a:r>
            <a:r>
              <a:rPr lang="en-US" dirty="0"/>
              <a:t> Resources owned by the business </a:t>
            </a:r>
          </a:p>
          <a:p>
            <a:r>
              <a:rPr lang="en-US" dirty="0"/>
              <a:t>Type off Assets </a:t>
            </a:r>
          </a:p>
          <a:p>
            <a:r>
              <a:rPr lang="en-US" dirty="0"/>
              <a:t>Fixed Assets  Land, Buildings, Furniture, Cars, Machinery and Equipment. </a:t>
            </a:r>
          </a:p>
          <a:p>
            <a:r>
              <a:rPr lang="en-US" dirty="0"/>
              <a:t>Current Assets  Cash, Marketable Securities, Accounts Receivable, Notes receivables, Merchandise Inventory, Supplies, Prepaid Expenses, and Accrued Revenues.  </a:t>
            </a:r>
          </a:p>
          <a:p>
            <a:r>
              <a:rPr lang="en-US" dirty="0"/>
              <a:t>Intangible Assets  Goodwill, Copy Right, Patent, Trade Mark. </a:t>
            </a:r>
          </a:p>
          <a:p>
            <a:endParaRPr lang="en-US" dirty="0" smtClean="0"/>
          </a:p>
          <a:p>
            <a:r>
              <a:rPr lang="en-US" dirty="0" smtClean="0"/>
              <a:t>LIABILITIES </a:t>
            </a:r>
            <a:r>
              <a:rPr lang="en-US" dirty="0"/>
              <a:t> The rights of creditors  </a:t>
            </a:r>
          </a:p>
          <a:p>
            <a:r>
              <a:rPr lang="en-US" dirty="0"/>
              <a:t>Type of Liabilities </a:t>
            </a:r>
          </a:p>
          <a:p>
            <a:r>
              <a:rPr lang="en-US" dirty="0"/>
              <a:t>Long-Term Liabilities  Bonds and Long-Term Loans. </a:t>
            </a:r>
          </a:p>
          <a:p>
            <a:r>
              <a:rPr lang="en-US" dirty="0"/>
              <a:t>Short-Term Liabilities  Accounts Payable, Notes Payable, Short-Term Loans, Accrued Expenses, and Unearned Revenues.  </a:t>
            </a:r>
          </a:p>
          <a:p>
            <a:endParaRPr lang="en-US" dirty="0" smtClean="0"/>
          </a:p>
          <a:p>
            <a:r>
              <a:rPr lang="en-US" dirty="0" smtClean="0"/>
              <a:t>OWNER’S </a:t>
            </a:r>
            <a:r>
              <a:rPr lang="en-US" dirty="0"/>
              <a:t>EQUITY  the rights of the owners </a:t>
            </a:r>
          </a:p>
          <a:p>
            <a:r>
              <a:rPr lang="en-US" dirty="0"/>
              <a:t>Capital and Net Income (Revenues – Expenses) </a:t>
            </a:r>
          </a:p>
        </p:txBody>
      </p:sp>
    </p:spTree>
    <p:extLst>
      <p:ext uri="{BB962C8B-B14F-4D97-AF65-F5344CB8AC3E}">
        <p14:creationId xmlns:p14="http://schemas.microsoft.com/office/powerpoint/2010/main" val="2282934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D" dirty="0" smtClean="0"/>
              <a:t>Practice 1</a:t>
            </a:r>
          </a:p>
          <a:p>
            <a:r>
              <a:rPr lang="en-ID" dirty="0" smtClean="0"/>
              <a:t> </a:t>
            </a:r>
            <a:r>
              <a:rPr lang="en-ID" dirty="0" smtClean="0">
                <a:hlinkClick r:id="rId2" action="ppaction://hlinkfile"/>
              </a:rPr>
              <a:t>D:\Rieka Data\PA </a:t>
            </a:r>
            <a:r>
              <a:rPr lang="en-ID" dirty="0" err="1" smtClean="0">
                <a:hlinkClick r:id="rId2" action="ppaction://hlinkfile"/>
              </a:rPr>
              <a:t>Pemadatan</a:t>
            </a:r>
            <a:r>
              <a:rPr lang="en-ID" dirty="0" smtClean="0">
                <a:hlinkClick r:id="rId2" action="ppaction://hlinkfile"/>
              </a:rPr>
              <a:t>\</a:t>
            </a:r>
            <a:r>
              <a:rPr lang="en-ID" dirty="0" err="1" smtClean="0">
                <a:hlinkClick r:id="rId2" action="ppaction://hlinkfile"/>
              </a:rPr>
              <a:t>Contoh</a:t>
            </a:r>
            <a:r>
              <a:rPr lang="en-ID" dirty="0" smtClean="0">
                <a:hlinkClick r:id="rId2" action="ppaction://hlinkfile"/>
              </a:rPr>
              <a:t> </a:t>
            </a:r>
            <a:r>
              <a:rPr lang="en-ID" dirty="0" err="1" smtClean="0">
                <a:hlinkClick r:id="rId2" action="ppaction://hlinkfile"/>
              </a:rPr>
              <a:t>Soal</a:t>
            </a:r>
            <a:r>
              <a:rPr lang="en-ID" dirty="0" smtClean="0">
                <a:hlinkClick r:id="rId2" action="ppaction://hlinkfile"/>
              </a:rPr>
              <a:t> </a:t>
            </a:r>
            <a:r>
              <a:rPr lang="en-ID" dirty="0" err="1" smtClean="0">
                <a:hlinkClick r:id="rId2" action="ppaction://hlinkfile"/>
              </a:rPr>
              <a:t>Ch</a:t>
            </a:r>
            <a:r>
              <a:rPr lang="en-ID" dirty="0" smtClean="0">
                <a:hlinkClick r:id="rId2" action="ppaction://hlinkfile"/>
              </a:rPr>
              <a:t> 1.docx</a:t>
            </a:r>
            <a:endParaRPr lang="en-ID" dirty="0" smtClean="0"/>
          </a:p>
          <a:p>
            <a:endParaRPr lang="en-ID" dirty="0"/>
          </a:p>
          <a:p>
            <a:pPr marL="0" indent="0">
              <a:buNone/>
            </a:pPr>
            <a:endParaRPr lang="en-ID" dirty="0" smtClean="0"/>
          </a:p>
        </p:txBody>
      </p:sp>
    </p:spTree>
    <p:extLst>
      <p:ext uri="{BB962C8B-B14F-4D97-AF65-F5344CB8AC3E}">
        <p14:creationId xmlns:p14="http://schemas.microsoft.com/office/powerpoint/2010/main" val="2514241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884768" y="805132"/>
            <a:ext cx="7319632" cy="424731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That’s the </a:t>
            </a:r>
            <a:r>
              <a:rPr lang="en-US" sz="5400" b="1" cap="none" spc="0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matery</a:t>
            </a:r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for</a:t>
            </a:r>
            <a:endParaRPr lang="en-US" sz="5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pPr algn="ctr"/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for 2nd meeting</a:t>
            </a:r>
          </a:p>
          <a:p>
            <a:pPr algn="ctr"/>
            <a:endParaRPr lang="en-ID" sz="5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pPr algn="ctr"/>
            <a:r>
              <a:rPr lang="en-ID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See You on Thursday </a:t>
            </a:r>
          </a:p>
          <a:p>
            <a:pPr algn="ctr"/>
            <a:r>
              <a:rPr lang="en-ID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@LMS </a:t>
            </a:r>
            <a:r>
              <a:rPr lang="en-ID" sz="5400" b="1" cap="none" spc="0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Darmajaya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92713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43</TotalTime>
  <Words>566</Words>
  <Application>Microsoft Office PowerPoint</Application>
  <PresentationFormat>Widescreen</PresentationFormat>
  <Paragraphs>61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Century Gothic</vt:lpstr>
      <vt:lpstr>Wingdings 3</vt:lpstr>
      <vt:lpstr>Wisp</vt:lpstr>
      <vt:lpstr>Introduction to Accounting and Business </vt:lpstr>
      <vt:lpstr>Nature of Business and Accounting   </vt:lpstr>
      <vt:lpstr>Nature of Business and Accounting</vt:lpstr>
      <vt:lpstr>The Role of Accounting in Business  </vt:lpstr>
      <vt:lpstr>Type of Accounting</vt:lpstr>
      <vt:lpstr> Accounting principles </vt:lpstr>
      <vt:lpstr>The Accounting Equation  </vt:lpstr>
      <vt:lpstr>Elements of Accounting Equation  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Accounting and Business</dc:title>
  <dc:creator>HP</dc:creator>
  <cp:lastModifiedBy>HP</cp:lastModifiedBy>
  <cp:revision>4</cp:revision>
  <dcterms:created xsi:type="dcterms:W3CDTF">2020-03-24T03:54:47Z</dcterms:created>
  <dcterms:modified xsi:type="dcterms:W3CDTF">2020-03-24T04:38:42Z</dcterms:modified>
</cp:coreProperties>
</file>