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2" r:id="rId3"/>
    <p:sldId id="315" r:id="rId4"/>
    <p:sldId id="316" r:id="rId5"/>
    <p:sldId id="317" r:id="rId6"/>
    <p:sldId id="318" r:id="rId7"/>
    <p:sldId id="319" r:id="rId8"/>
    <p:sldId id="312" r:id="rId9"/>
    <p:sldId id="320" r:id="rId10"/>
    <p:sldId id="321" r:id="rId11"/>
    <p:sldId id="313" r:id="rId12"/>
    <p:sldId id="322" r:id="rId13"/>
    <p:sldId id="323" r:id="rId14"/>
    <p:sldId id="314" r:id="rId15"/>
    <p:sldId id="324" r:id="rId16"/>
    <p:sldId id="325" r:id="rId17"/>
    <p:sldId id="303" r:id="rId18"/>
  </p:sldIdLst>
  <p:sldSz cx="9144000" cy="6858000" type="screen4x3"/>
  <p:notesSz cx="6761163" cy="99425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4000" dirty="0"/>
              <a:t>Lingkungan Pemerintahan 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9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Env.</a:t>
            </a:r>
          </a:p>
          <a:p>
            <a:pPr algn="ct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MMT223001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Faktor Global utama yang mempengaruhi bisnis 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Nilai tukar mata uang asing</a:t>
            </a:r>
          </a:p>
          <a:p>
            <a:pPr marL="514350" indent="-514350">
              <a:buAutoNum type="arabicParenBoth"/>
            </a:pPr>
            <a:r>
              <a:rPr lang="id-ID" dirty="0" smtClean="0"/>
              <a:t>Kebijakan pajak internasional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Meningkatkan perdagangan global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Blok perdagangan(NAFTA;EU;ASEAN WTO)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</a:t>
            </a:r>
          </a:p>
          <a:p>
            <a:r>
              <a:rPr lang="en-US" dirty="0" smtClean="0"/>
              <a:t>M:</a:t>
            </a:r>
            <a:r>
              <a:rPr lang="id-ID" dirty="0" smtClean="0"/>
              <a:t>MT 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5210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id-ID" dirty="0" smtClean="0"/>
              <a:t>                  </a:t>
            </a:r>
            <a:r>
              <a:rPr lang="id-ID" b="1" dirty="0" smtClean="0"/>
              <a:t>KEMITRAAN USAHA</a:t>
            </a:r>
            <a:endParaRPr lang="id-ID" b="1" dirty="0"/>
          </a:p>
          <a:p>
            <a:pPr marL="0" indent="0">
              <a:buNone/>
            </a:pPr>
            <a:r>
              <a:rPr lang="id-ID" dirty="0"/>
              <a:t>kerjasama usaha yang saling menguntungkan antara pengusaha kecil dengan pengusaha menengah (perusahaan mitra) di bawah pembinaan dan pengembangan pengusaha besar, sehingga saling membutuhkan dan saling menguntungkan</a:t>
            </a: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1482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b="1" dirty="0" smtClean="0"/>
              <a:t>TUJUAN YANG HENDAK DICAPAI DALAM KEMITRAAN </a:t>
            </a:r>
            <a:r>
              <a:rPr lang="id-ID" dirty="0" smtClean="0"/>
              <a:t>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Meningkatkan </a:t>
            </a:r>
            <a:r>
              <a:rPr lang="id-ID" dirty="0"/>
              <a:t>pendapatan usaha kecil dan masyarakat. </a:t>
            </a:r>
            <a:endParaRPr lang="id-ID" dirty="0" smtClean="0"/>
          </a:p>
          <a:p>
            <a:pPr marL="514350" indent="-514350">
              <a:buAutoNum type="arabicParenBoth"/>
            </a:pPr>
            <a:r>
              <a:rPr lang="id-ID" dirty="0" smtClean="0"/>
              <a:t> </a:t>
            </a:r>
            <a:r>
              <a:rPr lang="id-ID" dirty="0"/>
              <a:t>Meningkatkan perolehan nilai tambah bagi pelaku kemitraan. </a:t>
            </a:r>
            <a:endParaRPr lang="id-ID" dirty="0" smtClean="0"/>
          </a:p>
          <a:p>
            <a:pPr marL="514350" indent="-514350">
              <a:buAutoNum type="arabicParenBoth"/>
            </a:pPr>
            <a:r>
              <a:rPr lang="id-ID" dirty="0" smtClean="0"/>
              <a:t> </a:t>
            </a:r>
            <a:r>
              <a:rPr lang="id-ID" dirty="0"/>
              <a:t>Meningkatkan pemerataan dan pemberdayaan masyarakat dan usaha </a:t>
            </a:r>
            <a:r>
              <a:rPr lang="id-ID" dirty="0" smtClean="0"/>
              <a:t>kecil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 Buusiness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39785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(4) </a:t>
            </a:r>
            <a:r>
              <a:rPr lang="id-ID" dirty="0"/>
              <a:t>Meningkatkan pertumbuhan ekonomi pedesaan,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wilayah dan nasional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(</a:t>
            </a:r>
            <a:r>
              <a:rPr lang="id-ID" dirty="0" smtClean="0"/>
              <a:t> 5)  </a:t>
            </a:r>
            <a:r>
              <a:rPr lang="id-ID" dirty="0"/>
              <a:t>Meningkatkan ketahanan ekonomi nasional</a:t>
            </a:r>
            <a:r>
              <a:rPr lang="id-ID" dirty="0" smtClean="0"/>
              <a:t>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(6 ) </a:t>
            </a:r>
            <a:r>
              <a:rPr lang="id-ID" dirty="0"/>
              <a:t>Memperluas lapangan pekerjaan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</a:t>
            </a:r>
            <a:r>
              <a:rPr lang="id-ID" dirty="0" smtClean="0"/>
              <a:t>General Business Env</a:t>
            </a:r>
            <a:r>
              <a:rPr lang="en-US" dirty="0" smtClean="0"/>
              <a:t>:</a:t>
            </a:r>
            <a:endParaRPr lang="id-ID" dirty="0" smtClean="0"/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458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</a:t>
            </a:r>
          </a:p>
          <a:p>
            <a:pPr marL="0" lvl="0" indent="0">
              <a:buNone/>
            </a:pPr>
            <a:r>
              <a:rPr lang="id-ID" dirty="0" smtClean="0"/>
              <a:t>             </a:t>
            </a:r>
            <a:r>
              <a:rPr lang="id-ID" b="1" dirty="0" smtClean="0">
                <a:solidFill>
                  <a:srgbClr val="C00000"/>
                </a:solidFill>
              </a:rPr>
              <a:t>Kehidupan </a:t>
            </a:r>
            <a:r>
              <a:rPr lang="id-ID" b="1" dirty="0">
                <a:solidFill>
                  <a:srgbClr val="C00000"/>
                </a:solidFill>
              </a:rPr>
              <a:t>baru ( </a:t>
            </a:r>
            <a:r>
              <a:rPr lang="id-ID" b="1" i="1" dirty="0">
                <a:solidFill>
                  <a:srgbClr val="C00000"/>
                </a:solidFill>
              </a:rPr>
              <a:t>New normal</a:t>
            </a:r>
            <a:r>
              <a:rPr lang="id-ID" b="1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/>
              <a:t>New normal bagi pelaku bisnis merupakan sebuah tantangan yang harus dilalui dengan menyusun strategi bertahan yang tepat namun tetap berpegangan pada protokol kesehatan yang berlaku.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Pelaku </a:t>
            </a:r>
            <a:r>
              <a:rPr lang="id-ID" dirty="0"/>
              <a:t>bisnis harus lebih fleksibel dan realistis agar usahanya bisa tetap beroperasi. Untuk bisa beradaptasi, berikut poin-poin penting yang membahas strategi bisnis </a:t>
            </a:r>
            <a:r>
              <a:rPr lang="id-ID" dirty="0" smtClean="0"/>
              <a:t> </a:t>
            </a:r>
            <a:r>
              <a:rPr lang="id-ID" dirty="0"/>
              <a:t>di fase new normal.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M</a:t>
            </a:r>
            <a:r>
              <a:rPr lang="id-ID" dirty="0" smtClean="0"/>
              <a:t>K</a:t>
            </a:r>
            <a:r>
              <a:rPr lang="en-US" dirty="0" smtClean="0"/>
              <a:t>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20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>
                <a:solidFill>
                  <a:srgbClr val="FF0000"/>
                </a:solidFill>
              </a:rPr>
              <a:t>Untuk bisa beradaptasi, berikut poin-poin penting yang membahas strategi bisnis  di fase new normal</a:t>
            </a:r>
            <a:r>
              <a:rPr lang="id-ID" dirty="0" smtClean="0">
                <a:solidFill>
                  <a:srgbClr val="FF0000"/>
                </a:solidFill>
              </a:rPr>
              <a:t>.:</a:t>
            </a:r>
            <a:endParaRPr lang="id-ID" dirty="0">
              <a:solidFill>
                <a:srgbClr val="FF0000"/>
              </a:solidFill>
            </a:endParaRPr>
          </a:p>
          <a:p>
            <a:pPr marL="514350" indent="-514350">
              <a:buAutoNum type="arabicParenBoth"/>
            </a:pPr>
            <a:r>
              <a:rPr lang="id-ID" dirty="0" smtClean="0"/>
              <a:t>Berinovasi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Membaca perubahan perilaku konsumen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Menyerap ilmu baru</a:t>
            </a:r>
            <a:endParaRPr lang="id-ID" dirty="0"/>
          </a:p>
          <a:p>
            <a:pPr marL="514350" indent="-514350">
              <a:buAutoNum type="arabicParenBoth" startAt="4"/>
            </a:pPr>
            <a:r>
              <a:rPr lang="id-ID" dirty="0" smtClean="0"/>
              <a:t>Memperhatikan </a:t>
            </a:r>
          </a:p>
          <a:p>
            <a:pPr marL="514350" indent="-514350">
              <a:buAutoNum type="arabicParenBoth" startAt="4"/>
            </a:pPr>
            <a:r>
              <a:rPr lang="id-ID" dirty="0" smtClean="0"/>
              <a:t>Menyerap ilmu baru</a:t>
            </a:r>
          </a:p>
          <a:p>
            <a:pPr marL="514350" indent="-514350">
              <a:buAutoNum type="arabicParenBoth" startAt="4"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MK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225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New Normal </a:t>
            </a:r>
            <a:r>
              <a:rPr lang="id-ID" dirty="0"/>
              <a:t>telah mempercepat transformasi digital, baik dari sisi masyarakat, dunia usaha, dan tidak terkecuali pemerintahan. </a:t>
            </a: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Dalam </a:t>
            </a:r>
            <a:r>
              <a:rPr lang="id-ID" dirty="0"/>
              <a:t>percepatan transformasi digital tersebut juga dituntut komitmen pengelolaan organisasi dan kinerja pemerintah melalui berbagai terobosan dan inisiatif.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General Business Env.</a:t>
            </a:r>
          </a:p>
          <a:p>
            <a:r>
              <a:rPr lang="id-ID" dirty="0" smtClean="0"/>
              <a:t>MMT2230001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47333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Tata Kelola(</a:t>
            </a:r>
            <a:r>
              <a:rPr lang="id-ID" i="1" dirty="0"/>
              <a:t>Good </a:t>
            </a:r>
            <a:r>
              <a:rPr lang="id-ID" i="1" dirty="0" smtClean="0"/>
              <a:t>Governance)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General Business Env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MT223001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d-ID" sz="3200" dirty="0"/>
          </a:p>
          <a:p>
            <a:r>
              <a:rPr lang="id-ID" sz="3200" dirty="0"/>
              <a:t>Penerapan konsep pemerintahan yang bijaksana dan penyelenggaraan pemerintahan berdasarkan prinsip “</a:t>
            </a:r>
            <a:r>
              <a:rPr lang="id-ID" sz="3200" i="1" dirty="0"/>
              <a:t>good governance</a:t>
            </a:r>
            <a:r>
              <a:rPr lang="id-ID" sz="3200" dirty="0"/>
              <a:t>” merupakan prasyarat untuk mendapatkan keseimbangan yang efektif antara lingkungan dan pembangunan. 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i="1" dirty="0"/>
              <a:t>Governance</a:t>
            </a:r>
            <a:r>
              <a:rPr lang="id-ID" dirty="0"/>
              <a:t> berada dalam keadaan yang baik apabila terdapat sinergi antara pemerintah, sektor swasta dan masyarakat sipil dalam pengelolaan sumber-sumber alam, sosial, lingkungan dan </a:t>
            </a:r>
            <a:r>
              <a:rPr lang="id-ID" dirty="0" smtClean="0"/>
              <a:t>ekonomi.</a:t>
            </a:r>
          </a:p>
          <a:p>
            <a:endParaRPr lang="id-ID" dirty="0"/>
          </a:p>
          <a:p>
            <a:r>
              <a:rPr lang="id-ID" dirty="0"/>
              <a:t>Prasyarat minimal untuk mencapai </a:t>
            </a:r>
            <a:r>
              <a:rPr lang="id-ID" i="1" dirty="0"/>
              <a:t>good governance </a:t>
            </a:r>
            <a:r>
              <a:rPr lang="id-ID" dirty="0"/>
              <a:t>adalah adanya transparansi, akuntabilitas, partisipasi, pemberdayaan hukum, efektivitas dan efisiensi, dan keadilan. Aset-aset publik harus dikelola oleh pemerintah melalui cara yang transparan, efektif dan efisiensi, serta mampu menjawab ketentuan dasar keadilan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40169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Dengan menciptakan pemerintahan yang terbuka, masyarakat akan terpacu untuk melakukan kontrol (pengawasan) terhadap penentu kebijakan serta pelaksanaan kekuasaan terkendali untuk tidak melakukan </a:t>
            </a:r>
            <a:r>
              <a:rPr lang="id-ID" dirty="0" smtClean="0"/>
              <a:t>penyimpangan.</a:t>
            </a:r>
          </a:p>
          <a:p>
            <a:endParaRPr lang="id-ID" dirty="0"/>
          </a:p>
          <a:p>
            <a:r>
              <a:rPr lang="id-ID" dirty="0"/>
              <a:t>T</a:t>
            </a:r>
            <a:r>
              <a:rPr lang="id-ID" dirty="0" smtClean="0"/>
              <a:t>ata </a:t>
            </a:r>
            <a:r>
              <a:rPr lang="id-ID" dirty="0"/>
              <a:t>kelola pemerintahan yang </a:t>
            </a:r>
            <a:r>
              <a:rPr lang="id-ID" dirty="0" smtClean="0"/>
              <a:t>baik </a:t>
            </a:r>
            <a:r>
              <a:rPr lang="id-ID" dirty="0"/>
              <a:t>adalah bahwa perlindungan dan pengelolaan lingkungan hidup dijiwai oleh prinsip partisipasi, transparansi, akuntabilitas, efesiensi, dan keadilan.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2932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GOOD ENVIRONMENTAL </a:t>
            </a:r>
            <a:r>
              <a:rPr lang="id-ID" b="1" dirty="0" smtClean="0">
                <a:solidFill>
                  <a:srgbClr val="FF0000"/>
                </a:solidFill>
              </a:rPr>
              <a:t>GOVERNANCE</a:t>
            </a:r>
          </a:p>
          <a:p>
            <a:pPr marL="514350" indent="-514350">
              <a:buAutoNum type="arabicParenBoth"/>
            </a:pPr>
            <a:r>
              <a:rPr lang="id-ID" dirty="0" smtClean="0"/>
              <a:t>sebagai </a:t>
            </a:r>
            <a:r>
              <a:rPr lang="id-ID" dirty="0"/>
              <a:t>pengelolaan pemerintahan yang baik (</a:t>
            </a:r>
            <a:r>
              <a:rPr lang="id-ID" i="1" dirty="0"/>
              <a:t>good governance) </a:t>
            </a:r>
            <a:r>
              <a:rPr lang="id-ID" dirty="0"/>
              <a:t>yang peduli terhadap kelangsungan dan </a:t>
            </a:r>
            <a:r>
              <a:rPr lang="id-ID" dirty="0" smtClean="0"/>
              <a:t>kelestarian  </a:t>
            </a:r>
            <a:r>
              <a:rPr lang="id-ID" dirty="0"/>
              <a:t>lingkungan hidup</a:t>
            </a:r>
            <a:r>
              <a:rPr lang="id-ID" dirty="0" smtClean="0"/>
              <a:t>.</a:t>
            </a:r>
          </a:p>
          <a:p>
            <a:pPr marL="514350" indent="-514350">
              <a:buAutoNum type="arabicParenBoth"/>
            </a:pPr>
            <a:r>
              <a:rPr lang="id-ID" dirty="0"/>
              <a:t>Governance dikatakan baik apabila sumber daya publik (</a:t>
            </a:r>
            <a:r>
              <a:rPr lang="id-ID" i="1" dirty="0"/>
              <a:t>public resources</a:t>
            </a:r>
            <a:r>
              <a:rPr lang="id-ID" dirty="0"/>
              <a:t>) dan masalah-masalah publik (</a:t>
            </a:r>
            <a:r>
              <a:rPr lang="id-ID" i="1" dirty="0"/>
              <a:t>public affairs</a:t>
            </a:r>
            <a:r>
              <a:rPr lang="id-ID" dirty="0"/>
              <a:t>) dikelola secara efektif, efisien dan partisipatif.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(Sony Keraft, 2021)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3588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(3) Pemerintahan </a:t>
            </a:r>
            <a:r>
              <a:rPr lang="id-ID" dirty="0"/>
              <a:t>berdasarkan prinsip </a:t>
            </a:r>
            <a:r>
              <a:rPr lang="id-ID" i="1" dirty="0"/>
              <a:t>good environmental governance </a:t>
            </a:r>
            <a:r>
              <a:rPr lang="id-ID" dirty="0"/>
              <a:t>memberikan makna bahwa pengelolaan urusan pemerintahan di bidang sumberdaya alam dan lingkungan diselenggaraan sedemikian rupa dengan dilandasi visi perlindungan dan pelestarian fungsi lingkungan hidup dalam mendukung pelaksanaan pembangunan berkelanjutan.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47352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(4)Penyelenggaraan </a:t>
            </a:r>
            <a:r>
              <a:rPr lang="id-ID" dirty="0"/>
              <a:t>pemerintahan yang baik dan menjunjung prinsip-prinsip </a:t>
            </a:r>
            <a:r>
              <a:rPr lang="id-ID" i="1" dirty="0"/>
              <a:t>good governance </a:t>
            </a:r>
            <a:r>
              <a:rPr lang="id-ID" dirty="0"/>
              <a:t>akan membawa implikasi terjadinya pengelolaan sumber daya alam </a:t>
            </a:r>
            <a:r>
              <a:rPr lang="id-ID" dirty="0" smtClean="0"/>
              <a:t>dan </a:t>
            </a:r>
            <a:r>
              <a:rPr lang="id-ID" dirty="0"/>
              <a:t>lingkungan hidup yang baik </a:t>
            </a:r>
            <a:r>
              <a:rPr lang="id-ID" dirty="0" smtClean="0"/>
              <a:t>pula.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</a:t>
            </a:r>
            <a:r>
              <a:rPr lang="id-ID" dirty="0"/>
              <a:t>5) P</a:t>
            </a:r>
            <a:r>
              <a:rPr lang="id-ID" dirty="0" smtClean="0"/>
              <a:t>engelolaan </a:t>
            </a:r>
            <a:r>
              <a:rPr lang="id-ID" dirty="0"/>
              <a:t>lingkungan hidup yang baik sangat ditentukan dan dipengaruhi oleh tata pemerintahan yang baik di bidang lingkungan hidup (</a:t>
            </a:r>
            <a:r>
              <a:rPr lang="id-ID" i="1" dirty="0"/>
              <a:t>good environmental governance)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6735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47545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id-ID" dirty="0" smtClean="0"/>
              <a:t>                       </a:t>
            </a:r>
            <a:r>
              <a:rPr lang="id-ID" b="1" dirty="0" smtClean="0">
                <a:solidFill>
                  <a:srgbClr val="C00000"/>
                </a:solidFill>
              </a:rPr>
              <a:t>GLOBALISASI BISNIS</a:t>
            </a:r>
            <a:endParaRPr lang="id-ID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d-ID" dirty="0" smtClean="0"/>
              <a:t>(1)  </a:t>
            </a:r>
            <a:r>
              <a:rPr lang="id-ID" dirty="0"/>
              <a:t>M</a:t>
            </a:r>
            <a:r>
              <a:rPr lang="id-ID" dirty="0" smtClean="0"/>
              <a:t>emberikan peluang untuk  mengakses pasar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potensial yang lebih besar dan faktor-faktor  produksi</a:t>
            </a:r>
          </a:p>
          <a:p>
            <a:pPr marL="514350" indent="-514350">
              <a:buAutoNum type="arabicParenBoth" startAt="2"/>
            </a:pPr>
            <a:r>
              <a:rPr lang="id-ID" dirty="0" smtClean="0"/>
              <a:t>Bagi perusahaan, berkomitmen kuat dengan beberapa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lokasi manufaktur di seluruh dunia</a:t>
            </a:r>
          </a:p>
          <a:p>
            <a:pPr marL="514350" indent="-514350">
              <a:buAutoNum type="arabicParenBoth" startAt="3"/>
            </a:pPr>
            <a:r>
              <a:rPr lang="id-ID" dirty="0" smtClean="0"/>
              <a:t>Menawarkan produk di beberapa industri yang ter-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diversifikasi</a:t>
            </a:r>
          </a:p>
          <a:p>
            <a:pPr marL="514350" indent="-514350">
              <a:buAutoNum type="arabicParenBoth" startAt="4"/>
            </a:pPr>
            <a:r>
              <a:rPr lang="id-ID" dirty="0" smtClean="0"/>
              <a:t>Kemampuan bersaing di pasar domestik dengan pe-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saing asing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MK :</a:t>
            </a:r>
            <a:r>
              <a:rPr lang="id-ID" dirty="0" smtClean="0"/>
              <a:t>General Business Env.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1418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Globalisasi bisnis melibatkan banyak resiko 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Politik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Sosial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Ekonomi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General Business Env</a:t>
            </a:r>
          </a:p>
          <a:p>
            <a:r>
              <a:rPr lang="en-US" dirty="0" smtClean="0"/>
              <a:t>M</a:t>
            </a:r>
            <a:r>
              <a:rPr lang="id-ID" dirty="0" smtClean="0"/>
              <a:t>MT2230001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87705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3713</TotalTime>
  <Words>792</Words>
  <Application>Microsoft Office PowerPoint</Application>
  <PresentationFormat>On-screen Show (4:3)</PresentationFormat>
  <Paragraphs>118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Tata Kelola(Good Governance)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526</cp:revision>
  <cp:lastPrinted>2015-09-17T08:41:14Z</cp:lastPrinted>
  <dcterms:created xsi:type="dcterms:W3CDTF">2010-04-18T12:06:30Z</dcterms:created>
  <dcterms:modified xsi:type="dcterms:W3CDTF">2022-10-28T14:59:20Z</dcterms:modified>
</cp:coreProperties>
</file>