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9"/>
  </p:notesMasterIdLst>
  <p:sldIdLst>
    <p:sldId id="258" r:id="rId2"/>
    <p:sldId id="259" r:id="rId3"/>
    <p:sldId id="260" r:id="rId4"/>
    <p:sldId id="261" r:id="rId5"/>
    <p:sldId id="262" r:id="rId6"/>
    <p:sldId id="263" r:id="rId7"/>
    <p:sldId id="264" r:id="rId8"/>
  </p:sldIdLst>
  <p:sldSz cx="9144000" cy="5143500" type="screen16x9"/>
  <p:notesSz cx="6858000" cy="9144000"/>
  <p:embeddedFontLst>
    <p:embeddedFont>
      <p:font typeface="Cambria" panose="02040503050406030204" pitchFamily="18" charset="0"/>
      <p:regular r:id="rId10"/>
      <p:bold r:id="rId11"/>
      <p:italic r:id="rId12"/>
      <p:boldItalic r:id="rId13"/>
    </p:embeddedFont>
    <p:embeddedFont>
      <p:font typeface="Overlock" panose="020B0604020202020204" charset="0"/>
      <p:regular r:id="rId14"/>
      <p:bold r:id="rId15"/>
      <p:italic r:id="rId16"/>
      <p:boldItalic r:id="rId17"/>
    </p:embeddedFont>
    <p:embeddedFont>
      <p:font typeface="Bebas Neue" panose="020B0604020202020204" charset="0"/>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h73NjKYyl7wougHc7pBUSBoQ1X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72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25ce5ceb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g1325ce5ceb0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1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5" name="Google Shape;65;p1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6" name="Google Shape;66;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7"/>
        <p:cNvGrpSpPr/>
        <p:nvPr/>
      </p:nvGrpSpPr>
      <p:grpSpPr>
        <a:xfrm>
          <a:off x="0" y="0"/>
          <a:ext cx="0" cy="0"/>
          <a:chOff x="0" y="0"/>
          <a:chExt cx="0" cy="0"/>
        </a:xfrm>
      </p:grpSpPr>
      <p:sp>
        <p:nvSpPr>
          <p:cNvPr id="68" name="Google Shape;68;p2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69" name="Google Shape;69;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0"/>
        <p:cNvGrpSpPr/>
        <p:nvPr/>
      </p:nvGrpSpPr>
      <p:grpSpPr>
        <a:xfrm>
          <a:off x="0" y="0"/>
          <a:ext cx="0" cy="0"/>
          <a:chOff x="0" y="0"/>
          <a:chExt cx="0" cy="0"/>
        </a:xfrm>
      </p:grpSpPr>
      <p:sp>
        <p:nvSpPr>
          <p:cNvPr id="71" name="Google Shape;71;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2" name="Google Shape;72;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73" name="Google Shape;73;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6" name="Google Shape;76;p2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7" name="Google Shape;77;p2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8" name="Google Shape;78;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1" name="Google Shape;81;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2"/>
        <p:cNvGrpSpPr/>
        <p:nvPr/>
      </p:nvGrpSpPr>
      <p:grpSpPr>
        <a:xfrm>
          <a:off x="0" y="0"/>
          <a:ext cx="0" cy="0"/>
          <a:chOff x="0" y="0"/>
          <a:chExt cx="0" cy="0"/>
        </a:xfrm>
      </p:grpSpPr>
      <p:sp>
        <p:nvSpPr>
          <p:cNvPr id="83" name="Google Shape;83;p2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84" name="Google Shape;84;p2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5" name="Google Shape;85;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6"/>
        <p:cNvGrpSpPr/>
        <p:nvPr/>
      </p:nvGrpSpPr>
      <p:grpSpPr>
        <a:xfrm>
          <a:off x="0" y="0"/>
          <a:ext cx="0" cy="0"/>
          <a:chOff x="0" y="0"/>
          <a:chExt cx="0" cy="0"/>
        </a:xfrm>
      </p:grpSpPr>
      <p:sp>
        <p:nvSpPr>
          <p:cNvPr id="87" name="Google Shape;87;p3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88" name="Google Shape;88;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9"/>
        <p:cNvGrpSpPr/>
        <p:nvPr/>
      </p:nvGrpSpPr>
      <p:grpSpPr>
        <a:xfrm>
          <a:off x="0" y="0"/>
          <a:ext cx="0" cy="0"/>
          <a:chOff x="0" y="0"/>
          <a:chExt cx="0" cy="0"/>
        </a:xfrm>
      </p:grpSpPr>
      <p:sp>
        <p:nvSpPr>
          <p:cNvPr id="90" name="Google Shape;90;p3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3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2" name="Google Shape;92;p3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3" name="Google Shape;93;p3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4" name="Google Shape;94;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5"/>
        <p:cNvGrpSpPr/>
        <p:nvPr/>
      </p:nvGrpSpPr>
      <p:grpSpPr>
        <a:xfrm>
          <a:off x="0" y="0"/>
          <a:ext cx="0" cy="0"/>
          <a:chOff x="0" y="0"/>
          <a:chExt cx="0" cy="0"/>
        </a:xfrm>
      </p:grpSpPr>
      <p:sp>
        <p:nvSpPr>
          <p:cNvPr id="96" name="Google Shape;96;p3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97" name="Google Shape;97;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8"/>
        <p:cNvGrpSpPr/>
        <p:nvPr/>
      </p:nvGrpSpPr>
      <p:grpSpPr>
        <a:xfrm>
          <a:off x="0" y="0"/>
          <a:ext cx="0" cy="0"/>
          <a:chOff x="0" y="0"/>
          <a:chExt cx="0" cy="0"/>
        </a:xfrm>
      </p:grpSpPr>
      <p:sp>
        <p:nvSpPr>
          <p:cNvPr id="99" name="Google Shape;99;p3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0" name="Google Shape;100;p3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01" name="Google Shape;101;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
        <p:nvSpPr>
          <p:cNvPr id="103" name="Google Shape;103;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1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3"/>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3"/>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27" name="Google Shape;127;p3"/>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28" name="Google Shape;128;p3"/>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F3570"/>
                </a:solidFill>
                <a:latin typeface="Overlock"/>
                <a:ea typeface="Overlock"/>
                <a:cs typeface="Overlock"/>
                <a:sym typeface="Overlock"/>
              </a:rPr>
              <a:t>Keamanan</a:t>
            </a:r>
            <a:r>
              <a:rPr lang="en-US" sz="2800" b="1" i="0" u="none" strike="noStrike" cap="none" dirty="0">
                <a:solidFill>
                  <a:srgbClr val="0F3570"/>
                </a:solidFill>
                <a:latin typeface="Overlock"/>
                <a:ea typeface="Overlock"/>
                <a:cs typeface="Overlock"/>
                <a:sym typeface="Overlock"/>
              </a:rPr>
              <a:t> Data</a:t>
            </a:r>
            <a:endParaRPr sz="2800" b="1" i="0" u="none" strike="noStrike" cap="none" dirty="0">
              <a:solidFill>
                <a:srgbClr val="0F3570"/>
              </a:solidFill>
              <a:latin typeface="Overlock"/>
              <a:ea typeface="Overlock"/>
              <a:cs typeface="Overlock"/>
              <a:sym typeface="Overlock"/>
            </a:endParaRPr>
          </a:p>
        </p:txBody>
      </p:sp>
      <p:sp>
        <p:nvSpPr>
          <p:cNvPr id="129" name="Google Shape;129;p3"/>
          <p:cNvSpPr txBox="1"/>
          <p:nvPr/>
        </p:nvSpPr>
        <p:spPr>
          <a:xfrm>
            <a:off x="2754576" y="1227028"/>
            <a:ext cx="6157100" cy="3370123"/>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Overlock"/>
                <a:ea typeface="Overlock"/>
                <a:cs typeface="Overlock"/>
                <a:sym typeface="Overlock"/>
              </a:rPr>
              <a:t>Keamanan data adalah usaha untuk melindungi dan menjamin tiga aspek terpenting dalam dunia siber yaitu :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Arial"/>
              <a:buChar char="•"/>
            </a:pPr>
            <a:r>
              <a:rPr lang="en-US" sz="1600" b="0" i="0" u="none" strike="noStrike" cap="none">
                <a:solidFill>
                  <a:srgbClr val="000000"/>
                </a:solidFill>
                <a:latin typeface="Overlock"/>
                <a:ea typeface="Overlock"/>
                <a:cs typeface="Overlock"/>
                <a:sym typeface="Overlock"/>
              </a:rPr>
              <a:t>Kerahasiaan data,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Overlock"/>
                <a:ea typeface="Overlock"/>
                <a:cs typeface="Overlock"/>
                <a:sym typeface="Overlock"/>
              </a:rPr>
              <a:t>untuk menjamin pengguna siber terlindungi privasinya baik itu privasi yang berada pada komputer pribadi, piranti genggam maupun terlindungi data privasinya ketika melakukan berbagai aktifitas jelajah internet.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Arial"/>
              <a:buChar char="•"/>
            </a:pPr>
            <a:r>
              <a:rPr lang="en-US" sz="1600" b="0" i="0" u="none" strike="noStrike" cap="none">
                <a:solidFill>
                  <a:srgbClr val="000000"/>
                </a:solidFill>
                <a:latin typeface="Overlock"/>
                <a:ea typeface="Overlock"/>
                <a:cs typeface="Overlock"/>
                <a:sym typeface="Overlock"/>
              </a:rPr>
              <a:t>Keutuhan data.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Overlock"/>
                <a:ea typeface="Overlock"/>
                <a:cs typeface="Overlock"/>
                <a:sym typeface="Overlock"/>
              </a:rPr>
              <a:t>Untuk menjamin pengguna siber mendapatkan data yang utuh dan benar tanpa dimodifikasi dan dirubah pihak lain ditengah-tengah jalan.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Arial"/>
              <a:buChar char="•"/>
            </a:pPr>
            <a:r>
              <a:rPr lang="en-US" sz="1600" b="0" i="0" u="none" strike="noStrike" cap="none">
                <a:solidFill>
                  <a:srgbClr val="000000"/>
                </a:solidFill>
                <a:latin typeface="Overlock"/>
                <a:ea typeface="Overlock"/>
                <a:cs typeface="Overlock"/>
                <a:sym typeface="Overlock"/>
              </a:rPr>
              <a:t>Ketersediaan data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Overlock"/>
                <a:ea typeface="Overlock"/>
                <a:cs typeface="Overlock"/>
                <a:sym typeface="Overlock"/>
              </a:rPr>
              <a:t>menjamin pengguna siber mendapatkan data pada saat yang diinginkannya tanpa ditutupi dan tanpa dicegah oleh pihak lain. </a:t>
            </a:r>
            <a:endParaRPr sz="1400" b="0" i="0" u="none" strike="noStrike" cap="none">
              <a:solidFill>
                <a:srgbClr val="000000"/>
              </a:solidFill>
              <a:latin typeface="Arial"/>
              <a:ea typeface="Arial"/>
              <a:cs typeface="Arial"/>
              <a:sym typeface="Arial"/>
            </a:endParaRPr>
          </a:p>
        </p:txBody>
      </p:sp>
      <p:sp>
        <p:nvSpPr>
          <p:cNvPr id="130" name="Google Shape;130;p3"/>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131" name="Google Shape;131;p3"/>
          <p:cNvSpPr/>
          <p:nvPr/>
        </p:nvSpPr>
        <p:spPr>
          <a:xfrm>
            <a:off x="150850" y="1317138"/>
            <a:ext cx="2504971" cy="3243869"/>
          </a:xfrm>
          <a:prstGeom prst="rect">
            <a:avLst/>
          </a:prstGeom>
          <a:blipFill rotWithShape="1">
            <a:blip r:embed="rId4">
              <a:alphaModFix/>
            </a:blip>
            <a:stretch>
              <a:fillRect/>
            </a:stretch>
          </a:blipFill>
          <a:ln w="25400" cap="flat" cmpd="sng">
            <a:solidFill>
              <a:srgbClr val="0F357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4"/>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38" name="Google Shape;138;p4"/>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39" name="Google Shape;139;p4"/>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F3570"/>
                </a:solidFill>
                <a:latin typeface="Overlock"/>
                <a:ea typeface="Overlock"/>
                <a:cs typeface="Overlock"/>
                <a:sym typeface="Overlock"/>
              </a:rPr>
              <a:t>Mengapa perlu mengamankan data?</a:t>
            </a:r>
            <a:endParaRPr sz="2800" b="1" i="0" u="none" strike="noStrike" cap="none">
              <a:solidFill>
                <a:srgbClr val="0F3570"/>
              </a:solidFill>
              <a:latin typeface="Overlock"/>
              <a:ea typeface="Overlock"/>
              <a:cs typeface="Overlock"/>
              <a:sym typeface="Overlock"/>
            </a:endParaRPr>
          </a:p>
        </p:txBody>
      </p:sp>
      <p:sp>
        <p:nvSpPr>
          <p:cNvPr id="140" name="Google Shape;140;p4"/>
          <p:cNvSpPr txBox="1"/>
          <p:nvPr/>
        </p:nvSpPr>
        <p:spPr>
          <a:xfrm>
            <a:off x="193804" y="1373923"/>
            <a:ext cx="6294082" cy="3323957"/>
          </a:xfrm>
          <a:prstGeom prst="rect">
            <a:avLst/>
          </a:prstGeom>
          <a:noFill/>
          <a:ln>
            <a:noFill/>
          </a:ln>
        </p:spPr>
        <p:txBody>
          <a:bodyPr spcFirstLastPara="1" wrap="square" lIns="91425" tIns="91425" rIns="91425" bIns="91425" anchor="t" anchorCtr="0">
            <a:spAutoFit/>
          </a:bodyPr>
          <a:lstStyle/>
          <a:p>
            <a:pPr marL="285750" marR="0" lvl="0" indent="-285750" algn="just" rtl="0">
              <a:lnSpc>
                <a:spcPct val="200000"/>
              </a:lnSpc>
              <a:spcBef>
                <a:spcPts val="0"/>
              </a:spcBef>
              <a:spcAft>
                <a:spcPts val="0"/>
              </a:spcAft>
              <a:buClr>
                <a:srgbClr val="000000"/>
              </a:buClr>
              <a:buSzPts val="1800"/>
              <a:buFont typeface="Noto Sans Symbols"/>
              <a:buChar char="❑"/>
            </a:pPr>
            <a:r>
              <a:rPr lang="en-US" sz="1800" b="1" i="0" u="none" strike="noStrike" cap="none">
                <a:solidFill>
                  <a:srgbClr val="000000"/>
                </a:solidFill>
                <a:latin typeface="Overlock"/>
                <a:ea typeface="Overlock"/>
                <a:cs typeface="Overlock"/>
                <a:sym typeface="Overlock"/>
              </a:rPr>
              <a:t>Data mungkin berharga dan tidak dapat</a:t>
            </a:r>
            <a:endParaRPr sz="1800" b="1" i="0" u="none" strike="noStrike" cap="none">
              <a:solidFill>
                <a:srgbClr val="000000"/>
              </a:solidFill>
              <a:latin typeface="Overlock"/>
              <a:ea typeface="Overlock"/>
              <a:cs typeface="Overlock"/>
              <a:sym typeface="Overlock"/>
            </a:endParaRPr>
          </a:p>
          <a:p>
            <a:pPr marL="285750" marR="0" lvl="0" indent="-285750" algn="just" rtl="0">
              <a:lnSpc>
                <a:spcPct val="200000"/>
              </a:lnSpc>
              <a:spcBef>
                <a:spcPts val="0"/>
              </a:spcBef>
              <a:spcAft>
                <a:spcPts val="0"/>
              </a:spcAft>
              <a:buClr>
                <a:srgbClr val="000000"/>
              </a:buClr>
              <a:buSzPts val="1800"/>
              <a:buFont typeface="Noto Sans Symbols"/>
              <a:buChar char="❑"/>
            </a:pPr>
            <a:r>
              <a:rPr lang="en-US" sz="1800" b="1" i="0" u="none" strike="noStrike" cap="none">
                <a:solidFill>
                  <a:srgbClr val="000000"/>
                </a:solidFill>
                <a:latin typeface="Overlock"/>
                <a:ea typeface="Overlock"/>
                <a:cs typeface="Overlock"/>
                <a:sym typeface="Overlock"/>
              </a:rPr>
              <a:t>File itu mencerminkan hasil pekerjaan yang lama dan mahal. Sering pekerjaan itu tidak dapat diulangi.   </a:t>
            </a:r>
            <a:endParaRPr sz="1400" b="0" i="0" u="none" strike="noStrike" cap="none">
              <a:solidFill>
                <a:srgbClr val="000000"/>
              </a:solidFill>
              <a:latin typeface="Arial"/>
              <a:ea typeface="Arial"/>
              <a:cs typeface="Arial"/>
              <a:sym typeface="Arial"/>
            </a:endParaRPr>
          </a:p>
          <a:p>
            <a:pPr marL="285750" marR="0" lvl="0" indent="-285750" algn="just" rtl="0">
              <a:lnSpc>
                <a:spcPct val="200000"/>
              </a:lnSpc>
              <a:spcBef>
                <a:spcPts val="0"/>
              </a:spcBef>
              <a:spcAft>
                <a:spcPts val="0"/>
              </a:spcAft>
              <a:buClr>
                <a:srgbClr val="000000"/>
              </a:buClr>
              <a:buSzPts val="1800"/>
              <a:buFont typeface="Noto Sans Symbols"/>
              <a:buChar char="❑"/>
            </a:pPr>
            <a:r>
              <a:rPr lang="en-US" sz="1800" b="1" i="0" u="none" strike="noStrike" cap="none">
                <a:solidFill>
                  <a:srgbClr val="000000"/>
                </a:solidFill>
                <a:latin typeface="Overlock"/>
                <a:ea typeface="Overlock"/>
                <a:cs typeface="Overlock"/>
                <a:sym typeface="Overlock"/>
              </a:rPr>
              <a:t>Boleh dikatakan, data yang tersimpan di komputer biasanya jauh lebih bernilai daripada komputer itu sendiri.  </a:t>
            </a:r>
            <a:endParaRPr sz="1400" b="0" i="0" u="none" strike="noStrike" cap="none">
              <a:solidFill>
                <a:srgbClr val="000000"/>
              </a:solidFill>
              <a:latin typeface="Arial"/>
              <a:ea typeface="Arial"/>
              <a:cs typeface="Arial"/>
              <a:sym typeface="Arial"/>
            </a:endParaRPr>
          </a:p>
          <a:p>
            <a:pPr marL="285750" marR="0" lvl="0" indent="-184150" algn="just" rtl="0">
              <a:lnSpc>
                <a:spcPct val="150000"/>
              </a:lnSpc>
              <a:spcBef>
                <a:spcPts val="0"/>
              </a:spcBef>
              <a:spcAft>
                <a:spcPts val="0"/>
              </a:spcAft>
              <a:buClr>
                <a:srgbClr val="000000"/>
              </a:buClr>
              <a:buSzPts val="1600"/>
              <a:buFont typeface="Noto Sans Symbols"/>
              <a:buNone/>
            </a:pPr>
            <a:endParaRPr sz="1600" b="1" i="0" u="none" strike="noStrike" cap="none">
              <a:solidFill>
                <a:srgbClr val="000000"/>
              </a:solidFill>
              <a:latin typeface="Overlock"/>
              <a:ea typeface="Overlock"/>
              <a:cs typeface="Overlock"/>
              <a:sym typeface="Overlock"/>
            </a:endParaRPr>
          </a:p>
        </p:txBody>
      </p:sp>
      <p:sp>
        <p:nvSpPr>
          <p:cNvPr id="141" name="Google Shape;141;p4"/>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142" name="Google Shape;142;p4" descr="Suka Animasi? Yuk, Telusuri Sejarah Perkembangannya! – KelasAnimasi.Com"/>
          <p:cNvPicPr preferRelativeResize="0"/>
          <p:nvPr/>
        </p:nvPicPr>
        <p:blipFill rotWithShape="1">
          <a:blip r:embed="rId4">
            <a:alphaModFix/>
          </a:blip>
          <a:srcRect/>
          <a:stretch/>
        </p:blipFill>
        <p:spPr>
          <a:xfrm>
            <a:off x="6380661" y="1912235"/>
            <a:ext cx="3049115" cy="304911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5"/>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5"/>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49" name="Google Shape;149;p5"/>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50" name="Google Shape;150;p5"/>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F3570"/>
                </a:solidFill>
                <a:latin typeface="Overlock"/>
                <a:ea typeface="Overlock"/>
                <a:cs typeface="Overlock"/>
                <a:sym typeface="Overlock"/>
              </a:rPr>
              <a:t>Kehilangan</a:t>
            </a:r>
            <a:r>
              <a:rPr lang="en-US" sz="2800" b="1" i="0" u="none" strike="noStrike" cap="none" dirty="0">
                <a:solidFill>
                  <a:srgbClr val="0F3570"/>
                </a:solidFill>
                <a:latin typeface="Overlock"/>
                <a:ea typeface="Overlock"/>
                <a:cs typeface="Overlock"/>
                <a:sym typeface="Overlock"/>
              </a:rPr>
              <a:t> Data</a:t>
            </a:r>
            <a:endParaRPr sz="2800" b="1" i="0" u="none" strike="noStrike" cap="none" dirty="0">
              <a:solidFill>
                <a:srgbClr val="0F3570"/>
              </a:solidFill>
              <a:latin typeface="Overlock"/>
              <a:ea typeface="Overlock"/>
              <a:cs typeface="Overlock"/>
              <a:sym typeface="Overlock"/>
            </a:endParaRPr>
          </a:p>
        </p:txBody>
      </p:sp>
      <p:sp>
        <p:nvSpPr>
          <p:cNvPr id="151" name="Google Shape;151;p5"/>
          <p:cNvSpPr txBox="1"/>
          <p:nvPr/>
        </p:nvSpPr>
        <p:spPr>
          <a:xfrm>
            <a:off x="150851" y="1393345"/>
            <a:ext cx="5910316" cy="3354734"/>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Overlock"/>
                <a:ea typeface="Overlock"/>
                <a:cs typeface="Overlock"/>
                <a:sym typeface="Overlock"/>
              </a:rPr>
              <a:t>Dapat hilang karena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Overlock"/>
                <a:ea typeface="Overlock"/>
                <a:cs typeface="Overlock"/>
                <a:sym typeface="Overlock"/>
              </a:rPr>
              <a:t>Komputer rusak karena masalah hardware. perangkat penyimpanan data Kerusakan lebih dini bila ada gangguan listrik, petir, atau lingkup yang terlalu panas, lembab,berdebu dan tanpa AC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Overlock"/>
                <a:ea typeface="Overlock"/>
                <a:cs typeface="Overlock"/>
                <a:sym typeface="Overlock"/>
              </a:rPr>
              <a:t>Data dapat dihancurkan oleh masalah software seperti terjadi crash di aplikasi program</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Overlock"/>
                <a:ea typeface="Overlock"/>
                <a:cs typeface="Overlock"/>
                <a:sym typeface="Overlock"/>
              </a:rPr>
              <a:t>Kesalahan Manusia menghapus data secara sengaja atau tidak sengaja atau bahkan dicuri.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Overlock"/>
                <a:ea typeface="Overlock"/>
                <a:cs typeface="Overlock"/>
                <a:sym typeface="Overlock"/>
              </a:rPr>
              <a:t>Masalah virus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600"/>
              </a:spcAft>
              <a:buClr>
                <a:srgbClr val="000000"/>
              </a:buClr>
              <a:buSzPts val="1600"/>
              <a:buFont typeface="Noto Sans Symbols"/>
              <a:buChar char="❑"/>
            </a:pPr>
            <a:r>
              <a:rPr lang="en-US" sz="1600" b="0" i="0" u="none" strike="noStrike" cap="none">
                <a:solidFill>
                  <a:srgbClr val="000000"/>
                </a:solidFill>
                <a:latin typeface="Overlock"/>
                <a:ea typeface="Overlock"/>
                <a:cs typeface="Overlock"/>
                <a:sym typeface="Overlock"/>
              </a:rPr>
              <a:t>Bencana alam</a:t>
            </a:r>
            <a:endParaRPr sz="1600" b="0" i="0" u="none" strike="noStrike" cap="none">
              <a:solidFill>
                <a:srgbClr val="000000"/>
              </a:solidFill>
              <a:latin typeface="Overlock"/>
              <a:ea typeface="Overlock"/>
              <a:cs typeface="Overlock"/>
              <a:sym typeface="Overlock"/>
            </a:endParaRPr>
          </a:p>
        </p:txBody>
      </p:sp>
      <p:sp>
        <p:nvSpPr>
          <p:cNvPr id="152" name="Google Shape;152;p5"/>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153" name="Google Shape;153;p5" descr="Young man find and lost data in folder flat vector 2920650 Vector Art at  Vecteezy"/>
          <p:cNvPicPr preferRelativeResize="0"/>
          <p:nvPr/>
        </p:nvPicPr>
        <p:blipFill rotWithShape="1">
          <a:blip r:embed="rId4">
            <a:alphaModFix/>
          </a:blip>
          <a:srcRect t="10526" b="12475"/>
          <a:stretch/>
        </p:blipFill>
        <p:spPr>
          <a:xfrm flipH="1">
            <a:off x="5349648" y="1782015"/>
            <a:ext cx="4129045" cy="317933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6"/>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6"/>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60" name="Google Shape;160;p6"/>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61" name="Google Shape;161;p6"/>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rgbClr val="0F3570"/>
                </a:solidFill>
                <a:latin typeface="Overlock"/>
                <a:ea typeface="Overlock"/>
                <a:cs typeface="Overlock"/>
                <a:sym typeface="Overlock"/>
              </a:rPr>
              <a:t>Cara </a:t>
            </a:r>
            <a:r>
              <a:rPr lang="en-US" sz="2800" b="1" i="0" u="none" strike="noStrike" cap="none" dirty="0" err="1">
                <a:solidFill>
                  <a:srgbClr val="0F3570"/>
                </a:solidFill>
                <a:latin typeface="Overlock"/>
                <a:ea typeface="Overlock"/>
                <a:cs typeface="Overlock"/>
                <a:sym typeface="Overlock"/>
              </a:rPr>
              <a:t>Mengamankan</a:t>
            </a:r>
            <a:r>
              <a:rPr lang="en-US" sz="2800" b="1" i="0" u="none" strike="noStrike" cap="none" dirty="0">
                <a:solidFill>
                  <a:srgbClr val="0F3570"/>
                </a:solidFill>
                <a:latin typeface="Overlock"/>
                <a:ea typeface="Overlock"/>
                <a:cs typeface="Overlock"/>
                <a:sym typeface="Overlock"/>
              </a:rPr>
              <a:t> File Project Editing</a:t>
            </a:r>
            <a:endParaRPr sz="2800" b="1" i="0" u="none" strike="noStrike" cap="none" dirty="0">
              <a:solidFill>
                <a:srgbClr val="0F3570"/>
              </a:solidFill>
              <a:latin typeface="Overlock"/>
              <a:ea typeface="Overlock"/>
              <a:cs typeface="Overlock"/>
              <a:sym typeface="Overlock"/>
            </a:endParaRPr>
          </a:p>
        </p:txBody>
      </p:sp>
      <p:sp>
        <p:nvSpPr>
          <p:cNvPr id="162" name="Google Shape;162;p6"/>
          <p:cNvSpPr txBox="1"/>
          <p:nvPr/>
        </p:nvSpPr>
        <p:spPr>
          <a:xfrm>
            <a:off x="873575" y="1393350"/>
            <a:ext cx="7460400" cy="2339700"/>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1200"/>
              </a:spcBef>
              <a:spcAft>
                <a:spcPts val="1200"/>
              </a:spcAft>
              <a:buClr>
                <a:schemeClr val="dk1"/>
              </a:buClr>
              <a:buSzPts val="1100"/>
              <a:buFont typeface="Arial"/>
              <a:buNone/>
            </a:pPr>
            <a:r>
              <a:rPr lang="en-US" sz="1400" b="0" i="0" u="none" strike="noStrike" cap="none">
                <a:solidFill>
                  <a:schemeClr val="dk1"/>
                </a:solidFill>
                <a:latin typeface="Cambria"/>
                <a:ea typeface="Cambria"/>
                <a:cs typeface="Cambria"/>
                <a:sym typeface="Cambria"/>
              </a:rPr>
              <a:t>Sebagai video editor kemungkinan besar hal yang terjadi ialah kehilangan data atau data corrupt, baik bahan master shooting, hingga project yang sedang dilakukan. Kehilangan data tersebut seringkali disebabkan oleh berbagai hal, baik kerusakan software, kerusakan computer bahkan hal-hal luar seperti voltase turun, mati listrik yang tiba-tiba dan sebagainya. Sebagai langkah prefentif kasus kehilangan data tersebut, terdapat beberapa langkah yang mampu dilakukan o</a:t>
            </a:r>
            <a:r>
              <a:rPr lang="en-US" sz="1200" b="0" i="0" u="none" strike="noStrike" cap="none">
                <a:solidFill>
                  <a:schemeClr val="dk1"/>
                </a:solidFill>
                <a:latin typeface="Cambria"/>
                <a:ea typeface="Cambria"/>
                <a:cs typeface="Cambria"/>
                <a:sym typeface="Cambria"/>
              </a:rPr>
              <a:t>l</a:t>
            </a:r>
            <a:r>
              <a:rPr lang="en-US" sz="1400" b="0" i="0" u="none" strike="noStrike" cap="none">
                <a:solidFill>
                  <a:schemeClr val="dk1"/>
                </a:solidFill>
                <a:latin typeface="Cambria"/>
                <a:ea typeface="Cambria"/>
                <a:cs typeface="Cambria"/>
                <a:sym typeface="Cambria"/>
              </a:rPr>
              <a:t>eh seorang editor untuk mengamankan file-file project. Berikut, cara mengamankan data file project editing :</a:t>
            </a:r>
            <a:endParaRPr sz="1400" b="1" i="0" u="none" strike="noStrike" cap="none">
              <a:solidFill>
                <a:srgbClr val="000000"/>
              </a:solidFill>
              <a:latin typeface="Overlock"/>
              <a:ea typeface="Overlock"/>
              <a:cs typeface="Overlock"/>
              <a:sym typeface="Overlock"/>
            </a:endParaRPr>
          </a:p>
        </p:txBody>
      </p:sp>
      <p:sp>
        <p:nvSpPr>
          <p:cNvPr id="163" name="Google Shape;163;p6"/>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164" name="Google Shape;164;p6"/>
          <p:cNvSpPr txBox="1"/>
          <p:nvPr/>
        </p:nvSpPr>
        <p:spPr>
          <a:xfrm>
            <a:off x="4227865" y="1699092"/>
            <a:ext cx="4042500" cy="431100"/>
          </a:xfrm>
          <a:prstGeom prst="rect">
            <a:avLst/>
          </a:prstGeom>
          <a:noFill/>
          <a:ln>
            <a:noFill/>
          </a:ln>
        </p:spPr>
        <p:txBody>
          <a:bodyPr spcFirstLastPara="1" wrap="square" lIns="91425" tIns="91425" rIns="91425" bIns="91425" anchor="t" anchorCtr="0">
            <a:spAutoFit/>
          </a:bodyPr>
          <a:lstStyle/>
          <a:p>
            <a:pPr marL="285750" marR="0" lvl="0" indent="-285750" algn="just" rtl="0">
              <a:lnSpc>
                <a:spcPct val="100000"/>
              </a:lnSpc>
              <a:spcBef>
                <a:spcPts val="600"/>
              </a:spcBef>
              <a:spcAft>
                <a:spcPts val="600"/>
              </a:spcAft>
              <a:buClr>
                <a:srgbClr val="000000"/>
              </a:buClr>
              <a:buSzPts val="1600"/>
              <a:buFont typeface="Noto Sans Symbols"/>
              <a:buChar char="✔"/>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7"/>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7"/>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71" name="Google Shape;171;p7"/>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72" name="Google Shape;172;p7"/>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F3570"/>
                </a:solidFill>
                <a:latin typeface="Overlock"/>
                <a:ea typeface="Overlock"/>
                <a:cs typeface="Overlock"/>
                <a:sym typeface="Overlock"/>
              </a:rPr>
              <a:t>Manajemen</a:t>
            </a:r>
            <a:r>
              <a:rPr lang="en-US" sz="2800" b="1" i="0" u="none" strike="noStrike" cap="none" dirty="0">
                <a:solidFill>
                  <a:srgbClr val="0F3570"/>
                </a:solidFill>
                <a:latin typeface="Overlock"/>
                <a:ea typeface="Overlock"/>
                <a:cs typeface="Overlock"/>
                <a:sym typeface="Overlock"/>
              </a:rPr>
              <a:t> </a:t>
            </a:r>
            <a:r>
              <a:rPr lang="en-US" sz="2800" b="1" i="0" u="none" strike="noStrike" cap="none" dirty="0" err="1">
                <a:solidFill>
                  <a:srgbClr val="0F3570"/>
                </a:solidFill>
                <a:latin typeface="Overlock"/>
                <a:ea typeface="Overlock"/>
                <a:cs typeface="Overlock"/>
                <a:sym typeface="Overlock"/>
              </a:rPr>
              <a:t>Hardisk</a:t>
            </a:r>
            <a:r>
              <a:rPr lang="en-US" sz="2800" b="1" i="0" u="none" strike="noStrike" cap="none" dirty="0">
                <a:solidFill>
                  <a:srgbClr val="0F3570"/>
                </a:solidFill>
                <a:latin typeface="Overlock"/>
                <a:ea typeface="Overlock"/>
                <a:cs typeface="Overlock"/>
                <a:sym typeface="Overlock"/>
              </a:rPr>
              <a:t> </a:t>
            </a:r>
            <a:endParaRPr sz="2800" b="1" i="0" u="none" strike="noStrike" cap="none" dirty="0">
              <a:solidFill>
                <a:srgbClr val="0F3570"/>
              </a:solidFill>
              <a:latin typeface="Overlock"/>
              <a:ea typeface="Overlock"/>
              <a:cs typeface="Overlock"/>
              <a:sym typeface="Overlock"/>
            </a:endParaRPr>
          </a:p>
        </p:txBody>
      </p:sp>
      <p:sp>
        <p:nvSpPr>
          <p:cNvPr id="173" name="Google Shape;173;p7"/>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174" name="Google Shape;174;p7"/>
          <p:cNvSpPr txBox="1"/>
          <p:nvPr/>
        </p:nvSpPr>
        <p:spPr>
          <a:xfrm>
            <a:off x="150850" y="1162095"/>
            <a:ext cx="8583900" cy="3617100"/>
          </a:xfrm>
          <a:prstGeom prst="rect">
            <a:avLst/>
          </a:prstGeom>
          <a:noFill/>
          <a:ln>
            <a:noFill/>
          </a:ln>
        </p:spPr>
        <p:txBody>
          <a:bodyPr spcFirstLastPara="1" wrap="square" lIns="91425" tIns="91425" rIns="91425" bIns="91425" anchor="t" anchorCtr="0">
            <a:spAutoFit/>
          </a:bodyPr>
          <a:lstStyle/>
          <a:p>
            <a:pPr marL="269999" marR="0" lvl="0" indent="0" algn="just" rtl="0">
              <a:lnSpc>
                <a:spcPct val="150000"/>
              </a:lnSpc>
              <a:spcBef>
                <a:spcPts val="1200"/>
              </a:spcBef>
              <a:spcAft>
                <a:spcPts val="0"/>
              </a:spcAft>
              <a:buClr>
                <a:schemeClr val="dk1"/>
              </a:buClr>
              <a:buSzPts val="1100"/>
              <a:buFont typeface="Arial"/>
              <a:buNone/>
            </a:pPr>
            <a:r>
              <a:rPr lang="en-US" sz="1400" b="0" i="0" u="none" strike="noStrike" cap="none">
                <a:solidFill>
                  <a:schemeClr val="dk1"/>
                </a:solidFill>
                <a:latin typeface="Cambria"/>
                <a:ea typeface="Cambria"/>
                <a:cs typeface="Cambria"/>
                <a:sym typeface="Cambria"/>
              </a:rPr>
              <a:t>Hardisk adalah hal terpenting bagi seorang editor, karena bahan mentah sampai final realese hasil akhirnya tersimpan di HDD , untuk itu management keamaan data adalah hal utama, sebagai bahan pertimbangan jika memungkinkan hardisk terbagi sbb;</a:t>
            </a:r>
            <a:endParaRPr sz="1400" b="0" i="0" u="none" strike="noStrike" cap="none">
              <a:solidFill>
                <a:schemeClr val="dk1"/>
              </a:solidFill>
              <a:latin typeface="Cambria"/>
              <a:ea typeface="Cambria"/>
              <a:cs typeface="Cambria"/>
              <a:sym typeface="Cambria"/>
            </a:endParaRPr>
          </a:p>
          <a:p>
            <a:pPr marL="540000" marR="0" lvl="0" indent="-317499" algn="just" rtl="0">
              <a:lnSpc>
                <a:spcPct val="150000"/>
              </a:lnSpc>
              <a:spcBef>
                <a:spcPts val="120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HDD Master Shoot (file asli hasil shooting) external HDD</a:t>
            </a:r>
            <a:endParaRPr sz="1400" b="0" i="0" u="none" strike="noStrike" cap="none">
              <a:solidFill>
                <a:schemeClr val="dk1"/>
              </a:solidFill>
              <a:latin typeface="Cambria"/>
              <a:ea typeface="Cambria"/>
              <a:cs typeface="Cambria"/>
              <a:sym typeface="Cambria"/>
            </a:endParaRPr>
          </a:p>
          <a:p>
            <a:pPr marL="540000" marR="0" lvl="0" indent="-317499" algn="just" rtl="0">
              <a:lnSpc>
                <a:spcPct val="150000"/>
              </a:lnSpc>
              <a:spcBef>
                <a:spcPts val="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HDD back up file (Cloning HDD master shot) External HDD</a:t>
            </a:r>
            <a:endParaRPr sz="1400" b="0" i="0" u="none" strike="noStrike" cap="none">
              <a:solidFill>
                <a:schemeClr val="dk1"/>
              </a:solidFill>
              <a:latin typeface="Cambria"/>
              <a:ea typeface="Cambria"/>
              <a:cs typeface="Cambria"/>
              <a:sym typeface="Cambria"/>
            </a:endParaRPr>
          </a:p>
          <a:p>
            <a:pPr marL="540000" marR="0" lvl="0" indent="-317499" algn="just" rtl="0">
              <a:lnSpc>
                <a:spcPct val="150000"/>
              </a:lnSpc>
              <a:spcBef>
                <a:spcPts val="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 HDD kerja editing Internal HDD</a:t>
            </a:r>
            <a:endParaRPr sz="1400" b="0" i="0" u="none" strike="noStrike" cap="none">
              <a:solidFill>
                <a:schemeClr val="dk1"/>
              </a:solidFill>
              <a:latin typeface="Cambria"/>
              <a:ea typeface="Cambria"/>
              <a:cs typeface="Cambria"/>
              <a:sym typeface="Cambria"/>
            </a:endParaRPr>
          </a:p>
          <a:p>
            <a:pPr marL="269999" marR="0" lvl="0" indent="0" algn="just" rtl="0">
              <a:lnSpc>
                <a:spcPct val="150000"/>
              </a:lnSpc>
              <a:spcBef>
                <a:spcPts val="1200"/>
              </a:spcBef>
              <a:spcAft>
                <a:spcPts val="1200"/>
              </a:spcAft>
              <a:buClr>
                <a:schemeClr val="dk1"/>
              </a:buClr>
              <a:buSzPts val="1100"/>
              <a:buFont typeface="Arial"/>
              <a:buNone/>
            </a:pPr>
            <a:r>
              <a:rPr lang="en-US" sz="1400" b="0" i="0" u="none" strike="noStrike" cap="none">
                <a:solidFill>
                  <a:schemeClr val="dk1"/>
                </a:solidFill>
                <a:latin typeface="Cambria"/>
                <a:ea typeface="Cambria"/>
                <a:cs typeface="Cambria"/>
                <a:sym typeface="Cambria"/>
              </a:rPr>
              <a:t>Dengan kata lain, untuk satu pelaksanaan project editor minimal memiliki dua hardisk eksternal untuk proses editing. Langkah ini dilakukan dengan tujuan apabila dalam jangka waktu pengerjaan, file yang sedang diedit mengalami error atau corrupt, maka editor masih memiliki data backup file asli untuk pekerjaannya, sehingga data shooting yang ada tidak hilang sekejap mata.</a:t>
            </a:r>
            <a:endParaRPr sz="1400" b="0" i="0" u="none" strike="noStrike" cap="none">
              <a:solidFill>
                <a:srgbClr val="000000"/>
              </a:solidFill>
              <a:latin typeface="Overlock"/>
              <a:ea typeface="Overlock"/>
              <a:cs typeface="Overlock"/>
              <a:sym typeface="Overloc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8"/>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8"/>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81" name="Google Shape;181;p8"/>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82" name="Google Shape;182;p8"/>
          <p:cNvSpPr txBox="1"/>
          <p:nvPr/>
        </p:nvSpPr>
        <p:spPr>
          <a:xfrm>
            <a:off x="150850" y="491780"/>
            <a:ext cx="8183400" cy="615600"/>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F3570"/>
                </a:solidFill>
                <a:latin typeface="Overlock"/>
                <a:ea typeface="Overlock"/>
                <a:cs typeface="Overlock"/>
                <a:sym typeface="Overlock"/>
              </a:rPr>
              <a:t>Manajemen File</a:t>
            </a:r>
            <a:endParaRPr sz="2800" b="1" i="0" u="none" strike="noStrike" cap="none">
              <a:solidFill>
                <a:srgbClr val="0F3570"/>
              </a:solidFill>
              <a:latin typeface="Overlock"/>
              <a:ea typeface="Overlock"/>
              <a:cs typeface="Overlock"/>
              <a:sym typeface="Overlock"/>
            </a:endParaRPr>
          </a:p>
        </p:txBody>
      </p:sp>
      <p:sp>
        <p:nvSpPr>
          <p:cNvPr id="183" name="Google Shape;183;p8"/>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184" name="Google Shape;184;p8"/>
          <p:cNvSpPr txBox="1"/>
          <p:nvPr/>
        </p:nvSpPr>
        <p:spPr>
          <a:xfrm>
            <a:off x="3674425" y="1293775"/>
            <a:ext cx="5246400" cy="2493600"/>
          </a:xfrm>
          <a:prstGeom prst="rect">
            <a:avLst/>
          </a:prstGeom>
          <a:noFill/>
          <a:ln>
            <a:noFill/>
          </a:ln>
        </p:spPr>
        <p:txBody>
          <a:bodyPr spcFirstLastPara="1" wrap="square" lIns="91425" tIns="91425" rIns="91425" bIns="91425" anchor="t" anchorCtr="0">
            <a:spAutoFit/>
          </a:bodyPr>
          <a:lstStyle/>
          <a:p>
            <a:pPr marL="179999" marR="0" lvl="0" indent="0" algn="just" rtl="0">
              <a:lnSpc>
                <a:spcPct val="150000"/>
              </a:lnSpc>
              <a:spcBef>
                <a:spcPts val="1200"/>
              </a:spcBef>
              <a:spcAft>
                <a:spcPts val="0"/>
              </a:spcAft>
              <a:buClr>
                <a:srgbClr val="000000"/>
              </a:buClr>
              <a:buSzPts val="1400"/>
              <a:buFont typeface="Arial"/>
              <a:buNone/>
            </a:pPr>
            <a:r>
              <a:rPr lang="en-US" sz="1400" b="0" i="0" u="none" strike="noStrike" cap="none">
                <a:solidFill>
                  <a:schemeClr val="dk1"/>
                </a:solidFill>
                <a:latin typeface="Cambria"/>
                <a:ea typeface="Cambria"/>
                <a:cs typeface="Cambria"/>
                <a:sym typeface="Cambria"/>
              </a:rPr>
              <a:t>Memisahkan dan memanage guna kerapihan file juga hal yang penting, selain mempermudah akses file dan pengumpulan data , biasayanya pengumpulan data ini berdasar;</a:t>
            </a:r>
            <a:endParaRPr sz="1400" b="0" i="0" u="none" strike="noStrike" cap="none">
              <a:solidFill>
                <a:schemeClr val="dk1"/>
              </a:solidFill>
              <a:latin typeface="Cambria"/>
              <a:ea typeface="Cambria"/>
              <a:cs typeface="Cambria"/>
              <a:sym typeface="Cambria"/>
            </a:endParaRPr>
          </a:p>
          <a:p>
            <a:pPr marL="457200" marR="0" lvl="0" indent="-317500" algn="just" rtl="0">
              <a:lnSpc>
                <a:spcPct val="150000"/>
              </a:lnSpc>
              <a:spcBef>
                <a:spcPts val="120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  Type file ( video , audio, text, picture, efx , dsb)</a:t>
            </a:r>
            <a:endParaRPr sz="1400" b="0" i="0" u="none" strike="noStrike" cap="none">
              <a:solidFill>
                <a:schemeClr val="dk1"/>
              </a:solidFill>
              <a:latin typeface="Cambria"/>
              <a:ea typeface="Cambria"/>
              <a:cs typeface="Cambria"/>
              <a:sym typeface="Cambria"/>
            </a:endParaRPr>
          </a:p>
          <a:p>
            <a:pPr marL="457200" marR="0" lvl="0" indent="-317500" algn="just" rtl="0">
              <a:lnSpc>
                <a:spcPct val="150000"/>
              </a:lnSpc>
              <a:spcBef>
                <a:spcPts val="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 Scene selection folder</a:t>
            </a:r>
            <a:endParaRPr sz="1400" b="0" i="0" u="none" strike="noStrike" cap="none">
              <a:solidFill>
                <a:schemeClr val="dk1"/>
              </a:solidFill>
              <a:latin typeface="Cambria"/>
              <a:ea typeface="Cambria"/>
              <a:cs typeface="Cambria"/>
              <a:sym typeface="Cambria"/>
            </a:endParaRPr>
          </a:p>
          <a:p>
            <a:pPr marL="457200" marR="0" lvl="0" indent="-317500" algn="just" rtl="0">
              <a:lnSpc>
                <a:spcPct val="150000"/>
              </a:lnSpc>
              <a:spcBef>
                <a:spcPts val="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Stock shoot.</a:t>
            </a:r>
            <a:endParaRPr sz="1400" b="0" i="0" u="none" strike="noStrike" cap="none">
              <a:solidFill>
                <a:schemeClr val="dk1"/>
              </a:solidFill>
              <a:latin typeface="Cambria"/>
              <a:ea typeface="Cambria"/>
              <a:cs typeface="Cambria"/>
              <a:sym typeface="Cambria"/>
            </a:endParaRPr>
          </a:p>
          <a:p>
            <a:pPr marL="457200" marR="0" lvl="0" indent="-317500" algn="just" rtl="0">
              <a:lnSpc>
                <a:spcPct val="150000"/>
              </a:lnSpc>
              <a:spcBef>
                <a:spcPts val="0"/>
              </a:spcBef>
              <a:spcAft>
                <a:spcPts val="0"/>
              </a:spcAft>
              <a:buClr>
                <a:schemeClr val="dk1"/>
              </a:buClr>
              <a:buSzPts val="1400"/>
              <a:buFont typeface="Cambria"/>
              <a:buAutoNum type="arabicPeriod"/>
            </a:pPr>
            <a:r>
              <a:rPr lang="en-US" sz="1400" b="0" i="0" u="none" strike="noStrike" cap="none">
                <a:solidFill>
                  <a:schemeClr val="dk1"/>
                </a:solidFill>
                <a:latin typeface="Cambria"/>
                <a:ea typeface="Cambria"/>
                <a:cs typeface="Cambria"/>
                <a:sym typeface="Cambria"/>
              </a:rPr>
              <a:t>  Back sound</a:t>
            </a:r>
            <a:endParaRPr sz="1400" b="1" i="0" u="none" strike="noStrike" cap="none">
              <a:solidFill>
                <a:srgbClr val="000000"/>
              </a:solidFill>
              <a:latin typeface="Overlock"/>
              <a:ea typeface="Overlock"/>
              <a:cs typeface="Overlock"/>
              <a:sym typeface="Overlock"/>
            </a:endParaRPr>
          </a:p>
        </p:txBody>
      </p:sp>
      <p:pic>
        <p:nvPicPr>
          <p:cNvPr id="185" name="Google Shape;185;p8" descr="Cara Cek Apakah Data Pribadi Bocor dan Apa yang Harus Dilakukan"/>
          <p:cNvPicPr preferRelativeResize="0"/>
          <p:nvPr/>
        </p:nvPicPr>
        <p:blipFill rotWithShape="1">
          <a:blip r:embed="rId4">
            <a:alphaModFix/>
          </a:blip>
          <a:srcRect/>
          <a:stretch/>
        </p:blipFill>
        <p:spPr>
          <a:xfrm>
            <a:off x="0" y="1732611"/>
            <a:ext cx="3531620" cy="19928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25ce5ceb0_0_5"/>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g1325ce5ceb0_0_5"/>
          <p:cNvSpPr txBox="1">
            <a:spLocks noGrp="1"/>
          </p:cNvSpPr>
          <p:nvPr>
            <p:ph type="subTitle" idx="1"/>
          </p:nvPr>
        </p:nvSpPr>
        <p:spPr>
          <a:xfrm>
            <a:off x="0" y="4787900"/>
            <a:ext cx="3735300" cy="193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92" name="Google Shape;192;g1325ce5ceb0_0_5"/>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93" name="Google Shape;193;g1325ce5ceb0_0_5"/>
          <p:cNvSpPr txBox="1"/>
          <p:nvPr/>
        </p:nvSpPr>
        <p:spPr>
          <a:xfrm>
            <a:off x="150850" y="491780"/>
            <a:ext cx="8183400" cy="615600"/>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F3570"/>
                </a:solidFill>
                <a:latin typeface="Overlock"/>
                <a:ea typeface="Overlock"/>
                <a:cs typeface="Overlock"/>
                <a:sym typeface="Overlock"/>
              </a:rPr>
              <a:t>Simpan Project di Dropbox atau Cloud Storage</a:t>
            </a:r>
            <a:endParaRPr sz="2800" b="1" i="0" u="none" strike="noStrike" cap="none">
              <a:solidFill>
                <a:srgbClr val="0F3570"/>
              </a:solidFill>
              <a:latin typeface="Overlock"/>
              <a:ea typeface="Overlock"/>
              <a:cs typeface="Overlock"/>
              <a:sym typeface="Overlock"/>
            </a:endParaRPr>
          </a:p>
        </p:txBody>
      </p:sp>
      <p:sp>
        <p:nvSpPr>
          <p:cNvPr id="194" name="Google Shape;194;g1325ce5ceb0_0_5"/>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US" sz="1500">
                <a:solidFill>
                  <a:srgbClr val="00F4AD"/>
                </a:solidFill>
                <a:latin typeface="Bebas Neue"/>
                <a:ea typeface="Bebas Neue"/>
                <a:cs typeface="Bebas Neue"/>
                <a:sym typeface="Bebas Neue"/>
              </a:rPr>
              <a:t>#Jadi</a:t>
            </a:r>
            <a:r>
              <a:rPr lang="en-US"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195" name="Google Shape;195;g1325ce5ceb0_0_5"/>
          <p:cNvSpPr txBox="1"/>
          <p:nvPr/>
        </p:nvSpPr>
        <p:spPr>
          <a:xfrm>
            <a:off x="436825" y="1293775"/>
            <a:ext cx="8037300" cy="2647500"/>
          </a:xfrm>
          <a:prstGeom prst="rect">
            <a:avLst/>
          </a:prstGeom>
          <a:noFill/>
          <a:ln>
            <a:noFill/>
          </a:ln>
        </p:spPr>
        <p:txBody>
          <a:bodyPr spcFirstLastPara="1" wrap="square" lIns="91425" tIns="91425" rIns="91425" bIns="91425" anchor="t" anchorCtr="0">
            <a:spAutoFit/>
          </a:bodyPr>
          <a:lstStyle/>
          <a:p>
            <a:pPr marL="269999" marR="0" lvl="0" indent="0" algn="just" rtl="0">
              <a:lnSpc>
                <a:spcPct val="150000"/>
              </a:lnSpc>
              <a:spcBef>
                <a:spcPts val="1200"/>
              </a:spcBef>
              <a:spcAft>
                <a:spcPts val="0"/>
              </a:spcAft>
              <a:buClr>
                <a:schemeClr val="dk1"/>
              </a:buClr>
              <a:buSzPts val="1100"/>
              <a:buFont typeface="Arial"/>
              <a:buNone/>
            </a:pPr>
            <a:r>
              <a:rPr lang="en-US" sz="1500" b="0" i="0" u="none" strike="noStrike" cap="none">
                <a:solidFill>
                  <a:schemeClr val="dk1"/>
                </a:solidFill>
                <a:latin typeface="Cambria"/>
                <a:ea typeface="Cambria"/>
                <a:cs typeface="Cambria"/>
                <a:sym typeface="Cambria"/>
              </a:rPr>
              <a:t>Dropbox merupakan salah satu penyedia layanan cloud storage yang memungkinkan editor untuk menyimpan file dalam bentuk foto, video, office maupun dalam bentuk folder ke server dropbox sehingga akan meminimalisir kehilangan data hardisk yang rusak atau hilang.</a:t>
            </a:r>
            <a:endParaRPr sz="1500" b="0" i="0" u="none" strike="noStrike" cap="none">
              <a:solidFill>
                <a:schemeClr val="dk1"/>
              </a:solidFill>
              <a:latin typeface="Cambria"/>
              <a:ea typeface="Cambria"/>
              <a:cs typeface="Cambria"/>
              <a:sym typeface="Cambria"/>
            </a:endParaRPr>
          </a:p>
          <a:p>
            <a:pPr marL="269999" marR="0" lvl="0" indent="0" algn="just" rtl="0">
              <a:lnSpc>
                <a:spcPct val="150000"/>
              </a:lnSpc>
              <a:spcBef>
                <a:spcPts val="1200"/>
              </a:spcBef>
              <a:spcAft>
                <a:spcPts val="1200"/>
              </a:spcAft>
              <a:buClr>
                <a:schemeClr val="dk1"/>
              </a:buClr>
              <a:buSzPts val="1100"/>
              <a:buFont typeface="Arial"/>
              <a:buNone/>
            </a:pPr>
            <a:r>
              <a:rPr lang="en-US" sz="1500" b="0" i="0" u="none" strike="noStrike" cap="none">
                <a:solidFill>
                  <a:schemeClr val="dk1"/>
                </a:solidFill>
                <a:latin typeface="Cambria"/>
                <a:ea typeface="Cambria"/>
                <a:cs typeface="Cambria"/>
                <a:sym typeface="Cambria"/>
              </a:rPr>
              <a:t>Selain itu, editor dapat mengakses file yang disimpan dalam dropbox dimanapun dan kapanpun, hanya dengan syarat memiliki koneksi internet. Namun, sebagaimana media-media lainnya, dropbox memiliki kelebihan dan kekurangan sebagai media penyimpanan project editing</a:t>
            </a:r>
            <a:endParaRPr sz="1500" b="1" i="0" u="none" strike="noStrike" cap="none">
              <a:solidFill>
                <a:srgbClr val="000000"/>
              </a:solidFill>
              <a:latin typeface="Overlock"/>
              <a:ea typeface="Overlock"/>
              <a:cs typeface="Overlock"/>
              <a:sym typeface="Overlock"/>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On-screen Show (16:9)</PresentationFormat>
  <Paragraphs>50</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Cambria</vt:lpstr>
      <vt:lpstr>Overlock</vt:lpstr>
      <vt:lpstr>Noto Sans Symbols</vt:lpstr>
      <vt:lpstr>Bebas Neue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Sofia Amalia</dc:creator>
  <cp:lastModifiedBy>DIKA</cp:lastModifiedBy>
  <cp:revision>1</cp:revision>
  <dcterms:modified xsi:type="dcterms:W3CDTF">2024-10-11T09:10:28Z</dcterms:modified>
</cp:coreProperties>
</file>