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4" r:id="rId9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56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B412D-EB15-4435-8251-805C50DD0062}" type="datetimeFigureOut">
              <a:rPr lang="id-ID" smtClean="0"/>
              <a:t>24/04/2020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74AD8-37ED-4E6A-87B4-675BD80B506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26854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B412D-EB15-4435-8251-805C50DD0062}" type="datetimeFigureOut">
              <a:rPr lang="id-ID" smtClean="0"/>
              <a:t>24/04/2020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74AD8-37ED-4E6A-87B4-675BD80B506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11487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B412D-EB15-4435-8251-805C50DD0062}" type="datetimeFigureOut">
              <a:rPr lang="id-ID" smtClean="0"/>
              <a:t>24/04/2020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74AD8-37ED-4E6A-87B4-675BD80B506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11516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B412D-EB15-4435-8251-805C50DD0062}" type="datetimeFigureOut">
              <a:rPr lang="id-ID" smtClean="0"/>
              <a:t>24/04/2020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74AD8-37ED-4E6A-87B4-675BD80B506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96598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B412D-EB15-4435-8251-805C50DD0062}" type="datetimeFigureOut">
              <a:rPr lang="id-ID" smtClean="0"/>
              <a:t>24/04/2020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74AD8-37ED-4E6A-87B4-675BD80B506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07144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B412D-EB15-4435-8251-805C50DD0062}" type="datetimeFigureOut">
              <a:rPr lang="id-ID" smtClean="0"/>
              <a:t>24/04/2020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74AD8-37ED-4E6A-87B4-675BD80B506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32111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B412D-EB15-4435-8251-805C50DD0062}" type="datetimeFigureOut">
              <a:rPr lang="id-ID" smtClean="0"/>
              <a:t>24/04/2020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74AD8-37ED-4E6A-87B4-675BD80B506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09507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B412D-EB15-4435-8251-805C50DD0062}" type="datetimeFigureOut">
              <a:rPr lang="id-ID" smtClean="0"/>
              <a:t>24/04/2020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74AD8-37ED-4E6A-87B4-675BD80B506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96481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B412D-EB15-4435-8251-805C50DD0062}" type="datetimeFigureOut">
              <a:rPr lang="id-ID" smtClean="0"/>
              <a:t>24/04/2020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74AD8-37ED-4E6A-87B4-675BD80B506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74914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B412D-EB15-4435-8251-805C50DD0062}" type="datetimeFigureOut">
              <a:rPr lang="id-ID" smtClean="0"/>
              <a:t>24/04/2020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74AD8-37ED-4E6A-87B4-675BD80B506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17119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B412D-EB15-4435-8251-805C50DD0062}" type="datetimeFigureOut">
              <a:rPr lang="id-ID" smtClean="0"/>
              <a:t>24/04/2020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74AD8-37ED-4E6A-87B4-675BD80B506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6679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8B412D-EB15-4435-8251-805C50DD0062}" type="datetimeFigureOut">
              <a:rPr lang="id-ID" smtClean="0"/>
              <a:t>24/04/2020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774AD8-37ED-4E6A-87B4-675BD80B506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71117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2130425"/>
            <a:ext cx="8352928" cy="1470025"/>
          </a:xfrm>
          <a:solidFill>
            <a:schemeClr val="accent5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d-ID" sz="3600" dirty="0" smtClean="0"/>
              <a:t>Menjadi Pemimpin yang </a:t>
            </a:r>
            <a:r>
              <a:rPr lang="id-ID" sz="3600" dirty="0" smtClean="0"/>
              <a:t>Kreatif dalam Organisasi</a:t>
            </a:r>
            <a:endParaRPr lang="id-ID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LightScreen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id-ID" b="1" dirty="0" smtClean="0"/>
              <a:t>Pertemuan ke 2</a:t>
            </a:r>
            <a:endParaRPr lang="id-ID" b="1" dirty="0"/>
          </a:p>
        </p:txBody>
      </p:sp>
    </p:spTree>
    <p:extLst>
      <p:ext uri="{BB962C8B-B14F-4D97-AF65-F5344CB8AC3E}">
        <p14:creationId xmlns:p14="http://schemas.microsoft.com/office/powerpoint/2010/main" val="3926695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5040560" cy="922114"/>
          </a:xfrm>
          <a:blipFill>
            <a:blip r:embed="rId2"/>
            <a:tile tx="0" ty="0" sx="100000" sy="100000" flip="none" algn="tl"/>
          </a:blipFill>
          <a:ln>
            <a:solidFill>
              <a:srgbClr val="00B0F0"/>
            </a:solidFill>
          </a:ln>
        </p:spPr>
        <p:txBody>
          <a:bodyPr>
            <a:normAutofit/>
          </a:bodyPr>
          <a:lstStyle/>
          <a:p>
            <a:r>
              <a:rPr lang="id-ID" sz="3200" dirty="0" smtClean="0"/>
              <a:t>Ciri pemimpin kreatif</a:t>
            </a:r>
            <a:endParaRPr lang="id-ID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28592"/>
          </a:xfrm>
          <a:blipFill>
            <a:blip r:embed="rId2"/>
            <a:tile tx="0" ty="0" sx="100000" sy="100000" flip="none" algn="tl"/>
          </a:blip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d-ID" sz="2800" dirty="0" smtClean="0"/>
              <a:t>Memiliki kepercayaan diri</a:t>
            </a:r>
          </a:p>
          <a:p>
            <a:r>
              <a:rPr lang="id-ID" sz="2800" dirty="0" smtClean="0"/>
              <a:t>Memiliki pengalaman yang tepat untuk mengembangkan ide-ide</a:t>
            </a:r>
          </a:p>
          <a:p>
            <a:r>
              <a:rPr lang="id-ID" sz="2800" dirty="0" smtClean="0"/>
              <a:t>Memiliki kekuatan berpikir positif &amp; memberi teladan</a:t>
            </a:r>
          </a:p>
          <a:p>
            <a:r>
              <a:rPr lang="id-ID" sz="2800" dirty="0" smtClean="0"/>
              <a:t>Menciptakan hubungan interpersonal yang berkualiats dan profesional</a:t>
            </a:r>
          </a:p>
          <a:p>
            <a:r>
              <a:rPr lang="id-ID" sz="2800" dirty="0" smtClean="0"/>
              <a:t>Mampu memberikan inspirasi kepada karyawan</a:t>
            </a:r>
          </a:p>
          <a:p>
            <a:r>
              <a:rPr lang="id-ID" sz="2800" dirty="0" smtClean="0"/>
              <a:t>Kemampuan menghasilkan gagasan yang tidak biasa </a:t>
            </a:r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281993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5760640" cy="778098"/>
          </a:xfr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id-ID" sz="3200" dirty="0" smtClean="0">
                <a:latin typeface="+mn-lt"/>
              </a:rPr>
              <a:t>Pengertian Kreatifitas </a:t>
            </a:r>
            <a:endParaRPr lang="id-ID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328592"/>
          </a:xfrm>
          <a:blipFill>
            <a:blip r:embed="rId4"/>
            <a:tile tx="0" ty="0" sx="100000" sy="100000" flip="none" algn="tl"/>
          </a:blip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id-ID" sz="2800" dirty="0" smtClean="0"/>
          </a:p>
          <a:p>
            <a:r>
              <a:rPr lang="id-ID" sz="2800" dirty="0" smtClean="0"/>
              <a:t>Kreatifitas merupakan fungsi dari tiga komponen utama yaitu keahlian(</a:t>
            </a:r>
            <a:r>
              <a:rPr lang="id-ID" sz="2800" i="1" dirty="0" smtClean="0"/>
              <a:t>expertise)</a:t>
            </a:r>
            <a:r>
              <a:rPr lang="id-ID" sz="2800" dirty="0" smtClean="0"/>
              <a:t>,ketrampilan berpikir kreatif</a:t>
            </a:r>
            <a:r>
              <a:rPr lang="id-ID" sz="2800" i="1" dirty="0" smtClean="0"/>
              <a:t>(creative skill) </a:t>
            </a:r>
            <a:r>
              <a:rPr lang="id-ID" sz="2800" dirty="0" smtClean="0"/>
              <a:t>, dan </a:t>
            </a:r>
            <a:r>
              <a:rPr lang="id-ID" sz="2800" i="1" dirty="0" smtClean="0"/>
              <a:t>motivasi(task motivation</a:t>
            </a:r>
            <a:r>
              <a:rPr lang="id-ID" sz="2800" dirty="0" smtClean="0"/>
              <a:t>) (Amabile dalam Luthan,2002)</a:t>
            </a:r>
          </a:p>
          <a:p>
            <a:r>
              <a:rPr lang="id-ID" sz="2800" i="1" dirty="0" smtClean="0"/>
              <a:t>Creativity as purposeful activity( or set of activities)that produce valuable product , services, processes, or ideas that are better or new(</a:t>
            </a:r>
            <a:r>
              <a:rPr lang="id-ID" sz="2800" dirty="0" smtClean="0"/>
              <a:t>Jeff DeGraff&amp;Lawrence,2002)</a:t>
            </a:r>
          </a:p>
          <a:p>
            <a:r>
              <a:rPr lang="id-ID" sz="2800" i="1" dirty="0" smtClean="0"/>
              <a:t>I define creativity is the act of turning new and imaginative ideas into reality. Creativity involve two processes: thinking, then producing.Innovation is the production or implementation of idea. If you have a ideas, but don’t act on them, you are imaginative but not creative </a:t>
            </a:r>
            <a:r>
              <a:rPr lang="id-ID" sz="2800" dirty="0" smtClean="0"/>
              <a:t>( Linda Naima, 2007)</a:t>
            </a:r>
          </a:p>
          <a:p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81106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704" y="274638"/>
            <a:ext cx="4968552" cy="178621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id-ID" sz="3200" dirty="0" smtClean="0"/>
              <a:t>Proses Kreatif</a:t>
            </a:r>
            <a:endParaRPr lang="id-ID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id-ID" sz="2800" dirty="0" smtClean="0"/>
              <a:t>Terdapat 4 fase /langkah proses kreatif :</a:t>
            </a:r>
          </a:p>
          <a:p>
            <a:r>
              <a:rPr lang="id-ID" sz="2800" i="1" dirty="0" smtClean="0"/>
              <a:t>Background or knowledge accumulation</a:t>
            </a:r>
            <a:r>
              <a:rPr lang="id-ID" sz="2800" dirty="0" smtClean="0"/>
              <a:t>(latar belakang &amp;akumulasi pengetahuan)</a:t>
            </a:r>
          </a:p>
          <a:p>
            <a:r>
              <a:rPr lang="id-ID" sz="2800" i="1" dirty="0" smtClean="0"/>
              <a:t>The incubation process(</a:t>
            </a:r>
            <a:r>
              <a:rPr lang="id-ID" sz="2800" dirty="0" smtClean="0"/>
              <a:t>proses</a:t>
            </a:r>
            <a:r>
              <a:rPr lang="id-ID" sz="2800" i="1" dirty="0" smtClean="0"/>
              <a:t> </a:t>
            </a:r>
            <a:r>
              <a:rPr lang="id-ID" sz="2800" dirty="0" smtClean="0"/>
              <a:t>pengendapan )</a:t>
            </a:r>
          </a:p>
          <a:p>
            <a:r>
              <a:rPr lang="id-ID" sz="2800" i="1" dirty="0" smtClean="0"/>
              <a:t>The idea experince </a:t>
            </a:r>
            <a:r>
              <a:rPr lang="id-ID" sz="2800" dirty="0" smtClean="0"/>
              <a:t>(pengalaman ide)</a:t>
            </a:r>
          </a:p>
          <a:p>
            <a:r>
              <a:rPr lang="id-ID" sz="2800" i="1" dirty="0" smtClean="0"/>
              <a:t>Evaluation and implementation</a:t>
            </a:r>
            <a:r>
              <a:rPr lang="id-ID" sz="2800" dirty="0" smtClean="0"/>
              <a:t>(mengevaluasi ide dan mengimplementasi)(Kuratko&amp;Hodget , 2004)</a:t>
            </a:r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567566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5328592" cy="634082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id-ID" sz="3200" dirty="0" smtClean="0"/>
              <a:t>Lingkungan Kreatif</a:t>
            </a:r>
            <a:endParaRPr lang="id-ID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16624"/>
          </a:xfrm>
          <a:blipFill>
            <a:blip r:embed="rId2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r>
              <a:rPr lang="id-ID" sz="2400" dirty="0" smtClean="0"/>
              <a:t>Tersedianya  sarana-sarana kebudayaan</a:t>
            </a:r>
          </a:p>
          <a:p>
            <a:r>
              <a:rPr lang="id-ID" sz="2400" dirty="0" smtClean="0"/>
              <a:t>Keterbukaan terhadap rangsangan budaya yang beragam</a:t>
            </a:r>
          </a:p>
          <a:p>
            <a:r>
              <a:rPr lang="id-ID" sz="2400" dirty="0" smtClean="0"/>
              <a:t>Penekanan pada proses </a:t>
            </a:r>
            <a:r>
              <a:rPr lang="id-ID" sz="2400" i="1" dirty="0" smtClean="0"/>
              <a:t>becoming , </a:t>
            </a:r>
            <a:r>
              <a:rPr lang="id-ID" sz="2400" dirty="0" smtClean="0"/>
              <a:t>tidak hanya </a:t>
            </a:r>
            <a:r>
              <a:rPr lang="id-ID" sz="2400" i="1" dirty="0" smtClean="0"/>
              <a:t>being</a:t>
            </a:r>
          </a:p>
          <a:p>
            <a:r>
              <a:rPr lang="id-ID" sz="2400" dirty="0" smtClean="0"/>
              <a:t>Adanya keleluasaan berbagai media kebudayaan,tanpa diskriminasi</a:t>
            </a:r>
          </a:p>
          <a:p>
            <a:r>
              <a:rPr lang="id-ID" sz="2400" dirty="0" smtClean="0"/>
              <a:t>Berkurangnya tekanan</a:t>
            </a:r>
          </a:p>
          <a:p>
            <a:r>
              <a:rPr lang="id-ID" sz="2400" dirty="0" smtClean="0"/>
              <a:t>Keterbukaan terhadap rangsangan budaya,yang kontras sekalipun</a:t>
            </a:r>
          </a:p>
          <a:p>
            <a:r>
              <a:rPr lang="id-ID" sz="2400" dirty="0" smtClean="0"/>
              <a:t>Adanya toleransi terhadap pandangan-pandangan yang divergen</a:t>
            </a:r>
          </a:p>
          <a:p>
            <a:r>
              <a:rPr lang="id-ID" sz="2800" dirty="0" smtClean="0"/>
              <a:t>Adanya interaksi antara pakar yang menguasai bidangnya</a:t>
            </a:r>
          </a:p>
          <a:p>
            <a:r>
              <a:rPr lang="id-ID" sz="2800" dirty="0" smtClean="0"/>
              <a:t>Adanya promosi ,hadiah  dan insentif bagi orang –orang yang berprestasi</a:t>
            </a:r>
          </a:p>
          <a:p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520840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128792" cy="56207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id-ID" sz="2800" dirty="0" smtClean="0"/>
              <a:t>Ciri-ciri iklim yang mendorong kreativitas</a:t>
            </a:r>
            <a:endParaRPr lang="id-ID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544616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id-ID" sz="2400" dirty="0" smtClean="0"/>
          </a:p>
          <a:p>
            <a:r>
              <a:rPr lang="id-ID" sz="2200" i="1" dirty="0" smtClean="0"/>
              <a:t>A trustful management  that does not overcontrol the personn</a:t>
            </a:r>
            <a:r>
              <a:rPr lang="id-ID" sz="2200" dirty="0" smtClean="0"/>
              <a:t>el(manajemen kontrol yang tidak berlebihan)</a:t>
            </a:r>
          </a:p>
          <a:p>
            <a:r>
              <a:rPr lang="id-ID" sz="2200" i="1" dirty="0" smtClean="0"/>
              <a:t>Open channel of communication among all business members</a:t>
            </a:r>
            <a:r>
              <a:rPr lang="id-ID" sz="2200" dirty="0" smtClean="0"/>
              <a:t>(Saluran komunikasi yang terbuka)</a:t>
            </a:r>
          </a:p>
          <a:p>
            <a:r>
              <a:rPr lang="id-ID" sz="2200" i="1" dirty="0" smtClean="0"/>
              <a:t>Considerable contact and communication with outsiders</a:t>
            </a:r>
            <a:r>
              <a:rPr lang="id-ID" sz="2200" dirty="0" smtClean="0"/>
              <a:t>.(Melakukan komunikasi dengan pihak luar)</a:t>
            </a:r>
          </a:p>
          <a:p>
            <a:r>
              <a:rPr lang="id-ID" sz="2200" i="1" dirty="0" smtClean="0"/>
              <a:t>A large variety of personality change </a:t>
            </a:r>
            <a:r>
              <a:rPr lang="id-ID" sz="2200" dirty="0" smtClean="0"/>
              <a:t>( perubahan personalitas yang bervariasi)</a:t>
            </a:r>
          </a:p>
          <a:p>
            <a:r>
              <a:rPr lang="id-ID" sz="2200" i="1" dirty="0" smtClean="0"/>
              <a:t>Awillingness to accep change</a:t>
            </a:r>
            <a:r>
              <a:rPr lang="id-ID" sz="2200" dirty="0" smtClean="0"/>
              <a:t>(kesediaan menerima perubahan)</a:t>
            </a:r>
          </a:p>
          <a:p>
            <a:r>
              <a:rPr lang="id-ID" sz="2200" i="1" dirty="0" smtClean="0"/>
              <a:t>An enjoyment in experimenting with new ideas</a:t>
            </a:r>
            <a:r>
              <a:rPr lang="id-ID" sz="2200" dirty="0" smtClean="0"/>
              <a:t>(kesenangan dalam mencoba hal-hal baru/ide baru</a:t>
            </a:r>
          </a:p>
          <a:p>
            <a:r>
              <a:rPr lang="id-ID" sz="2200" i="1" dirty="0" smtClean="0"/>
              <a:t>Little fear of negative consequences for making a mistake</a:t>
            </a:r>
            <a:r>
              <a:rPr lang="id-ID" sz="2200" dirty="0" smtClean="0"/>
              <a:t>.(konsekuensi atas kinerja yg salah)</a:t>
            </a:r>
          </a:p>
          <a:p>
            <a:r>
              <a:rPr lang="id-ID" sz="2200" i="1" dirty="0" smtClean="0"/>
              <a:t>The selection and promotion of employee on the basis of merit</a:t>
            </a:r>
            <a:r>
              <a:rPr lang="id-ID" sz="2200" dirty="0" smtClean="0"/>
              <a:t>(seleksi dan promosi atas dasar prestasi kerja</a:t>
            </a:r>
          </a:p>
          <a:p>
            <a:r>
              <a:rPr lang="id-ID" sz="2200" i="1" dirty="0" smtClean="0"/>
              <a:t>The use of technique that encourage ideas, including suggestion system and brainstorming</a:t>
            </a:r>
            <a:r>
              <a:rPr lang="id-ID" sz="2200" dirty="0" smtClean="0"/>
              <a:t>(penggunaan teknik untuk memunculkan ide)</a:t>
            </a:r>
          </a:p>
          <a:p>
            <a:r>
              <a:rPr lang="id-ID" sz="2200" i="1" dirty="0" smtClean="0"/>
              <a:t>Sufficient financial,managerial,human, and time  resource for accomplihing goals(</a:t>
            </a:r>
            <a:r>
              <a:rPr lang="id-ID" sz="2200" dirty="0" smtClean="0"/>
              <a:t>kecukupan</a:t>
            </a:r>
            <a:r>
              <a:rPr lang="id-ID" sz="2200" i="1" dirty="0" smtClean="0"/>
              <a:t> </a:t>
            </a:r>
            <a:r>
              <a:rPr lang="id-ID" sz="2200" dirty="0" smtClean="0"/>
              <a:t>sumberdaya,keuangan, manajerial manusia dan waktu penyelesaian pekerjaan </a:t>
            </a:r>
            <a:r>
              <a:rPr lang="id-ID" sz="2000" dirty="0" smtClean="0"/>
              <a:t>)</a:t>
            </a:r>
          </a:p>
          <a:p>
            <a:endParaRPr lang="id-ID" sz="2400" dirty="0" smtClean="0"/>
          </a:p>
          <a:p>
            <a:endParaRPr lang="id-ID" sz="2400" dirty="0" smtClean="0"/>
          </a:p>
          <a:p>
            <a:pPr marL="0" indent="0">
              <a:buNone/>
            </a:pP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2342377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848872" cy="1143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id-ID" sz="3200" dirty="0" smtClean="0"/>
              <a:t>Hubungan kreativitas Inovasi dan Organisasi</a:t>
            </a:r>
            <a:endParaRPr lang="id-ID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2400" dirty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1451929" y="1700808"/>
            <a:ext cx="1274440" cy="59100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solidFill>
                  <a:schemeClr val="tx1"/>
                </a:solidFill>
              </a:rPr>
              <a:t>Individu</a:t>
            </a: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66853" y="2492896"/>
            <a:ext cx="1259516" cy="53869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 smtClean="0">
                <a:solidFill>
                  <a:schemeClr val="tx1"/>
                </a:solidFill>
              </a:rPr>
              <a:t>Kreativitas</a:t>
            </a:r>
            <a:endParaRPr lang="id-ID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66853" y="3241964"/>
            <a:ext cx="1285496" cy="57606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solidFill>
                  <a:schemeClr val="tx1"/>
                </a:solidFill>
              </a:rPr>
              <a:t>Ide Baru</a:t>
            </a: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067944" y="1700808"/>
            <a:ext cx="1440160" cy="59100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 smtClean="0">
                <a:solidFill>
                  <a:schemeClr val="tx1"/>
                </a:solidFill>
              </a:rPr>
              <a:t>Organisasi</a:t>
            </a:r>
            <a:endParaRPr lang="id-ID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042256" y="2492896"/>
            <a:ext cx="1465848" cy="538692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solidFill>
                  <a:schemeClr val="tx1"/>
                </a:solidFill>
              </a:rPr>
              <a:t>Kondusivitas</a:t>
            </a:r>
            <a:r>
              <a:rPr lang="id-ID" dirty="0" smtClean="0"/>
              <a:t>s</a:t>
            </a:r>
            <a:endParaRPr lang="id-ID" dirty="0"/>
          </a:p>
        </p:txBody>
      </p:sp>
      <p:sp>
        <p:nvSpPr>
          <p:cNvPr id="9" name="Rectangle 8"/>
          <p:cNvSpPr/>
          <p:nvPr/>
        </p:nvSpPr>
        <p:spPr>
          <a:xfrm>
            <a:off x="4067943" y="3284984"/>
            <a:ext cx="1512169" cy="57606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solidFill>
                  <a:schemeClr val="tx1"/>
                </a:solidFill>
              </a:rPr>
              <a:t>Implementasi</a:t>
            </a:r>
            <a:r>
              <a:rPr lang="id-ID" dirty="0" smtClean="0"/>
              <a:t>i</a:t>
            </a:r>
            <a:endParaRPr lang="id-ID" dirty="0"/>
          </a:p>
        </p:txBody>
      </p:sp>
      <p:sp>
        <p:nvSpPr>
          <p:cNvPr id="10" name="Rectangle 9"/>
          <p:cNvSpPr/>
          <p:nvPr/>
        </p:nvSpPr>
        <p:spPr>
          <a:xfrm>
            <a:off x="1547664" y="4711855"/>
            <a:ext cx="3960440" cy="72008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 smtClean="0">
                <a:solidFill>
                  <a:schemeClr val="tx1"/>
                </a:solidFill>
              </a:rPr>
              <a:t>INOVASI</a:t>
            </a:r>
            <a:endParaRPr lang="id-ID" b="1" dirty="0">
              <a:solidFill>
                <a:schemeClr val="tx1"/>
              </a:solidFill>
            </a:endParaRPr>
          </a:p>
        </p:txBody>
      </p:sp>
      <p:cxnSp>
        <p:nvCxnSpPr>
          <p:cNvPr id="12" name="Straight Arrow Connector 11"/>
          <p:cNvCxnSpPr>
            <a:stCxn id="4" idx="3"/>
            <a:endCxn id="7" idx="1"/>
          </p:cNvCxnSpPr>
          <p:nvPr/>
        </p:nvCxnSpPr>
        <p:spPr>
          <a:xfrm>
            <a:off x="2726369" y="1996310"/>
            <a:ext cx="1341575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5" idx="3"/>
            <a:endCxn id="8" idx="1"/>
          </p:cNvCxnSpPr>
          <p:nvPr/>
        </p:nvCxnSpPr>
        <p:spPr>
          <a:xfrm>
            <a:off x="2726369" y="2762242"/>
            <a:ext cx="1315887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9" idx="1"/>
          </p:cNvCxnSpPr>
          <p:nvPr/>
        </p:nvCxnSpPr>
        <p:spPr>
          <a:xfrm flipV="1">
            <a:off x="2752350" y="3573016"/>
            <a:ext cx="1315593" cy="474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4" idx="2"/>
            <a:endCxn id="5" idx="0"/>
          </p:cNvCxnSpPr>
          <p:nvPr/>
        </p:nvCxnSpPr>
        <p:spPr>
          <a:xfrm>
            <a:off x="2089149" y="2291811"/>
            <a:ext cx="7462" cy="20108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5" idx="2"/>
            <a:endCxn id="6" idx="0"/>
          </p:cNvCxnSpPr>
          <p:nvPr/>
        </p:nvCxnSpPr>
        <p:spPr>
          <a:xfrm>
            <a:off x="2096611" y="3031588"/>
            <a:ext cx="12990" cy="2103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6" idx="2"/>
          </p:cNvCxnSpPr>
          <p:nvPr/>
        </p:nvCxnSpPr>
        <p:spPr>
          <a:xfrm>
            <a:off x="2109601" y="3818028"/>
            <a:ext cx="15038" cy="8770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4934461" y="3861048"/>
            <a:ext cx="35959" cy="8508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859942" y="2291811"/>
            <a:ext cx="0" cy="20108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4859942" y="3031588"/>
            <a:ext cx="0" cy="2533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7500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6696744" cy="1143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id-ID" sz="3200" dirty="0" smtClean="0"/>
              <a:t>Kreativitas/Keinovatifan Organisasi</a:t>
            </a:r>
            <a:endParaRPr lang="id-ID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56584"/>
          </a:xfrm>
        </p:spPr>
        <p:txBody>
          <a:bodyPr/>
          <a:lstStyle/>
          <a:p>
            <a:r>
              <a:rPr lang="id-ID" dirty="0" smtClean="0"/>
              <a:t>.</a:t>
            </a:r>
            <a:endParaRPr lang="id-ID" dirty="0"/>
          </a:p>
        </p:txBody>
      </p:sp>
      <p:sp>
        <p:nvSpPr>
          <p:cNvPr id="4" name="Rectangle 3"/>
          <p:cNvSpPr/>
          <p:nvPr/>
        </p:nvSpPr>
        <p:spPr>
          <a:xfrm>
            <a:off x="971600" y="1628800"/>
            <a:ext cx="3528392" cy="15624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 smtClean="0">
                <a:solidFill>
                  <a:schemeClr val="tx1"/>
                </a:solidFill>
              </a:rPr>
              <a:t>Leader Characteristics</a:t>
            </a:r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id-ID" dirty="0" smtClean="0"/>
              <a:t>Attitude toward Change</a:t>
            </a:r>
          </a:p>
          <a:p>
            <a:pPr algn="ctr"/>
            <a:r>
              <a:rPr lang="id-ID" dirty="0" smtClean="0"/>
              <a:t>Etc.</a:t>
            </a:r>
            <a:endParaRPr lang="id-ID" dirty="0"/>
          </a:p>
        </p:txBody>
      </p:sp>
      <p:sp>
        <p:nvSpPr>
          <p:cNvPr id="5" name="Rectangle 4"/>
          <p:cNvSpPr/>
          <p:nvPr/>
        </p:nvSpPr>
        <p:spPr>
          <a:xfrm>
            <a:off x="971600" y="3356992"/>
            <a:ext cx="3672408" cy="21602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 smtClean="0">
                <a:solidFill>
                  <a:schemeClr val="tx1"/>
                </a:solidFill>
              </a:rPr>
              <a:t>Internal Characteristics of Organizational Structur</a:t>
            </a:r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id-ID" dirty="0" smtClean="0">
                <a:solidFill>
                  <a:schemeClr val="bg1"/>
                </a:solidFill>
              </a:rPr>
              <a:t>Centralization(-)</a:t>
            </a:r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id-ID" dirty="0" smtClean="0">
                <a:solidFill>
                  <a:schemeClr val="bg1"/>
                </a:solidFill>
              </a:rPr>
              <a:t>Complexity(+)</a:t>
            </a:r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id-ID" dirty="0" smtClean="0">
                <a:solidFill>
                  <a:schemeClr val="bg1"/>
                </a:solidFill>
              </a:rPr>
              <a:t>Formalization (+)</a:t>
            </a:r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id-ID" dirty="0" smtClean="0">
                <a:solidFill>
                  <a:schemeClr val="bg1"/>
                </a:solidFill>
              </a:rPr>
              <a:t>Interconectedness(+)</a:t>
            </a:r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id-ID" dirty="0" smtClean="0">
                <a:solidFill>
                  <a:schemeClr val="bg1"/>
                </a:solidFill>
              </a:rPr>
              <a:t>Organization Slack(+)</a:t>
            </a:r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id-ID" dirty="0" smtClean="0">
                <a:solidFill>
                  <a:schemeClr val="bg1"/>
                </a:solidFill>
              </a:rPr>
              <a:t>Size (-)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71600" y="5733256"/>
            <a:ext cx="367240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 smtClean="0">
                <a:solidFill>
                  <a:schemeClr val="tx1"/>
                </a:solidFill>
              </a:rPr>
              <a:t>External Characteristics of Organization</a:t>
            </a:r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id-ID" dirty="0" smtClean="0"/>
              <a:t>System openness,Etc.</a:t>
            </a:r>
            <a:endParaRPr lang="id-ID" dirty="0"/>
          </a:p>
        </p:txBody>
      </p:sp>
      <p:sp>
        <p:nvSpPr>
          <p:cNvPr id="7" name="Rectangle 6"/>
          <p:cNvSpPr/>
          <p:nvPr/>
        </p:nvSpPr>
        <p:spPr>
          <a:xfrm>
            <a:off x="5652120" y="3501008"/>
            <a:ext cx="2304256" cy="1058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ORGANIZATIONAL INNOVATIVENESS</a:t>
            </a:r>
            <a:endParaRPr lang="id-ID" dirty="0"/>
          </a:p>
        </p:txBody>
      </p:sp>
      <p:cxnSp>
        <p:nvCxnSpPr>
          <p:cNvPr id="9" name="Straight Arrow Connector 8"/>
          <p:cNvCxnSpPr>
            <a:stCxn id="4" idx="3"/>
          </p:cNvCxnSpPr>
          <p:nvPr/>
        </p:nvCxnSpPr>
        <p:spPr>
          <a:xfrm>
            <a:off x="4499992" y="2410036"/>
            <a:ext cx="1152128" cy="16201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endCxn id="7" idx="1"/>
          </p:cNvCxnSpPr>
          <p:nvPr/>
        </p:nvCxnSpPr>
        <p:spPr>
          <a:xfrm flipV="1">
            <a:off x="4644008" y="4030216"/>
            <a:ext cx="1008112" cy="76693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6" idx="3"/>
            <a:endCxn id="7" idx="1"/>
          </p:cNvCxnSpPr>
          <p:nvPr/>
        </p:nvCxnSpPr>
        <p:spPr>
          <a:xfrm flipV="1">
            <a:off x="4644008" y="4030216"/>
            <a:ext cx="1008112" cy="216024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2114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451</Words>
  <Application>Microsoft Office PowerPoint</Application>
  <PresentationFormat>On-screen Show (4:3)</PresentationFormat>
  <Paragraphs>67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Menjadi Pemimpin yang Kreatif dalam Organisasi</vt:lpstr>
      <vt:lpstr>Ciri pemimpin kreatif</vt:lpstr>
      <vt:lpstr>Pengertian Kreatifitas </vt:lpstr>
      <vt:lpstr>Proses Kreatif</vt:lpstr>
      <vt:lpstr>Lingkungan Kreatif</vt:lpstr>
      <vt:lpstr>Ciri-ciri iklim yang mendorong kreativitas</vt:lpstr>
      <vt:lpstr>Hubungan kreativitas Inovasi dan Organisasi</vt:lpstr>
      <vt:lpstr>Kreativitas/Keinovatifan Organisasi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Menjadi Pemimpin yang Kreatif</dc:title>
  <dc:creator>Bunda Mieke</dc:creator>
  <cp:lastModifiedBy>Bunda Mieke</cp:lastModifiedBy>
  <cp:revision>21</cp:revision>
  <dcterms:created xsi:type="dcterms:W3CDTF">2020-04-24T07:46:00Z</dcterms:created>
  <dcterms:modified xsi:type="dcterms:W3CDTF">2020-04-24T13:25:37Z</dcterms:modified>
</cp:coreProperties>
</file>