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6" r:id="rId3"/>
    <p:sldId id="257" r:id="rId4"/>
    <p:sldId id="260" r:id="rId5"/>
    <p:sldId id="261" r:id="rId6"/>
    <p:sldId id="264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10/27/2020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10/27/2020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IF CONDITIONAL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762000"/>
            <a:ext cx="81534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If Conditional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klausa</a:t>
            </a:r>
            <a:r>
              <a:rPr lang="en-US" dirty="0" smtClean="0"/>
              <a:t> yang </a:t>
            </a:r>
            <a:r>
              <a:rPr lang="en-US" dirty="0" err="1" smtClean="0"/>
              <a:t>didalam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</a:t>
            </a:r>
            <a:r>
              <a:rPr lang="en-US" dirty="0" err="1" smtClean="0"/>
              <a:t>pengandaian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There are different types of conditions. Some are possible or likely, others are unlikely, and others are impossible:</a:t>
            </a:r>
          </a:p>
          <a:p>
            <a:pPr lvl="0"/>
            <a:r>
              <a:rPr lang="en-US" i="1" dirty="0" smtClean="0"/>
              <a:t>If the weather improves, we’ll go for a walk. </a:t>
            </a:r>
            <a:r>
              <a:rPr lang="en-US" dirty="0" smtClean="0"/>
              <a:t>(It is possible or likely that the weather will improve.) Type 1</a:t>
            </a:r>
          </a:p>
          <a:p>
            <a:pPr lvl="0"/>
            <a:r>
              <a:rPr lang="en-US" i="1" dirty="0" smtClean="0"/>
              <a:t>If the weather improved, we could go for a walk. </a:t>
            </a:r>
            <a:r>
              <a:rPr lang="en-US" dirty="0" smtClean="0"/>
              <a:t>(It is not likely that the weather will improve.) Type 2</a:t>
            </a:r>
          </a:p>
          <a:p>
            <a:pPr lvl="0"/>
            <a:r>
              <a:rPr lang="en-US" i="1" dirty="0" smtClean="0"/>
              <a:t>If the weather had improved, we could have gone for a walk. </a:t>
            </a:r>
            <a:r>
              <a:rPr lang="en-US" dirty="0" smtClean="0"/>
              <a:t>(The weather did not improve – fine weather is therefore an impossible condition.) Type 3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FIRST Conditional (Type 1)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334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pengandaian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datang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(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klausa</a:t>
            </a:r>
            <a:r>
              <a:rPr lang="en-US" dirty="0" smtClean="0"/>
              <a:t>/ </a:t>
            </a:r>
            <a:r>
              <a:rPr lang="en-US" dirty="0" err="1" smtClean="0"/>
              <a:t>klausa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if </a:t>
            </a:r>
            <a:r>
              <a:rPr lang="en-US" dirty="0" err="1" smtClean="0"/>
              <a:t>nya</a:t>
            </a:r>
            <a:r>
              <a:rPr lang="en-US" dirty="0" smtClean="0"/>
              <a:t>) </a:t>
            </a:r>
            <a:r>
              <a:rPr lang="en-US" dirty="0" err="1" smtClean="0"/>
              <a:t>terpenuhi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i="1" u="sng" dirty="0" smtClean="0"/>
              <a:t>Verbal</a:t>
            </a:r>
          </a:p>
          <a:p>
            <a:pPr>
              <a:buNone/>
            </a:pPr>
            <a:r>
              <a:rPr lang="en-US" dirty="0" smtClean="0"/>
              <a:t>	(If+ Subject+ present tense+ </a:t>
            </a:r>
            <a:r>
              <a:rPr lang="en-US" dirty="0" err="1" smtClean="0"/>
              <a:t>subject+will</a:t>
            </a:r>
            <a:r>
              <a:rPr lang="en-US" dirty="0" smtClean="0"/>
              <a:t>/shall/ may/ can+ V1)</a:t>
            </a:r>
          </a:p>
          <a:p>
            <a:pPr>
              <a:buNone/>
            </a:pPr>
            <a:r>
              <a:rPr lang="en-US" dirty="0" smtClean="0"/>
              <a:t>	Ex: </a:t>
            </a:r>
            <a:r>
              <a:rPr lang="en-US" dirty="0" smtClean="0">
                <a:solidFill>
                  <a:srgbClr val="FF0000"/>
                </a:solidFill>
              </a:rPr>
              <a:t>If</a:t>
            </a:r>
            <a:r>
              <a:rPr lang="en-US" dirty="0" smtClean="0"/>
              <a:t> I </a:t>
            </a:r>
            <a:r>
              <a:rPr lang="en-US" dirty="0" smtClean="0">
                <a:solidFill>
                  <a:srgbClr val="FF0000"/>
                </a:solidFill>
              </a:rPr>
              <a:t>have much money, </a:t>
            </a:r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will go</a:t>
            </a:r>
            <a:r>
              <a:rPr lang="en-US" dirty="0" smtClean="0"/>
              <a:t> to around the world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i="1" u="sng" dirty="0" smtClean="0"/>
              <a:t>Nominal</a:t>
            </a:r>
          </a:p>
          <a:p>
            <a:pPr>
              <a:buNone/>
            </a:pPr>
            <a:r>
              <a:rPr lang="en-US" dirty="0" smtClean="0"/>
              <a:t>(If+ Subject+ present tense to be (is/am/ are)+ </a:t>
            </a:r>
            <a:r>
              <a:rPr lang="en-US" dirty="0" err="1" smtClean="0"/>
              <a:t>subject+will</a:t>
            </a:r>
            <a:r>
              <a:rPr lang="en-US" dirty="0" smtClean="0"/>
              <a:t>/ may/ can+ be+ nominal)</a:t>
            </a:r>
          </a:p>
          <a:p>
            <a:pPr>
              <a:buNone/>
            </a:pPr>
            <a:r>
              <a:rPr lang="en-US" dirty="0" smtClean="0"/>
              <a:t>	Ex: </a:t>
            </a:r>
            <a:r>
              <a:rPr lang="en-US" dirty="0" smtClean="0">
                <a:solidFill>
                  <a:srgbClr val="FF0000"/>
                </a:solidFill>
              </a:rPr>
              <a:t>If</a:t>
            </a:r>
            <a:r>
              <a:rPr lang="en-US" dirty="0" smtClean="0"/>
              <a:t> I </a:t>
            </a:r>
            <a:r>
              <a:rPr lang="en-US" dirty="0" smtClean="0">
                <a:solidFill>
                  <a:srgbClr val="FF0000"/>
                </a:solidFill>
              </a:rPr>
              <a:t>am rich,</a:t>
            </a:r>
            <a:r>
              <a:rPr lang="en-US" dirty="0" smtClean="0"/>
              <a:t> I </a:t>
            </a:r>
            <a:r>
              <a:rPr lang="en-US" dirty="0" smtClean="0">
                <a:solidFill>
                  <a:srgbClr val="FF0000"/>
                </a:solidFill>
              </a:rPr>
              <a:t>will be a millionaire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Fakta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future:</a:t>
            </a:r>
          </a:p>
          <a:p>
            <a:pPr>
              <a:buNone/>
            </a:pPr>
            <a:r>
              <a:rPr lang="en-US" dirty="0" smtClean="0"/>
              <a:t>	 - I </a:t>
            </a:r>
            <a:r>
              <a:rPr lang="en-US" dirty="0" smtClean="0">
                <a:solidFill>
                  <a:srgbClr val="FF0000"/>
                </a:solidFill>
              </a:rPr>
              <a:t>probably</a:t>
            </a:r>
            <a:r>
              <a:rPr lang="en-US" dirty="0" smtClean="0"/>
              <a:t> go to around the world one day if I have much   </a:t>
            </a:r>
          </a:p>
          <a:p>
            <a:pPr>
              <a:buNone/>
            </a:pPr>
            <a:r>
              <a:rPr lang="en-US" dirty="0" smtClean="0"/>
              <a:t>       money</a:t>
            </a:r>
          </a:p>
          <a:p>
            <a:pPr>
              <a:buNone/>
            </a:pPr>
            <a:r>
              <a:rPr lang="en-US" dirty="0" smtClean="0"/>
              <a:t>	 - I am </a:t>
            </a:r>
            <a:r>
              <a:rPr lang="en-US" dirty="0" smtClean="0">
                <a:solidFill>
                  <a:srgbClr val="FF0000"/>
                </a:solidFill>
              </a:rPr>
              <a:t>possible to be millionaire if I am rich</a:t>
            </a:r>
            <a:endParaRPr lang="en-US" dirty="0" smtClean="0"/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Second Conditional (Type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686800" cy="5715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We use the second conditional to talk about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bertentangan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yang </a:t>
            </a:r>
            <a:r>
              <a:rPr lang="en-US" dirty="0" err="1" smtClean="0"/>
              <a:t>sesungguhnya</a:t>
            </a:r>
            <a:r>
              <a:rPr lang="en-US" dirty="0" smtClean="0"/>
              <a:t> </a:t>
            </a:r>
            <a:r>
              <a:rPr lang="en-US" dirty="0" err="1" smtClean="0"/>
              <a:t>diwaktu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Verbal</a:t>
            </a:r>
          </a:p>
          <a:p>
            <a:pPr>
              <a:buNone/>
            </a:pPr>
            <a:r>
              <a:rPr lang="en-US" dirty="0" smtClean="0"/>
              <a:t>	(If+ subject+ past tense+ subject+ would/might/could/ should+V1)</a:t>
            </a:r>
          </a:p>
          <a:p>
            <a:pPr>
              <a:buNone/>
            </a:pPr>
            <a:r>
              <a:rPr lang="en-US" dirty="0" smtClean="0"/>
              <a:t>	Ex:- If I </a:t>
            </a:r>
            <a:r>
              <a:rPr lang="en-US" dirty="0" smtClean="0">
                <a:solidFill>
                  <a:srgbClr val="FF0000"/>
                </a:solidFill>
              </a:rPr>
              <a:t>knew</a:t>
            </a:r>
            <a:r>
              <a:rPr lang="en-US" dirty="0" smtClean="0"/>
              <a:t> his love, I </a:t>
            </a:r>
            <a:r>
              <a:rPr lang="en-US" dirty="0" smtClean="0">
                <a:solidFill>
                  <a:srgbClr val="FF0000"/>
                </a:solidFill>
              </a:rPr>
              <a:t>might</a:t>
            </a:r>
            <a:r>
              <a:rPr lang="en-US" dirty="0" smtClean="0"/>
              <a:t> not break my relationship</a:t>
            </a:r>
          </a:p>
          <a:p>
            <a:pPr>
              <a:buNone/>
            </a:pPr>
            <a:r>
              <a:rPr lang="en-US" dirty="0" smtClean="0"/>
              <a:t>	      -They </a:t>
            </a:r>
            <a:r>
              <a:rPr lang="en-US" dirty="0" smtClean="0">
                <a:solidFill>
                  <a:srgbClr val="FF0000"/>
                </a:solidFill>
              </a:rPr>
              <a:t>wouldn</a:t>
            </a:r>
            <a:r>
              <a:rPr lang="en-US" dirty="0" smtClean="0"/>
              <a:t>'t buy structure book if they </a:t>
            </a:r>
            <a:r>
              <a:rPr lang="en-US" dirty="0" smtClean="0">
                <a:solidFill>
                  <a:srgbClr val="FF0000"/>
                </a:solidFill>
              </a:rPr>
              <a:t>thought </a:t>
            </a:r>
            <a:r>
              <a:rPr lang="en-US" dirty="0" smtClean="0"/>
              <a:t>it were not     </a:t>
            </a:r>
          </a:p>
          <a:p>
            <a:pPr>
              <a:buNone/>
            </a:pPr>
            <a:r>
              <a:rPr lang="en-US" dirty="0" smtClean="0"/>
              <a:t>           important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i="1" u="sng" dirty="0" smtClean="0"/>
              <a:t>Nominal</a:t>
            </a:r>
          </a:p>
          <a:p>
            <a:pPr>
              <a:buNone/>
            </a:pPr>
            <a:r>
              <a:rPr lang="en-US" dirty="0" smtClean="0"/>
              <a:t>	(If+ subject+ nominal past tense+ would/might/could+V1)</a:t>
            </a:r>
          </a:p>
          <a:p>
            <a:pPr>
              <a:buNone/>
            </a:pPr>
            <a:r>
              <a:rPr lang="en-US" dirty="0" smtClean="0"/>
              <a:t>Ex	: If I </a:t>
            </a:r>
            <a:r>
              <a:rPr lang="en-US" dirty="0" smtClean="0">
                <a:solidFill>
                  <a:srgbClr val="FF0000"/>
                </a:solidFill>
              </a:rPr>
              <a:t>were</a:t>
            </a:r>
            <a:r>
              <a:rPr lang="en-US" dirty="0" smtClean="0"/>
              <a:t> a bird, I </a:t>
            </a:r>
            <a:r>
              <a:rPr lang="en-US" dirty="0" smtClean="0">
                <a:solidFill>
                  <a:srgbClr val="FF0000"/>
                </a:solidFill>
              </a:rPr>
              <a:t>would fly </a:t>
            </a:r>
            <a:r>
              <a:rPr lang="en-US" dirty="0" smtClean="0"/>
              <a:t>around the world</a:t>
            </a:r>
          </a:p>
          <a:p>
            <a:pPr>
              <a:buNone/>
            </a:pPr>
            <a:r>
              <a:rPr lang="en-US" b="1" i="1" dirty="0" err="1" smtClean="0"/>
              <a:t>Nb</a:t>
            </a:r>
            <a:r>
              <a:rPr lang="en-US" b="1" i="1" dirty="0" smtClean="0"/>
              <a:t>: </a:t>
            </a:r>
            <a:r>
              <a:rPr lang="en-US" b="1" i="1" dirty="0" err="1" smtClean="0"/>
              <a:t>semua</a:t>
            </a:r>
            <a:r>
              <a:rPr lang="en-US" b="1" i="1" dirty="0" smtClean="0"/>
              <a:t> subject </a:t>
            </a:r>
            <a:r>
              <a:rPr lang="en-US" b="1" i="1" dirty="0" err="1" smtClean="0"/>
              <a:t>pake</a:t>
            </a:r>
            <a:r>
              <a:rPr lang="en-US" b="1" i="1" dirty="0" smtClean="0"/>
              <a:t> to be “were”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err="1" smtClean="0"/>
              <a:t>Fakta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dlam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present :</a:t>
            </a:r>
          </a:p>
          <a:p>
            <a:pPr>
              <a:buNone/>
            </a:pPr>
            <a:r>
              <a:rPr lang="en-US" dirty="0" smtClean="0"/>
              <a:t>	    - I don’t know his love so I break my relationship</a:t>
            </a:r>
          </a:p>
          <a:p>
            <a:pPr>
              <a:buNone/>
            </a:pPr>
            <a:r>
              <a:rPr lang="en-US" dirty="0" smtClean="0"/>
              <a:t>	    - They think structure book is important so they buy it </a:t>
            </a:r>
          </a:p>
          <a:p>
            <a:pPr>
              <a:buNone/>
            </a:pPr>
            <a:r>
              <a:rPr lang="en-US" dirty="0" smtClean="0"/>
              <a:t>	    - I am not a bird so I don’t fly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conditional (Type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Pengandaian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pengandaian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mengandaikan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dimasa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Can be said that this type of conditional is a form of regretting  about something which happened in the past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We use the third conditional when we imagine a different past, where something did or did not happen, and we imagine a different result: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i="1" dirty="0" smtClean="0"/>
              <a:t>If I had played better, I would have won. </a:t>
            </a:r>
            <a:r>
              <a:rPr lang="en-US" dirty="0" smtClean="0"/>
              <a:t>(I didn’t play well and I didn’t win.)</a:t>
            </a:r>
          </a:p>
          <a:p>
            <a:pPr lvl="0"/>
            <a:r>
              <a:rPr lang="en-US" i="1" dirty="0" smtClean="0"/>
              <a:t>It </a:t>
            </a:r>
            <a:r>
              <a:rPr lang="en-US" dirty="0" smtClean="0"/>
              <a:t>would have been </a:t>
            </a:r>
            <a:r>
              <a:rPr lang="en-US" i="1" dirty="0" smtClean="0"/>
              <a:t>easier if George </a:t>
            </a:r>
            <a:r>
              <a:rPr lang="en-US" dirty="0" smtClean="0"/>
              <a:t>had brought </a:t>
            </a:r>
            <a:r>
              <a:rPr lang="en-US" i="1" dirty="0" smtClean="0"/>
              <a:t>his own car. (George didn’t bring his own </a:t>
            </a:r>
            <a:r>
              <a:rPr lang="en-US" dirty="0" smtClean="0"/>
              <a:t>car, so the situation was difficult.)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dirty="0" smtClean="0"/>
              <a:t>The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066800"/>
            <a:ext cx="84582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/>
              <a:t> </a:t>
            </a:r>
            <a:r>
              <a:rPr lang="en-US" b="1" i="1" u="sng" dirty="0" smtClean="0"/>
              <a:t>Verbal</a:t>
            </a:r>
          </a:p>
          <a:p>
            <a:pPr>
              <a:buNone/>
            </a:pPr>
            <a:r>
              <a:rPr lang="en-US" dirty="0" smtClean="0"/>
              <a:t>	(If+ Subject+ </a:t>
            </a:r>
            <a:r>
              <a:rPr lang="en-US" u="sng" dirty="0" smtClean="0"/>
              <a:t>past perfect</a:t>
            </a:r>
            <a:r>
              <a:rPr lang="en-US" dirty="0" smtClean="0"/>
              <a:t>+ Subject+ </a:t>
            </a:r>
            <a:r>
              <a:rPr lang="en-US" u="sng" dirty="0" smtClean="0"/>
              <a:t>future perfect 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	               (had+v3)		   (would+have+V3)</a:t>
            </a:r>
          </a:p>
          <a:p>
            <a:pPr>
              <a:buNone/>
            </a:pPr>
            <a:r>
              <a:rPr lang="en-US" dirty="0" smtClean="0"/>
              <a:t>	Ex: If </a:t>
            </a:r>
            <a:r>
              <a:rPr lang="en-US" dirty="0" err="1" smtClean="0"/>
              <a:t>Mirna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hadn’t drunk</a:t>
            </a:r>
            <a:r>
              <a:rPr lang="en-US" dirty="0" smtClean="0"/>
              <a:t> Vietnam coffee, she </a:t>
            </a:r>
            <a:r>
              <a:rPr lang="en-US" dirty="0" smtClean="0">
                <a:solidFill>
                  <a:srgbClr val="FF0000"/>
                </a:solidFill>
              </a:rPr>
              <a:t>wouldn’t have died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Fact: </a:t>
            </a:r>
            <a:r>
              <a:rPr lang="en-US" dirty="0" err="1" smtClean="0"/>
              <a:t>Mirna</a:t>
            </a:r>
            <a:r>
              <a:rPr lang="en-US" dirty="0" smtClean="0"/>
              <a:t> drank Vietnam coffee so she dead</a:t>
            </a:r>
          </a:p>
          <a:p>
            <a:pPr>
              <a:buNone/>
            </a:pPr>
            <a:endParaRPr lang="en-US" b="1" i="1" u="sng" dirty="0" smtClean="0"/>
          </a:p>
          <a:p>
            <a:pPr>
              <a:buNone/>
            </a:pPr>
            <a:r>
              <a:rPr lang="en-US" b="1" i="1" u="sng" dirty="0" smtClean="0"/>
              <a:t>Nominal</a:t>
            </a:r>
          </a:p>
          <a:p>
            <a:pPr>
              <a:buNone/>
            </a:pPr>
            <a:r>
              <a:rPr lang="en-US" dirty="0" smtClean="0"/>
              <a:t>	(If+ Subject+ </a:t>
            </a:r>
            <a:r>
              <a:rPr lang="en-US" u="sng" dirty="0" smtClean="0"/>
              <a:t>past perfect</a:t>
            </a:r>
            <a:r>
              <a:rPr lang="en-US" dirty="0" smtClean="0"/>
              <a:t>+ Subject+ </a:t>
            </a:r>
            <a:r>
              <a:rPr lang="en-US" u="sng" dirty="0" smtClean="0"/>
              <a:t>future perfect 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	       (had been+ nominal)	(would have been + nominal</a:t>
            </a:r>
          </a:p>
          <a:p>
            <a:pPr>
              <a:buNone/>
            </a:pPr>
            <a:r>
              <a:rPr lang="en-US" dirty="0" smtClean="0"/>
              <a:t>	Ex: If I </a:t>
            </a:r>
            <a:r>
              <a:rPr lang="en-US" dirty="0" smtClean="0">
                <a:solidFill>
                  <a:srgbClr val="FF0000"/>
                </a:solidFill>
              </a:rPr>
              <a:t>had been rich, </a:t>
            </a:r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would have been</a:t>
            </a:r>
            <a:r>
              <a:rPr lang="en-US" dirty="0" smtClean="0"/>
              <a:t> snob		</a:t>
            </a:r>
          </a:p>
          <a:p>
            <a:pPr>
              <a:buNone/>
            </a:pPr>
            <a:r>
              <a:rPr lang="en-US" dirty="0" smtClean="0"/>
              <a:t>	Fact:	I was not rich so I was not snob	     	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</TotalTime>
  <Words>22</Words>
  <Application>Microsoft Office PowerPoint</Application>
  <PresentationFormat>On-screen Show (4:3)</PresentationFormat>
  <Paragraphs>60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Module</vt:lpstr>
      <vt:lpstr>Equity</vt:lpstr>
      <vt:lpstr>PowerPoint Presentation</vt:lpstr>
      <vt:lpstr>PowerPoint Presentation</vt:lpstr>
      <vt:lpstr>FIRST Conditional (Type 1) </vt:lpstr>
      <vt:lpstr>Second Conditional (Type 2)</vt:lpstr>
      <vt:lpstr>Third conditional (Type 3)</vt:lpstr>
      <vt:lpstr>The Formula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TOBI</dc:creator>
  <cp:lastModifiedBy>ASUS</cp:lastModifiedBy>
  <cp:revision>119</cp:revision>
  <dcterms:created xsi:type="dcterms:W3CDTF">2016-10-31T15:05:18Z</dcterms:created>
  <dcterms:modified xsi:type="dcterms:W3CDTF">2020-10-27T05:35:32Z</dcterms:modified>
</cp:coreProperties>
</file>