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6" r:id="rId3"/>
    <p:sldId id="257" r:id="rId4"/>
    <p:sldId id="259" r:id="rId5"/>
    <p:sldId id="258" r:id="rId6"/>
    <p:sldId id="260" r:id="rId7"/>
    <p:sldId id="267" r:id="rId8"/>
    <p:sldId id="261" r:id="rId9"/>
    <p:sldId id="262" r:id="rId10"/>
    <p:sldId id="263" r:id="rId11"/>
    <p:sldId id="264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  <p:sldId id="281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9" r:id="rId44"/>
    <p:sldId id="298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72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2440" y="2194560"/>
            <a:ext cx="11247120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900" y="3915938"/>
            <a:ext cx="11506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194560"/>
            <a:ext cx="11247120" cy="173736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7472" y="3911827"/>
            <a:ext cx="11503152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4/21/2015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Function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In Python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763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1910585" y="2375452"/>
            <a:ext cx="8368748" cy="3478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bg1"/>
                </a:solidFill>
              </a:rPr>
              <a:t>INTRODUCTION</a:t>
            </a:r>
            <a:endParaRPr lang="en-US" sz="5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37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b="1" dirty="0" err="1"/>
              <a:t>Fungsi</a:t>
            </a:r>
            <a:r>
              <a:rPr lang="en-US" sz="3200" b="1" dirty="0"/>
              <a:t> (Function) </a:t>
            </a:r>
            <a:r>
              <a:rPr lang="en-US" sz="3200" b="1" dirty="0" err="1"/>
              <a:t>adalah</a:t>
            </a:r>
            <a:r>
              <a:rPr lang="en-US" sz="3200" b="1" dirty="0"/>
              <a:t> </a:t>
            </a:r>
            <a:endParaRPr lang="en-US" sz="3200" b="1" dirty="0" smtClean="0"/>
          </a:p>
          <a:p>
            <a:pPr marL="0" indent="0" algn="just">
              <a:buNone/>
            </a:pPr>
            <a:r>
              <a:rPr lang="en-US" sz="3200" b="1" i="1" dirty="0" err="1" smtClean="0">
                <a:solidFill>
                  <a:srgbClr val="FFFF00"/>
                </a:solidFill>
              </a:rPr>
              <a:t>suatu</a:t>
            </a:r>
            <a:r>
              <a:rPr lang="en-US" sz="3200" b="1" i="1" dirty="0" smtClean="0">
                <a:solidFill>
                  <a:srgbClr val="FFFF00"/>
                </a:solidFill>
              </a:rPr>
              <a:t> </a:t>
            </a:r>
            <a:r>
              <a:rPr lang="en-US" sz="3200" b="1" i="1" dirty="0">
                <a:solidFill>
                  <a:srgbClr val="FFFF00"/>
                </a:solidFill>
              </a:rPr>
              <a:t>program </a:t>
            </a:r>
            <a:r>
              <a:rPr lang="en-US" sz="3200" b="1" i="1" dirty="0" err="1">
                <a:solidFill>
                  <a:srgbClr val="FFFF00"/>
                </a:solidFill>
              </a:rPr>
              <a:t>terpisah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dalam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blok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sendiri</a:t>
            </a:r>
            <a:r>
              <a:rPr lang="en-US" sz="3200" b="1" i="1" dirty="0">
                <a:solidFill>
                  <a:srgbClr val="FFFF00"/>
                </a:solidFill>
              </a:rPr>
              <a:t> yang </a:t>
            </a:r>
            <a:r>
              <a:rPr lang="en-US" sz="3200" b="1" i="1" dirty="0" err="1">
                <a:solidFill>
                  <a:srgbClr val="FFFF00"/>
                </a:solidFill>
              </a:rPr>
              <a:t>berfungsi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i="1" dirty="0" err="1" smtClean="0">
                <a:solidFill>
                  <a:srgbClr val="FFFF00"/>
                </a:solidFill>
              </a:rPr>
              <a:t>sebagai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i="1" dirty="0" smtClean="0">
                <a:solidFill>
                  <a:srgbClr val="FFFF00"/>
                </a:solidFill>
              </a:rPr>
              <a:t>sub-program </a:t>
            </a:r>
            <a:r>
              <a:rPr lang="en-US" sz="3200" b="1" i="1" dirty="0">
                <a:solidFill>
                  <a:srgbClr val="FFFF00"/>
                </a:solidFill>
              </a:rPr>
              <a:t>(</a:t>
            </a:r>
            <a:r>
              <a:rPr lang="en-US" sz="3200" b="1" i="1" dirty="0" err="1">
                <a:solidFill>
                  <a:srgbClr val="FFFF00"/>
                </a:solidFill>
              </a:rPr>
              <a:t>modul</a:t>
            </a:r>
            <a:r>
              <a:rPr lang="en-US" sz="3200" b="1" i="1" dirty="0">
                <a:solidFill>
                  <a:srgbClr val="FFFF00"/>
                </a:solidFill>
              </a:rPr>
              <a:t> program) yang </a:t>
            </a:r>
            <a:r>
              <a:rPr lang="en-US" sz="3200" b="1" i="1" dirty="0" err="1">
                <a:solidFill>
                  <a:srgbClr val="FFFF00"/>
                </a:solidFill>
              </a:rPr>
              <a:t>merupakan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sebuah</a:t>
            </a:r>
            <a:r>
              <a:rPr lang="en-US" sz="3200" b="1" i="1" dirty="0">
                <a:solidFill>
                  <a:srgbClr val="FFFF00"/>
                </a:solidFill>
              </a:rPr>
              <a:t> program </a:t>
            </a:r>
            <a:r>
              <a:rPr lang="en-US" sz="3200" b="1" i="1" dirty="0" err="1">
                <a:solidFill>
                  <a:srgbClr val="FFFF00"/>
                </a:solidFill>
              </a:rPr>
              <a:t>kecil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untuk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memproses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i="1" dirty="0" err="1" smtClean="0">
                <a:solidFill>
                  <a:srgbClr val="FFFF00"/>
                </a:solidFill>
              </a:rPr>
              <a:t>sebagian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i="1" dirty="0" err="1" smtClean="0">
                <a:solidFill>
                  <a:srgbClr val="FFFF00"/>
                </a:solidFill>
              </a:rPr>
              <a:t>dari</a:t>
            </a:r>
            <a:r>
              <a:rPr lang="en-US" sz="3200" b="1" i="1" dirty="0" smtClean="0">
                <a:solidFill>
                  <a:srgbClr val="FFFF00"/>
                </a:solidFill>
              </a:rPr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pekerjaan</a:t>
            </a:r>
            <a:r>
              <a:rPr lang="en-US" sz="3200" b="1" i="1" dirty="0">
                <a:solidFill>
                  <a:srgbClr val="FFFF00"/>
                </a:solidFill>
              </a:rPr>
              <a:t> program </a:t>
            </a:r>
            <a:r>
              <a:rPr lang="en-US" sz="3200" b="1" i="1" dirty="0" err="1">
                <a:solidFill>
                  <a:srgbClr val="FFFF00"/>
                </a:solidFill>
              </a:rPr>
              <a:t>utama</a:t>
            </a:r>
            <a:r>
              <a:rPr lang="en-US" sz="3200" b="1" i="1" dirty="0">
                <a:solidFill>
                  <a:srgbClr val="FFFF00"/>
                </a:solidFill>
              </a:rPr>
              <a:t>.</a:t>
            </a:r>
            <a:endParaRPr lang="en-US" sz="3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34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/>
              <a:t>Kenapa</a:t>
            </a:r>
            <a:r>
              <a:rPr lang="en-US" dirty="0"/>
              <a:t> </a:t>
            </a:r>
            <a:r>
              <a:rPr lang="en-US" dirty="0" err="1"/>
              <a:t>Dibutuhkan</a:t>
            </a:r>
            <a:r>
              <a:rPr lang="en-US" dirty="0"/>
              <a:t>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b="1" dirty="0" smtClean="0"/>
              <a:t>Function </a:t>
            </a:r>
            <a:r>
              <a:rPr lang="en-US" sz="3200" b="1" dirty="0" err="1" smtClean="0"/>
              <a:t>digunakan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untuk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membuat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blok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tersendiri</a:t>
            </a:r>
            <a:r>
              <a:rPr lang="en-US" sz="3200" b="1" dirty="0" smtClean="0"/>
              <a:t> </a:t>
            </a:r>
          </a:p>
          <a:p>
            <a:pPr algn="just"/>
            <a:r>
              <a:rPr lang="en-US" sz="3200" b="1" dirty="0" err="1" smtClean="0"/>
              <a:t>Untuk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memudahkan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pembacaan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perintah</a:t>
            </a:r>
            <a:r>
              <a:rPr lang="en-US" sz="3200" b="1" dirty="0" smtClean="0"/>
              <a:t> program </a:t>
            </a:r>
          </a:p>
          <a:p>
            <a:pPr algn="just"/>
            <a:r>
              <a:rPr lang="en-US" sz="3200" b="1" dirty="0" err="1" smtClean="0"/>
              <a:t>Membuat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lebih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terstruktur</a:t>
            </a:r>
            <a:r>
              <a:rPr lang="en-US" sz="3000" b="1" dirty="0" smtClean="0"/>
              <a:t>, </a:t>
            </a:r>
            <a:r>
              <a:rPr lang="en-US" sz="3000" b="1" dirty="0" err="1" smtClean="0"/>
              <a:t>dll</a:t>
            </a:r>
            <a:endParaRPr lang="en-US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118000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Keuntungan</a:t>
            </a:r>
            <a:r>
              <a:rPr lang="en-US" dirty="0" smtClean="0"/>
              <a:t>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b="1" dirty="0"/>
              <a:t>1. Program </a:t>
            </a:r>
            <a:r>
              <a:rPr lang="en-US" sz="3200" b="1" dirty="0" err="1"/>
              <a:t>besar</a:t>
            </a:r>
            <a:r>
              <a:rPr lang="en-US" sz="3200" b="1" dirty="0"/>
              <a:t> </a:t>
            </a:r>
            <a:r>
              <a:rPr lang="en-US" sz="3200" b="1" dirty="0" err="1"/>
              <a:t>dapat</a:t>
            </a:r>
            <a:r>
              <a:rPr lang="en-US" sz="3200" b="1" dirty="0"/>
              <a:t> di </a:t>
            </a:r>
            <a:r>
              <a:rPr lang="en-US" sz="3200" b="1" dirty="0" err="1"/>
              <a:t>pisah-pisah</a:t>
            </a:r>
            <a:r>
              <a:rPr lang="en-US" sz="3200" b="1" dirty="0"/>
              <a:t> </a:t>
            </a:r>
            <a:r>
              <a:rPr lang="en-US" sz="3200" b="1" dirty="0" err="1"/>
              <a:t>menjadi</a:t>
            </a:r>
            <a:r>
              <a:rPr lang="en-US" sz="3200" b="1" dirty="0"/>
              <a:t> program-program </a:t>
            </a:r>
            <a:r>
              <a:rPr lang="en-US" sz="3200" b="1" dirty="0" err="1"/>
              <a:t>kecil</a:t>
            </a:r>
            <a:r>
              <a:rPr lang="en-US" sz="3200" b="1" dirty="0"/>
              <a:t> </a:t>
            </a:r>
            <a:r>
              <a:rPr lang="en-US" sz="3200" b="1" dirty="0" err="1"/>
              <a:t>melalui</a:t>
            </a:r>
            <a:r>
              <a:rPr lang="en-US" sz="3200" b="1" dirty="0"/>
              <a:t> function</a:t>
            </a:r>
            <a:r>
              <a:rPr lang="en-US" sz="3200" b="1" dirty="0" smtClean="0"/>
              <a:t>.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/>
              <a:t>2. </a:t>
            </a:r>
            <a:r>
              <a:rPr lang="en-US" sz="3200" b="1" dirty="0" err="1"/>
              <a:t>Kemudahan</a:t>
            </a:r>
            <a:r>
              <a:rPr lang="en-US" sz="3200" b="1" dirty="0"/>
              <a:t> </a:t>
            </a:r>
            <a:r>
              <a:rPr lang="en-US" sz="3200" b="1" dirty="0" err="1"/>
              <a:t>dalam</a:t>
            </a:r>
            <a:r>
              <a:rPr lang="en-US" sz="3200" b="1" dirty="0"/>
              <a:t> </a:t>
            </a:r>
            <a:r>
              <a:rPr lang="en-US" sz="3200" b="1" dirty="0" err="1"/>
              <a:t>mencari</a:t>
            </a:r>
            <a:r>
              <a:rPr lang="en-US" sz="3200" b="1" dirty="0"/>
              <a:t> </a:t>
            </a:r>
            <a:r>
              <a:rPr lang="en-US" sz="3200" b="1" dirty="0" err="1" smtClean="0"/>
              <a:t>kesalahan-kesalahan</a:t>
            </a:r>
            <a:r>
              <a:rPr lang="en-US" sz="3200" b="1" dirty="0"/>
              <a:t> </a:t>
            </a:r>
            <a:r>
              <a:rPr lang="en-US" sz="3200" b="1" dirty="0" err="1" smtClean="0"/>
              <a:t>karena</a:t>
            </a:r>
            <a:r>
              <a:rPr lang="en-US" sz="3200" b="1" dirty="0" smtClean="0"/>
              <a:t> </a:t>
            </a:r>
            <a:r>
              <a:rPr lang="en-US" sz="3200" b="1" dirty="0" err="1"/>
              <a:t>alur</a:t>
            </a:r>
            <a:r>
              <a:rPr lang="en-US" sz="3200" b="1" dirty="0"/>
              <a:t> </a:t>
            </a:r>
            <a:r>
              <a:rPr lang="en-US" sz="3200" b="1" dirty="0" err="1"/>
              <a:t>logika</a:t>
            </a:r>
            <a:r>
              <a:rPr lang="en-US" sz="3200" b="1" dirty="0"/>
              <a:t> </a:t>
            </a:r>
            <a:r>
              <a:rPr lang="en-US" sz="3200" b="1" dirty="0" err="1"/>
              <a:t>jelas</a:t>
            </a:r>
            <a:r>
              <a:rPr lang="en-US" sz="3200" b="1" dirty="0"/>
              <a:t> </a:t>
            </a:r>
            <a:r>
              <a:rPr lang="en-US" sz="3200" b="1" dirty="0" err="1"/>
              <a:t>dan</a:t>
            </a:r>
            <a:r>
              <a:rPr lang="en-US" sz="3200" b="1" dirty="0"/>
              <a:t> </a:t>
            </a:r>
            <a:r>
              <a:rPr lang="en-US" sz="3200" b="1" dirty="0" err="1" smtClean="0"/>
              <a:t>kesalahan</a:t>
            </a:r>
            <a:r>
              <a:rPr lang="en-US" sz="3200" b="1" dirty="0"/>
              <a:t> </a:t>
            </a:r>
            <a:r>
              <a:rPr lang="en-US" sz="3200" b="1" dirty="0" err="1" smtClean="0"/>
              <a:t>dapat</a:t>
            </a:r>
            <a:r>
              <a:rPr lang="en-US" sz="3200" b="1" dirty="0" smtClean="0"/>
              <a:t> </a:t>
            </a:r>
            <a:r>
              <a:rPr lang="en-US" sz="3200" b="1" dirty="0" err="1"/>
              <a:t>dilokalisasi</a:t>
            </a:r>
            <a:r>
              <a:rPr lang="en-US" sz="3200" b="1" dirty="0"/>
              <a:t> </a:t>
            </a:r>
            <a:r>
              <a:rPr lang="en-US" sz="3200" b="1" dirty="0" err="1"/>
              <a:t>dalam</a:t>
            </a:r>
            <a:r>
              <a:rPr lang="en-US" sz="3200" b="1" dirty="0"/>
              <a:t> </a:t>
            </a:r>
            <a:r>
              <a:rPr lang="en-US" sz="3200" b="1" dirty="0" err="1"/>
              <a:t>suatu</a:t>
            </a:r>
            <a:r>
              <a:rPr lang="en-US" sz="3200" b="1" dirty="0"/>
              <a:t> </a:t>
            </a:r>
            <a:r>
              <a:rPr lang="en-US" sz="3200" b="1" dirty="0" err="1"/>
              <a:t>modul</a:t>
            </a:r>
            <a:r>
              <a:rPr lang="en-US" sz="3200" b="1" dirty="0"/>
              <a:t> </a:t>
            </a:r>
            <a:r>
              <a:rPr lang="en-US" sz="3200" b="1" dirty="0" err="1"/>
              <a:t>tertentu</a:t>
            </a:r>
            <a:r>
              <a:rPr lang="en-US" sz="3200" b="1" dirty="0"/>
              <a:t>.</a:t>
            </a:r>
            <a:endParaRPr lang="en-US" sz="3200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94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Keuntungan</a:t>
            </a:r>
            <a:r>
              <a:rPr lang="en-US" dirty="0" smtClean="0"/>
              <a:t>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sz="3200" b="1" dirty="0"/>
              <a:t>3. </a:t>
            </a:r>
            <a:r>
              <a:rPr lang="en-US" sz="3200" b="1" dirty="0" err="1"/>
              <a:t>Memperbaiki</a:t>
            </a:r>
            <a:r>
              <a:rPr lang="en-US" sz="3200" b="1" dirty="0"/>
              <a:t> </a:t>
            </a:r>
            <a:r>
              <a:rPr lang="en-US" sz="3200" b="1" dirty="0" err="1"/>
              <a:t>atau</a:t>
            </a:r>
            <a:r>
              <a:rPr lang="en-US" sz="3200" b="1" dirty="0"/>
              <a:t> </a:t>
            </a:r>
            <a:r>
              <a:rPr lang="en-US" sz="3200" b="1" dirty="0" err="1"/>
              <a:t>memodifikasi</a:t>
            </a:r>
            <a:r>
              <a:rPr lang="en-US" sz="3200" b="1" dirty="0"/>
              <a:t> program </a:t>
            </a:r>
            <a:r>
              <a:rPr lang="en-US" sz="3200" b="1" dirty="0" err="1"/>
              <a:t>dapat</a:t>
            </a:r>
            <a:r>
              <a:rPr lang="en-US" sz="3200" b="1" dirty="0"/>
              <a:t> </a:t>
            </a:r>
            <a:r>
              <a:rPr lang="en-US" sz="3200" b="1" dirty="0" err="1"/>
              <a:t>dilakukan</a:t>
            </a:r>
            <a:r>
              <a:rPr lang="en-US" sz="3200" b="1" dirty="0"/>
              <a:t> </a:t>
            </a:r>
            <a:r>
              <a:rPr lang="en-US" sz="3200" b="1" dirty="0" err="1"/>
              <a:t>pada</a:t>
            </a:r>
            <a:r>
              <a:rPr lang="en-US" sz="3200" b="1" dirty="0"/>
              <a:t> </a:t>
            </a:r>
            <a:r>
              <a:rPr lang="en-US" sz="3200" b="1" dirty="0" err="1"/>
              <a:t>suatu</a:t>
            </a:r>
            <a:r>
              <a:rPr lang="en-US" sz="3200" b="1" dirty="0"/>
              <a:t> </a:t>
            </a:r>
            <a:r>
              <a:rPr lang="en-US" sz="3200" b="1" dirty="0" err="1"/>
              <a:t>modul</a:t>
            </a:r>
            <a:r>
              <a:rPr lang="en-US" sz="3200" b="1" dirty="0"/>
              <a:t> </a:t>
            </a:r>
            <a:r>
              <a:rPr lang="en-US" sz="3200" b="1" dirty="0" err="1"/>
              <a:t>tertentu</a:t>
            </a:r>
            <a:r>
              <a:rPr lang="en-US" sz="3200" b="1" dirty="0"/>
              <a:t> </a:t>
            </a:r>
            <a:r>
              <a:rPr lang="en-US" sz="3200" b="1" dirty="0" err="1" smtClean="0"/>
              <a:t>saja</a:t>
            </a:r>
            <a:r>
              <a:rPr lang="en-US" sz="3200" b="1" dirty="0"/>
              <a:t> </a:t>
            </a:r>
            <a:r>
              <a:rPr lang="en-US" sz="3200" b="1" dirty="0" err="1" smtClean="0"/>
              <a:t>tanpa</a:t>
            </a:r>
            <a:r>
              <a:rPr lang="en-US" sz="3200" b="1" dirty="0" smtClean="0"/>
              <a:t> </a:t>
            </a:r>
            <a:r>
              <a:rPr lang="en-US" sz="3200" b="1" dirty="0" err="1"/>
              <a:t>menggangu</a:t>
            </a:r>
            <a:r>
              <a:rPr lang="en-US" sz="3200" b="1" dirty="0"/>
              <a:t> </a:t>
            </a:r>
            <a:r>
              <a:rPr lang="en-US" sz="3200" b="1" dirty="0" err="1"/>
              <a:t>keseluruhan</a:t>
            </a:r>
            <a:r>
              <a:rPr lang="en-US" sz="3200" b="1" dirty="0"/>
              <a:t> program</a:t>
            </a:r>
            <a:r>
              <a:rPr lang="en-US" sz="3200" b="1" dirty="0" smtClean="0"/>
              <a:t>.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/>
              <a:t>4. </a:t>
            </a:r>
            <a:r>
              <a:rPr lang="en-US" sz="3200" b="1" dirty="0" err="1"/>
              <a:t>Dapat</a:t>
            </a:r>
            <a:r>
              <a:rPr lang="en-US" sz="3200" b="1" dirty="0"/>
              <a:t> </a:t>
            </a:r>
            <a:r>
              <a:rPr lang="en-US" sz="3200" b="1" dirty="0" err="1"/>
              <a:t>digunakan</a:t>
            </a:r>
            <a:r>
              <a:rPr lang="en-US" sz="3200" b="1" dirty="0"/>
              <a:t> </a:t>
            </a:r>
            <a:r>
              <a:rPr lang="en-US" sz="3200" b="1" dirty="0" err="1"/>
              <a:t>kembali</a:t>
            </a:r>
            <a:r>
              <a:rPr lang="en-US" sz="3200" b="1" dirty="0"/>
              <a:t> (Reusability) </a:t>
            </a:r>
            <a:r>
              <a:rPr lang="en-US" sz="3200" b="1" dirty="0" err="1"/>
              <a:t>oleh</a:t>
            </a:r>
            <a:r>
              <a:rPr lang="en-US" sz="3200" b="1" dirty="0"/>
              <a:t> program </a:t>
            </a:r>
            <a:r>
              <a:rPr lang="en-US" sz="3200" b="1" dirty="0" err="1"/>
              <a:t>atau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lain</a:t>
            </a:r>
            <a:r>
              <a:rPr lang="en-US" sz="3200" b="1" dirty="0" smtClean="0"/>
              <a:t>.</a:t>
            </a:r>
          </a:p>
          <a:p>
            <a:pPr algn="just"/>
            <a:endParaRPr lang="en-US" sz="3200" b="1" dirty="0"/>
          </a:p>
          <a:p>
            <a:pPr algn="just"/>
            <a:r>
              <a:rPr lang="fi-FI" sz="3200" b="1" dirty="0"/>
              <a:t>5. Meminimalkan penulisan perintah yang sama.</a:t>
            </a:r>
            <a:endParaRPr lang="en-US" sz="3200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23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848678" y="2365513"/>
            <a:ext cx="8348870" cy="32600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solidFill>
                  <a:schemeClr val="bg1"/>
                </a:solidFill>
              </a:rPr>
              <a:t>KATEGORI FUNCTION</a:t>
            </a:r>
            <a:endParaRPr lang="en-US" sz="5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Kategori</a:t>
            </a:r>
            <a:r>
              <a:rPr lang="en-US" dirty="0" smtClean="0"/>
              <a:t>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en-US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Standard Library Function </a:t>
            </a:r>
          </a:p>
          <a:p>
            <a:pPr marL="0" indent="0" algn="just">
              <a:buNone/>
            </a:pPr>
            <a:endParaRPr lang="en-US" sz="3200" b="1" dirty="0" smtClean="0"/>
          </a:p>
          <a:p>
            <a:pPr algn="just"/>
            <a:r>
              <a:rPr lang="en-US" sz="3200" b="1" dirty="0" err="1" smtClean="0"/>
              <a:t>adalah</a:t>
            </a:r>
            <a:r>
              <a:rPr lang="en-US" sz="3200" b="1" dirty="0" smtClean="0"/>
              <a:t> </a:t>
            </a:r>
            <a:r>
              <a:rPr lang="en-US" sz="3200" b="1" dirty="0" err="1"/>
              <a:t>fungsi-fungsi</a:t>
            </a:r>
            <a:r>
              <a:rPr lang="en-US" sz="3200" b="1" dirty="0"/>
              <a:t> yang </a:t>
            </a:r>
            <a:r>
              <a:rPr lang="en-US" sz="3200" b="1" dirty="0" err="1"/>
              <a:t>telah</a:t>
            </a:r>
            <a:r>
              <a:rPr lang="en-US" sz="3200" b="1" dirty="0"/>
              <a:t> </a:t>
            </a:r>
            <a:r>
              <a:rPr lang="en-US" sz="3200" b="1" dirty="0" err="1"/>
              <a:t>disediakan</a:t>
            </a:r>
            <a:r>
              <a:rPr lang="en-US" sz="3200" b="1" dirty="0"/>
              <a:t> </a:t>
            </a:r>
            <a:r>
              <a:rPr lang="en-US" sz="3200" b="1" dirty="0" err="1"/>
              <a:t>oleh</a:t>
            </a:r>
            <a:r>
              <a:rPr lang="en-US" sz="3200" b="1" dirty="0"/>
              <a:t> Interpreter Python </a:t>
            </a:r>
            <a:r>
              <a:rPr lang="en-US" sz="3200" b="1" dirty="0" err="1"/>
              <a:t>dalam</a:t>
            </a:r>
            <a:r>
              <a:rPr lang="en-US" sz="3200" b="1" dirty="0"/>
              <a:t> file-file </a:t>
            </a:r>
            <a:r>
              <a:rPr lang="en-US" sz="3200" b="1" dirty="0" err="1"/>
              <a:t>atau</a:t>
            </a:r>
            <a:r>
              <a:rPr lang="en-US" sz="3200" b="1" dirty="0"/>
              <a:t> </a:t>
            </a:r>
            <a:r>
              <a:rPr lang="en-US" sz="3200" b="1" dirty="0" err="1"/>
              <a:t>librarynya</a:t>
            </a:r>
            <a:r>
              <a:rPr lang="en-US" sz="3200" b="1" dirty="0"/>
              <a:t>.</a:t>
            </a:r>
          </a:p>
          <a:p>
            <a:pPr algn="just"/>
            <a:endParaRPr lang="en-US" sz="3200" b="1" dirty="0" smtClean="0"/>
          </a:p>
          <a:p>
            <a:pPr algn="just"/>
            <a:r>
              <a:rPr lang="en-US" sz="32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Misalnya</a:t>
            </a:r>
            <a:r>
              <a:rPr lang="en-US" sz="32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: </a:t>
            </a:r>
            <a:r>
              <a:rPr lang="en-US" sz="3200" b="1" dirty="0" err="1">
                <a:solidFill>
                  <a:srgbClr val="FFFF00"/>
                </a:solidFill>
              </a:rPr>
              <a:t>raw_input</a:t>
            </a:r>
            <a:r>
              <a:rPr lang="en-US" sz="3200" b="1" dirty="0">
                <a:solidFill>
                  <a:srgbClr val="FFFF00"/>
                </a:solidFill>
              </a:rPr>
              <a:t>(), input(), print(), open(), </a:t>
            </a:r>
            <a:r>
              <a:rPr lang="en-US" sz="3200" b="1" dirty="0" err="1">
                <a:solidFill>
                  <a:srgbClr val="FFFF00"/>
                </a:solidFill>
              </a:rPr>
              <a:t>len</a:t>
            </a:r>
            <a:r>
              <a:rPr lang="en-US" sz="3200" b="1" dirty="0">
                <a:solidFill>
                  <a:srgbClr val="FFFF00"/>
                </a:solidFill>
              </a:rPr>
              <a:t>(), max(), min(), abs() </a:t>
            </a:r>
            <a:r>
              <a:rPr lang="en-US" sz="3200" b="1" dirty="0" err="1">
                <a:solidFill>
                  <a:srgbClr val="FFFF00"/>
                </a:solidFill>
              </a:rPr>
              <a:t>dll</a:t>
            </a:r>
            <a:r>
              <a:rPr lang="en-US" sz="3200" b="1" dirty="0">
                <a:solidFill>
                  <a:srgbClr val="FFFF00"/>
                </a:solidFill>
              </a:rPr>
              <a:t>.</a:t>
            </a:r>
            <a:endParaRPr lang="en-US" sz="3200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94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Kategori</a:t>
            </a:r>
            <a:r>
              <a:rPr lang="en-US" dirty="0" smtClean="0"/>
              <a:t>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2. </a:t>
            </a:r>
            <a:r>
              <a:rPr lang="en-US" sz="32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Programme</a:t>
            </a:r>
            <a:r>
              <a:rPr lang="en-US" sz="32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-Defined </a:t>
            </a:r>
            <a:r>
              <a:rPr lang="en-US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Function</a:t>
            </a:r>
          </a:p>
          <a:p>
            <a:endParaRPr lang="en-US" sz="3200" b="1" dirty="0"/>
          </a:p>
          <a:p>
            <a:pPr algn="just"/>
            <a:r>
              <a:rPr lang="en-US" sz="3200" b="1" dirty="0" err="1"/>
              <a:t>Adalah</a:t>
            </a:r>
            <a:r>
              <a:rPr lang="en-US" sz="3200" b="1" dirty="0"/>
              <a:t> function yang </a:t>
            </a:r>
            <a:r>
              <a:rPr lang="en-US" sz="3200" b="1" dirty="0" err="1"/>
              <a:t>dibuat</a:t>
            </a:r>
            <a:r>
              <a:rPr lang="en-US" sz="3200" b="1" dirty="0"/>
              <a:t> </a:t>
            </a:r>
            <a:r>
              <a:rPr lang="en-US" sz="3200" b="1" dirty="0" err="1"/>
              <a:t>oleh</a:t>
            </a:r>
            <a:r>
              <a:rPr lang="en-US" sz="3200" b="1" dirty="0"/>
              <a:t> programmer </a:t>
            </a:r>
            <a:r>
              <a:rPr lang="en-US" sz="3200" b="1" dirty="0" err="1"/>
              <a:t>sendiri</a:t>
            </a:r>
            <a:r>
              <a:rPr lang="en-US" sz="3200" b="1" dirty="0"/>
              <a:t>. </a:t>
            </a:r>
            <a:endParaRPr lang="en-US" sz="3200" b="1" dirty="0" smtClean="0"/>
          </a:p>
          <a:p>
            <a:pPr algn="just"/>
            <a:r>
              <a:rPr lang="en-US" sz="3200" b="1" dirty="0" smtClean="0"/>
              <a:t>Function </a:t>
            </a:r>
            <a:r>
              <a:rPr lang="en-US" sz="3200" b="1" dirty="0" err="1"/>
              <a:t>ini</a:t>
            </a:r>
            <a:r>
              <a:rPr lang="en-US" sz="3200" b="1" dirty="0"/>
              <a:t> </a:t>
            </a:r>
            <a:r>
              <a:rPr lang="en-US" sz="3200" b="1" dirty="0" err="1"/>
              <a:t>memiliki</a:t>
            </a:r>
            <a:r>
              <a:rPr lang="en-US" sz="3200" b="1" dirty="0"/>
              <a:t> </a:t>
            </a:r>
            <a:r>
              <a:rPr lang="en-US" sz="3200" b="1" dirty="0" err="1"/>
              <a:t>nama</a:t>
            </a:r>
            <a:r>
              <a:rPr lang="en-US" sz="3200" b="1" dirty="0"/>
              <a:t> </a:t>
            </a:r>
            <a:r>
              <a:rPr lang="en-US" sz="3200" b="1" dirty="0" err="1"/>
              <a:t>tertentu</a:t>
            </a:r>
            <a:r>
              <a:rPr lang="en-US" sz="3200" b="1" dirty="0"/>
              <a:t> </a:t>
            </a:r>
            <a:r>
              <a:rPr lang="en-US" sz="3200" b="1" dirty="0" err="1" smtClean="0"/>
              <a:t>yangunik</a:t>
            </a:r>
            <a:r>
              <a:rPr lang="en-US" sz="3200" b="1" dirty="0" smtClean="0"/>
              <a:t> </a:t>
            </a:r>
            <a:r>
              <a:rPr lang="en-US" sz="3200" b="1" dirty="0" err="1"/>
              <a:t>dalam</a:t>
            </a:r>
            <a:r>
              <a:rPr lang="en-US" sz="3200" b="1" dirty="0"/>
              <a:t> program, </a:t>
            </a:r>
            <a:r>
              <a:rPr lang="en-US" sz="3200" b="1" dirty="0" err="1"/>
              <a:t>letaknya</a:t>
            </a:r>
            <a:r>
              <a:rPr lang="en-US" sz="3200" b="1" dirty="0"/>
              <a:t> </a:t>
            </a:r>
            <a:r>
              <a:rPr lang="en-US" sz="3200" b="1" dirty="0" err="1"/>
              <a:t>terpisah</a:t>
            </a:r>
            <a:r>
              <a:rPr lang="en-US" sz="3200" b="1" dirty="0"/>
              <a:t> </a:t>
            </a:r>
            <a:r>
              <a:rPr lang="en-US" sz="3200" b="1" dirty="0" err="1"/>
              <a:t>dari</a:t>
            </a:r>
            <a:r>
              <a:rPr lang="en-US" sz="3200" b="1" dirty="0"/>
              <a:t> program </a:t>
            </a:r>
            <a:r>
              <a:rPr lang="en-US" sz="3200" b="1" dirty="0" err="1"/>
              <a:t>utama</a:t>
            </a:r>
            <a:r>
              <a:rPr lang="en-US" sz="3200" b="1" dirty="0"/>
              <a:t>, </a:t>
            </a:r>
            <a:r>
              <a:rPr lang="en-US" sz="3200" b="1" dirty="0" err="1"/>
              <a:t>dan</a:t>
            </a:r>
            <a:r>
              <a:rPr lang="en-US" sz="3200" b="1" dirty="0"/>
              <a:t> </a:t>
            </a:r>
            <a:r>
              <a:rPr lang="en-US" sz="3200" b="1" dirty="0" err="1"/>
              <a:t>bisa</a:t>
            </a:r>
            <a:r>
              <a:rPr lang="en-US" sz="3200" b="1" dirty="0"/>
              <a:t> </a:t>
            </a:r>
            <a:r>
              <a:rPr lang="en-US" sz="3200" b="1" dirty="0" err="1"/>
              <a:t>dijadikan</a:t>
            </a:r>
            <a:r>
              <a:rPr lang="en-US" sz="3200" b="1" dirty="0"/>
              <a:t> </a:t>
            </a:r>
            <a:r>
              <a:rPr lang="en-US" sz="3200" b="1" dirty="0" err="1"/>
              <a:t>satu</a:t>
            </a:r>
            <a:r>
              <a:rPr lang="en-US" sz="3200" b="1" dirty="0"/>
              <a:t> </a:t>
            </a:r>
            <a:r>
              <a:rPr lang="en-US" sz="3200" b="1" dirty="0" err="1"/>
              <a:t>ke</a:t>
            </a:r>
            <a:r>
              <a:rPr lang="en-US" sz="3200" b="1" dirty="0"/>
              <a:t> </a:t>
            </a:r>
            <a:r>
              <a:rPr lang="en-US" sz="3200" b="1" dirty="0" err="1"/>
              <a:t>dalam</a:t>
            </a:r>
            <a:r>
              <a:rPr lang="en-US" sz="3200" b="1" dirty="0"/>
              <a:t> </a:t>
            </a:r>
            <a:r>
              <a:rPr lang="en-US" sz="3200" b="1" dirty="0" err="1" smtClean="0"/>
              <a:t>suatu</a:t>
            </a:r>
            <a:r>
              <a:rPr lang="en-US" sz="3200" b="1" dirty="0"/>
              <a:t> </a:t>
            </a:r>
            <a:r>
              <a:rPr lang="en-US" sz="3200" b="1" dirty="0" smtClean="0"/>
              <a:t>library </a:t>
            </a:r>
            <a:r>
              <a:rPr lang="en-US" sz="3200" b="1" dirty="0" err="1"/>
              <a:t>buatan</a:t>
            </a:r>
            <a:r>
              <a:rPr lang="en-US" sz="3200" b="1" dirty="0"/>
              <a:t> programmer </a:t>
            </a:r>
            <a:r>
              <a:rPr lang="en-US" sz="3200" b="1" dirty="0" err="1"/>
              <a:t>itu</a:t>
            </a:r>
            <a:r>
              <a:rPr lang="en-US" sz="3200" b="1" dirty="0"/>
              <a:t> </a:t>
            </a:r>
            <a:r>
              <a:rPr lang="en-US" sz="3200" b="1" dirty="0" err="1"/>
              <a:t>sendiri</a:t>
            </a:r>
            <a:r>
              <a:rPr lang="en-US" sz="3200" b="1" dirty="0"/>
              <a:t>.</a:t>
            </a:r>
            <a:endParaRPr lang="en-US" sz="3200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60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Kategori</a:t>
            </a:r>
            <a:r>
              <a:rPr lang="en-US" dirty="0" smtClean="0"/>
              <a:t>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sv-SE" sz="3200" b="1" dirty="0">
                <a:solidFill>
                  <a:srgbClr val="FFFF00"/>
                </a:solidFill>
              </a:rPr>
              <a:t>Dalam python terdapat dua </a:t>
            </a:r>
            <a:r>
              <a:rPr lang="sv-SE" sz="3200" b="1" dirty="0"/>
              <a:t>perintah yang dapat digunakan untuk membuat sebuah </a:t>
            </a:r>
            <a:r>
              <a:rPr lang="sv-SE" sz="3200" b="1" dirty="0" smtClean="0"/>
              <a:t>fungsi, </a:t>
            </a:r>
            <a:r>
              <a:rPr lang="en-US" sz="3200" b="1" dirty="0" err="1" smtClean="0"/>
              <a:t>yaitu</a:t>
            </a:r>
            <a:r>
              <a:rPr lang="en-US" sz="3200" b="1" dirty="0" smtClean="0"/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def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dirty="0" err="1"/>
              <a:t>dan</a:t>
            </a:r>
            <a:r>
              <a:rPr lang="en-US" sz="3200" b="1" dirty="0"/>
              <a:t> </a:t>
            </a:r>
            <a:r>
              <a:rPr lang="en-US" sz="3200" b="1" i="1" dirty="0">
                <a:solidFill>
                  <a:srgbClr val="FFFF00"/>
                </a:solidFill>
              </a:rPr>
              <a:t>lambda. </a:t>
            </a:r>
            <a:endParaRPr lang="en-US" sz="3200" b="1" i="1" dirty="0" smtClean="0">
              <a:solidFill>
                <a:srgbClr val="FFFF00"/>
              </a:solidFill>
            </a:endParaRPr>
          </a:p>
          <a:p>
            <a:pPr algn="just"/>
            <a:endParaRPr lang="en-US" sz="3200" b="1" i="1" dirty="0" smtClean="0"/>
          </a:p>
          <a:p>
            <a:pPr algn="just"/>
            <a:r>
              <a:rPr lang="en-US" sz="3200" b="1" i="1" dirty="0" err="1" smtClean="0">
                <a:solidFill>
                  <a:srgbClr val="FFFF00"/>
                </a:solidFill>
              </a:rPr>
              <a:t>def</a:t>
            </a:r>
            <a:r>
              <a:rPr lang="en-US" sz="3200" b="1" i="1" dirty="0" smtClean="0"/>
              <a:t> </a:t>
            </a:r>
            <a:r>
              <a:rPr lang="en-US" sz="3200" b="1" dirty="0" err="1"/>
              <a:t>adalah</a:t>
            </a:r>
            <a:r>
              <a:rPr lang="en-US" sz="3200" b="1" dirty="0"/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perintah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standar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dalam</a:t>
            </a:r>
            <a:r>
              <a:rPr lang="en-US" sz="3200" b="1" dirty="0">
                <a:solidFill>
                  <a:schemeClr val="accent1"/>
                </a:solidFill>
              </a:rPr>
              <a:t> python </a:t>
            </a:r>
            <a:r>
              <a:rPr lang="en-US" sz="3200" b="1" dirty="0" err="1">
                <a:solidFill>
                  <a:schemeClr val="accent1"/>
                </a:solidFill>
              </a:rPr>
              <a:t>untuk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mendefinisikan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 smtClean="0">
                <a:solidFill>
                  <a:schemeClr val="accent1"/>
                </a:solidFill>
              </a:rPr>
              <a:t>sebuah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 smtClean="0">
                <a:solidFill>
                  <a:schemeClr val="accent1"/>
                </a:solidFill>
              </a:rPr>
              <a:t>fungsi</a:t>
            </a:r>
            <a:r>
              <a:rPr lang="en-US" sz="3200" b="1" dirty="0">
                <a:solidFill>
                  <a:schemeClr val="accent1"/>
                </a:solidFill>
              </a:rPr>
              <a:t>.</a:t>
            </a:r>
            <a:endParaRPr lang="en-US" sz="32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131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Kategori</a:t>
            </a:r>
            <a:r>
              <a:rPr lang="en-US" dirty="0" smtClean="0"/>
              <a:t>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sz="3200" b="1" dirty="0" err="1"/>
              <a:t>Tidak</a:t>
            </a:r>
            <a:r>
              <a:rPr lang="en-US" sz="3200" b="1" dirty="0"/>
              <a:t> </a:t>
            </a:r>
            <a:r>
              <a:rPr lang="en-US" sz="3200" b="1" dirty="0" err="1"/>
              <a:t>seperti</a:t>
            </a:r>
            <a:r>
              <a:rPr lang="en-US" sz="3200" b="1" dirty="0"/>
              <a:t> function </a:t>
            </a:r>
            <a:r>
              <a:rPr lang="en-US" sz="3200" b="1" dirty="0" err="1"/>
              <a:t>dalam</a:t>
            </a:r>
            <a:r>
              <a:rPr lang="en-US" sz="3200" b="1" dirty="0"/>
              <a:t> </a:t>
            </a:r>
            <a:r>
              <a:rPr lang="en-US" sz="3200" b="1" dirty="0" err="1"/>
              <a:t>bahasa</a:t>
            </a:r>
            <a:r>
              <a:rPr lang="en-US" sz="3200" b="1" dirty="0"/>
              <a:t> </a:t>
            </a:r>
            <a:r>
              <a:rPr lang="en-US" sz="3200" b="1" dirty="0" err="1"/>
              <a:t>pemrograman</a:t>
            </a:r>
            <a:r>
              <a:rPr lang="en-US" sz="3200" b="1" dirty="0"/>
              <a:t> compiler </a:t>
            </a:r>
            <a:r>
              <a:rPr lang="en-US" sz="3200" b="1" dirty="0" err="1"/>
              <a:t>seperti</a:t>
            </a:r>
            <a:r>
              <a:rPr lang="en-US" sz="3200" b="1" dirty="0"/>
              <a:t> C/C++, </a:t>
            </a:r>
            <a:endParaRPr lang="en-US" sz="3200" b="1" dirty="0" smtClean="0"/>
          </a:p>
          <a:p>
            <a:pPr algn="just"/>
            <a:endParaRPr lang="en-US" sz="3200" b="1" i="1" dirty="0" smtClean="0">
              <a:solidFill>
                <a:schemeClr val="accent1"/>
              </a:solidFill>
            </a:endParaRPr>
          </a:p>
          <a:p>
            <a:pPr algn="just"/>
            <a:r>
              <a:rPr lang="en-US" sz="3200" b="1" i="1" dirty="0" err="1" smtClean="0">
                <a:solidFill>
                  <a:schemeClr val="accent1"/>
                </a:solidFill>
              </a:rPr>
              <a:t>def</a:t>
            </a:r>
            <a:r>
              <a:rPr lang="en-US" sz="3200" b="1" i="1" dirty="0" smtClean="0">
                <a:solidFill>
                  <a:schemeClr val="accent1"/>
                </a:solidFill>
              </a:rPr>
              <a:t> </a:t>
            </a:r>
            <a:r>
              <a:rPr lang="en-US" sz="3200" b="1" dirty="0" err="1" smtClean="0"/>
              <a:t>dalam</a:t>
            </a:r>
            <a:r>
              <a:rPr lang="en-US" sz="3200" b="1" dirty="0"/>
              <a:t> </a:t>
            </a:r>
            <a:r>
              <a:rPr lang="en-US" sz="3200" b="1" dirty="0" smtClean="0"/>
              <a:t>python </a:t>
            </a:r>
            <a:r>
              <a:rPr lang="en-US" sz="3200" b="1" dirty="0" err="1"/>
              <a:t>merupakan</a:t>
            </a:r>
            <a:r>
              <a:rPr lang="en-US" sz="3200" b="1" dirty="0"/>
              <a:t> </a:t>
            </a:r>
            <a:r>
              <a:rPr lang="en-US" sz="3200" b="1" dirty="0" err="1"/>
              <a:t>perintah</a:t>
            </a:r>
            <a:r>
              <a:rPr lang="en-US" sz="3200" b="1" dirty="0"/>
              <a:t> yang executable, </a:t>
            </a:r>
            <a:endParaRPr lang="en-US" sz="3200" b="1" dirty="0" smtClean="0"/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/>
              <a:t>artinya</a:t>
            </a:r>
            <a:r>
              <a:rPr lang="en-US" sz="3200" b="1" dirty="0" smtClean="0"/>
              <a:t> </a:t>
            </a:r>
            <a:r>
              <a:rPr lang="en-US" sz="3200" b="1" dirty="0"/>
              <a:t>function </a:t>
            </a:r>
            <a:r>
              <a:rPr lang="en-US" sz="3200" b="1" dirty="0" err="1"/>
              <a:t>tidak</a:t>
            </a:r>
            <a:r>
              <a:rPr lang="en-US" sz="3200" b="1" dirty="0"/>
              <a:t> </a:t>
            </a:r>
            <a:r>
              <a:rPr lang="en-US" sz="3200" b="1" dirty="0" err="1"/>
              <a:t>akan</a:t>
            </a:r>
            <a:r>
              <a:rPr lang="en-US" sz="3200" b="1" dirty="0"/>
              <a:t> </a:t>
            </a:r>
            <a:r>
              <a:rPr lang="en-US" sz="3200" b="1" dirty="0" err="1"/>
              <a:t>aktif</a:t>
            </a:r>
            <a:r>
              <a:rPr lang="en-US" sz="3200" b="1" dirty="0"/>
              <a:t> </a:t>
            </a:r>
            <a:r>
              <a:rPr lang="en-US" sz="3200" b="1" dirty="0" err="1"/>
              <a:t>sampai</a:t>
            </a:r>
            <a:r>
              <a:rPr lang="en-US" sz="3200" b="1" dirty="0"/>
              <a:t> python </a:t>
            </a:r>
            <a:r>
              <a:rPr lang="en-US" sz="3200" b="1" dirty="0" err="1" smtClean="0"/>
              <a:t>merunning</a:t>
            </a:r>
            <a:r>
              <a:rPr lang="en-US" sz="3200" b="1" dirty="0"/>
              <a:t> </a:t>
            </a:r>
            <a:r>
              <a:rPr lang="en-US" sz="3200" b="1" dirty="0" err="1" smtClean="0"/>
              <a:t>perintah</a:t>
            </a:r>
            <a:r>
              <a:rPr lang="en-US" sz="3200" b="1" dirty="0" smtClean="0"/>
              <a:t> </a:t>
            </a:r>
            <a:r>
              <a:rPr lang="en-US" sz="3200" b="1" i="1" dirty="0" err="1"/>
              <a:t>def</a:t>
            </a:r>
            <a:r>
              <a:rPr lang="en-US" sz="3200" b="1" i="1" dirty="0"/>
              <a:t> </a:t>
            </a:r>
            <a:r>
              <a:rPr lang="en-US" sz="3200" b="1" dirty="0" err="1"/>
              <a:t>tersebut</a:t>
            </a:r>
            <a:r>
              <a:rPr lang="en-US" sz="3200" b="1" dirty="0"/>
              <a:t>.</a:t>
            </a:r>
            <a:endParaRPr lang="en-US" sz="32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80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Kategori</a:t>
            </a:r>
            <a:r>
              <a:rPr lang="en-US" dirty="0" smtClean="0"/>
              <a:t>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b="1" dirty="0" err="1"/>
              <a:t>Sedangkan</a:t>
            </a:r>
            <a:r>
              <a:rPr lang="en-US" sz="3200" b="1" dirty="0"/>
              <a:t> </a:t>
            </a:r>
            <a:r>
              <a:rPr lang="en-US" sz="3200" b="1" i="1" dirty="0">
                <a:solidFill>
                  <a:srgbClr val="FFFF00"/>
                </a:solidFill>
              </a:rPr>
              <a:t>lambda</a:t>
            </a:r>
            <a:r>
              <a:rPr lang="en-US" sz="3200" b="1" i="1" dirty="0"/>
              <a:t>, </a:t>
            </a:r>
            <a:r>
              <a:rPr lang="en-US" sz="3200" b="1" dirty="0" err="1"/>
              <a:t>dalam</a:t>
            </a:r>
            <a:r>
              <a:rPr lang="en-US" sz="3200" b="1" dirty="0"/>
              <a:t> python </a:t>
            </a:r>
            <a:r>
              <a:rPr lang="en-US" sz="3200" b="1" dirty="0" err="1"/>
              <a:t>lebih</a:t>
            </a:r>
            <a:r>
              <a:rPr lang="en-US" sz="3200" b="1" dirty="0"/>
              <a:t> </a:t>
            </a:r>
            <a:r>
              <a:rPr lang="en-US" sz="3200" b="1" dirty="0" err="1"/>
              <a:t>dikenal</a:t>
            </a:r>
            <a:r>
              <a:rPr lang="en-US" sz="3200" b="1" dirty="0"/>
              <a:t> </a:t>
            </a:r>
            <a:r>
              <a:rPr lang="en-US" sz="3200" b="1" dirty="0" err="1"/>
              <a:t>dengan</a:t>
            </a:r>
            <a:r>
              <a:rPr lang="en-US" sz="3200" b="1" dirty="0"/>
              <a:t> </a:t>
            </a:r>
            <a:r>
              <a:rPr lang="en-US" sz="3200" b="1" dirty="0" err="1" smtClean="0"/>
              <a:t>nama</a:t>
            </a:r>
            <a:r>
              <a:rPr lang="en-US" sz="3200" b="1" dirty="0"/>
              <a:t> </a:t>
            </a:r>
            <a:r>
              <a:rPr lang="en-US" sz="3200" b="1" i="1" dirty="0" smtClean="0">
                <a:solidFill>
                  <a:srgbClr val="FFFF00"/>
                </a:solidFill>
              </a:rPr>
              <a:t>Anonymous </a:t>
            </a:r>
            <a:r>
              <a:rPr lang="en-US" sz="3200" b="1" i="1" dirty="0">
                <a:solidFill>
                  <a:srgbClr val="FFFF00"/>
                </a:solidFill>
              </a:rPr>
              <a:t>Function</a:t>
            </a:r>
            <a:r>
              <a:rPr lang="en-US" sz="3200" b="1" i="1" dirty="0"/>
              <a:t> </a:t>
            </a:r>
            <a:r>
              <a:rPr lang="en-US" sz="3200" b="1" dirty="0"/>
              <a:t>(</a:t>
            </a:r>
            <a:r>
              <a:rPr lang="en-US" sz="3200" b="1" dirty="0" err="1"/>
              <a:t>Fungsi</a:t>
            </a:r>
            <a:r>
              <a:rPr lang="en-US" sz="3200" b="1" dirty="0"/>
              <a:t> yang </a:t>
            </a:r>
            <a:r>
              <a:rPr lang="en-US" sz="3200" b="1" dirty="0" err="1"/>
              <a:t>tidak</a:t>
            </a:r>
            <a:r>
              <a:rPr lang="en-US" sz="3200" b="1" dirty="0"/>
              <a:t> </a:t>
            </a:r>
            <a:r>
              <a:rPr lang="en-US" sz="3200" b="1" dirty="0" err="1"/>
              <a:t>disebutkan</a:t>
            </a:r>
            <a:r>
              <a:rPr lang="en-US" sz="3200" b="1" dirty="0"/>
              <a:t> </a:t>
            </a:r>
            <a:r>
              <a:rPr lang="en-US" sz="3200" b="1" dirty="0" err="1"/>
              <a:t>namanya</a:t>
            </a:r>
            <a:r>
              <a:rPr lang="en-US" sz="3200" b="1" dirty="0" smtClean="0"/>
              <a:t>).</a:t>
            </a:r>
          </a:p>
          <a:p>
            <a:pPr marL="0" indent="0" algn="just">
              <a:buNone/>
            </a:pPr>
            <a:r>
              <a:rPr lang="en-US" sz="3200" b="1" dirty="0" smtClean="0"/>
              <a:t> </a:t>
            </a:r>
          </a:p>
          <a:p>
            <a:pPr algn="just"/>
            <a:r>
              <a:rPr lang="en-US" sz="3200" b="1" i="1" dirty="0" smtClean="0">
                <a:solidFill>
                  <a:srgbClr val="FFFF00"/>
                </a:solidFill>
              </a:rPr>
              <a:t>Lambda</a:t>
            </a:r>
            <a:r>
              <a:rPr lang="en-US" sz="3200" b="1" i="1" dirty="0" smtClean="0"/>
              <a:t> </a:t>
            </a:r>
            <a:r>
              <a:rPr lang="en-US" sz="3200" b="1" dirty="0" err="1"/>
              <a:t>bukanlah</a:t>
            </a:r>
            <a:r>
              <a:rPr lang="en-US" sz="3200" b="1" dirty="0"/>
              <a:t> </a:t>
            </a:r>
            <a:r>
              <a:rPr lang="en-US" sz="3200" b="1" dirty="0" err="1"/>
              <a:t>sebuah</a:t>
            </a:r>
            <a:r>
              <a:rPr lang="en-US" sz="3200" b="1" dirty="0"/>
              <a:t> </a:t>
            </a:r>
            <a:r>
              <a:rPr lang="en-US" sz="3200" b="1" dirty="0" err="1" smtClean="0"/>
              <a:t>perintah</a:t>
            </a:r>
            <a:r>
              <a:rPr lang="en-US" sz="3200" b="1" dirty="0"/>
              <a:t> </a:t>
            </a:r>
            <a:r>
              <a:rPr lang="en-US" sz="3200" b="1" dirty="0" smtClean="0"/>
              <a:t>(</a:t>
            </a:r>
            <a:r>
              <a:rPr lang="en-US" sz="3200" b="1" dirty="0" err="1" smtClean="0"/>
              <a:t>statemen</a:t>
            </a:r>
            <a:r>
              <a:rPr lang="en-US" sz="3200" b="1" dirty="0"/>
              <a:t>) </a:t>
            </a:r>
            <a:r>
              <a:rPr lang="en-US" sz="3200" b="1" dirty="0" err="1"/>
              <a:t>namun</a:t>
            </a:r>
            <a:r>
              <a:rPr lang="en-US" sz="3200" b="1" dirty="0"/>
              <a:t> </a:t>
            </a:r>
            <a:r>
              <a:rPr lang="en-US" sz="3200" b="1" dirty="0" err="1"/>
              <a:t>lebih</a:t>
            </a:r>
            <a:r>
              <a:rPr lang="en-US" sz="3200" b="1" dirty="0"/>
              <a:t> </a:t>
            </a:r>
            <a:r>
              <a:rPr lang="en-US" sz="3200" b="1" dirty="0" err="1"/>
              <a:t>kepada</a:t>
            </a:r>
            <a:r>
              <a:rPr lang="en-US" sz="3200" b="1" dirty="0"/>
              <a:t> </a:t>
            </a:r>
            <a:r>
              <a:rPr lang="en-US" sz="3200" b="1" dirty="0" err="1"/>
              <a:t>ekspresi</a:t>
            </a:r>
            <a:r>
              <a:rPr lang="en-US" sz="3200" b="1" dirty="0"/>
              <a:t> (expression).</a:t>
            </a:r>
            <a:endParaRPr lang="en-US" sz="32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03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en-US" sz="3200" b="1" dirty="0" smtClean="0">
              <a:solidFill>
                <a:schemeClr val="accent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630017" y="2464904"/>
            <a:ext cx="8368748" cy="32997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err="1" smtClean="0">
                <a:solidFill>
                  <a:schemeClr val="bg1"/>
                </a:solidFill>
              </a:rPr>
              <a:t>Mendeklarasikan</a:t>
            </a:r>
            <a:r>
              <a:rPr lang="en-US" sz="5000" dirty="0" smtClean="0">
                <a:solidFill>
                  <a:schemeClr val="bg1"/>
                </a:solidFill>
              </a:rPr>
              <a:t> Dan </a:t>
            </a:r>
            <a:r>
              <a:rPr lang="en-US" sz="5000" dirty="0" err="1" smtClean="0">
                <a:solidFill>
                  <a:schemeClr val="bg1"/>
                </a:solidFill>
              </a:rPr>
              <a:t>Memakai</a:t>
            </a:r>
            <a:r>
              <a:rPr lang="en-US" sz="5000" dirty="0" smtClean="0">
                <a:solidFill>
                  <a:schemeClr val="bg1"/>
                </a:solidFill>
              </a:rPr>
              <a:t> </a:t>
            </a:r>
            <a:r>
              <a:rPr lang="en-US" sz="5000" dirty="0" err="1" smtClean="0">
                <a:solidFill>
                  <a:schemeClr val="bg1"/>
                </a:solidFill>
              </a:rPr>
              <a:t>Fungsi</a:t>
            </a:r>
            <a:endParaRPr lang="en-US" sz="5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87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b="1" dirty="0" err="1">
                <a:solidFill>
                  <a:srgbClr val="FFFF00"/>
                </a:solidFill>
              </a:rPr>
              <a:t>Statemen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def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dirty="0" err="1"/>
              <a:t>digunakan</a:t>
            </a:r>
            <a:r>
              <a:rPr lang="en-US" sz="3200" b="1" dirty="0"/>
              <a:t> </a:t>
            </a:r>
            <a:r>
              <a:rPr lang="en-US" sz="3200" b="1" dirty="0" err="1"/>
              <a:t>untuk</a:t>
            </a:r>
            <a:r>
              <a:rPr lang="en-US" sz="3200" b="1" dirty="0"/>
              <a:t> </a:t>
            </a:r>
            <a:r>
              <a:rPr lang="en-US" sz="3200" b="1" dirty="0" err="1"/>
              <a:t>mendeklarasikan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. </a:t>
            </a:r>
            <a:endParaRPr lang="en-US" sz="3200" b="1" dirty="0" smtClean="0"/>
          </a:p>
          <a:p>
            <a:pPr marL="0" indent="0" algn="just">
              <a:buNone/>
            </a:pPr>
            <a:endParaRPr lang="en-US" sz="3200" b="1" dirty="0" smtClean="0"/>
          </a:p>
          <a:p>
            <a:pPr algn="just"/>
            <a:r>
              <a:rPr lang="en-US" sz="3200" b="1" dirty="0" err="1" smtClean="0"/>
              <a:t>Sedangkan</a:t>
            </a:r>
            <a:r>
              <a:rPr lang="en-US" sz="3200" b="1" dirty="0" smtClean="0"/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statemen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i="1" dirty="0" smtClean="0">
                <a:solidFill>
                  <a:srgbClr val="FFFF00"/>
                </a:solidFill>
              </a:rPr>
              <a:t>return </a:t>
            </a:r>
            <a:r>
              <a:rPr lang="en-US" sz="3200" b="1" dirty="0" err="1" smtClean="0"/>
              <a:t>digunakan</a:t>
            </a:r>
            <a:r>
              <a:rPr lang="en-US" sz="3200" b="1" dirty="0" smtClean="0"/>
              <a:t> </a:t>
            </a:r>
            <a:r>
              <a:rPr lang="en-US" sz="3200" b="1" dirty="0" err="1"/>
              <a:t>untuk</a:t>
            </a:r>
            <a:r>
              <a:rPr lang="en-US" sz="3200" b="1" dirty="0"/>
              <a:t> </a:t>
            </a:r>
            <a:r>
              <a:rPr lang="en-US" sz="3200" b="1" dirty="0" err="1"/>
              <a:t>mengembalikan</a:t>
            </a:r>
            <a:r>
              <a:rPr lang="en-US" sz="3200" b="1" dirty="0"/>
              <a:t> </a:t>
            </a:r>
            <a:r>
              <a:rPr lang="en-US" sz="3200" b="1" dirty="0" err="1"/>
              <a:t>suatu</a:t>
            </a:r>
            <a:r>
              <a:rPr lang="en-US" sz="3200" b="1" dirty="0"/>
              <a:t> </a:t>
            </a:r>
            <a:r>
              <a:rPr lang="en-US" sz="3200" b="1" dirty="0" err="1"/>
              <a:t>nilai</a:t>
            </a:r>
            <a:r>
              <a:rPr lang="en-US" sz="3200" b="1" dirty="0"/>
              <a:t> </a:t>
            </a:r>
            <a:r>
              <a:rPr lang="en-US" sz="3200" b="1" dirty="0" err="1"/>
              <a:t>kepada</a:t>
            </a:r>
            <a:r>
              <a:rPr lang="en-US" sz="3200" b="1" dirty="0"/>
              <a:t> </a:t>
            </a:r>
            <a:r>
              <a:rPr lang="en-US" sz="3200" b="1" dirty="0" err="1"/>
              <a:t>bagian</a:t>
            </a:r>
            <a:r>
              <a:rPr lang="en-US" sz="3200" b="1" dirty="0"/>
              <a:t> program yang </a:t>
            </a:r>
            <a:r>
              <a:rPr lang="en-US" sz="3200" b="1" dirty="0" err="1"/>
              <a:t>memanggil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.</a:t>
            </a:r>
            <a:endParaRPr lang="en-US" sz="32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3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b="1" dirty="0" err="1">
                <a:solidFill>
                  <a:srgbClr val="FFFF00"/>
                </a:solidFill>
              </a:rPr>
              <a:t>Bentuk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umum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/>
              <a:t>untuk</a:t>
            </a:r>
            <a:r>
              <a:rPr lang="en-US" sz="3200" b="1" dirty="0"/>
              <a:t> </a:t>
            </a:r>
            <a:r>
              <a:rPr lang="en-US" sz="3200" b="1" dirty="0" err="1"/>
              <a:t>mendeklarasikan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adalah</a:t>
            </a:r>
            <a:r>
              <a:rPr lang="en-US" sz="3200" b="1" dirty="0"/>
              <a:t> </a:t>
            </a:r>
            <a:r>
              <a:rPr lang="en-US" sz="3200" b="1" dirty="0" err="1"/>
              <a:t>sebagai</a:t>
            </a:r>
            <a:r>
              <a:rPr lang="en-US" sz="3200" b="1" dirty="0"/>
              <a:t> </a:t>
            </a:r>
            <a:r>
              <a:rPr lang="en-US" sz="3200" b="1" dirty="0" err="1"/>
              <a:t>berikut</a:t>
            </a:r>
            <a:r>
              <a:rPr lang="en-US" sz="3200" b="1" dirty="0"/>
              <a:t> :</a:t>
            </a:r>
            <a:endParaRPr lang="en-US" sz="3200" b="1" dirty="0" smtClean="0">
              <a:solidFill>
                <a:schemeClr val="accent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602471" y="3200400"/>
            <a:ext cx="8984975" cy="32362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n-NO" sz="3400" dirty="0">
                <a:solidFill>
                  <a:schemeClr val="bg1"/>
                </a:solidFill>
              </a:rPr>
              <a:t>def &lt;nama_fungsi&gt;(arg1, arg2, arg3, …,argN) :</a:t>
            </a:r>
          </a:p>
          <a:p>
            <a:r>
              <a:rPr lang="en-US" sz="3400" dirty="0" smtClean="0">
                <a:solidFill>
                  <a:schemeClr val="bg1"/>
                </a:solidFill>
              </a:rPr>
              <a:t>		&lt;</a:t>
            </a:r>
            <a:r>
              <a:rPr lang="en-US" sz="3400" dirty="0" err="1">
                <a:solidFill>
                  <a:schemeClr val="bg1"/>
                </a:solidFill>
              </a:rPr>
              <a:t>statemen-statemen</a:t>
            </a:r>
            <a:r>
              <a:rPr lang="en-US" sz="3400" dirty="0">
                <a:solidFill>
                  <a:schemeClr val="bg1"/>
                </a:solidFill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54875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b="1" dirty="0" err="1"/>
              <a:t>Sebuah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diawali</a:t>
            </a:r>
            <a:r>
              <a:rPr lang="en-US" sz="3200" b="1" dirty="0"/>
              <a:t> </a:t>
            </a:r>
            <a:r>
              <a:rPr lang="en-US" sz="3200" b="1" dirty="0" err="1"/>
              <a:t>dengan</a:t>
            </a:r>
            <a:r>
              <a:rPr lang="en-US" sz="3200" b="1" dirty="0"/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statemen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def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dirty="0" err="1"/>
              <a:t>kemudian</a:t>
            </a:r>
            <a:r>
              <a:rPr lang="en-US" sz="3200" b="1" dirty="0"/>
              <a:t> </a:t>
            </a:r>
            <a:r>
              <a:rPr lang="en-US" sz="3200" b="1" dirty="0" err="1"/>
              <a:t>diikuti</a:t>
            </a:r>
            <a:r>
              <a:rPr lang="en-US" sz="3200" b="1" dirty="0"/>
              <a:t> </a:t>
            </a:r>
            <a:r>
              <a:rPr lang="en-US" sz="3200" b="1" dirty="0" err="1"/>
              <a:t>oleh</a:t>
            </a:r>
            <a:r>
              <a:rPr lang="en-US" sz="3200" b="1" dirty="0"/>
              <a:t> </a:t>
            </a:r>
            <a:r>
              <a:rPr lang="en-US" sz="3200" b="1" dirty="0" err="1"/>
              <a:t>sebuah</a:t>
            </a:r>
            <a:r>
              <a:rPr lang="en-US" sz="3200" b="1" dirty="0"/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nama_fungsi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nya</a:t>
            </a:r>
            <a:r>
              <a:rPr lang="en-US" sz="3200" b="1" dirty="0" smtClean="0">
                <a:solidFill>
                  <a:srgbClr val="FFFF00"/>
                </a:solidFill>
              </a:rPr>
              <a:t>.</a:t>
            </a:r>
            <a:endParaRPr lang="en-US" sz="3200" b="1" dirty="0">
              <a:solidFill>
                <a:srgbClr val="FFFF00"/>
              </a:solidFill>
            </a:endParaRPr>
          </a:p>
          <a:p>
            <a:pPr algn="just"/>
            <a:r>
              <a:rPr lang="en-US" sz="3200" b="1" dirty="0" err="1"/>
              <a:t>Sebuah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dapat</a:t>
            </a:r>
            <a:r>
              <a:rPr lang="en-US" sz="3200" b="1" dirty="0"/>
              <a:t> </a:t>
            </a:r>
            <a:r>
              <a:rPr lang="en-US" sz="3200" b="1" dirty="0" err="1"/>
              <a:t>memiliki</a:t>
            </a:r>
            <a:r>
              <a:rPr lang="en-US" sz="3200" b="1" dirty="0"/>
              <a:t> </a:t>
            </a:r>
            <a:r>
              <a:rPr lang="en-US" sz="3200" b="1" dirty="0" err="1"/>
              <a:t>daftar</a:t>
            </a:r>
            <a:r>
              <a:rPr lang="en-US" sz="3200" b="1" dirty="0"/>
              <a:t> </a:t>
            </a:r>
            <a:r>
              <a:rPr lang="en-US" sz="3200" b="1" dirty="0" err="1"/>
              <a:t>argumen</a:t>
            </a:r>
            <a:r>
              <a:rPr lang="en-US" sz="3200" b="1" dirty="0"/>
              <a:t> </a:t>
            </a:r>
            <a:r>
              <a:rPr lang="en-US" sz="3200" b="1" dirty="0">
                <a:solidFill>
                  <a:srgbClr val="FFFF00"/>
                </a:solidFill>
              </a:rPr>
              <a:t>(parameter</a:t>
            </a:r>
            <a:r>
              <a:rPr lang="en-US" sz="3200" b="1" dirty="0"/>
              <a:t>) </a:t>
            </a:r>
            <a:r>
              <a:rPr lang="en-US" sz="3200" b="1" dirty="0" err="1"/>
              <a:t>ataupun</a:t>
            </a:r>
            <a:r>
              <a:rPr lang="en-US" sz="3200" b="1" dirty="0"/>
              <a:t> </a:t>
            </a:r>
            <a:r>
              <a:rPr lang="en-US" sz="3200" b="1" dirty="0" err="1"/>
              <a:t>tidak</a:t>
            </a:r>
            <a:r>
              <a:rPr lang="en-US" sz="3200" b="1" dirty="0"/>
              <a:t>. </a:t>
            </a:r>
            <a:endParaRPr lang="en-US" sz="3200" b="1" dirty="0" smtClean="0"/>
          </a:p>
          <a:p>
            <a:pPr algn="just"/>
            <a:r>
              <a:rPr lang="en-US" sz="3200" b="1" dirty="0" err="1" smtClean="0"/>
              <a:t>Tanda</a:t>
            </a:r>
            <a:r>
              <a:rPr lang="en-US" sz="3200" b="1" dirty="0" smtClean="0"/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titik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dua</a:t>
            </a:r>
            <a:r>
              <a:rPr lang="en-US" sz="3200" b="1" dirty="0">
                <a:solidFill>
                  <a:srgbClr val="FFFF00"/>
                </a:solidFill>
              </a:rPr>
              <a:t> ( : </a:t>
            </a:r>
            <a:r>
              <a:rPr lang="en-US" sz="3200" b="1" dirty="0" smtClean="0">
                <a:solidFill>
                  <a:srgbClr val="FFFF00"/>
                </a:solidFill>
              </a:rPr>
              <a:t>) </a:t>
            </a:r>
            <a:r>
              <a:rPr lang="en-US" sz="3200" b="1" dirty="0" err="1" smtClean="0"/>
              <a:t>menandakan</a:t>
            </a:r>
            <a:r>
              <a:rPr lang="en-US" sz="3200" b="1" dirty="0" smtClean="0"/>
              <a:t> </a:t>
            </a:r>
            <a:r>
              <a:rPr lang="en-US" sz="3200" b="1" dirty="0" err="1"/>
              <a:t>awal</a:t>
            </a:r>
            <a:r>
              <a:rPr lang="en-US" sz="3200" b="1" dirty="0"/>
              <a:t> </a:t>
            </a:r>
            <a:r>
              <a:rPr lang="en-US" sz="3200" b="1" dirty="0" err="1"/>
              <a:t>pendefinisian</a:t>
            </a:r>
            <a:r>
              <a:rPr lang="en-US" sz="3200" b="1" dirty="0"/>
              <a:t> </a:t>
            </a:r>
            <a:r>
              <a:rPr lang="en-US" sz="3200" b="1" dirty="0" err="1"/>
              <a:t>tubuh</a:t>
            </a:r>
            <a:r>
              <a:rPr lang="en-US" sz="3200" b="1" dirty="0"/>
              <a:t> </a:t>
            </a:r>
            <a:r>
              <a:rPr lang="en-US" sz="3200" b="1" dirty="0" err="1"/>
              <a:t>dari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yang </a:t>
            </a:r>
            <a:r>
              <a:rPr lang="en-US" sz="3200" b="1" dirty="0" err="1"/>
              <a:t>terdiri</a:t>
            </a:r>
            <a:r>
              <a:rPr lang="en-US" sz="3200" b="1" dirty="0"/>
              <a:t> </a:t>
            </a:r>
            <a:r>
              <a:rPr lang="en-US" sz="3200" b="1" dirty="0" err="1"/>
              <a:t>dari</a:t>
            </a:r>
            <a:r>
              <a:rPr lang="en-US" sz="3200" b="1" dirty="0"/>
              <a:t> </a:t>
            </a:r>
            <a:r>
              <a:rPr lang="en-US" sz="3200" b="1" dirty="0" err="1"/>
              <a:t>statemen-statemen</a:t>
            </a:r>
            <a:r>
              <a:rPr lang="en-US" sz="3200" b="1" dirty="0"/>
              <a:t>.</a:t>
            </a:r>
            <a:endParaRPr lang="en-US" sz="32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88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en-US" sz="3200" b="1" dirty="0" smtClean="0">
              <a:solidFill>
                <a:schemeClr val="accent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406529" y="2325756"/>
            <a:ext cx="9376860" cy="35780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n-NO" sz="3400" b="1" dirty="0">
                <a:solidFill>
                  <a:schemeClr val="bg1"/>
                </a:solidFill>
              </a:rPr>
              <a:t>def &lt;nama_fungsi&gt;(arg1, arg2, arg3, …,argN) :</a:t>
            </a:r>
          </a:p>
          <a:p>
            <a:r>
              <a:rPr lang="en-US" sz="3400" b="1" dirty="0">
                <a:solidFill>
                  <a:schemeClr val="bg1"/>
                </a:solidFill>
              </a:rPr>
              <a:t>&lt;</a:t>
            </a:r>
            <a:r>
              <a:rPr lang="en-US" sz="3400" b="1" dirty="0" err="1">
                <a:solidFill>
                  <a:schemeClr val="bg1"/>
                </a:solidFill>
              </a:rPr>
              <a:t>statemen-statemen</a:t>
            </a:r>
            <a:r>
              <a:rPr lang="en-US" sz="3400" b="1" dirty="0">
                <a:solidFill>
                  <a:schemeClr val="bg1"/>
                </a:solidFill>
              </a:rPr>
              <a:t>&gt;</a:t>
            </a:r>
          </a:p>
          <a:p>
            <a:r>
              <a:rPr lang="en-US" sz="3400" b="1" dirty="0">
                <a:solidFill>
                  <a:schemeClr val="bg1"/>
                </a:solidFill>
              </a:rPr>
              <a:t>…..</a:t>
            </a:r>
          </a:p>
          <a:p>
            <a:r>
              <a:rPr lang="en-US" sz="3400" b="1" dirty="0">
                <a:solidFill>
                  <a:schemeClr val="bg1"/>
                </a:solidFill>
              </a:rPr>
              <a:t>return &lt;value&gt;</a:t>
            </a:r>
          </a:p>
        </p:txBody>
      </p:sp>
    </p:spTree>
    <p:extLst>
      <p:ext uri="{BB962C8B-B14F-4D97-AF65-F5344CB8AC3E}">
        <p14:creationId xmlns:p14="http://schemas.microsoft.com/office/powerpoint/2010/main" val="27923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b="1" dirty="0" err="1">
                <a:solidFill>
                  <a:srgbClr val="FFFF00"/>
                </a:solidFill>
              </a:rPr>
              <a:t>Statemen</a:t>
            </a:r>
            <a:r>
              <a:rPr lang="en-US" sz="3200" b="1" dirty="0">
                <a:solidFill>
                  <a:srgbClr val="FFFF00"/>
                </a:solidFill>
              </a:rPr>
              <a:t> return </a:t>
            </a:r>
            <a:r>
              <a:rPr lang="en-US" sz="3200" b="1" dirty="0" err="1"/>
              <a:t>dapat</a:t>
            </a:r>
            <a:r>
              <a:rPr lang="en-US" sz="3200" b="1" dirty="0"/>
              <a:t> </a:t>
            </a:r>
            <a:r>
              <a:rPr lang="en-US" sz="3200" b="1" dirty="0" err="1"/>
              <a:t>diletakkan</a:t>
            </a:r>
            <a:r>
              <a:rPr lang="en-US" sz="3200" b="1" dirty="0"/>
              <a:t> di </a:t>
            </a:r>
            <a:r>
              <a:rPr lang="en-US" sz="3200" b="1" dirty="0" err="1"/>
              <a:t>bagian</a:t>
            </a:r>
            <a:r>
              <a:rPr lang="en-US" sz="3200" b="1" dirty="0"/>
              <a:t> </a:t>
            </a:r>
            <a:r>
              <a:rPr lang="en-US" sz="3200" b="1" dirty="0" err="1"/>
              <a:t>mana</a:t>
            </a:r>
            <a:r>
              <a:rPr lang="en-US" sz="3200" b="1" dirty="0"/>
              <a:t> </a:t>
            </a:r>
            <a:r>
              <a:rPr lang="en-US" sz="3200" b="1" dirty="0" err="1"/>
              <a:t>saja</a:t>
            </a:r>
            <a:r>
              <a:rPr lang="en-US" sz="3200" b="1" dirty="0"/>
              <a:t> </a:t>
            </a:r>
            <a:r>
              <a:rPr lang="en-US" sz="3200" b="1" dirty="0" err="1"/>
              <a:t>dalam</a:t>
            </a:r>
            <a:r>
              <a:rPr lang="en-US" sz="3200" b="1" dirty="0"/>
              <a:t> </a:t>
            </a:r>
            <a:r>
              <a:rPr lang="en-US" sz="3200" b="1" dirty="0" err="1"/>
              <a:t>tubuh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. </a:t>
            </a:r>
            <a:endParaRPr lang="en-US" sz="3200" b="1" dirty="0" smtClean="0"/>
          </a:p>
          <a:p>
            <a:pPr algn="just"/>
            <a:endParaRPr lang="en-US" sz="3200" b="1" dirty="0" smtClean="0"/>
          </a:p>
          <a:p>
            <a:pPr algn="just"/>
            <a:r>
              <a:rPr lang="en-US" sz="3200" b="1" dirty="0" err="1" smtClean="0"/>
              <a:t>Statemen</a:t>
            </a:r>
            <a:r>
              <a:rPr lang="en-US" sz="3200" b="1" dirty="0" smtClean="0"/>
              <a:t> </a:t>
            </a:r>
            <a:r>
              <a:rPr lang="en-US" sz="3200" b="1" i="1" dirty="0" smtClean="0">
                <a:solidFill>
                  <a:srgbClr val="FFFF00"/>
                </a:solidFill>
              </a:rPr>
              <a:t>return</a:t>
            </a:r>
            <a:r>
              <a:rPr lang="en-US" sz="3200" b="1" i="1" dirty="0" smtClean="0"/>
              <a:t> </a:t>
            </a:r>
            <a:r>
              <a:rPr lang="en-US" sz="3200" b="1" dirty="0" err="1" smtClean="0"/>
              <a:t>menandakan</a:t>
            </a:r>
            <a:r>
              <a:rPr lang="en-US" sz="3200" b="1" dirty="0" smtClean="0"/>
              <a:t> </a:t>
            </a:r>
            <a:r>
              <a:rPr lang="en-US" sz="3200" b="1" dirty="0" err="1"/>
              <a:t>akhir</a:t>
            </a:r>
            <a:r>
              <a:rPr lang="en-US" sz="3200" b="1" dirty="0"/>
              <a:t> </a:t>
            </a:r>
            <a:r>
              <a:rPr lang="en-US" sz="3200" b="1" dirty="0" err="1" smtClean="0"/>
              <a:t>dari</a:t>
            </a:r>
            <a:r>
              <a:rPr lang="en-US" sz="3200" b="1" dirty="0" smtClean="0"/>
              <a:t> </a:t>
            </a:r>
            <a:r>
              <a:rPr lang="en-US" sz="3200" b="1" dirty="0" err="1"/>
              <a:t>pemanggilan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dan</a:t>
            </a:r>
            <a:r>
              <a:rPr lang="en-US" sz="3200" b="1" dirty="0"/>
              <a:t> </a:t>
            </a:r>
            <a:r>
              <a:rPr lang="en-US" sz="3200" b="1" dirty="0" err="1"/>
              <a:t>akan</a:t>
            </a:r>
            <a:r>
              <a:rPr lang="en-US" sz="3200" b="1" dirty="0"/>
              <a:t> </a:t>
            </a:r>
            <a:r>
              <a:rPr lang="en-US" sz="3200" b="1" dirty="0" err="1"/>
              <a:t>mengirimkan</a:t>
            </a:r>
            <a:r>
              <a:rPr lang="en-US" sz="3200" b="1" dirty="0"/>
              <a:t> </a:t>
            </a:r>
            <a:r>
              <a:rPr lang="en-US" sz="3200" b="1" dirty="0" err="1"/>
              <a:t>suatu</a:t>
            </a:r>
            <a:r>
              <a:rPr lang="en-US" sz="3200" b="1" dirty="0"/>
              <a:t> </a:t>
            </a:r>
            <a:r>
              <a:rPr lang="en-US" sz="3200" b="1" dirty="0" err="1"/>
              <a:t>nilai</a:t>
            </a:r>
            <a:r>
              <a:rPr lang="en-US" sz="3200" b="1" dirty="0"/>
              <a:t> </a:t>
            </a:r>
            <a:r>
              <a:rPr lang="en-US" sz="3200" b="1" dirty="0" err="1"/>
              <a:t>balik</a:t>
            </a:r>
            <a:r>
              <a:rPr lang="en-US" sz="3200" b="1" dirty="0"/>
              <a:t> </a:t>
            </a:r>
            <a:r>
              <a:rPr lang="en-US" sz="3200" b="1" dirty="0" err="1"/>
              <a:t>kepada</a:t>
            </a:r>
            <a:r>
              <a:rPr lang="en-US" sz="3200" b="1" dirty="0"/>
              <a:t> </a:t>
            </a:r>
            <a:r>
              <a:rPr lang="en-US" sz="3200" b="1" dirty="0" smtClean="0"/>
              <a:t>program yang </a:t>
            </a:r>
            <a:r>
              <a:rPr lang="en-US" sz="3200" b="1" dirty="0" err="1"/>
              <a:t>memanggil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tersebut</a:t>
            </a:r>
            <a:r>
              <a:rPr lang="en-US" sz="3200" b="1" dirty="0"/>
              <a:t>.</a:t>
            </a:r>
            <a:endParaRPr lang="en-US" sz="32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51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b="1" dirty="0" err="1">
                <a:solidFill>
                  <a:srgbClr val="FFFF00"/>
                </a:solidFill>
              </a:rPr>
              <a:t>Statemen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i="1" dirty="0">
                <a:solidFill>
                  <a:srgbClr val="FFFF00"/>
                </a:solidFill>
              </a:rPr>
              <a:t>return </a:t>
            </a:r>
            <a:r>
              <a:rPr lang="en-US" sz="3200" b="1" dirty="0" err="1"/>
              <a:t>bersifat</a:t>
            </a:r>
            <a:r>
              <a:rPr lang="en-US" sz="3200" b="1" dirty="0"/>
              <a:t> </a:t>
            </a:r>
            <a:r>
              <a:rPr lang="en-US" sz="3200" b="1" dirty="0" err="1"/>
              <a:t>opsional</a:t>
            </a:r>
            <a:r>
              <a:rPr lang="en-US" sz="3200" b="1" dirty="0"/>
              <a:t>, </a:t>
            </a:r>
            <a:r>
              <a:rPr lang="en-US" sz="3200" b="1" dirty="0" err="1"/>
              <a:t>artinya</a:t>
            </a:r>
            <a:r>
              <a:rPr lang="en-US" sz="3200" b="1" dirty="0"/>
              <a:t> </a:t>
            </a:r>
            <a:r>
              <a:rPr lang="en-US" sz="3200" b="1" dirty="0" err="1"/>
              <a:t>jika</a:t>
            </a:r>
            <a:r>
              <a:rPr lang="en-US" sz="3200" b="1" dirty="0"/>
              <a:t> </a:t>
            </a:r>
            <a:r>
              <a:rPr lang="en-US" sz="3200" b="1" dirty="0" err="1"/>
              <a:t>sebuah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 smtClean="0"/>
              <a:t>tidak</a:t>
            </a:r>
            <a:r>
              <a:rPr lang="en-US" sz="3200" b="1" dirty="0"/>
              <a:t> </a:t>
            </a:r>
            <a:r>
              <a:rPr lang="en-US" sz="3200" b="1" dirty="0" err="1" smtClean="0"/>
              <a:t>memiliki</a:t>
            </a:r>
            <a:r>
              <a:rPr lang="en-US" sz="3200" b="1" dirty="0" smtClean="0"/>
              <a:t> </a:t>
            </a:r>
            <a:r>
              <a:rPr lang="en-US" sz="3200" b="1" dirty="0" err="1"/>
              <a:t>statemen</a:t>
            </a:r>
            <a:r>
              <a:rPr lang="en-US" sz="3200" b="1" dirty="0"/>
              <a:t> </a:t>
            </a:r>
            <a:r>
              <a:rPr lang="en-US" sz="3200" b="1" i="1" dirty="0"/>
              <a:t>return, </a:t>
            </a:r>
            <a:r>
              <a:rPr lang="en-US" sz="3200" b="1" dirty="0" err="1"/>
              <a:t>maka</a:t>
            </a:r>
            <a:r>
              <a:rPr lang="en-US" sz="3200" b="1" dirty="0"/>
              <a:t> </a:t>
            </a:r>
            <a:r>
              <a:rPr lang="en-US" sz="3200" b="1" dirty="0" err="1"/>
              <a:t>sebuah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tidak</a:t>
            </a:r>
            <a:r>
              <a:rPr lang="en-US" sz="3200" b="1" dirty="0"/>
              <a:t> </a:t>
            </a:r>
            <a:r>
              <a:rPr lang="en-US" sz="3200" b="1" dirty="0" err="1"/>
              <a:t>akan</a:t>
            </a:r>
            <a:r>
              <a:rPr lang="en-US" sz="3200" b="1" dirty="0"/>
              <a:t> </a:t>
            </a:r>
            <a:r>
              <a:rPr lang="en-US" sz="3200" b="1" dirty="0" err="1"/>
              <a:t>mengembalikan</a:t>
            </a:r>
            <a:r>
              <a:rPr lang="en-US" sz="3200" b="1" dirty="0"/>
              <a:t> </a:t>
            </a:r>
            <a:r>
              <a:rPr lang="en-US" sz="3200" b="1" dirty="0" err="1"/>
              <a:t>suatu</a:t>
            </a:r>
            <a:r>
              <a:rPr lang="en-US" sz="3200" b="1" dirty="0"/>
              <a:t> </a:t>
            </a:r>
            <a:r>
              <a:rPr lang="en-US" sz="3200" b="1" dirty="0" err="1"/>
              <a:t>nilai</a:t>
            </a:r>
            <a:r>
              <a:rPr lang="en-US" sz="3200" b="1" dirty="0"/>
              <a:t> </a:t>
            </a:r>
            <a:r>
              <a:rPr lang="en-US" sz="3200" b="1" dirty="0" err="1"/>
              <a:t>apapun</a:t>
            </a:r>
            <a:r>
              <a:rPr lang="en-US" sz="3200" b="1" dirty="0"/>
              <a:t>.</a:t>
            </a:r>
            <a:endParaRPr lang="en-US" sz="32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67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>
                <a:solidFill>
                  <a:schemeClr val="accent1"/>
                </a:solidFill>
              </a:rPr>
              <a:t>Contoh</a:t>
            </a:r>
            <a:r>
              <a:rPr lang="en-US" sz="3200" b="1" dirty="0" smtClean="0">
                <a:solidFill>
                  <a:schemeClr val="accent1"/>
                </a:solidFill>
              </a:rPr>
              <a:t> </a:t>
            </a:r>
            <a:r>
              <a:rPr lang="en-US" sz="3200" b="1" dirty="0" err="1" smtClean="0">
                <a:solidFill>
                  <a:schemeClr val="accent1"/>
                </a:solidFill>
              </a:rPr>
              <a:t>Penggunaan</a:t>
            </a:r>
            <a:r>
              <a:rPr lang="en-US" sz="3200" b="1" dirty="0" smtClean="0">
                <a:solidFill>
                  <a:schemeClr val="accent1"/>
                </a:solidFill>
              </a:rPr>
              <a:t> </a:t>
            </a:r>
            <a:r>
              <a:rPr lang="en-US" sz="3200" b="1" dirty="0" err="1" smtClean="0">
                <a:solidFill>
                  <a:schemeClr val="accent1"/>
                </a:solidFill>
              </a:rPr>
              <a:t>fungsi</a:t>
            </a:r>
            <a:r>
              <a:rPr lang="en-US" sz="3200" b="1" dirty="0" smtClean="0">
                <a:solidFill>
                  <a:schemeClr val="accent1"/>
                </a:solidFill>
              </a:rPr>
              <a:t> :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530626" y="2743200"/>
            <a:ext cx="8488017" cy="37172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400" dirty="0">
                <a:solidFill>
                  <a:schemeClr val="bg1"/>
                </a:solidFill>
              </a:rPr>
              <a:t>&gt;&gt;&gt; </a:t>
            </a:r>
            <a:r>
              <a:rPr lang="en-US" sz="3400" dirty="0" err="1">
                <a:solidFill>
                  <a:schemeClr val="bg1"/>
                </a:solidFill>
              </a:rPr>
              <a:t>def</a:t>
            </a:r>
            <a:r>
              <a:rPr lang="en-US" sz="3400" dirty="0">
                <a:solidFill>
                  <a:schemeClr val="bg1"/>
                </a:solidFill>
              </a:rPr>
              <a:t> </a:t>
            </a:r>
            <a:r>
              <a:rPr lang="en-US" sz="3400" dirty="0" err="1">
                <a:solidFill>
                  <a:schemeClr val="bg1"/>
                </a:solidFill>
              </a:rPr>
              <a:t>ucapan</a:t>
            </a:r>
            <a:r>
              <a:rPr lang="en-US" sz="3400" dirty="0">
                <a:solidFill>
                  <a:schemeClr val="bg1"/>
                </a:solidFill>
              </a:rPr>
              <a:t>():</a:t>
            </a:r>
          </a:p>
          <a:p>
            <a:r>
              <a:rPr lang="sv-SE" sz="3400" dirty="0">
                <a:solidFill>
                  <a:schemeClr val="bg1"/>
                </a:solidFill>
              </a:rPr>
              <a:t>... print "Anda sedang menggunakan fungsi"</a:t>
            </a:r>
          </a:p>
          <a:p>
            <a:r>
              <a:rPr lang="en-US" sz="3400" dirty="0">
                <a:solidFill>
                  <a:schemeClr val="bg1"/>
                </a:solidFill>
              </a:rPr>
              <a:t>...</a:t>
            </a:r>
          </a:p>
          <a:p>
            <a:r>
              <a:rPr lang="en-US" sz="3400" dirty="0" smtClean="0">
                <a:solidFill>
                  <a:schemeClr val="bg1"/>
                </a:solidFill>
              </a:rPr>
              <a:t>&gt;&gt;&gt;</a:t>
            </a:r>
            <a:endParaRPr lang="en-US" sz="3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69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>
                <a:solidFill>
                  <a:schemeClr val="accent1"/>
                </a:solidFill>
              </a:rPr>
              <a:t>Contoh</a:t>
            </a:r>
            <a:r>
              <a:rPr lang="en-US" sz="3200" b="1" dirty="0" smtClean="0">
                <a:solidFill>
                  <a:schemeClr val="accent1"/>
                </a:solidFill>
              </a:rPr>
              <a:t> </a:t>
            </a:r>
            <a:r>
              <a:rPr lang="en-US" sz="3200" b="1" dirty="0" err="1" smtClean="0">
                <a:solidFill>
                  <a:schemeClr val="accent1"/>
                </a:solidFill>
              </a:rPr>
              <a:t>Penggunaan</a:t>
            </a:r>
            <a:r>
              <a:rPr lang="en-US" sz="3200" b="1" dirty="0" smtClean="0">
                <a:solidFill>
                  <a:schemeClr val="accent1"/>
                </a:solidFill>
              </a:rPr>
              <a:t> </a:t>
            </a:r>
            <a:r>
              <a:rPr lang="en-US" sz="3200" b="1" dirty="0" err="1" smtClean="0">
                <a:solidFill>
                  <a:schemeClr val="accent1"/>
                </a:solidFill>
              </a:rPr>
              <a:t>fungsi</a:t>
            </a:r>
            <a:r>
              <a:rPr lang="en-US" sz="3200" b="1" dirty="0" smtClean="0">
                <a:solidFill>
                  <a:schemeClr val="accent1"/>
                </a:solidFill>
              </a:rPr>
              <a:t> :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391479" y="2759187"/>
            <a:ext cx="8488017" cy="37172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400" dirty="0" smtClean="0">
                <a:solidFill>
                  <a:schemeClr val="bg1"/>
                </a:solidFill>
              </a:rPr>
              <a:t>Output : </a:t>
            </a:r>
          </a:p>
          <a:p>
            <a:endParaRPr lang="en-US" sz="3400" dirty="0">
              <a:solidFill>
                <a:schemeClr val="bg1"/>
              </a:solidFill>
            </a:endParaRPr>
          </a:p>
          <a:p>
            <a:r>
              <a:rPr lang="sv-SE" sz="3400" dirty="0" smtClean="0">
                <a:solidFill>
                  <a:schemeClr val="bg1"/>
                </a:solidFill>
              </a:rPr>
              <a:t>Anda </a:t>
            </a:r>
            <a:r>
              <a:rPr lang="sv-SE" sz="3400" dirty="0">
                <a:solidFill>
                  <a:schemeClr val="bg1"/>
                </a:solidFill>
              </a:rPr>
              <a:t>sedang menggunakan </a:t>
            </a:r>
            <a:r>
              <a:rPr lang="sv-SE" sz="3400" dirty="0" smtClean="0">
                <a:solidFill>
                  <a:schemeClr val="bg1"/>
                </a:solidFill>
              </a:rPr>
              <a:t>fungsi</a:t>
            </a:r>
            <a:endParaRPr lang="sv-SE" sz="3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84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>
                <a:solidFill>
                  <a:srgbClr val="FFFF00"/>
                </a:solidFill>
              </a:rPr>
              <a:t>Pernyataan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def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dirty="0" err="1"/>
              <a:t>mendefinisikan</a:t>
            </a:r>
            <a:r>
              <a:rPr lang="en-US" sz="3200" b="1" dirty="0"/>
              <a:t> </a:t>
            </a:r>
            <a:r>
              <a:rPr lang="en-US" sz="3200" b="1" dirty="0" err="1"/>
              <a:t>sebuah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dengan</a:t>
            </a:r>
            <a:r>
              <a:rPr lang="en-US" sz="3200" b="1" dirty="0"/>
              <a:t> </a:t>
            </a:r>
            <a:r>
              <a:rPr lang="en-US" sz="3200" b="1" dirty="0" err="1"/>
              <a:t>nama</a:t>
            </a:r>
            <a:r>
              <a:rPr lang="en-US" sz="3200" b="1" dirty="0"/>
              <a:t> </a:t>
            </a:r>
            <a:r>
              <a:rPr lang="en-US" sz="3200" b="1" i="1" dirty="0" err="1"/>
              <a:t>ucapan</a:t>
            </a:r>
            <a:r>
              <a:rPr lang="en-US" sz="3200" b="1" i="1" dirty="0"/>
              <a:t>. </a:t>
            </a:r>
            <a:endParaRPr lang="en-US" sz="3200" b="1" i="1" dirty="0" smtClean="0"/>
          </a:p>
          <a:p>
            <a:pPr algn="just"/>
            <a:r>
              <a:rPr lang="en-US" sz="3200" b="1" i="1" dirty="0" err="1" smtClean="0">
                <a:solidFill>
                  <a:srgbClr val="FFFF00"/>
                </a:solidFill>
              </a:rPr>
              <a:t>Fungsi</a:t>
            </a:r>
            <a:r>
              <a:rPr lang="en-US" sz="3200" b="1" i="1" dirty="0" smtClean="0">
                <a:solidFill>
                  <a:srgbClr val="FFFF00"/>
                </a:solidFill>
              </a:rPr>
              <a:t> </a:t>
            </a:r>
            <a:r>
              <a:rPr lang="en-US" sz="3200" b="1" i="1" dirty="0" err="1">
                <a:solidFill>
                  <a:srgbClr val="FFFF00"/>
                </a:solidFill>
              </a:rPr>
              <a:t>ucapan</a:t>
            </a:r>
            <a:r>
              <a:rPr lang="en-US" sz="3200" b="1" i="1" dirty="0">
                <a:solidFill>
                  <a:srgbClr val="FFFF00"/>
                </a:solidFill>
              </a:rPr>
              <a:t> </a:t>
            </a:r>
            <a:r>
              <a:rPr lang="en-US" sz="3200" b="1" dirty="0" err="1" smtClean="0"/>
              <a:t>tidak</a:t>
            </a:r>
            <a:r>
              <a:rPr lang="en-US" sz="3200" b="1" dirty="0" smtClean="0"/>
              <a:t> </a:t>
            </a:r>
            <a:r>
              <a:rPr lang="sv-SE" sz="3200" b="1" dirty="0" smtClean="0"/>
              <a:t>memiliki </a:t>
            </a:r>
            <a:r>
              <a:rPr lang="sv-SE" sz="3200" b="1" dirty="0"/>
              <a:t>daftar argumen dan tidak meminta nilai kembalian. </a:t>
            </a:r>
            <a:endParaRPr lang="sv-SE" sz="3200" b="1" dirty="0" smtClean="0"/>
          </a:p>
          <a:p>
            <a:pPr algn="just"/>
            <a:r>
              <a:rPr lang="sv-SE" sz="3200" b="1" dirty="0" smtClean="0"/>
              <a:t>Pendefinisian </a:t>
            </a:r>
            <a:r>
              <a:rPr lang="sv-SE" sz="3200" b="1" dirty="0"/>
              <a:t>fungsi ucapan </a:t>
            </a:r>
            <a:r>
              <a:rPr lang="sv-SE" sz="3200" b="1" dirty="0" smtClean="0"/>
              <a:t>diakhiri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/>
              <a:t>tanda</a:t>
            </a:r>
            <a:r>
              <a:rPr lang="en-US" sz="3200" b="1" dirty="0"/>
              <a:t> </a:t>
            </a:r>
            <a:r>
              <a:rPr lang="en-US" sz="3200" b="1" dirty="0">
                <a:solidFill>
                  <a:srgbClr val="FFFF00"/>
                </a:solidFill>
              </a:rPr>
              <a:t>( : ), </a:t>
            </a:r>
            <a:r>
              <a:rPr lang="en-US" sz="3200" b="1" dirty="0" err="1"/>
              <a:t>kemudian</a:t>
            </a:r>
            <a:r>
              <a:rPr lang="en-US" sz="3200" b="1" dirty="0"/>
              <a:t> </a:t>
            </a:r>
            <a:r>
              <a:rPr lang="en-US" sz="3200" b="1" dirty="0" err="1"/>
              <a:t>diikuti</a:t>
            </a:r>
            <a:r>
              <a:rPr lang="en-US" sz="3200" b="1" dirty="0"/>
              <a:t> </a:t>
            </a:r>
            <a:r>
              <a:rPr lang="en-US" sz="3200" b="1" dirty="0" err="1"/>
              <a:t>oleh</a:t>
            </a:r>
            <a:r>
              <a:rPr lang="en-US" sz="3200" b="1" dirty="0"/>
              <a:t> </a:t>
            </a:r>
            <a:r>
              <a:rPr lang="en-US" sz="3200" b="1" dirty="0" err="1"/>
              <a:t>statemen</a:t>
            </a:r>
            <a:r>
              <a:rPr lang="en-US" sz="3200" b="1" dirty="0"/>
              <a:t> </a:t>
            </a:r>
            <a:r>
              <a:rPr lang="en-US" sz="3200" b="1" i="1" dirty="0"/>
              <a:t>print </a:t>
            </a:r>
            <a:r>
              <a:rPr lang="en-US" sz="3200" b="1" dirty="0"/>
              <a:t>yang </a:t>
            </a:r>
            <a:r>
              <a:rPr lang="en-US" sz="3200" b="1" dirty="0" err="1"/>
              <a:t>menjadi</a:t>
            </a:r>
            <a:r>
              <a:rPr lang="en-US" sz="3200" b="1" dirty="0"/>
              <a:t> </a:t>
            </a:r>
            <a:r>
              <a:rPr lang="en-US" sz="3200" b="1" dirty="0" err="1"/>
              <a:t>isi</a:t>
            </a:r>
            <a:r>
              <a:rPr lang="en-US" sz="3200" b="1" dirty="0"/>
              <a:t> </a:t>
            </a:r>
            <a:r>
              <a:rPr lang="en-US" sz="3200" b="1" dirty="0" err="1"/>
              <a:t>dari</a:t>
            </a:r>
            <a:r>
              <a:rPr lang="en-US" sz="3200" b="1" dirty="0"/>
              <a:t> </a:t>
            </a:r>
            <a:r>
              <a:rPr lang="en-US" sz="3200" b="1" dirty="0" err="1"/>
              <a:t>tubuh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. </a:t>
            </a:r>
            <a:endParaRPr lang="en-US" sz="3200" b="1" dirty="0" smtClean="0"/>
          </a:p>
          <a:p>
            <a:pPr algn="just"/>
            <a:endParaRPr lang="en-US" sz="32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2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Lalu</a:t>
            </a:r>
            <a:r>
              <a:rPr lang="en-US" sz="3200" b="1" dirty="0"/>
              <a:t> </a:t>
            </a:r>
            <a:r>
              <a:rPr lang="en-US" sz="3200" b="1" dirty="0" err="1" smtClean="0"/>
              <a:t>untuk</a:t>
            </a:r>
            <a:r>
              <a:rPr lang="en-US" sz="3200" b="1" dirty="0" smtClean="0"/>
              <a:t> </a:t>
            </a:r>
            <a:r>
              <a:rPr lang="en-US" sz="3200" b="1" dirty="0" err="1"/>
              <a:t>memanggil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ucapan</a:t>
            </a:r>
            <a:r>
              <a:rPr lang="en-US" sz="3200" b="1" dirty="0"/>
              <a:t>() </a:t>
            </a:r>
            <a:r>
              <a:rPr lang="en-US" sz="3200" b="1" dirty="0" err="1"/>
              <a:t>kita</a:t>
            </a:r>
            <a:r>
              <a:rPr lang="en-US" sz="3200" b="1" dirty="0"/>
              <a:t> </a:t>
            </a:r>
            <a:r>
              <a:rPr lang="en-US" sz="3200" b="1" dirty="0" err="1"/>
              <a:t>gunakan</a:t>
            </a:r>
            <a:r>
              <a:rPr lang="en-US" sz="3200" b="1" dirty="0"/>
              <a:t> </a:t>
            </a:r>
            <a:r>
              <a:rPr lang="en-US" sz="3200" b="1" dirty="0" err="1"/>
              <a:t>perintah</a:t>
            </a:r>
            <a:r>
              <a:rPr lang="en-US" sz="3200" b="1" dirty="0"/>
              <a:t>,</a:t>
            </a:r>
          </a:p>
          <a:p>
            <a:pPr marL="0" indent="0" algn="just">
              <a:buNone/>
            </a:pPr>
            <a:r>
              <a:rPr lang="en-US" sz="3200" b="1" dirty="0" smtClean="0"/>
              <a:t> 	</a:t>
            </a:r>
            <a:r>
              <a:rPr lang="en-US" sz="3200" b="1" dirty="0" smtClean="0">
                <a:solidFill>
                  <a:srgbClr val="FFFF00"/>
                </a:solidFill>
              </a:rPr>
              <a:t>&lt;</a:t>
            </a:r>
            <a:r>
              <a:rPr lang="en-US" sz="3200" b="1" dirty="0" err="1">
                <a:solidFill>
                  <a:srgbClr val="FFFF00"/>
                </a:solidFill>
              </a:rPr>
              <a:t>nama_fungsi</a:t>
            </a:r>
            <a:r>
              <a:rPr lang="en-US" sz="3200" b="1" dirty="0">
                <a:solidFill>
                  <a:srgbClr val="FFFF00"/>
                </a:solidFill>
              </a:rPr>
              <a:t>&gt;()</a:t>
            </a:r>
          </a:p>
          <a:p>
            <a:pPr marL="0" indent="0" algn="just">
              <a:buNone/>
            </a:pPr>
            <a:r>
              <a:rPr lang="en-US" sz="3200" b="1" dirty="0" err="1"/>
              <a:t>contohnya</a:t>
            </a:r>
            <a:r>
              <a:rPr lang="en-US" sz="3200" b="1" dirty="0"/>
              <a:t>,</a:t>
            </a:r>
          </a:p>
          <a:p>
            <a:pPr marL="0" indent="0" algn="just">
              <a:buNone/>
            </a:pPr>
            <a:r>
              <a:rPr lang="en-US" sz="3200" b="1" dirty="0" smtClean="0"/>
              <a:t>	</a:t>
            </a:r>
            <a:r>
              <a:rPr lang="en-US" sz="3200" b="1" dirty="0" err="1" smtClean="0">
                <a:solidFill>
                  <a:srgbClr val="FFFF00"/>
                </a:solidFill>
              </a:rPr>
              <a:t>ucapan</a:t>
            </a:r>
            <a:r>
              <a:rPr lang="en-US" sz="3200" b="1" dirty="0">
                <a:solidFill>
                  <a:srgbClr val="FFFF00"/>
                </a:solidFill>
              </a:rPr>
              <a:t>()</a:t>
            </a:r>
            <a:endParaRPr lang="en-US" sz="3200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43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smtClean="0"/>
              <a:t>Output : </a:t>
            </a:r>
          </a:p>
          <a:p>
            <a:pPr marL="0" indent="0" algn="just">
              <a:buNone/>
            </a:pPr>
            <a:endParaRPr lang="en-US" sz="3200" b="1" dirty="0">
              <a:solidFill>
                <a:srgbClr val="FFFF00"/>
              </a:solidFill>
            </a:endParaRPr>
          </a:p>
          <a:p>
            <a:pPr marL="0" indent="0" algn="just">
              <a:buNone/>
            </a:pPr>
            <a:r>
              <a:rPr lang="en-US" sz="3200" b="1" dirty="0" err="1" smtClean="0">
                <a:solidFill>
                  <a:srgbClr val="FFFF00"/>
                </a:solidFill>
              </a:rPr>
              <a:t>Saya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senang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belajar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smtClean="0">
                <a:solidFill>
                  <a:srgbClr val="FFFF00"/>
                </a:solidFill>
              </a:rPr>
              <a:t>Python</a:t>
            </a:r>
          </a:p>
          <a:p>
            <a:pPr marL="0" indent="0" algn="just">
              <a:buNone/>
            </a:pPr>
            <a:r>
              <a:rPr lang="en-US" sz="3200" b="1" dirty="0" err="1" smtClean="0">
                <a:solidFill>
                  <a:srgbClr val="FFFF00"/>
                </a:solidFill>
              </a:rPr>
              <a:t>Saya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senang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belajar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Algoritma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Pemrograman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30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Contoh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melibatkan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balik</a:t>
            </a:r>
            <a:r>
              <a:rPr lang="en-US" sz="3200" b="1" dirty="0" smtClean="0"/>
              <a:t> return (return) : 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490870" y="2957886"/>
            <a:ext cx="8905460" cy="32799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400" dirty="0" err="1">
                <a:solidFill>
                  <a:srgbClr val="002060"/>
                </a:solidFill>
              </a:rPr>
              <a:t>def</a:t>
            </a:r>
            <a:r>
              <a:rPr lang="en-US" sz="3400" dirty="0">
                <a:solidFill>
                  <a:srgbClr val="002060"/>
                </a:solidFill>
              </a:rPr>
              <a:t> </a:t>
            </a:r>
            <a:r>
              <a:rPr lang="en-US" sz="3400" dirty="0" err="1">
                <a:solidFill>
                  <a:srgbClr val="002060"/>
                </a:solidFill>
              </a:rPr>
              <a:t>perkalian</a:t>
            </a:r>
            <a:r>
              <a:rPr lang="en-US" sz="3400" dirty="0">
                <a:solidFill>
                  <a:srgbClr val="002060"/>
                </a:solidFill>
              </a:rPr>
              <a:t>(</a:t>
            </a:r>
            <a:r>
              <a:rPr lang="en-US" sz="3400" dirty="0" err="1">
                <a:solidFill>
                  <a:srgbClr val="002060"/>
                </a:solidFill>
              </a:rPr>
              <a:t>a,b</a:t>
            </a:r>
            <a:r>
              <a:rPr lang="en-US" sz="3400" dirty="0">
                <a:solidFill>
                  <a:srgbClr val="002060"/>
                </a:solidFill>
              </a:rPr>
              <a:t>):</a:t>
            </a:r>
          </a:p>
          <a:p>
            <a:r>
              <a:rPr lang="en-US" sz="3400" dirty="0">
                <a:solidFill>
                  <a:srgbClr val="002060"/>
                </a:solidFill>
              </a:rPr>
              <a:t>c = a*b</a:t>
            </a:r>
          </a:p>
          <a:p>
            <a:r>
              <a:rPr lang="en-US" sz="3400" dirty="0">
                <a:solidFill>
                  <a:srgbClr val="002060"/>
                </a:solidFill>
              </a:rPr>
              <a:t>return c</a:t>
            </a:r>
          </a:p>
          <a:p>
            <a:r>
              <a:rPr lang="en-US" sz="3400" dirty="0">
                <a:solidFill>
                  <a:srgbClr val="002060"/>
                </a:solidFill>
              </a:rPr>
              <a:t># Program </a:t>
            </a:r>
            <a:r>
              <a:rPr lang="en-US" sz="3400" dirty="0" err="1">
                <a:solidFill>
                  <a:srgbClr val="002060"/>
                </a:solidFill>
              </a:rPr>
              <a:t>Utama</a:t>
            </a:r>
            <a:endParaRPr lang="en-US" sz="3400" dirty="0">
              <a:solidFill>
                <a:srgbClr val="002060"/>
              </a:solidFill>
            </a:endParaRPr>
          </a:p>
          <a:p>
            <a:r>
              <a:rPr lang="en-US" sz="3400" dirty="0">
                <a:solidFill>
                  <a:srgbClr val="002060"/>
                </a:solidFill>
              </a:rPr>
              <a:t>print( </a:t>
            </a:r>
            <a:r>
              <a:rPr lang="en-US" sz="3400" dirty="0" err="1">
                <a:solidFill>
                  <a:srgbClr val="002060"/>
                </a:solidFill>
              </a:rPr>
              <a:t>perkalian</a:t>
            </a:r>
            <a:r>
              <a:rPr lang="en-US" sz="3400" dirty="0">
                <a:solidFill>
                  <a:srgbClr val="002060"/>
                </a:solidFill>
              </a:rPr>
              <a:t>(5,10))</a:t>
            </a:r>
          </a:p>
        </p:txBody>
      </p:sp>
    </p:spTree>
    <p:extLst>
      <p:ext uri="{BB962C8B-B14F-4D97-AF65-F5344CB8AC3E}">
        <p14:creationId xmlns:p14="http://schemas.microsoft.com/office/powerpoint/2010/main" val="170597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Contoh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melibatkan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balik</a:t>
            </a:r>
            <a:r>
              <a:rPr lang="en-US" sz="3200" b="1" dirty="0" smtClean="0"/>
              <a:t> return (return) : 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490870" y="2957886"/>
            <a:ext cx="8905460" cy="32799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400" dirty="0" smtClean="0">
                <a:solidFill>
                  <a:srgbClr val="002060"/>
                </a:solidFill>
              </a:rPr>
              <a:t>Output : </a:t>
            </a:r>
          </a:p>
          <a:p>
            <a:endParaRPr lang="en-US" sz="3400" dirty="0">
              <a:solidFill>
                <a:srgbClr val="002060"/>
              </a:solidFill>
            </a:endParaRPr>
          </a:p>
          <a:p>
            <a:r>
              <a:rPr lang="en-US" sz="3400" dirty="0" smtClean="0">
                <a:solidFill>
                  <a:srgbClr val="002060"/>
                </a:solidFill>
              </a:rPr>
              <a:t>50</a:t>
            </a:r>
            <a:endParaRPr lang="en-US" sz="3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83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/>
              <a:t>Pada</a:t>
            </a:r>
            <a:r>
              <a:rPr lang="en-US" sz="3200" b="1" dirty="0"/>
              <a:t> </a:t>
            </a:r>
            <a:r>
              <a:rPr lang="en-US" sz="3200" b="1" dirty="0" err="1"/>
              <a:t>contoh</a:t>
            </a:r>
            <a:r>
              <a:rPr lang="en-US" sz="3200" b="1" dirty="0"/>
              <a:t> </a:t>
            </a:r>
            <a:r>
              <a:rPr lang="en-US" sz="3200" b="1" dirty="0" err="1"/>
              <a:t>diatas</a:t>
            </a:r>
            <a:r>
              <a:rPr lang="en-US" sz="3200" b="1" dirty="0"/>
              <a:t>, </a:t>
            </a:r>
            <a:r>
              <a:rPr lang="en-US" sz="3200" b="1" dirty="0" err="1"/>
              <a:t>sebuah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dengan</a:t>
            </a:r>
            <a:r>
              <a:rPr lang="en-US" sz="3200" b="1" dirty="0"/>
              <a:t> </a:t>
            </a:r>
            <a:r>
              <a:rPr lang="en-US" sz="3200" b="1" dirty="0" err="1"/>
              <a:t>nama</a:t>
            </a:r>
            <a:r>
              <a:rPr lang="en-US" sz="3200" b="1" dirty="0"/>
              <a:t> </a:t>
            </a:r>
            <a:r>
              <a:rPr lang="en-US" sz="3200" b="1" dirty="0" err="1"/>
              <a:t>perkalian</a:t>
            </a:r>
            <a:r>
              <a:rPr lang="en-US" sz="3200" b="1" dirty="0"/>
              <a:t>(), </a:t>
            </a:r>
            <a:r>
              <a:rPr lang="en-US" sz="3200" b="1" dirty="0" err="1"/>
              <a:t>memiliki</a:t>
            </a:r>
            <a:r>
              <a:rPr lang="en-US" sz="3200" b="1" dirty="0"/>
              <a:t> </a:t>
            </a:r>
            <a:r>
              <a:rPr lang="en-US" sz="3200" b="1" dirty="0" err="1"/>
              <a:t>dua</a:t>
            </a:r>
            <a:r>
              <a:rPr lang="en-US" sz="3200" b="1" dirty="0"/>
              <a:t> </a:t>
            </a:r>
            <a:r>
              <a:rPr lang="en-US" sz="3200" b="1" dirty="0" err="1"/>
              <a:t>buah</a:t>
            </a:r>
            <a:r>
              <a:rPr lang="en-US" sz="3200" b="1" dirty="0"/>
              <a:t> </a:t>
            </a:r>
            <a:r>
              <a:rPr lang="en-US" sz="3200" b="1" dirty="0" smtClean="0"/>
              <a:t>argument </a:t>
            </a:r>
            <a:r>
              <a:rPr lang="en-US" sz="3200" b="1" dirty="0" err="1" smtClean="0"/>
              <a:t>yaitu</a:t>
            </a:r>
            <a:r>
              <a:rPr lang="en-US" sz="3200" b="1" dirty="0" smtClean="0"/>
              <a:t> </a:t>
            </a:r>
            <a:r>
              <a:rPr lang="en-US" sz="3200" b="1" dirty="0">
                <a:solidFill>
                  <a:srgbClr val="FFFF00"/>
                </a:solidFill>
              </a:rPr>
              <a:t>a </a:t>
            </a:r>
            <a:r>
              <a:rPr lang="en-US" sz="3200" b="1" dirty="0" err="1">
                <a:solidFill>
                  <a:srgbClr val="FFFF00"/>
                </a:solidFill>
              </a:rPr>
              <a:t>dan</a:t>
            </a:r>
            <a:r>
              <a:rPr lang="en-US" sz="3200" b="1" dirty="0">
                <a:solidFill>
                  <a:srgbClr val="FFFF00"/>
                </a:solidFill>
              </a:rPr>
              <a:t> b. </a:t>
            </a:r>
            <a:endParaRPr lang="en-US" sz="3200" b="1" dirty="0" smtClean="0">
              <a:solidFill>
                <a:srgbClr val="FFFF00"/>
              </a:solidFill>
            </a:endParaRPr>
          </a:p>
          <a:p>
            <a:pPr algn="just"/>
            <a:endParaRPr lang="en-US" sz="3200" b="1" dirty="0" smtClean="0"/>
          </a:p>
          <a:p>
            <a:pPr algn="just"/>
            <a:r>
              <a:rPr lang="en-US" sz="3200" b="1" dirty="0" smtClean="0"/>
              <a:t>Isi </a:t>
            </a:r>
            <a:r>
              <a:rPr lang="en-US" sz="3200" b="1" dirty="0" err="1"/>
              <a:t>dari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tersebut</a:t>
            </a:r>
            <a:r>
              <a:rPr lang="en-US" sz="3200" b="1" dirty="0"/>
              <a:t> </a:t>
            </a:r>
            <a:r>
              <a:rPr lang="en-US" sz="3200" b="1" dirty="0" err="1"/>
              <a:t>adalah</a:t>
            </a:r>
            <a:r>
              <a:rPr lang="en-US" sz="3200" b="1" dirty="0"/>
              <a:t> </a:t>
            </a:r>
            <a:r>
              <a:rPr lang="en-US" sz="3200" b="1" dirty="0" err="1"/>
              <a:t>melakukan</a:t>
            </a:r>
            <a:r>
              <a:rPr lang="en-US" sz="3200" b="1" dirty="0"/>
              <a:t> </a:t>
            </a:r>
            <a:r>
              <a:rPr lang="en-US" sz="3200" b="1" dirty="0" err="1"/>
              <a:t>perhitungan</a:t>
            </a:r>
            <a:r>
              <a:rPr lang="en-US" sz="3200" b="1" dirty="0"/>
              <a:t> </a:t>
            </a:r>
            <a:r>
              <a:rPr lang="en-US" sz="3200" b="1" dirty="0" err="1"/>
              <a:t>perkalian</a:t>
            </a:r>
            <a:r>
              <a:rPr lang="en-US" sz="3200" b="1" dirty="0"/>
              <a:t> yang </a:t>
            </a:r>
            <a:r>
              <a:rPr lang="en-US" sz="3200" b="1" dirty="0" err="1"/>
              <a:t>diambil</a:t>
            </a:r>
            <a:r>
              <a:rPr lang="en-US" sz="3200" b="1" dirty="0"/>
              <a:t> </a:t>
            </a:r>
            <a:r>
              <a:rPr lang="en-US" sz="3200" b="1" dirty="0" err="1" smtClean="0"/>
              <a:t>dari</a:t>
            </a:r>
            <a:r>
              <a:rPr lang="en-US" sz="3200" b="1" dirty="0"/>
              <a:t> </a:t>
            </a:r>
            <a:r>
              <a:rPr lang="it-IT" sz="3200" b="1" dirty="0" smtClean="0">
                <a:solidFill>
                  <a:srgbClr val="FFFF00"/>
                </a:solidFill>
              </a:rPr>
              <a:t>nilai </a:t>
            </a:r>
            <a:r>
              <a:rPr lang="it-IT" sz="3200" b="1" dirty="0">
                <a:solidFill>
                  <a:srgbClr val="FFFF00"/>
                </a:solidFill>
              </a:rPr>
              <a:t>a dan b</a:t>
            </a:r>
            <a:r>
              <a:rPr lang="it-IT" sz="3200" b="1" dirty="0"/>
              <a:t>, yang di simpan ke dalam variabel c.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02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fi-FI" sz="3200" b="1" dirty="0"/>
              <a:t>Nilai dari c lah yang akan dikembalikan </a:t>
            </a:r>
            <a:r>
              <a:rPr lang="fi-FI" sz="3200" b="1" dirty="0" smtClean="0"/>
              <a:t>oleh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/>
              <a:t>dari</a:t>
            </a:r>
            <a:r>
              <a:rPr lang="en-US" sz="3200" b="1" dirty="0"/>
              <a:t> </a:t>
            </a:r>
            <a:r>
              <a:rPr lang="en-US" sz="3200" b="1" dirty="0" err="1"/>
              <a:t>hasil</a:t>
            </a:r>
            <a:r>
              <a:rPr lang="en-US" sz="3200" b="1" dirty="0"/>
              <a:t> </a:t>
            </a:r>
            <a:r>
              <a:rPr lang="en-US" sz="3200" b="1" dirty="0" err="1"/>
              <a:t>pemanggilan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melalui</a:t>
            </a:r>
            <a:r>
              <a:rPr lang="en-US" sz="3200" b="1" dirty="0"/>
              <a:t> </a:t>
            </a:r>
            <a:r>
              <a:rPr lang="en-US" sz="3200" b="1" dirty="0" err="1"/>
              <a:t>statemen</a:t>
            </a:r>
            <a:r>
              <a:rPr lang="en-US" sz="3200" b="1" dirty="0"/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perkalian</a:t>
            </a:r>
            <a:r>
              <a:rPr lang="en-US" sz="3200" b="1" dirty="0">
                <a:solidFill>
                  <a:srgbClr val="FFFF00"/>
                </a:solidFill>
              </a:rPr>
              <a:t>(5, 10). </a:t>
            </a:r>
            <a:endParaRPr lang="en-US" sz="3200" b="1" dirty="0" smtClean="0">
              <a:solidFill>
                <a:srgbClr val="FFFF00"/>
              </a:solidFill>
            </a:endParaRPr>
          </a:p>
          <a:p>
            <a:pPr algn="just"/>
            <a:endParaRPr lang="en-US" sz="3200" b="1" dirty="0" smtClean="0"/>
          </a:p>
          <a:p>
            <a:pPr algn="just"/>
            <a:r>
              <a:rPr lang="en-US" sz="3200" b="1" dirty="0" err="1" smtClean="0"/>
              <a:t>Dimana</a:t>
            </a:r>
            <a:r>
              <a:rPr lang="en-US" sz="3200" b="1" dirty="0" smtClean="0"/>
              <a:t> </a:t>
            </a:r>
            <a:r>
              <a:rPr lang="en-US" sz="3200" b="1" dirty="0" err="1"/>
              <a:t>nilai</a:t>
            </a:r>
            <a:r>
              <a:rPr lang="en-US" sz="3200" b="1" dirty="0"/>
              <a:t> 5 </a:t>
            </a:r>
            <a:r>
              <a:rPr lang="en-US" sz="3200" b="1" dirty="0" err="1"/>
              <a:t>akan</a:t>
            </a:r>
            <a:r>
              <a:rPr lang="en-US" sz="3200" b="1" dirty="0"/>
              <a:t> </a:t>
            </a:r>
            <a:r>
              <a:rPr lang="en-US" sz="3200" b="1" dirty="0" smtClean="0"/>
              <a:t>di </a:t>
            </a:r>
            <a:r>
              <a:rPr lang="en-US" sz="3200" b="1" dirty="0" err="1" smtClean="0"/>
              <a:t>simpan</a:t>
            </a:r>
            <a:r>
              <a:rPr lang="en-US" sz="3200" b="1" dirty="0" smtClean="0"/>
              <a:t> </a:t>
            </a:r>
            <a:r>
              <a:rPr lang="en-US" sz="3200" b="1" dirty="0" err="1"/>
              <a:t>dalam</a:t>
            </a:r>
            <a:r>
              <a:rPr lang="en-US" sz="3200" b="1" dirty="0"/>
              <a:t> </a:t>
            </a:r>
            <a:r>
              <a:rPr lang="en-US" sz="3200" b="1" dirty="0" err="1"/>
              <a:t>variabel</a:t>
            </a:r>
            <a:r>
              <a:rPr lang="en-US" sz="3200" b="1" dirty="0"/>
              <a:t> a </a:t>
            </a:r>
            <a:r>
              <a:rPr lang="en-US" sz="3200" b="1" dirty="0" err="1"/>
              <a:t>dan</a:t>
            </a:r>
            <a:r>
              <a:rPr lang="en-US" sz="3200" b="1" dirty="0"/>
              <a:t> </a:t>
            </a:r>
            <a:r>
              <a:rPr lang="en-US" sz="3200" b="1" dirty="0" err="1"/>
              <a:t>nilai</a:t>
            </a:r>
            <a:r>
              <a:rPr lang="en-US" sz="3200" b="1" dirty="0"/>
              <a:t> 10 </a:t>
            </a:r>
            <a:r>
              <a:rPr lang="en-US" sz="3200" b="1" dirty="0" err="1"/>
              <a:t>akan</a:t>
            </a:r>
            <a:r>
              <a:rPr lang="en-US" sz="3200" b="1" dirty="0"/>
              <a:t> </a:t>
            </a:r>
            <a:r>
              <a:rPr lang="en-US" sz="3200" b="1" dirty="0" err="1"/>
              <a:t>disimpan</a:t>
            </a:r>
            <a:r>
              <a:rPr lang="en-US" sz="3200" b="1" dirty="0"/>
              <a:t> </a:t>
            </a:r>
            <a:r>
              <a:rPr lang="en-US" sz="3200" b="1" dirty="0" err="1"/>
              <a:t>dalam</a:t>
            </a:r>
            <a:r>
              <a:rPr lang="en-US" sz="3200" b="1" dirty="0"/>
              <a:t> </a:t>
            </a:r>
            <a:r>
              <a:rPr lang="en-US" sz="3200" b="1" dirty="0" err="1"/>
              <a:t>variabel</a:t>
            </a:r>
            <a:r>
              <a:rPr lang="en-US" sz="3200" b="1" dirty="0"/>
              <a:t> b.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86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</a:t>
            </a:r>
            <a:r>
              <a:rPr lang="en-US" dirty="0" err="1" smtClean="0"/>
              <a:t>def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smtClean="0">
                <a:solidFill>
                  <a:srgbClr val="FFFF00"/>
                </a:solidFill>
              </a:rPr>
              <a:t>Output :</a:t>
            </a:r>
          </a:p>
          <a:p>
            <a:pPr algn="just"/>
            <a:endParaRPr lang="en-US" sz="3200" b="1" dirty="0">
              <a:solidFill>
                <a:srgbClr val="FFFF00"/>
              </a:solidFill>
            </a:endParaRPr>
          </a:p>
          <a:p>
            <a:pPr marL="0" indent="0" algn="just">
              <a:buNone/>
            </a:pPr>
            <a:r>
              <a:rPr lang="en-US" sz="3200" b="1" dirty="0" err="1" smtClean="0"/>
              <a:t>Nilai</a:t>
            </a:r>
            <a:r>
              <a:rPr lang="en-US" sz="3200" b="1" dirty="0" smtClean="0"/>
              <a:t> a = 10</a:t>
            </a:r>
          </a:p>
          <a:p>
            <a:pPr marL="0" indent="0" algn="just">
              <a:buNone/>
            </a:pPr>
            <a:r>
              <a:rPr lang="en-US" sz="3200" b="1" dirty="0" err="1" smtClean="0"/>
              <a:t>Nilai</a:t>
            </a:r>
            <a:r>
              <a:rPr lang="en-US" sz="3200" b="1" dirty="0" smtClean="0"/>
              <a:t> b = 20 </a:t>
            </a:r>
          </a:p>
          <a:p>
            <a:pPr marL="0" indent="0" algn="just">
              <a:buNone/>
            </a:pPr>
            <a:r>
              <a:rPr lang="en-US" sz="3200" b="1" dirty="0" err="1" smtClean="0"/>
              <a:t>Hasil</a:t>
            </a:r>
            <a:r>
              <a:rPr lang="en-US" sz="3200" b="1" dirty="0" smtClean="0"/>
              <a:t> a * b = 200</a:t>
            </a:r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6094959" y="2226366"/>
            <a:ext cx="4810539" cy="34786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</a:rPr>
              <a:t>Bagaimana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</a:rPr>
              <a:t>dengan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</a:rPr>
              <a:t>Programnya</a:t>
            </a:r>
            <a:r>
              <a:rPr lang="en-US" sz="4000" b="1" dirty="0" smtClean="0">
                <a:solidFill>
                  <a:srgbClr val="FF0000"/>
                </a:solidFill>
              </a:rPr>
              <a:t>?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06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1202919" y="2226366"/>
            <a:ext cx="9702579" cy="3478696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</a:rPr>
              <a:t>Scope </a:t>
            </a:r>
            <a:r>
              <a:rPr lang="en-US" sz="4000" b="1" dirty="0" err="1" smtClean="0">
                <a:solidFill>
                  <a:schemeClr val="tx1"/>
                </a:solidFill>
              </a:rPr>
              <a:t>Variabel</a:t>
            </a:r>
            <a:endParaRPr lang="en-U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980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smtClean="0"/>
              <a:t>Scope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atau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cakupan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merupakan</a:t>
            </a:r>
            <a:r>
              <a:rPr lang="en-US" sz="3200" b="1" dirty="0" smtClean="0"/>
              <a:t> </a:t>
            </a:r>
            <a:r>
              <a:rPr lang="en-US" sz="3200" b="1" i="1" dirty="0" err="1" smtClean="0">
                <a:solidFill>
                  <a:srgbClr val="FFFF00"/>
                </a:solidFill>
              </a:rPr>
              <a:t>suatu</a:t>
            </a:r>
            <a:r>
              <a:rPr lang="en-US" sz="3200" b="1" i="1" dirty="0" smtClean="0">
                <a:solidFill>
                  <a:srgbClr val="FFFF00"/>
                </a:solidFill>
              </a:rPr>
              <a:t> </a:t>
            </a:r>
            <a:r>
              <a:rPr lang="en-US" sz="3200" b="1" i="1" dirty="0" err="1" smtClean="0">
                <a:solidFill>
                  <a:srgbClr val="FFFF00"/>
                </a:solidFill>
              </a:rPr>
              <a:t>keadaan</a:t>
            </a:r>
            <a:r>
              <a:rPr lang="en-US" sz="3200" b="1" i="1" dirty="0" smtClean="0">
                <a:solidFill>
                  <a:srgbClr val="FFFF00"/>
                </a:solidFill>
              </a:rPr>
              <a:t> </a:t>
            </a:r>
            <a:r>
              <a:rPr lang="en-US" sz="3200" b="1" i="1" dirty="0" err="1" smtClean="0">
                <a:solidFill>
                  <a:srgbClr val="FFFF00"/>
                </a:solidFill>
              </a:rPr>
              <a:t>dimana</a:t>
            </a:r>
            <a:r>
              <a:rPr lang="en-US" sz="3200" b="1" i="1" dirty="0" smtClean="0">
                <a:solidFill>
                  <a:srgbClr val="FFFF00"/>
                </a:solidFill>
              </a:rPr>
              <a:t> </a:t>
            </a:r>
            <a:r>
              <a:rPr lang="en-US" sz="3200" b="1" i="1" dirty="0" err="1" smtClean="0">
                <a:solidFill>
                  <a:srgbClr val="FFFF00"/>
                </a:solidFill>
              </a:rPr>
              <a:t>pendeklarasian</a:t>
            </a:r>
            <a:r>
              <a:rPr lang="en-US" sz="3200" b="1" i="1" dirty="0" smtClean="0">
                <a:solidFill>
                  <a:srgbClr val="FFFF00"/>
                </a:solidFill>
              </a:rPr>
              <a:t> </a:t>
            </a:r>
            <a:r>
              <a:rPr lang="en-US" sz="3200" b="1" i="1" dirty="0" err="1" smtClean="0">
                <a:solidFill>
                  <a:srgbClr val="FFFF00"/>
                </a:solidFill>
              </a:rPr>
              <a:t>sebuah</a:t>
            </a:r>
            <a:r>
              <a:rPr lang="en-US" sz="3200" b="1" i="1" dirty="0" smtClean="0">
                <a:solidFill>
                  <a:srgbClr val="FFFF00"/>
                </a:solidFill>
              </a:rPr>
              <a:t> </a:t>
            </a:r>
            <a:r>
              <a:rPr lang="en-US" sz="3200" b="1" i="1" dirty="0" err="1" smtClean="0">
                <a:solidFill>
                  <a:srgbClr val="FFFF00"/>
                </a:solidFill>
              </a:rPr>
              <a:t>variabel</a:t>
            </a:r>
            <a:r>
              <a:rPr lang="en-US" sz="3200" b="1" i="1" dirty="0" smtClean="0">
                <a:solidFill>
                  <a:srgbClr val="FFFF00"/>
                </a:solidFill>
              </a:rPr>
              <a:t> di </a:t>
            </a:r>
            <a:r>
              <a:rPr lang="en-US" sz="3200" b="1" i="1" dirty="0" err="1" smtClean="0">
                <a:solidFill>
                  <a:srgbClr val="FFFF00"/>
                </a:solidFill>
              </a:rPr>
              <a:t>tentukan</a:t>
            </a:r>
            <a:r>
              <a:rPr lang="en-US" sz="3200" b="1" i="1" dirty="0" smtClean="0">
                <a:solidFill>
                  <a:srgbClr val="FFFF00"/>
                </a:solidFill>
              </a:rPr>
              <a:t>. </a:t>
            </a:r>
          </a:p>
          <a:p>
            <a:pPr algn="just"/>
            <a:endParaRPr lang="en-US" sz="3200" b="1" dirty="0" smtClean="0"/>
          </a:p>
          <a:p>
            <a:pPr algn="just"/>
            <a:r>
              <a:rPr lang="en-US" sz="3200" b="1" dirty="0" err="1" smtClean="0"/>
              <a:t>Dalam</a:t>
            </a:r>
            <a:r>
              <a:rPr lang="en-US" sz="3200" b="1" dirty="0" smtClean="0"/>
              <a:t> scope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dikenal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dua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istilah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yaitu</a:t>
            </a: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FF00"/>
                </a:solidFill>
              </a:rPr>
              <a:t>local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FF00"/>
                </a:solidFill>
              </a:rPr>
              <a:t>global. </a:t>
            </a:r>
          </a:p>
          <a:p>
            <a:pPr algn="just"/>
            <a:endParaRPr lang="en-US" sz="3200" b="1" dirty="0" smtClean="0"/>
          </a:p>
          <a:p>
            <a:pPr algn="just"/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07507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Variabel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disebut</a:t>
            </a: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FF00"/>
                </a:solidFill>
              </a:rPr>
              <a:t>local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ketika</a:t>
            </a:r>
            <a:r>
              <a:rPr lang="en-US" sz="3200" b="1" dirty="0" smtClean="0"/>
              <a:t> </a:t>
            </a:r>
            <a:r>
              <a:rPr lang="en-US" sz="32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variabel</a:t>
            </a:r>
            <a:r>
              <a:rPr lang="en-U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tersebut</a:t>
            </a:r>
            <a:r>
              <a:rPr lang="en-U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didefinisikan</a:t>
            </a:r>
            <a:r>
              <a:rPr lang="en-U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di </a:t>
            </a:r>
            <a:r>
              <a:rPr lang="en-US" sz="32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dalam</a:t>
            </a:r>
            <a:r>
              <a:rPr lang="en-U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sebuah</a:t>
            </a:r>
            <a:r>
              <a:rPr lang="en-U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fungsi</a:t>
            </a:r>
            <a:r>
              <a:rPr lang="en-U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def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Artinya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tersebut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hanya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dapat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digunakan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cakupan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tersebut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saja</a:t>
            </a:r>
            <a:r>
              <a:rPr lang="en-US" sz="3200" b="1" dirty="0" smtClean="0"/>
              <a:t>.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39066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smtClean="0"/>
              <a:t>Dan </a:t>
            </a:r>
            <a:r>
              <a:rPr lang="en-US" sz="3200" b="1" dirty="0" err="1" smtClean="0"/>
              <a:t>jika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sebuah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didefinisikan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luar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maka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tersebut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bersifat</a:t>
            </a: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FF00"/>
                </a:solidFill>
              </a:rPr>
              <a:t>global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Artinya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tersebut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dapat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digunakan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oleh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lain </a:t>
            </a:r>
            <a:r>
              <a:rPr lang="en-US" sz="3200" b="1" dirty="0" err="1" smtClean="0"/>
              <a:t>atau</a:t>
            </a:r>
            <a:r>
              <a:rPr lang="en-US" sz="3200" b="1" dirty="0" smtClean="0"/>
              <a:t> pun program </a:t>
            </a:r>
            <a:r>
              <a:rPr lang="en-US" sz="3200" b="1" dirty="0" err="1" smtClean="0"/>
              <a:t>utamanya</a:t>
            </a:r>
            <a:r>
              <a:rPr lang="en-US" sz="32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0365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Contoh</a:t>
            </a:r>
            <a:r>
              <a:rPr lang="en-US" sz="3200" b="1" dirty="0" smtClean="0"/>
              <a:t> : </a:t>
            </a:r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3200401" y="1792936"/>
            <a:ext cx="8010938" cy="48662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err="1" smtClean="0">
                <a:solidFill>
                  <a:schemeClr val="bg1"/>
                </a:solidFill>
              </a:rPr>
              <a:t>Def</a:t>
            </a: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</a:rPr>
              <a:t>contohScope</a:t>
            </a:r>
            <a:r>
              <a:rPr lang="en-US" sz="3200" b="1" dirty="0" smtClean="0">
                <a:solidFill>
                  <a:schemeClr val="bg1"/>
                </a:solidFill>
              </a:rPr>
              <a:t>(x):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	</a:t>
            </a:r>
            <a:r>
              <a:rPr lang="en-US" sz="3200" b="1" dirty="0" smtClean="0">
                <a:solidFill>
                  <a:schemeClr val="bg1"/>
                </a:solidFill>
              </a:rPr>
              <a:t>x = 10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	</a:t>
            </a:r>
            <a:r>
              <a:rPr lang="en-US" sz="3200" b="1" dirty="0" smtClean="0">
                <a:solidFill>
                  <a:schemeClr val="bg1"/>
                </a:solidFill>
              </a:rPr>
              <a:t>print “</a:t>
            </a:r>
            <a:r>
              <a:rPr lang="en-US" sz="3200" b="1" dirty="0" err="1" smtClean="0">
                <a:solidFill>
                  <a:schemeClr val="bg1"/>
                </a:solidFill>
              </a:rPr>
              <a:t>Nilai</a:t>
            </a:r>
            <a:r>
              <a:rPr lang="en-US" sz="3200" b="1" dirty="0" smtClean="0">
                <a:solidFill>
                  <a:schemeClr val="bg1"/>
                </a:solidFill>
              </a:rPr>
              <a:t> x di </a:t>
            </a:r>
            <a:r>
              <a:rPr lang="en-US" sz="3200" b="1" dirty="0" err="1" smtClean="0">
                <a:solidFill>
                  <a:schemeClr val="bg1"/>
                </a:solidFill>
              </a:rPr>
              <a:t>dalam</a:t>
            </a: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</a:rPr>
              <a:t>fungsi</a:t>
            </a:r>
            <a:r>
              <a:rPr lang="en-US" sz="3200" b="1" dirty="0" smtClean="0">
                <a:solidFill>
                  <a:schemeClr val="bg1"/>
                </a:solidFill>
              </a:rPr>
              <a:t>, x = “, x</a:t>
            </a:r>
          </a:p>
          <a:p>
            <a:endParaRPr lang="en-US" sz="3200" b="1" dirty="0">
              <a:solidFill>
                <a:schemeClr val="bg1"/>
              </a:solidFill>
            </a:endParaRPr>
          </a:p>
          <a:p>
            <a:r>
              <a:rPr lang="en-US" sz="3200" b="1" dirty="0" smtClean="0">
                <a:solidFill>
                  <a:schemeClr val="bg1"/>
                </a:solidFill>
              </a:rPr>
              <a:t>#Program </a:t>
            </a:r>
            <a:r>
              <a:rPr lang="en-US" sz="3200" b="1" dirty="0" err="1" smtClean="0">
                <a:solidFill>
                  <a:schemeClr val="bg1"/>
                </a:solidFill>
              </a:rPr>
              <a:t>Utama</a:t>
            </a:r>
            <a:endParaRPr lang="en-US" sz="3200" b="1" dirty="0" smtClean="0">
              <a:solidFill>
                <a:schemeClr val="bg1"/>
              </a:solidFill>
            </a:endParaRPr>
          </a:p>
          <a:p>
            <a:r>
              <a:rPr lang="en-US" sz="3200" b="1" dirty="0">
                <a:solidFill>
                  <a:schemeClr val="bg1"/>
                </a:solidFill>
              </a:rPr>
              <a:t>x</a:t>
            </a:r>
            <a:r>
              <a:rPr lang="en-US" sz="3200" b="1" dirty="0" smtClean="0">
                <a:solidFill>
                  <a:schemeClr val="bg1"/>
                </a:solidFill>
              </a:rPr>
              <a:t> = 30</a:t>
            </a:r>
          </a:p>
          <a:p>
            <a:r>
              <a:rPr lang="en-US" sz="3200" b="1" dirty="0" smtClean="0">
                <a:solidFill>
                  <a:schemeClr val="bg1"/>
                </a:solidFill>
              </a:rPr>
              <a:t>Print “</a:t>
            </a:r>
            <a:r>
              <a:rPr lang="en-US" sz="3200" b="1" dirty="0" err="1" smtClean="0">
                <a:solidFill>
                  <a:schemeClr val="bg1"/>
                </a:solidFill>
              </a:rPr>
              <a:t>Nilai</a:t>
            </a:r>
            <a:r>
              <a:rPr lang="en-US" sz="3200" b="1" dirty="0" smtClean="0">
                <a:solidFill>
                  <a:schemeClr val="bg1"/>
                </a:solidFill>
              </a:rPr>
              <a:t> x di </a:t>
            </a:r>
            <a:r>
              <a:rPr lang="en-US" sz="3200" b="1" dirty="0" err="1" smtClean="0">
                <a:solidFill>
                  <a:schemeClr val="bg1"/>
                </a:solidFill>
              </a:rPr>
              <a:t>luar</a:t>
            </a: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</a:rPr>
              <a:t>fungsi</a:t>
            </a:r>
            <a:r>
              <a:rPr lang="en-US" sz="3200" b="1" dirty="0" smtClean="0">
                <a:solidFill>
                  <a:schemeClr val="bg1"/>
                </a:solidFill>
              </a:rPr>
              <a:t>, x = “, x</a:t>
            </a:r>
          </a:p>
          <a:p>
            <a:r>
              <a:rPr lang="en-US" sz="3200" b="1" dirty="0" err="1" smtClean="0">
                <a:solidFill>
                  <a:schemeClr val="bg1"/>
                </a:solidFill>
              </a:rPr>
              <a:t>contohScope</a:t>
            </a:r>
            <a:r>
              <a:rPr lang="en-US" sz="3200" b="1" dirty="0" smtClean="0">
                <a:solidFill>
                  <a:schemeClr val="bg1"/>
                </a:solidFill>
              </a:rPr>
              <a:t>(x)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39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smtClean="0"/>
              <a:t>Output : </a:t>
            </a:r>
            <a:endParaRPr lang="en-US" sz="3200" b="1" dirty="0"/>
          </a:p>
        </p:txBody>
      </p:sp>
      <p:sp>
        <p:nvSpPr>
          <p:cNvPr id="5" name="Rounded Rectangle 4"/>
          <p:cNvSpPr/>
          <p:nvPr/>
        </p:nvSpPr>
        <p:spPr>
          <a:xfrm>
            <a:off x="1868557" y="2822713"/>
            <a:ext cx="7335078" cy="363772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500" b="1" dirty="0" err="1" smtClean="0"/>
              <a:t>Nilai</a:t>
            </a:r>
            <a:r>
              <a:rPr lang="en-US" sz="3500" b="1" dirty="0" smtClean="0"/>
              <a:t> x di </a:t>
            </a:r>
            <a:r>
              <a:rPr lang="en-US" sz="3500" b="1" dirty="0" err="1" smtClean="0"/>
              <a:t>luar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fungsi</a:t>
            </a:r>
            <a:r>
              <a:rPr lang="en-US" sz="3500" b="1" dirty="0" smtClean="0"/>
              <a:t>, x = 30</a:t>
            </a:r>
          </a:p>
          <a:p>
            <a:r>
              <a:rPr lang="en-US" sz="3500" b="1" dirty="0" err="1" smtClean="0"/>
              <a:t>Nilai</a:t>
            </a:r>
            <a:r>
              <a:rPr lang="en-US" sz="3500" b="1" dirty="0" smtClean="0"/>
              <a:t> x di </a:t>
            </a:r>
            <a:r>
              <a:rPr lang="en-US" sz="3500" b="1" dirty="0" err="1" smtClean="0"/>
              <a:t>dalam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fungsi</a:t>
            </a:r>
            <a:r>
              <a:rPr lang="en-US" sz="3500" b="1" dirty="0" smtClean="0"/>
              <a:t>, x = 10</a:t>
            </a:r>
            <a:endParaRPr lang="en-US" sz="3500" b="1" dirty="0"/>
          </a:p>
        </p:txBody>
      </p:sp>
    </p:spTree>
    <p:extLst>
      <p:ext uri="{BB962C8B-B14F-4D97-AF65-F5344CB8AC3E}">
        <p14:creationId xmlns:p14="http://schemas.microsoft.com/office/powerpoint/2010/main" val="70415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Pada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contoh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itu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X </a:t>
            </a:r>
            <a:r>
              <a:rPr lang="en-US" sz="3200" b="1" dirty="0" err="1" smtClean="0"/>
              <a:t>didefinisikan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dua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tempat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yaitu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contohScope</a:t>
            </a:r>
            <a:r>
              <a:rPr lang="en-US" sz="3200" b="1" dirty="0" smtClean="0">
                <a:solidFill>
                  <a:srgbClr val="FFFF00"/>
                </a:solidFill>
              </a:rPr>
              <a:t>()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utama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/>
              <a:t>Ketika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X </a:t>
            </a:r>
            <a:r>
              <a:rPr lang="en-US" sz="3200" b="1" dirty="0" err="1" smtClean="0"/>
              <a:t>awal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beri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30, </a:t>
            </a:r>
            <a:r>
              <a:rPr lang="en-US" sz="3200" b="1" dirty="0" err="1" smtClean="0"/>
              <a:t>kemudian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cetak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X </a:t>
            </a:r>
            <a:r>
              <a:rPr lang="en-US" sz="3200" b="1" dirty="0" err="1" smtClean="0"/>
              <a:t>masih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bernilai</a:t>
            </a:r>
            <a:r>
              <a:rPr lang="en-US" sz="3200" b="1" dirty="0" smtClean="0"/>
              <a:t> 30.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63870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Namun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ketika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kita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memanggil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contohScope</a:t>
            </a:r>
            <a:r>
              <a:rPr lang="en-US" sz="3200" b="1" dirty="0" smtClean="0">
                <a:solidFill>
                  <a:srgbClr val="FFFF00"/>
                </a:solidFill>
              </a:rPr>
              <a:t>()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mengirim</a:t>
            </a:r>
            <a:r>
              <a:rPr lang="en-US" sz="3200" b="1" dirty="0" smtClean="0"/>
              <a:t> parameter X yang </a:t>
            </a:r>
            <a:r>
              <a:rPr lang="en-US" sz="3200" b="1" dirty="0" err="1" smtClean="0"/>
              <a:t>bernilai</a:t>
            </a:r>
            <a:r>
              <a:rPr lang="en-US" sz="3200" b="1" dirty="0" smtClean="0"/>
              <a:t> 30, </a:t>
            </a:r>
            <a:r>
              <a:rPr lang="en-US" sz="3200" b="1" dirty="0" err="1" smtClean="0"/>
              <a:t>terlihat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bahwa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X yang </a:t>
            </a:r>
            <a:r>
              <a:rPr lang="en-US" sz="3200" b="1" dirty="0" err="1" smtClean="0"/>
              <a:t>berlaku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adalah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X yang </a:t>
            </a:r>
            <a:r>
              <a:rPr lang="en-US" sz="3200" b="1" dirty="0" err="1" smtClean="0"/>
              <a:t>didefinisikan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tersebut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18985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/>
              <a:t>Atau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X yang </a:t>
            </a:r>
            <a:r>
              <a:rPr lang="en-US" sz="3200" b="1" dirty="0" err="1" smtClean="0"/>
              <a:t>bernilai</a:t>
            </a:r>
            <a:r>
              <a:rPr lang="en-US" sz="3200" b="1" dirty="0" smtClean="0"/>
              <a:t> 10, </a:t>
            </a:r>
            <a:r>
              <a:rPr lang="en-US" sz="3200" b="1" dirty="0" err="1" smtClean="0"/>
              <a:t>ini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terbukti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bahwa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X yang di </a:t>
            </a:r>
            <a:r>
              <a:rPr lang="en-US" sz="3200" b="1" dirty="0" err="1" smtClean="0"/>
              <a:t>cetak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contohScope</a:t>
            </a:r>
            <a:r>
              <a:rPr lang="en-US" sz="3200" b="1" dirty="0" smtClean="0">
                <a:solidFill>
                  <a:srgbClr val="FFFF00"/>
                </a:solidFill>
              </a:rPr>
              <a:t>() </a:t>
            </a:r>
            <a:r>
              <a:rPr lang="en-US" sz="3200" b="1" dirty="0" err="1" smtClean="0"/>
              <a:t>merupakan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local yang </a:t>
            </a:r>
            <a:r>
              <a:rPr lang="en-US" sz="3200" b="1" dirty="0" err="1" smtClean="0"/>
              <a:t>didefinisikan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bukan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X global yang </a:t>
            </a:r>
            <a:r>
              <a:rPr lang="en-US" sz="3200" b="1" dirty="0" err="1" smtClean="0"/>
              <a:t>dicetak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luar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.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99626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Contoh</a:t>
            </a:r>
            <a:r>
              <a:rPr lang="en-US" sz="3200" b="1" dirty="0" smtClean="0"/>
              <a:t> Lain</a:t>
            </a:r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270629" y="2604051"/>
            <a:ext cx="5824330" cy="42141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dirty="0" smtClean="0"/>
              <a:t>#</a:t>
            </a:r>
            <a:r>
              <a:rPr lang="en-US" sz="3000" dirty="0" err="1" smtClean="0"/>
              <a:t>fungsi</a:t>
            </a:r>
            <a:r>
              <a:rPr lang="en-US" sz="3000" dirty="0" smtClean="0"/>
              <a:t> </a:t>
            </a:r>
            <a:r>
              <a:rPr lang="en-US" sz="3000" dirty="0" err="1" smtClean="0"/>
              <a:t>mulai</a:t>
            </a:r>
            <a:r>
              <a:rPr lang="en-US" sz="3000" dirty="0" smtClean="0"/>
              <a:t> </a:t>
            </a:r>
            <a:r>
              <a:rPr lang="en-US" sz="3000" dirty="0" err="1" smtClean="0"/>
              <a:t>disini</a:t>
            </a:r>
            <a:endParaRPr lang="en-US" sz="3000" dirty="0" smtClean="0"/>
          </a:p>
          <a:p>
            <a:r>
              <a:rPr lang="en-US" sz="3000" b="1" dirty="0" err="1" smtClean="0">
                <a:solidFill>
                  <a:srgbClr val="FFFF00"/>
                </a:solidFill>
              </a:rPr>
              <a:t>Def</a:t>
            </a:r>
            <a:r>
              <a:rPr lang="en-US" sz="3000" b="1" dirty="0" smtClean="0">
                <a:solidFill>
                  <a:srgbClr val="FFFF00"/>
                </a:solidFill>
              </a:rPr>
              <a:t> swap(</a:t>
            </a:r>
            <a:r>
              <a:rPr lang="en-US" sz="3000" b="1" dirty="0" err="1" smtClean="0">
                <a:solidFill>
                  <a:srgbClr val="FFFF00"/>
                </a:solidFill>
              </a:rPr>
              <a:t>x,y</a:t>
            </a:r>
            <a:r>
              <a:rPr lang="en-US" sz="3000" b="1" dirty="0" smtClean="0">
                <a:solidFill>
                  <a:srgbClr val="FFFF00"/>
                </a:solidFill>
              </a:rPr>
              <a:t>):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smtClean="0">
                <a:solidFill>
                  <a:srgbClr val="FFFF00"/>
                </a:solidFill>
              </a:rPr>
              <a:t>print “</a:t>
            </a:r>
            <a:r>
              <a:rPr lang="en-US" sz="3000" b="1" dirty="0" err="1" smtClean="0">
                <a:solidFill>
                  <a:srgbClr val="FFFF00"/>
                </a:solidFill>
              </a:rPr>
              <a:t>dalam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fungsi</a:t>
            </a:r>
            <a:r>
              <a:rPr lang="en-US" sz="3000" b="1" dirty="0" smtClean="0">
                <a:solidFill>
                  <a:srgbClr val="FFFF00"/>
                </a:solidFill>
              </a:rPr>
              <a:t>:”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smtClean="0">
                <a:solidFill>
                  <a:srgbClr val="FFFF00"/>
                </a:solidFill>
              </a:rPr>
              <a:t>print “\</a:t>
            </a:r>
            <a:r>
              <a:rPr lang="en-US" sz="3000" b="1" dirty="0" err="1" smtClean="0">
                <a:solidFill>
                  <a:srgbClr val="FFFF00"/>
                </a:solidFill>
              </a:rPr>
              <a:t>tSebelum</a:t>
            </a:r>
            <a:r>
              <a:rPr lang="en-US" sz="3000" b="1" dirty="0" smtClean="0">
                <a:solidFill>
                  <a:srgbClr val="FFFF00"/>
                </a:solidFill>
              </a:rPr>
              <a:t> proses:”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smtClean="0">
                <a:solidFill>
                  <a:srgbClr val="FFFF00"/>
                </a:solidFill>
              </a:rPr>
              <a:t>print “\t\</a:t>
            </a:r>
            <a:r>
              <a:rPr lang="en-US" sz="3000" b="1" dirty="0" err="1" smtClean="0">
                <a:solidFill>
                  <a:srgbClr val="FFFF00"/>
                </a:solidFill>
              </a:rPr>
              <a:t>tNilai</a:t>
            </a:r>
            <a:r>
              <a:rPr lang="en-US" sz="3000" b="1" dirty="0" smtClean="0">
                <a:solidFill>
                  <a:srgbClr val="FFFF00"/>
                </a:solidFill>
              </a:rPr>
              <a:t> x”, x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smtClean="0">
                <a:solidFill>
                  <a:srgbClr val="FFFF00"/>
                </a:solidFill>
              </a:rPr>
              <a:t>print “\t\</a:t>
            </a:r>
            <a:r>
              <a:rPr lang="en-US" sz="3000" b="1" dirty="0" err="1" smtClean="0">
                <a:solidFill>
                  <a:srgbClr val="FFFF00"/>
                </a:solidFill>
              </a:rPr>
              <a:t>tNilai</a:t>
            </a:r>
            <a:r>
              <a:rPr lang="en-US" sz="3000" b="1" dirty="0" smtClean="0">
                <a:solidFill>
                  <a:srgbClr val="FFFF00"/>
                </a:solidFill>
              </a:rPr>
              <a:t> y”, y</a:t>
            </a:r>
          </a:p>
          <a:p>
            <a:r>
              <a:rPr lang="en-US" sz="3000" b="1" dirty="0" smtClean="0">
                <a:solidFill>
                  <a:srgbClr val="FFFF00"/>
                </a:solidFill>
              </a:rPr>
              <a:t>	z = x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smtClean="0">
                <a:solidFill>
                  <a:srgbClr val="FFFF00"/>
                </a:solidFill>
              </a:rPr>
              <a:t>x = y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smtClean="0">
                <a:solidFill>
                  <a:srgbClr val="FFFF00"/>
                </a:solidFill>
              </a:rPr>
              <a:t>y = 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61652" y="2604051"/>
            <a:ext cx="5930348" cy="42141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 smtClean="0">
                <a:solidFill>
                  <a:srgbClr val="FFFF00"/>
                </a:solidFill>
              </a:rPr>
              <a:t>	print “\</a:t>
            </a:r>
            <a:r>
              <a:rPr lang="en-US" sz="3000" b="1" dirty="0" err="1" smtClean="0">
                <a:solidFill>
                  <a:srgbClr val="FFFF00"/>
                </a:solidFill>
              </a:rPr>
              <a:t>tSetelah</a:t>
            </a:r>
            <a:r>
              <a:rPr lang="en-US" sz="3000" b="1" dirty="0" smtClean="0">
                <a:solidFill>
                  <a:srgbClr val="FFFF00"/>
                </a:solidFill>
              </a:rPr>
              <a:t> proses: “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smtClean="0">
                <a:solidFill>
                  <a:srgbClr val="FFFF00"/>
                </a:solidFill>
              </a:rPr>
              <a:t>print “\t\</a:t>
            </a:r>
            <a:r>
              <a:rPr lang="en-US" sz="3000" b="1" dirty="0" err="1" smtClean="0">
                <a:solidFill>
                  <a:srgbClr val="FFFF00"/>
                </a:solidFill>
              </a:rPr>
              <a:t>tNilai</a:t>
            </a:r>
            <a:r>
              <a:rPr lang="en-US" sz="3000" b="1" dirty="0" smtClean="0">
                <a:solidFill>
                  <a:srgbClr val="FFFF00"/>
                </a:solidFill>
              </a:rPr>
              <a:t> x”, x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smtClean="0">
                <a:solidFill>
                  <a:srgbClr val="FFFF00"/>
                </a:solidFill>
              </a:rPr>
              <a:t>print “\t\</a:t>
            </a:r>
            <a:r>
              <a:rPr lang="en-US" sz="3000" b="1" dirty="0" err="1" smtClean="0">
                <a:solidFill>
                  <a:srgbClr val="FFFF00"/>
                </a:solidFill>
              </a:rPr>
              <a:t>tNilai</a:t>
            </a:r>
            <a:r>
              <a:rPr lang="en-US" sz="3000" b="1" dirty="0" smtClean="0">
                <a:solidFill>
                  <a:srgbClr val="FFFF00"/>
                </a:solidFill>
              </a:rPr>
              <a:t> y”, y</a:t>
            </a:r>
            <a:endParaRPr lang="en-US" sz="3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06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270629" y="1792936"/>
            <a:ext cx="11199128" cy="492591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dirty="0" smtClean="0"/>
              <a:t>#</a:t>
            </a:r>
          </a:p>
          <a:p>
            <a:r>
              <a:rPr lang="en-US" sz="3000" b="1" dirty="0" smtClean="0">
                <a:solidFill>
                  <a:srgbClr val="FFFF00"/>
                </a:solidFill>
              </a:rPr>
              <a:t>X = 12</a:t>
            </a:r>
          </a:p>
          <a:p>
            <a:r>
              <a:rPr lang="en-US" sz="3000" b="1" dirty="0" smtClean="0">
                <a:solidFill>
                  <a:srgbClr val="FFFF00"/>
                </a:solidFill>
              </a:rPr>
              <a:t>Y = 3</a:t>
            </a:r>
          </a:p>
          <a:p>
            <a:r>
              <a:rPr lang="en-US" sz="3000" b="1" dirty="0" smtClean="0">
                <a:solidFill>
                  <a:srgbClr val="FFFF00"/>
                </a:solidFill>
              </a:rPr>
              <a:t>Print “</a:t>
            </a:r>
            <a:r>
              <a:rPr lang="en-US" sz="3000" b="1" dirty="0" err="1" smtClean="0">
                <a:solidFill>
                  <a:srgbClr val="FFFF00"/>
                </a:solidFill>
              </a:rPr>
              <a:t>sebelum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memanggil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fungsi</a:t>
            </a:r>
            <a:r>
              <a:rPr lang="en-US" sz="3000" b="1" dirty="0" smtClean="0">
                <a:solidFill>
                  <a:srgbClr val="FFFF00"/>
                </a:solidFill>
              </a:rPr>
              <a:t>, x </a:t>
            </a:r>
            <a:r>
              <a:rPr lang="en-US" sz="3000" b="1" dirty="0" err="1" smtClean="0">
                <a:solidFill>
                  <a:srgbClr val="FFFF00"/>
                </a:solidFill>
              </a:rPr>
              <a:t>bernilai</a:t>
            </a:r>
            <a:r>
              <a:rPr lang="en-US" sz="3000" b="1" dirty="0" smtClean="0">
                <a:solidFill>
                  <a:srgbClr val="FFFF00"/>
                </a:solidFill>
              </a:rPr>
              <a:t> ”, x</a:t>
            </a:r>
          </a:p>
          <a:p>
            <a:r>
              <a:rPr lang="en-US" sz="3000" b="1" dirty="0" smtClean="0">
                <a:solidFill>
                  <a:srgbClr val="FFFF00"/>
                </a:solidFill>
              </a:rPr>
              <a:t>Print “</a:t>
            </a:r>
            <a:r>
              <a:rPr lang="en-US" sz="3000" b="1" dirty="0" err="1" smtClean="0">
                <a:solidFill>
                  <a:srgbClr val="FFFF00"/>
                </a:solidFill>
              </a:rPr>
              <a:t>Sebelum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memanggil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fungsi</a:t>
            </a:r>
            <a:r>
              <a:rPr lang="en-US" sz="3000" b="1" dirty="0" smtClean="0">
                <a:solidFill>
                  <a:srgbClr val="FFFF00"/>
                </a:solidFill>
              </a:rPr>
              <a:t>, y </a:t>
            </a:r>
            <a:r>
              <a:rPr lang="en-US" sz="3000" b="1" dirty="0" err="1" smtClean="0">
                <a:solidFill>
                  <a:srgbClr val="FFFF00"/>
                </a:solidFill>
              </a:rPr>
              <a:t>bernilai</a:t>
            </a:r>
            <a:r>
              <a:rPr lang="en-US" sz="3000" b="1" dirty="0" smtClean="0">
                <a:solidFill>
                  <a:srgbClr val="FFFF00"/>
                </a:solidFill>
              </a:rPr>
              <a:t>”, y</a:t>
            </a:r>
          </a:p>
          <a:p>
            <a:r>
              <a:rPr lang="en-US" sz="3000" b="1" dirty="0" smtClean="0">
                <a:solidFill>
                  <a:srgbClr val="FFFF00"/>
                </a:solidFill>
              </a:rPr>
              <a:t>Swap(</a:t>
            </a:r>
            <a:r>
              <a:rPr lang="en-US" sz="3000" b="1" dirty="0" err="1" smtClean="0">
                <a:solidFill>
                  <a:srgbClr val="FFFF00"/>
                </a:solidFill>
              </a:rPr>
              <a:t>x,y</a:t>
            </a:r>
            <a:r>
              <a:rPr lang="en-US" sz="3000" b="1" dirty="0" smtClean="0">
                <a:solidFill>
                  <a:srgbClr val="FFFF00"/>
                </a:solidFill>
              </a:rPr>
              <a:t>)</a:t>
            </a:r>
          </a:p>
          <a:p>
            <a:r>
              <a:rPr lang="en-US" sz="3000" b="1" dirty="0" smtClean="0">
                <a:solidFill>
                  <a:srgbClr val="FFFF00"/>
                </a:solidFill>
              </a:rPr>
              <a:t>Print “</a:t>
            </a:r>
            <a:r>
              <a:rPr lang="en-US" sz="3000" b="1" dirty="0" err="1" smtClean="0">
                <a:solidFill>
                  <a:srgbClr val="FFFF00"/>
                </a:solidFill>
              </a:rPr>
              <a:t>Setelah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memanggil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fungsi</a:t>
            </a:r>
            <a:r>
              <a:rPr lang="en-US" sz="3000" b="1" dirty="0" smtClean="0">
                <a:solidFill>
                  <a:srgbClr val="FFFF00"/>
                </a:solidFill>
              </a:rPr>
              <a:t>, x </a:t>
            </a:r>
            <a:r>
              <a:rPr lang="en-US" sz="3000" b="1" dirty="0" err="1" smtClean="0">
                <a:solidFill>
                  <a:srgbClr val="FFFF00"/>
                </a:solidFill>
              </a:rPr>
              <a:t>bernilai</a:t>
            </a:r>
            <a:r>
              <a:rPr lang="en-US" sz="3000" b="1" dirty="0" smtClean="0">
                <a:solidFill>
                  <a:srgbClr val="FFFF00"/>
                </a:solidFill>
              </a:rPr>
              <a:t> “, x</a:t>
            </a:r>
          </a:p>
          <a:p>
            <a:r>
              <a:rPr lang="en-US" sz="3000" b="1" dirty="0" smtClean="0">
                <a:solidFill>
                  <a:srgbClr val="FFFF00"/>
                </a:solidFill>
              </a:rPr>
              <a:t>Print “</a:t>
            </a:r>
            <a:r>
              <a:rPr lang="en-US" sz="3000" b="1" dirty="0" err="1" smtClean="0">
                <a:solidFill>
                  <a:srgbClr val="FFFF00"/>
                </a:solidFill>
              </a:rPr>
              <a:t>Setelah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memanggil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fungsi</a:t>
            </a:r>
            <a:r>
              <a:rPr lang="en-US" sz="3000" b="1" dirty="0" smtClean="0">
                <a:solidFill>
                  <a:srgbClr val="FFFF00"/>
                </a:solidFill>
              </a:rPr>
              <a:t>, y </a:t>
            </a:r>
            <a:r>
              <a:rPr lang="en-US" sz="3000" b="1" dirty="0" err="1" smtClean="0">
                <a:solidFill>
                  <a:srgbClr val="FFFF00"/>
                </a:solidFill>
              </a:rPr>
              <a:t>bernilai</a:t>
            </a:r>
            <a:r>
              <a:rPr lang="en-US" sz="3000" b="1" dirty="0" smtClean="0">
                <a:solidFill>
                  <a:srgbClr val="FFFF00"/>
                </a:solidFill>
              </a:rPr>
              <a:t> “, y</a:t>
            </a:r>
          </a:p>
        </p:txBody>
      </p:sp>
    </p:spTree>
    <p:extLst>
      <p:ext uri="{BB962C8B-B14F-4D97-AF65-F5344CB8AC3E}">
        <p14:creationId xmlns:p14="http://schemas.microsoft.com/office/powerpoint/2010/main" val="196882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smtClean="0"/>
              <a:t>Output </a:t>
            </a:r>
            <a:r>
              <a:rPr lang="en-US" sz="3200" b="1" dirty="0" err="1" smtClean="0"/>
              <a:t>Programnya</a:t>
            </a:r>
            <a:r>
              <a:rPr lang="en-US" sz="3200" b="1" dirty="0" smtClean="0"/>
              <a:t>:</a:t>
            </a:r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0" y="2703445"/>
            <a:ext cx="7362623" cy="415455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 err="1" smtClean="0">
                <a:solidFill>
                  <a:srgbClr val="FFFF00"/>
                </a:solidFill>
              </a:rPr>
              <a:t>Sebelum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memanggil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fungsi</a:t>
            </a:r>
            <a:r>
              <a:rPr lang="en-US" sz="3000" b="1" dirty="0" smtClean="0">
                <a:solidFill>
                  <a:srgbClr val="FFFF00"/>
                </a:solidFill>
              </a:rPr>
              <a:t>, x </a:t>
            </a:r>
            <a:r>
              <a:rPr lang="en-US" sz="3000" b="1" dirty="0" err="1" smtClean="0">
                <a:solidFill>
                  <a:srgbClr val="FFFF00"/>
                </a:solidFill>
              </a:rPr>
              <a:t>bernilai</a:t>
            </a:r>
            <a:r>
              <a:rPr lang="en-US" sz="3000" b="1" dirty="0" smtClean="0">
                <a:solidFill>
                  <a:srgbClr val="FFFF00"/>
                </a:solidFill>
              </a:rPr>
              <a:t> 12</a:t>
            </a:r>
          </a:p>
          <a:p>
            <a:r>
              <a:rPr lang="en-US" sz="3000" b="1" dirty="0" err="1" smtClean="0">
                <a:solidFill>
                  <a:srgbClr val="FFFF00"/>
                </a:solidFill>
              </a:rPr>
              <a:t>Sebelum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memanggil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fungsi</a:t>
            </a:r>
            <a:r>
              <a:rPr lang="en-US" sz="3000" b="1" dirty="0" smtClean="0">
                <a:solidFill>
                  <a:srgbClr val="FFFF00"/>
                </a:solidFill>
              </a:rPr>
              <a:t>, y </a:t>
            </a:r>
            <a:r>
              <a:rPr lang="en-US" sz="3000" b="1" dirty="0" err="1" smtClean="0">
                <a:solidFill>
                  <a:srgbClr val="FFFF00"/>
                </a:solidFill>
              </a:rPr>
              <a:t>bernilai</a:t>
            </a:r>
            <a:r>
              <a:rPr lang="en-US" sz="3000" b="1" dirty="0" smtClean="0">
                <a:solidFill>
                  <a:srgbClr val="FFFF00"/>
                </a:solidFill>
              </a:rPr>
              <a:t> 3</a:t>
            </a:r>
          </a:p>
          <a:p>
            <a:r>
              <a:rPr lang="en-US" sz="3000" b="1" dirty="0" err="1" smtClean="0">
                <a:solidFill>
                  <a:srgbClr val="FFFF00"/>
                </a:solidFill>
              </a:rPr>
              <a:t>Dalam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fungsi</a:t>
            </a:r>
            <a:r>
              <a:rPr lang="en-US" sz="3000" b="1" dirty="0" smtClean="0">
                <a:solidFill>
                  <a:srgbClr val="FFFF00"/>
                </a:solidFill>
              </a:rPr>
              <a:t>: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err="1" smtClean="0">
                <a:solidFill>
                  <a:srgbClr val="FFFF00"/>
                </a:solidFill>
              </a:rPr>
              <a:t>Sebelum</a:t>
            </a:r>
            <a:r>
              <a:rPr lang="en-US" sz="3000" b="1" dirty="0" smtClean="0">
                <a:solidFill>
                  <a:srgbClr val="FFFF00"/>
                </a:solidFill>
              </a:rPr>
              <a:t> proses: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smtClean="0">
                <a:solidFill>
                  <a:srgbClr val="FFFF00"/>
                </a:solidFill>
              </a:rPr>
              <a:t>	</a:t>
            </a:r>
            <a:r>
              <a:rPr lang="en-US" sz="3000" b="1" dirty="0" err="1" smtClean="0">
                <a:solidFill>
                  <a:srgbClr val="FFFF00"/>
                </a:solidFill>
              </a:rPr>
              <a:t>Nilai</a:t>
            </a:r>
            <a:r>
              <a:rPr lang="en-US" sz="3000" b="1" dirty="0" smtClean="0">
                <a:solidFill>
                  <a:srgbClr val="FFFF00"/>
                </a:solidFill>
              </a:rPr>
              <a:t> X 12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smtClean="0">
                <a:solidFill>
                  <a:srgbClr val="FFFF00"/>
                </a:solidFill>
              </a:rPr>
              <a:t>	</a:t>
            </a:r>
            <a:r>
              <a:rPr lang="en-US" sz="3000" b="1" dirty="0" err="1" smtClean="0">
                <a:solidFill>
                  <a:srgbClr val="FFFF00"/>
                </a:solidFill>
              </a:rPr>
              <a:t>Nilai</a:t>
            </a:r>
            <a:r>
              <a:rPr lang="en-US" sz="3000" b="1" dirty="0" smtClean="0">
                <a:solidFill>
                  <a:srgbClr val="FFFF00"/>
                </a:solidFill>
              </a:rPr>
              <a:t> y 3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err="1" smtClean="0">
                <a:solidFill>
                  <a:srgbClr val="FFFF00"/>
                </a:solidFill>
              </a:rPr>
              <a:t>Setelah</a:t>
            </a:r>
            <a:r>
              <a:rPr lang="en-US" sz="3000" b="1" dirty="0" smtClean="0">
                <a:solidFill>
                  <a:srgbClr val="FFFF00"/>
                </a:solidFill>
              </a:rPr>
              <a:t> proses: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smtClean="0">
                <a:solidFill>
                  <a:srgbClr val="FFFF00"/>
                </a:solidFill>
              </a:rPr>
              <a:t>	</a:t>
            </a:r>
            <a:r>
              <a:rPr lang="en-US" sz="3000" b="1" dirty="0" err="1" smtClean="0">
                <a:solidFill>
                  <a:srgbClr val="FFFF00"/>
                </a:solidFill>
              </a:rPr>
              <a:t>Nilai</a:t>
            </a:r>
            <a:r>
              <a:rPr lang="en-US" sz="3000" b="1" dirty="0" smtClean="0">
                <a:solidFill>
                  <a:srgbClr val="FFFF00"/>
                </a:solidFill>
              </a:rPr>
              <a:t> x 3</a:t>
            </a:r>
          </a:p>
          <a:p>
            <a:r>
              <a:rPr lang="en-US" sz="3000" b="1" dirty="0">
                <a:solidFill>
                  <a:srgbClr val="FFFF00"/>
                </a:solidFill>
              </a:rPr>
              <a:t>	</a:t>
            </a:r>
            <a:r>
              <a:rPr lang="en-US" sz="3000" b="1" dirty="0" smtClean="0">
                <a:solidFill>
                  <a:srgbClr val="FFFF00"/>
                </a:solidFill>
              </a:rPr>
              <a:t>	</a:t>
            </a:r>
            <a:r>
              <a:rPr lang="en-US" sz="3000" b="1" dirty="0" err="1" smtClean="0">
                <a:solidFill>
                  <a:srgbClr val="FFFF00"/>
                </a:solidFill>
              </a:rPr>
              <a:t>Nilai</a:t>
            </a:r>
            <a:r>
              <a:rPr lang="en-US" sz="3000" b="1" dirty="0" smtClean="0">
                <a:solidFill>
                  <a:srgbClr val="FFFF00"/>
                </a:solidFill>
              </a:rPr>
              <a:t> y 12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201479" y="3856383"/>
            <a:ext cx="7362623" cy="300161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 err="1" smtClean="0">
                <a:solidFill>
                  <a:srgbClr val="FFFF00"/>
                </a:solidFill>
              </a:rPr>
              <a:t>Setelah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memanggil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fungsi</a:t>
            </a:r>
            <a:r>
              <a:rPr lang="en-US" sz="3000" b="1" dirty="0" smtClean="0">
                <a:solidFill>
                  <a:srgbClr val="FFFF00"/>
                </a:solidFill>
              </a:rPr>
              <a:t>, x </a:t>
            </a:r>
            <a:r>
              <a:rPr lang="en-US" sz="3000" b="1" dirty="0" err="1" smtClean="0">
                <a:solidFill>
                  <a:srgbClr val="FFFF00"/>
                </a:solidFill>
              </a:rPr>
              <a:t>bernilai</a:t>
            </a:r>
            <a:r>
              <a:rPr lang="en-US" sz="3000" b="1" dirty="0" smtClean="0">
                <a:solidFill>
                  <a:srgbClr val="FFFF00"/>
                </a:solidFill>
              </a:rPr>
              <a:t> 3</a:t>
            </a:r>
          </a:p>
          <a:p>
            <a:r>
              <a:rPr lang="en-US" sz="3000" b="1" dirty="0" err="1" smtClean="0">
                <a:solidFill>
                  <a:srgbClr val="FFFF00"/>
                </a:solidFill>
              </a:rPr>
              <a:t>Setelah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memanggil</a:t>
            </a:r>
            <a:r>
              <a:rPr lang="en-US" sz="3000" b="1" dirty="0" smtClean="0">
                <a:solidFill>
                  <a:srgbClr val="FFFF00"/>
                </a:solidFill>
              </a:rPr>
              <a:t> </a:t>
            </a:r>
            <a:r>
              <a:rPr lang="en-US" sz="3000" b="1" dirty="0" err="1" smtClean="0">
                <a:solidFill>
                  <a:srgbClr val="FFFF00"/>
                </a:solidFill>
              </a:rPr>
              <a:t>fungsi</a:t>
            </a:r>
            <a:r>
              <a:rPr lang="en-US" sz="3000" b="1" dirty="0" smtClean="0">
                <a:solidFill>
                  <a:srgbClr val="FFFF00"/>
                </a:solidFill>
              </a:rPr>
              <a:t>, y </a:t>
            </a:r>
            <a:r>
              <a:rPr lang="en-US" sz="3000" b="1" dirty="0" err="1" smtClean="0">
                <a:solidFill>
                  <a:srgbClr val="FFFF00"/>
                </a:solidFill>
              </a:rPr>
              <a:t>bernilai</a:t>
            </a:r>
            <a:r>
              <a:rPr lang="en-US" sz="3000" b="1" dirty="0" smtClean="0">
                <a:solidFill>
                  <a:srgbClr val="FFFF00"/>
                </a:solidFill>
              </a:rPr>
              <a:t> 12</a:t>
            </a:r>
          </a:p>
        </p:txBody>
      </p:sp>
    </p:spTree>
    <p:extLst>
      <p:ext uri="{BB962C8B-B14F-4D97-AF65-F5344CB8AC3E}">
        <p14:creationId xmlns:p14="http://schemas.microsoft.com/office/powerpoint/2010/main" val="93687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lingkungan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utama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x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y </a:t>
            </a:r>
            <a:r>
              <a:rPr lang="en-US" sz="3200" b="1" dirty="0" err="1" smtClean="0"/>
              <a:t>diisi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12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3, </a:t>
            </a:r>
            <a:r>
              <a:rPr lang="en-US" sz="3200" b="1" dirty="0" err="1" smtClean="0"/>
              <a:t>secara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berurutan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 smtClean="0"/>
          </a:p>
          <a:p>
            <a:pPr algn="just"/>
            <a:r>
              <a:rPr lang="en-US" sz="3200" b="1" dirty="0" err="1" smtClean="0"/>
              <a:t>Ketika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utama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memanggil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swap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disalin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x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y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lingkungan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, yang </a:t>
            </a:r>
            <a:r>
              <a:rPr lang="en-US" sz="3200" b="1" dirty="0" err="1" smtClean="0"/>
              <a:t>kebetulan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sama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namanya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nama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utama</a:t>
            </a:r>
            <a:r>
              <a:rPr lang="en-US" sz="3200" b="1" dirty="0" smtClean="0"/>
              <a:t>.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72323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smtClean="0"/>
              <a:t>Python </a:t>
            </a:r>
            <a:r>
              <a:rPr lang="en-US" sz="3200" b="1" dirty="0" err="1" smtClean="0"/>
              <a:t>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membuat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alokasi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memori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tersenidiri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untuk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. </a:t>
            </a:r>
            <a:r>
              <a:rPr lang="en-US" sz="3200" b="1" dirty="0" err="1" smtClean="0"/>
              <a:t>Karena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alokasi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memorinya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berbeda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maka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perubahan</a:t>
            </a:r>
            <a:r>
              <a:rPr lang="en-US" sz="3200" b="1" dirty="0" smtClean="0"/>
              <a:t> yang </a:t>
            </a:r>
            <a:r>
              <a:rPr lang="en-US" sz="3200" b="1" dirty="0" err="1" smtClean="0"/>
              <a:t>terjadi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pada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katakanlah</a:t>
            </a:r>
            <a:r>
              <a:rPr lang="en-US" sz="3200" b="1" dirty="0" smtClean="0"/>
              <a:t> x, </a:t>
            </a:r>
            <a:r>
              <a:rPr lang="en-US" sz="3200" b="1" dirty="0" err="1" smtClean="0"/>
              <a:t>tidak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mengubah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x yang </a:t>
            </a:r>
            <a:r>
              <a:rPr lang="en-US" sz="3200" b="1" dirty="0" err="1" smtClean="0"/>
              <a:t>terdapat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utama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00944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Scope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Jadi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bisa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dikatakan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x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swap </a:t>
            </a:r>
            <a:r>
              <a:rPr lang="en-US" sz="3200" b="1" dirty="0" err="1" smtClean="0"/>
              <a:t>hanya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mempunyai</a:t>
            </a:r>
            <a:r>
              <a:rPr lang="en-US" sz="3200" b="1" dirty="0" smtClean="0"/>
              <a:t> scope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itu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sendiri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/>
              <a:t>Variabel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utama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tetap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nilainya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meskipun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swap </a:t>
            </a:r>
            <a:r>
              <a:rPr lang="en-US" sz="3200" b="1" dirty="0" err="1" smtClean="0"/>
              <a:t>berubah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nilainya</a:t>
            </a:r>
            <a:r>
              <a:rPr lang="en-US" sz="3200" b="1" dirty="0" smtClean="0"/>
              <a:t>.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14022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1532898" y="2315818"/>
            <a:ext cx="9124122" cy="36377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STATEMENT LAMBDA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18120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Lambda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Selain</a:t>
            </a:r>
            <a:r>
              <a:rPr lang="en-US" sz="3200" b="1" dirty="0" smtClean="0"/>
              <a:t> statement </a:t>
            </a:r>
            <a:r>
              <a:rPr lang="en-US" sz="3200" b="1" dirty="0" err="1" smtClean="0"/>
              <a:t>def</a:t>
            </a:r>
            <a:r>
              <a:rPr lang="en-US" sz="3200" b="1" dirty="0" smtClean="0"/>
              <a:t>, Python </a:t>
            </a:r>
            <a:r>
              <a:rPr lang="en-US" sz="3200" b="1" dirty="0" err="1" smtClean="0"/>
              <a:t>juga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menyediakan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suatu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bentuk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ekspresi</a:t>
            </a:r>
            <a:r>
              <a:rPr lang="en-US" sz="3200" b="1" dirty="0" smtClean="0"/>
              <a:t> yang </a:t>
            </a:r>
            <a:r>
              <a:rPr lang="en-US" sz="3200" b="1" dirty="0" err="1" smtClean="0"/>
              <a:t>menghasilkan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objek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. </a:t>
            </a:r>
            <a:r>
              <a:rPr lang="en-US" sz="3200" b="1" dirty="0" err="1" smtClean="0"/>
              <a:t>Karena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kesamaanya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tools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bahasa</a:t>
            </a:r>
            <a:r>
              <a:rPr lang="en-US" sz="3200" b="1" dirty="0" smtClean="0"/>
              <a:t> Lisp, </a:t>
            </a:r>
            <a:r>
              <a:rPr lang="en-US" sz="3200" b="1" dirty="0" err="1" smtClean="0"/>
              <a:t>ini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disebut</a:t>
            </a: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FF00"/>
                </a:solidFill>
              </a:rPr>
              <a:t>Lambda. </a:t>
            </a:r>
          </a:p>
          <a:p>
            <a:pPr algn="just"/>
            <a:endParaRPr lang="en-US" sz="3200" b="1" dirty="0"/>
          </a:p>
          <a:p>
            <a:pPr algn="just"/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32412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Lambda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Seperti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def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ekspresi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menciptakan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sebuah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yang </a:t>
            </a:r>
            <a:r>
              <a:rPr lang="en-US" sz="3200" b="1" dirty="0" err="1" smtClean="0"/>
              <a:t>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dipanggil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nanti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tapi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mengembalikan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bukan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untuk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menetapkan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nama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/>
              <a:t>Inilah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sebabnya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mengapa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kadang-kadang</a:t>
            </a:r>
            <a:r>
              <a:rPr lang="en-US" sz="3200" b="1" dirty="0" smtClean="0"/>
              <a:t> lambda </a:t>
            </a:r>
            <a:r>
              <a:rPr lang="en-US" sz="3200" b="1" dirty="0" err="1" smtClean="0"/>
              <a:t>dikenal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sebagai</a:t>
            </a:r>
            <a:r>
              <a:rPr lang="en-US" sz="3200" b="1" dirty="0" smtClean="0"/>
              <a:t> anonym (</a:t>
            </a:r>
            <a:r>
              <a:rPr lang="en-US" sz="3200" b="1" dirty="0" err="1" smtClean="0"/>
              <a:t>yakni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tidak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disebutkan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namanya</a:t>
            </a:r>
            <a:r>
              <a:rPr lang="en-US" sz="3200" b="1" dirty="0" smtClean="0"/>
              <a:t>)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.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48057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Lambda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prakteknya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mereka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sering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digunakan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sebagai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cara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untuk</a:t>
            </a:r>
            <a:r>
              <a:rPr lang="en-US" sz="3200" b="1" dirty="0" smtClean="0"/>
              <a:t> inline </a:t>
            </a:r>
            <a:r>
              <a:rPr lang="en-US" sz="3200" b="1" dirty="0" err="1" smtClean="0"/>
              <a:t>definisi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atau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untuk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menunda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pelaksanaan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sepotong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kode</a:t>
            </a:r>
            <a:r>
              <a:rPr lang="en-US" sz="3200" b="1" dirty="0" smtClean="0"/>
              <a:t>.</a:t>
            </a:r>
          </a:p>
          <a:p>
            <a:pPr algn="just"/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85695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Lambda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/>
              <a:t>Bentuk</a:t>
            </a:r>
            <a:r>
              <a:rPr lang="en-US" sz="3200" b="1" dirty="0"/>
              <a:t> </a:t>
            </a:r>
            <a:r>
              <a:rPr lang="en-US" sz="3200" b="1" dirty="0" err="1"/>
              <a:t>umum</a:t>
            </a:r>
            <a:r>
              <a:rPr lang="en-US" sz="3200" b="1" dirty="0"/>
              <a:t> lambda </a:t>
            </a:r>
            <a:r>
              <a:rPr lang="en-US" sz="3200" b="1" dirty="0" err="1"/>
              <a:t>adalah</a:t>
            </a:r>
            <a:r>
              <a:rPr lang="en-US" sz="3200" b="1" dirty="0"/>
              <a:t> </a:t>
            </a:r>
            <a:r>
              <a:rPr lang="en-US" sz="3200" b="1" dirty="0" smtClean="0"/>
              <a:t>kata </a:t>
            </a:r>
            <a:r>
              <a:rPr lang="en-US" sz="3200" b="1" dirty="0" err="1" smtClean="0"/>
              <a:t>kunci</a:t>
            </a:r>
            <a:r>
              <a:rPr lang="en-US" sz="3200" b="1" dirty="0" smtClean="0"/>
              <a:t> lambda, </a:t>
            </a:r>
            <a:r>
              <a:rPr lang="en-US" sz="3200" b="1" dirty="0" err="1" smtClean="0"/>
              <a:t>diikuti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oleh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satu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atau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lebih</a:t>
            </a:r>
            <a:r>
              <a:rPr lang="en-US" sz="3200" b="1" dirty="0" smtClean="0"/>
              <a:t> argument (</a:t>
            </a:r>
            <a:r>
              <a:rPr lang="en-US" sz="3200" b="1" dirty="0" err="1" smtClean="0"/>
              <a:t>persis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seperti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daftar</a:t>
            </a:r>
            <a:r>
              <a:rPr lang="en-US" sz="3200" b="1" dirty="0" smtClean="0"/>
              <a:t> argument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tanda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kurung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def</a:t>
            </a:r>
            <a:r>
              <a:rPr lang="en-US" sz="3200" b="1" dirty="0" smtClean="0"/>
              <a:t> header), </a:t>
            </a:r>
            <a:r>
              <a:rPr lang="en-US" sz="3200" b="1" dirty="0" err="1" smtClean="0"/>
              <a:t>diikuti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oleh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ekspresi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setelah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tanda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titik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dua</a:t>
            </a:r>
            <a:r>
              <a:rPr lang="en-US" sz="3200" b="1" dirty="0" smtClean="0"/>
              <a:t>: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smtClean="0">
                <a:solidFill>
                  <a:srgbClr val="FFFF00"/>
                </a:solidFill>
              </a:rPr>
              <a:t>Lambda argument1, argument2, … argument N : expression using arguments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4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Lambda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Lamba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memiliki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perbedaan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def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antara</a:t>
            </a:r>
            <a:r>
              <a:rPr lang="en-US" sz="3200" b="1" dirty="0" smtClean="0"/>
              <a:t> lain : </a:t>
            </a:r>
          </a:p>
          <a:p>
            <a:pPr marL="514350" indent="-514350" algn="just">
              <a:buAutoNum type="arabicPeriod"/>
            </a:pPr>
            <a:r>
              <a:rPr lang="en-US" sz="3200" b="1" dirty="0" smtClean="0"/>
              <a:t>Lambda </a:t>
            </a:r>
            <a:r>
              <a:rPr lang="en-US" sz="3200" b="1" dirty="0" err="1" smtClean="0"/>
              <a:t>adalah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sebuah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ekspresi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bukan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pernyataan</a:t>
            </a:r>
            <a:r>
              <a:rPr lang="en-US" sz="3200" b="1" dirty="0" smtClean="0"/>
              <a:t>. </a:t>
            </a:r>
          </a:p>
          <a:p>
            <a:pPr marL="0" indent="0" algn="just">
              <a:buNone/>
            </a:pPr>
            <a:r>
              <a:rPr lang="en-US" sz="3200" b="1" dirty="0" err="1" smtClean="0"/>
              <a:t>Karena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ini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sebuah</a:t>
            </a:r>
            <a:r>
              <a:rPr lang="en-US" sz="3200" b="1" dirty="0" smtClean="0"/>
              <a:t> lambda </a:t>
            </a:r>
            <a:r>
              <a:rPr lang="en-US" sz="3200" b="1" dirty="0" err="1" smtClean="0"/>
              <a:t>dapat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muncul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tempat-tempat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def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tidak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diperbolehkanoleh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sintaks</a:t>
            </a:r>
            <a:r>
              <a:rPr lang="en-US" sz="3200" b="1" dirty="0" smtClean="0"/>
              <a:t> Python-di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daftar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harfiah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atau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pemanggilan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argument, </a:t>
            </a:r>
            <a:r>
              <a:rPr lang="en-US" sz="3200" b="1" dirty="0" err="1" smtClean="0"/>
              <a:t>misalnya</a:t>
            </a:r>
            <a:r>
              <a:rPr lang="en-US" sz="3200" b="1" dirty="0" smtClean="0"/>
              <a:t>.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18116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Lambda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Sebagai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ekspresi</a:t>
            </a:r>
            <a:r>
              <a:rPr lang="en-US" sz="3200" b="1" dirty="0" smtClean="0"/>
              <a:t>, lambda </a:t>
            </a:r>
            <a:r>
              <a:rPr lang="en-US" sz="3200" b="1" dirty="0" err="1" smtClean="0"/>
              <a:t>mengembalikan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(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baru</a:t>
            </a:r>
            <a:r>
              <a:rPr lang="en-US" sz="3200" b="1" dirty="0" smtClean="0"/>
              <a:t>) yang </a:t>
            </a:r>
            <a:r>
              <a:rPr lang="en-US" sz="3200" b="1" dirty="0" err="1" smtClean="0"/>
              <a:t>opsional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dapat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diberi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nama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/>
              <a:t>Sebaliknya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pernyataan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def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selalu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memberikan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baru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nama</a:t>
            </a:r>
            <a:r>
              <a:rPr lang="en-US" sz="3200" b="1" dirty="0" smtClean="0"/>
              <a:t> di header, </a:t>
            </a:r>
            <a:r>
              <a:rPr lang="en-US" sz="3200" b="1" dirty="0" err="1" smtClean="0"/>
              <a:t>bukannya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kembali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sebagai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hasilnya</a:t>
            </a:r>
            <a:r>
              <a:rPr lang="en-US" sz="3200" b="1" dirty="0" smtClean="0"/>
              <a:t>.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47455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Lambda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smtClean="0"/>
              <a:t>2. </a:t>
            </a:r>
            <a:r>
              <a:rPr lang="en-US" sz="3200" b="1" dirty="0" err="1" smtClean="0"/>
              <a:t>Tubuh</a:t>
            </a:r>
            <a:r>
              <a:rPr lang="en-US" sz="3200" b="1" dirty="0" smtClean="0"/>
              <a:t> lambda </a:t>
            </a:r>
            <a:r>
              <a:rPr lang="en-US" sz="3200" b="1" dirty="0" err="1" smtClean="0"/>
              <a:t>adalah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ekspresi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tunggal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bukan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satu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blok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statemen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/>
              <a:t>Tubuh</a:t>
            </a:r>
            <a:r>
              <a:rPr lang="en-US" sz="3200" b="1" dirty="0" smtClean="0"/>
              <a:t> lambda </a:t>
            </a:r>
            <a:r>
              <a:rPr lang="en-US" sz="3200" b="1" dirty="0" err="1" smtClean="0"/>
              <a:t>sama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apa</a:t>
            </a:r>
            <a:r>
              <a:rPr lang="en-US" sz="3200" b="1" dirty="0" smtClean="0"/>
              <a:t> yang </a:t>
            </a:r>
            <a:r>
              <a:rPr lang="en-US" sz="3200" b="1" dirty="0" err="1" smtClean="0"/>
              <a:t>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dimasukkan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statement return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tubuh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def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91912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Lambda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Contoh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penggunaan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lamda</a:t>
            </a:r>
            <a:r>
              <a:rPr lang="en-US" sz="3200" b="1" dirty="0" smtClean="0"/>
              <a:t>: </a:t>
            </a:r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1202919" y="2838616"/>
            <a:ext cx="7623029" cy="33991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&gt;&gt;&gt; f = lambda x, y, z: x + y + z</a:t>
            </a:r>
          </a:p>
          <a:p>
            <a:r>
              <a:rPr lang="en-US" sz="4000" b="1" dirty="0" smtClean="0">
                <a:solidFill>
                  <a:srgbClr val="FF0000"/>
                </a:solidFill>
              </a:rPr>
              <a:t>&gt;&gt;&gt; f(10,20,30)</a:t>
            </a:r>
          </a:p>
          <a:p>
            <a:endParaRPr lang="en-US" sz="4000" b="1" dirty="0" smtClean="0">
              <a:solidFill>
                <a:srgbClr val="FF0000"/>
              </a:solidFill>
            </a:endParaRPr>
          </a:p>
          <a:p>
            <a:r>
              <a:rPr lang="en-US" sz="4000" b="1" dirty="0" smtClean="0">
                <a:solidFill>
                  <a:srgbClr val="FF0000"/>
                </a:solidFill>
              </a:rPr>
              <a:t>60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76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Lambda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Contoh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penggunaan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lamda</a:t>
            </a:r>
            <a:r>
              <a:rPr lang="en-US" sz="3200" b="1" dirty="0" smtClean="0"/>
              <a:t>: </a:t>
            </a:r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1202919" y="2838616"/>
            <a:ext cx="9312681" cy="33991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&gt;&gt;&gt; </a:t>
            </a:r>
            <a:r>
              <a:rPr lang="en-US" sz="4000" b="1" dirty="0" err="1" smtClean="0">
                <a:solidFill>
                  <a:srgbClr val="FF0000"/>
                </a:solidFill>
              </a:rPr>
              <a:t>def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</a:rPr>
              <a:t>nama</a:t>
            </a:r>
            <a:r>
              <a:rPr lang="en-US" sz="4000" b="1" dirty="0" smtClean="0">
                <a:solidFill>
                  <a:srgbClr val="FF0000"/>
                </a:solidFill>
              </a:rPr>
              <a:t>():</a:t>
            </a:r>
          </a:p>
          <a:p>
            <a:r>
              <a:rPr lang="en-US" sz="4000" b="1" dirty="0" smtClean="0">
                <a:solidFill>
                  <a:srgbClr val="FF0000"/>
                </a:solidFill>
              </a:rPr>
              <a:t>…			</a:t>
            </a:r>
            <a:r>
              <a:rPr lang="en-US" sz="4000" b="1" dirty="0" err="1" smtClean="0">
                <a:solidFill>
                  <a:srgbClr val="FF0000"/>
                </a:solidFill>
              </a:rPr>
              <a:t>gelar</a:t>
            </a:r>
            <a:r>
              <a:rPr lang="en-US" sz="4000" b="1" dirty="0" smtClean="0">
                <a:solidFill>
                  <a:srgbClr val="FF0000"/>
                </a:solidFill>
              </a:rPr>
              <a:t> = ‘Sir’</a:t>
            </a:r>
          </a:p>
          <a:p>
            <a:r>
              <a:rPr lang="en-US" sz="4000" b="1" dirty="0" smtClean="0">
                <a:solidFill>
                  <a:srgbClr val="FF0000"/>
                </a:solidFill>
              </a:rPr>
              <a:t>…			</a:t>
            </a:r>
            <a:r>
              <a:rPr lang="en-US" sz="4000" b="1" dirty="0" err="1" smtClean="0">
                <a:solidFill>
                  <a:srgbClr val="FF0000"/>
                </a:solidFill>
              </a:rPr>
              <a:t>aksi</a:t>
            </a:r>
            <a:r>
              <a:rPr lang="en-US" sz="4000" b="1" dirty="0" smtClean="0">
                <a:solidFill>
                  <a:srgbClr val="FF0000"/>
                </a:solidFill>
              </a:rPr>
              <a:t> = (lambda x: </a:t>
            </a:r>
            <a:r>
              <a:rPr lang="en-US" sz="4000" b="1" dirty="0" err="1" smtClean="0">
                <a:solidFill>
                  <a:srgbClr val="FF0000"/>
                </a:solidFill>
              </a:rPr>
              <a:t>gelar</a:t>
            </a:r>
            <a:r>
              <a:rPr lang="en-US" sz="4000" b="1" dirty="0" smtClean="0">
                <a:solidFill>
                  <a:srgbClr val="FF0000"/>
                </a:solidFill>
              </a:rPr>
              <a:t> + ‘ ‘ + x)</a:t>
            </a:r>
          </a:p>
          <a:p>
            <a:r>
              <a:rPr lang="en-US" sz="4000" b="1" dirty="0" smtClean="0">
                <a:solidFill>
                  <a:srgbClr val="FF0000"/>
                </a:solidFill>
              </a:rPr>
              <a:t>…			return </a:t>
            </a:r>
            <a:r>
              <a:rPr lang="en-US" sz="4000" b="1" dirty="0" err="1" smtClean="0">
                <a:solidFill>
                  <a:srgbClr val="FF0000"/>
                </a:solidFill>
              </a:rPr>
              <a:t>aksi</a:t>
            </a:r>
            <a:endParaRPr lang="en-US" sz="4000" b="1" dirty="0" smtClean="0">
              <a:solidFill>
                <a:srgbClr val="FF0000"/>
              </a:solidFill>
            </a:endParaRPr>
          </a:p>
          <a:p>
            <a:r>
              <a:rPr lang="en-US" sz="4000" b="1" dirty="0" smtClean="0">
                <a:solidFill>
                  <a:srgbClr val="FF0000"/>
                </a:solidFill>
              </a:rPr>
              <a:t>…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1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Lambda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Contoh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penggunaan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lamda</a:t>
            </a:r>
            <a:r>
              <a:rPr lang="en-US" sz="3200" b="1" dirty="0" smtClean="0"/>
              <a:t>: </a:t>
            </a:r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1202919" y="2838616"/>
            <a:ext cx="9312681" cy="33991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&gt;&gt;&gt; act = </a:t>
            </a:r>
            <a:r>
              <a:rPr lang="en-US" sz="4000" b="1" dirty="0" err="1" smtClean="0">
                <a:solidFill>
                  <a:srgbClr val="FF0000"/>
                </a:solidFill>
              </a:rPr>
              <a:t>nama</a:t>
            </a:r>
            <a:r>
              <a:rPr lang="en-US" sz="4000" b="1" dirty="0" smtClean="0">
                <a:solidFill>
                  <a:srgbClr val="FF0000"/>
                </a:solidFill>
              </a:rPr>
              <a:t>()</a:t>
            </a:r>
          </a:p>
          <a:p>
            <a:r>
              <a:rPr lang="en-US" sz="4000" b="1" dirty="0" smtClean="0">
                <a:solidFill>
                  <a:srgbClr val="FF0000"/>
                </a:solidFill>
              </a:rPr>
              <a:t>&gt;&gt;&gt; act(‘Robin’)</a:t>
            </a:r>
          </a:p>
          <a:p>
            <a:r>
              <a:rPr lang="en-US" sz="4000" b="1" dirty="0" smtClean="0">
                <a:solidFill>
                  <a:srgbClr val="FF0000"/>
                </a:solidFill>
              </a:rPr>
              <a:t>‘Sir Robin’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20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Statement Lambda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Contoh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penggunaan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lamda</a:t>
            </a:r>
            <a:r>
              <a:rPr lang="en-US" sz="3200" b="1" dirty="0" smtClean="0"/>
              <a:t>: </a:t>
            </a:r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218661" y="2838616"/>
            <a:ext cx="11973339" cy="33991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&gt;&gt;&gt; z = (lambda a = “tic”, b = “</a:t>
            </a:r>
            <a:r>
              <a:rPr lang="en-US" sz="4000" b="1" dirty="0" err="1" smtClean="0">
                <a:solidFill>
                  <a:srgbClr val="FF0000"/>
                </a:solidFill>
              </a:rPr>
              <a:t>tac</a:t>
            </a:r>
            <a:r>
              <a:rPr lang="en-US" sz="4000" b="1" dirty="0" smtClean="0">
                <a:solidFill>
                  <a:srgbClr val="FF0000"/>
                </a:solidFill>
              </a:rPr>
              <a:t>”, c = “toe” :</a:t>
            </a:r>
            <a:r>
              <a:rPr lang="en-US" sz="4000" b="1" dirty="0" err="1" smtClean="0">
                <a:solidFill>
                  <a:srgbClr val="FF0000"/>
                </a:solidFill>
              </a:rPr>
              <a:t>a+b+c</a:t>
            </a:r>
            <a:r>
              <a:rPr lang="en-US" sz="4000" b="1" dirty="0" smtClean="0">
                <a:solidFill>
                  <a:srgbClr val="FF0000"/>
                </a:solidFill>
              </a:rPr>
              <a:t>)</a:t>
            </a:r>
          </a:p>
          <a:p>
            <a:r>
              <a:rPr lang="en-US" sz="4000" b="1" dirty="0" smtClean="0">
                <a:solidFill>
                  <a:srgbClr val="FF0000"/>
                </a:solidFill>
              </a:rPr>
              <a:t>&gt;&gt;&gt; z (“Zoo”)</a:t>
            </a:r>
          </a:p>
          <a:p>
            <a:r>
              <a:rPr lang="en-US" sz="4000" b="1" dirty="0" smtClean="0">
                <a:solidFill>
                  <a:srgbClr val="FF0000"/>
                </a:solidFill>
              </a:rPr>
              <a:t>‘</a:t>
            </a:r>
            <a:r>
              <a:rPr lang="en-US" sz="4000" b="1" dirty="0" err="1" smtClean="0">
                <a:solidFill>
                  <a:srgbClr val="FF0000"/>
                </a:solidFill>
              </a:rPr>
              <a:t>Zootactoe</a:t>
            </a:r>
            <a:r>
              <a:rPr lang="en-US" sz="4000" b="1" dirty="0" smtClean="0">
                <a:solidFill>
                  <a:srgbClr val="FF0000"/>
                </a:solidFill>
              </a:rPr>
              <a:t>’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30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endParaRPr lang="en-US" sz="3200" b="1" dirty="0"/>
          </a:p>
        </p:txBody>
      </p:sp>
      <p:sp>
        <p:nvSpPr>
          <p:cNvPr id="5" name="Rounded Rectangle 4"/>
          <p:cNvSpPr/>
          <p:nvPr/>
        </p:nvSpPr>
        <p:spPr>
          <a:xfrm>
            <a:off x="2146852" y="2226365"/>
            <a:ext cx="7911548" cy="375699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600" dirty="0" smtClean="0"/>
              <a:t>FUNGSI REKURSIF</a:t>
            </a:r>
            <a:endParaRPr lang="en-US" sz="5600" dirty="0"/>
          </a:p>
        </p:txBody>
      </p:sp>
    </p:spTree>
    <p:extLst>
      <p:ext uri="{BB962C8B-B14F-4D97-AF65-F5344CB8AC3E}">
        <p14:creationId xmlns:p14="http://schemas.microsoft.com/office/powerpoint/2010/main" val="3547323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Fungsi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Rekursif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/>
              <a:t>merupakan</a:t>
            </a:r>
            <a:r>
              <a:rPr lang="en-US" sz="3200" b="1" dirty="0" smtClean="0"/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suatu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fungsi</a:t>
            </a:r>
            <a:r>
              <a:rPr lang="en-US" sz="3200" b="1" dirty="0" smtClean="0">
                <a:solidFill>
                  <a:srgbClr val="FFFF00"/>
                </a:solidFill>
              </a:rPr>
              <a:t> yang </a:t>
            </a:r>
            <a:r>
              <a:rPr lang="en-US" sz="3200" b="1" dirty="0" err="1" smtClean="0">
                <a:solidFill>
                  <a:srgbClr val="FFFF00"/>
                </a:solidFill>
              </a:rPr>
              <a:t>memanggil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dirinya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sendiri</a:t>
            </a:r>
            <a:r>
              <a:rPr lang="en-US" sz="3200" b="1" dirty="0" smtClean="0">
                <a:solidFill>
                  <a:srgbClr val="FFFF00"/>
                </a:solidFill>
              </a:rPr>
              <a:t>.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Artinya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tersebut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dipanggil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tubuh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itu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sendiri</a:t>
            </a:r>
            <a:r>
              <a:rPr lang="en-US" sz="3200" b="1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4852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Tujuan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lakukan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rekursif</a:t>
            </a:r>
            <a:r>
              <a:rPr lang="en-US" sz="3200" b="1" dirty="0"/>
              <a:t> </a:t>
            </a:r>
            <a:r>
              <a:rPr lang="en-US" sz="3200" b="1" dirty="0" err="1" smtClean="0"/>
              <a:t>adalah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untuk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menyederhanakan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penulisan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menggantikan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bentuk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iterasi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rekursi</a:t>
            </a:r>
            <a:r>
              <a:rPr lang="en-US" sz="3200" b="1" dirty="0" smtClean="0"/>
              <a:t>, program </a:t>
            </a:r>
            <a:r>
              <a:rPr lang="en-US" sz="3200" b="1" dirty="0" err="1" smtClean="0"/>
              <a:t>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lebih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mudah</a:t>
            </a:r>
            <a:r>
              <a:rPr lang="en-US" sz="3200" b="1" dirty="0" smtClean="0"/>
              <a:t>.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96552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Mencari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factorial </a:t>
            </a:r>
            <a:r>
              <a:rPr lang="en-US" sz="3200" b="1" dirty="0" err="1" smtClean="0"/>
              <a:t>dari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suatu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bilangan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bulat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positif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adalah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satu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pokok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bahasan</a:t>
            </a:r>
            <a:r>
              <a:rPr lang="en-US" sz="3200" b="1" dirty="0" smtClean="0"/>
              <a:t> yang </a:t>
            </a:r>
            <a:r>
              <a:rPr lang="en-US" sz="3200" b="1" dirty="0" err="1" smtClean="0"/>
              <a:t>memudahkan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pemahaman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mengenai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rekursif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/>
              <a:t>Berikut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adalah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factorial yang </a:t>
            </a:r>
            <a:r>
              <a:rPr lang="en-US" sz="3200" b="1" dirty="0" err="1" smtClean="0"/>
              <a:t>diselesaikan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cara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biasa</a:t>
            </a:r>
            <a:r>
              <a:rPr lang="en-US" sz="3200" b="1" dirty="0" smtClean="0"/>
              <a:t>: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51158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Konsep</a:t>
            </a:r>
            <a:r>
              <a:rPr lang="en-US" sz="3200" b="1" dirty="0" smtClean="0"/>
              <a:t> Factorial,</a:t>
            </a:r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1490870" y="2882348"/>
            <a:ext cx="9064487" cy="33554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N! = factorial (N) = 1 * 1 * 2 * 3 … * N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195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pemrograman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konsep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dari</a:t>
            </a:r>
            <a:r>
              <a:rPr lang="en-US" sz="3200" b="1" dirty="0" smtClean="0"/>
              <a:t> factorial </a:t>
            </a:r>
            <a:r>
              <a:rPr lang="en-US" sz="3200" b="1" dirty="0" err="1" smtClean="0"/>
              <a:t>seperti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berikut</a:t>
            </a:r>
            <a:r>
              <a:rPr lang="en-US" sz="3200" b="1" dirty="0"/>
              <a:t> </a:t>
            </a:r>
            <a:r>
              <a:rPr lang="en-US" sz="3200" b="1" dirty="0" smtClean="0"/>
              <a:t>: </a:t>
            </a:r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1562715" y="3120971"/>
            <a:ext cx="10264850" cy="33554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 smtClean="0">
                <a:solidFill>
                  <a:srgbClr val="FF0000"/>
                </a:solidFill>
              </a:rPr>
              <a:t>Faktorial</a:t>
            </a:r>
            <a:r>
              <a:rPr lang="en-US" sz="4000" b="1" dirty="0" smtClean="0">
                <a:solidFill>
                  <a:srgbClr val="FF0000"/>
                </a:solidFill>
              </a:rPr>
              <a:t> (N) 	</a:t>
            </a:r>
            <a:r>
              <a:rPr lang="en-US" sz="4000" b="1" dirty="0" smtClean="0">
                <a:solidFill>
                  <a:srgbClr val="002060"/>
                </a:solidFill>
              </a:rPr>
              <a:t>=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</a:rPr>
              <a:t>N!</a:t>
            </a:r>
          </a:p>
          <a:p>
            <a:r>
              <a:rPr lang="en-US" sz="4000" b="1" dirty="0">
                <a:solidFill>
                  <a:srgbClr val="002060"/>
                </a:solidFill>
              </a:rPr>
              <a:t>	</a:t>
            </a:r>
            <a:r>
              <a:rPr lang="en-US" sz="4000" b="1" dirty="0" smtClean="0">
                <a:solidFill>
                  <a:srgbClr val="002060"/>
                </a:solidFill>
              </a:rPr>
              <a:t>						= N * (N-1)!</a:t>
            </a:r>
          </a:p>
          <a:p>
            <a:r>
              <a:rPr lang="en-US" sz="4000" b="1" dirty="0">
                <a:solidFill>
                  <a:srgbClr val="002060"/>
                </a:solidFill>
              </a:rPr>
              <a:t>	</a:t>
            </a:r>
            <a:r>
              <a:rPr lang="en-US" sz="4000" b="1" dirty="0" smtClean="0">
                <a:solidFill>
                  <a:srgbClr val="002060"/>
                </a:solidFill>
              </a:rPr>
              <a:t>						= N * (N-1) * (N-2)!</a:t>
            </a:r>
          </a:p>
          <a:p>
            <a:r>
              <a:rPr lang="en-US" sz="4000" b="1" dirty="0">
                <a:solidFill>
                  <a:srgbClr val="002060"/>
                </a:solidFill>
              </a:rPr>
              <a:t>	</a:t>
            </a:r>
            <a:r>
              <a:rPr lang="en-US" sz="4000" b="1" dirty="0" smtClean="0">
                <a:solidFill>
                  <a:srgbClr val="002060"/>
                </a:solidFill>
              </a:rPr>
              <a:t>						= N*(N-1) * (N-2)… * 3* 2 *1</a:t>
            </a:r>
            <a:r>
              <a:rPr lang="en-US" sz="4000" b="1" dirty="0">
                <a:solidFill>
                  <a:srgbClr val="002060"/>
                </a:solidFill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04432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1562715" y="3120971"/>
            <a:ext cx="9231181" cy="335545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</a:rPr>
              <a:t>Bagaimana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</a:rPr>
              <a:t>Programnya</a:t>
            </a:r>
            <a:r>
              <a:rPr lang="en-US" sz="4000" b="1" dirty="0" smtClean="0">
                <a:solidFill>
                  <a:srgbClr val="FF0000"/>
                </a:solidFill>
              </a:rPr>
              <a:t> ?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22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238540" y="1792937"/>
            <a:ext cx="6102626" cy="4683486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#</a:t>
            </a:r>
            <a:r>
              <a:rPr lang="en-US" sz="3200" b="1" dirty="0" err="1" smtClean="0">
                <a:solidFill>
                  <a:srgbClr val="FF0000"/>
                </a:solidFill>
              </a:rPr>
              <a:t>Fungsi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Rekursif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Faktorial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r>
              <a:rPr lang="en-US" sz="3200" b="1" dirty="0" err="1" smtClean="0">
                <a:solidFill>
                  <a:srgbClr val="002060"/>
                </a:solidFill>
              </a:rPr>
              <a:t>Def</a:t>
            </a:r>
            <a:r>
              <a:rPr lang="en-US" sz="3200" b="1" dirty="0" smtClean="0">
                <a:solidFill>
                  <a:srgbClr val="002060"/>
                </a:solidFill>
              </a:rPr>
              <a:t> factorial (</a:t>
            </a:r>
            <a:r>
              <a:rPr lang="en-US" sz="3200" b="1" dirty="0" err="1" smtClean="0">
                <a:solidFill>
                  <a:srgbClr val="002060"/>
                </a:solidFill>
              </a:rPr>
              <a:t>nilai</a:t>
            </a:r>
            <a:r>
              <a:rPr lang="en-US" sz="3200" b="1" dirty="0" smtClean="0">
                <a:solidFill>
                  <a:srgbClr val="002060"/>
                </a:solidFill>
              </a:rPr>
              <a:t>):</a:t>
            </a:r>
          </a:p>
          <a:p>
            <a:r>
              <a:rPr lang="en-US" sz="3200" b="1" dirty="0" smtClean="0">
                <a:solidFill>
                  <a:srgbClr val="002060"/>
                </a:solidFill>
              </a:rPr>
              <a:t>If </a:t>
            </a:r>
            <a:r>
              <a:rPr lang="en-US" sz="3200" b="1" dirty="0" err="1" smtClean="0">
                <a:solidFill>
                  <a:srgbClr val="002060"/>
                </a:solidFill>
              </a:rPr>
              <a:t>nilai</a:t>
            </a:r>
            <a:r>
              <a:rPr lang="en-US" sz="3200" b="1" dirty="0" smtClean="0">
                <a:solidFill>
                  <a:srgbClr val="002060"/>
                </a:solidFill>
              </a:rPr>
              <a:t> &lt;= 1:</a:t>
            </a:r>
          </a:p>
          <a:p>
            <a:r>
              <a:rPr lang="en-US" sz="3200" b="1" dirty="0">
                <a:solidFill>
                  <a:srgbClr val="002060"/>
                </a:solidFill>
              </a:rPr>
              <a:t>	</a:t>
            </a:r>
            <a:r>
              <a:rPr lang="en-US" sz="3200" b="1" dirty="0" smtClean="0">
                <a:solidFill>
                  <a:srgbClr val="002060"/>
                </a:solidFill>
              </a:rPr>
              <a:t>return 1</a:t>
            </a:r>
          </a:p>
          <a:p>
            <a:r>
              <a:rPr lang="en-US" sz="3200" b="1" dirty="0" smtClean="0">
                <a:solidFill>
                  <a:srgbClr val="002060"/>
                </a:solidFill>
              </a:rPr>
              <a:t>Else:</a:t>
            </a:r>
          </a:p>
          <a:p>
            <a:r>
              <a:rPr lang="en-US" sz="3200" b="1" dirty="0">
                <a:solidFill>
                  <a:srgbClr val="002060"/>
                </a:solidFill>
              </a:rPr>
              <a:t>	</a:t>
            </a:r>
            <a:r>
              <a:rPr lang="en-US" sz="3200" b="1" dirty="0" smtClean="0">
                <a:solidFill>
                  <a:srgbClr val="002060"/>
                </a:solidFill>
              </a:rPr>
              <a:t>return </a:t>
            </a:r>
            <a:r>
              <a:rPr lang="en-US" sz="3200" b="1" dirty="0" err="1" smtClean="0">
                <a:solidFill>
                  <a:srgbClr val="002060"/>
                </a:solidFill>
              </a:rPr>
              <a:t>nilai</a:t>
            </a:r>
            <a:r>
              <a:rPr lang="en-US" sz="3200" b="1" dirty="0" smtClean="0">
                <a:solidFill>
                  <a:srgbClr val="002060"/>
                </a:solidFill>
              </a:rPr>
              <a:t>*factorial(nilai-1)</a:t>
            </a:r>
          </a:p>
          <a:p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069497" y="1792937"/>
            <a:ext cx="6102626" cy="4683486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#Program </a:t>
            </a:r>
            <a:r>
              <a:rPr lang="en-US" sz="3200" b="1" dirty="0" err="1" smtClean="0">
                <a:solidFill>
                  <a:srgbClr val="FF0000"/>
                </a:solidFill>
              </a:rPr>
              <a:t>utama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r>
              <a:rPr lang="en-US" sz="3200" b="1" dirty="0" smtClean="0">
                <a:solidFill>
                  <a:srgbClr val="002060"/>
                </a:solidFill>
              </a:rPr>
              <a:t>For </a:t>
            </a:r>
            <a:r>
              <a:rPr lang="en-US" sz="3200" b="1" dirty="0" err="1" smtClean="0">
                <a:solidFill>
                  <a:srgbClr val="002060"/>
                </a:solidFill>
              </a:rPr>
              <a:t>i</a:t>
            </a:r>
            <a:r>
              <a:rPr lang="en-US" sz="3200" b="1" dirty="0" smtClean="0">
                <a:solidFill>
                  <a:srgbClr val="002060"/>
                </a:solidFill>
              </a:rPr>
              <a:t> in range(11):</a:t>
            </a:r>
          </a:p>
          <a:p>
            <a:r>
              <a:rPr lang="en-US" sz="3200" b="1" dirty="0">
                <a:solidFill>
                  <a:srgbClr val="002060"/>
                </a:solidFill>
              </a:rPr>
              <a:t>	</a:t>
            </a:r>
            <a:r>
              <a:rPr lang="en-US" sz="3200" b="1" dirty="0" smtClean="0">
                <a:solidFill>
                  <a:srgbClr val="002060"/>
                </a:solidFill>
              </a:rPr>
              <a:t>print “%2d != %d” % (I, factorial(</a:t>
            </a:r>
            <a:r>
              <a:rPr lang="en-US" sz="3200" b="1" dirty="0" err="1" smtClean="0">
                <a:solidFill>
                  <a:srgbClr val="002060"/>
                </a:solidFill>
              </a:rPr>
              <a:t>i</a:t>
            </a:r>
            <a:r>
              <a:rPr lang="en-US" sz="3200" b="1" dirty="0" smtClean="0">
                <a:solidFill>
                  <a:srgbClr val="002060"/>
                </a:solidFill>
              </a:rPr>
              <a:t>))</a:t>
            </a:r>
            <a:endParaRPr lang="en-US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05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3041374" y="1792936"/>
            <a:ext cx="6718852" cy="5065063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500" b="1" dirty="0" smtClean="0">
                <a:solidFill>
                  <a:srgbClr val="FF0000"/>
                </a:solidFill>
              </a:rPr>
              <a:t>Output :</a:t>
            </a:r>
          </a:p>
          <a:p>
            <a:r>
              <a:rPr lang="en-US" sz="2500" dirty="0"/>
              <a:t>0 ! = 1</a:t>
            </a:r>
          </a:p>
          <a:p>
            <a:r>
              <a:rPr lang="en-US" sz="2500" dirty="0"/>
              <a:t>1 ! = 1</a:t>
            </a:r>
          </a:p>
          <a:p>
            <a:r>
              <a:rPr lang="en-US" sz="2500" dirty="0"/>
              <a:t>2 ! = 2</a:t>
            </a:r>
          </a:p>
          <a:p>
            <a:r>
              <a:rPr lang="en-US" sz="2500" dirty="0"/>
              <a:t>3 ! = 6</a:t>
            </a:r>
          </a:p>
          <a:p>
            <a:r>
              <a:rPr lang="en-US" sz="2500" dirty="0"/>
              <a:t>4 ! = 24</a:t>
            </a:r>
          </a:p>
          <a:p>
            <a:r>
              <a:rPr lang="en-US" sz="2500" dirty="0"/>
              <a:t>5 ! = 120</a:t>
            </a:r>
          </a:p>
          <a:p>
            <a:r>
              <a:rPr lang="en-US" sz="2500" dirty="0"/>
              <a:t>6 ! = 720</a:t>
            </a:r>
          </a:p>
          <a:p>
            <a:r>
              <a:rPr lang="en-US" sz="2500" dirty="0"/>
              <a:t>7 ! = 5040</a:t>
            </a:r>
          </a:p>
          <a:p>
            <a:r>
              <a:rPr lang="en-US" sz="2500" dirty="0"/>
              <a:t>8 ! = 40320</a:t>
            </a:r>
          </a:p>
          <a:p>
            <a:r>
              <a:rPr lang="en-US" sz="2500" dirty="0"/>
              <a:t>9 ! = 362880</a:t>
            </a:r>
          </a:p>
          <a:p>
            <a:r>
              <a:rPr lang="en-US" sz="2500" dirty="0"/>
              <a:t>10 ! = 3628800</a:t>
            </a:r>
            <a:endParaRPr lang="en-US" sz="25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55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Selain</a:t>
            </a:r>
            <a:r>
              <a:rPr lang="en-US" sz="3200" b="1" dirty="0" smtClean="0"/>
              <a:t> factorial, </a:t>
            </a:r>
            <a:r>
              <a:rPr lang="en-US" sz="3200" b="1" dirty="0" err="1" smtClean="0">
                <a:solidFill>
                  <a:srgbClr val="FFFF00"/>
                </a:solidFill>
              </a:rPr>
              <a:t>pencarian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deret</a:t>
            </a:r>
            <a:r>
              <a:rPr lang="en-US" sz="3200" b="1" dirty="0" smtClean="0">
                <a:solidFill>
                  <a:srgbClr val="FFFF00"/>
                </a:solidFill>
              </a:rPr>
              <a:t> Fibonacci </a:t>
            </a:r>
            <a:r>
              <a:rPr lang="en-US" sz="3200" b="1" dirty="0" err="1" smtClean="0"/>
              <a:t>juga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merupakan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satu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contoh</a:t>
            </a:r>
            <a:r>
              <a:rPr lang="en-US" sz="3200" b="1" dirty="0" smtClean="0"/>
              <a:t> yang </a:t>
            </a:r>
            <a:r>
              <a:rPr lang="en-US" sz="3200" b="1" dirty="0" err="1" smtClean="0"/>
              <a:t>mengimplementasikan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rekursif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berikut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adalah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mencari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deret</a:t>
            </a:r>
            <a:r>
              <a:rPr lang="en-US" sz="3200" b="1" dirty="0" smtClean="0"/>
              <a:t> Fibonacci.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81684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Konsep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Fibonaci</a:t>
            </a:r>
            <a:r>
              <a:rPr lang="en-US" sz="3200" b="1" dirty="0" smtClean="0">
                <a:solidFill>
                  <a:srgbClr val="FFFF00"/>
                </a:solidFill>
              </a:rPr>
              <a:t>:</a:t>
            </a:r>
          </a:p>
          <a:p>
            <a:pPr algn="just"/>
            <a:endParaRPr lang="en-US" sz="3200" b="1" dirty="0"/>
          </a:p>
          <a:p>
            <a:pPr marL="0" indent="0" algn="just">
              <a:buNone/>
            </a:pPr>
            <a:r>
              <a:rPr lang="en-US" sz="3200" b="1" dirty="0" err="1" smtClean="0">
                <a:solidFill>
                  <a:srgbClr val="FFFF00"/>
                </a:solidFill>
              </a:rPr>
              <a:t>Fibonaci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merupakan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deret</a:t>
            </a:r>
            <a:r>
              <a:rPr lang="en-US" sz="3200" b="1" dirty="0" smtClean="0"/>
              <a:t> yang </a:t>
            </a:r>
            <a:r>
              <a:rPr lang="en-US" sz="3200" b="1" dirty="0" err="1" smtClean="0"/>
              <a:t>dimulai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angka</a:t>
            </a:r>
            <a:r>
              <a:rPr lang="en-US" sz="3200" b="1" dirty="0" smtClean="0"/>
              <a:t> 0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1,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untuk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deret</a:t>
            </a:r>
            <a:r>
              <a:rPr lang="en-US" sz="3200" b="1" dirty="0" smtClean="0"/>
              <a:t> yang lain, </a:t>
            </a:r>
            <a:r>
              <a:rPr lang="en-US" sz="3200" b="1" dirty="0" err="1" smtClean="0"/>
              <a:t>dihasilkan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penjumlahan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dua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bilangan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sebelumnya</a:t>
            </a:r>
            <a:r>
              <a:rPr lang="en-US" sz="3200" b="1" dirty="0" smtClean="0"/>
              <a:t>.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28414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b="1" dirty="0" err="1" smtClean="0">
                <a:solidFill>
                  <a:srgbClr val="FFFF00"/>
                </a:solidFill>
              </a:rPr>
              <a:t>Konsep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Bilangan</a:t>
            </a:r>
            <a:r>
              <a:rPr lang="en-US" sz="3200" b="1" dirty="0" smtClean="0">
                <a:solidFill>
                  <a:srgbClr val="FFFF00"/>
                </a:solidFill>
              </a:rPr>
              <a:t> Fibonacci : </a:t>
            </a:r>
          </a:p>
          <a:p>
            <a:pPr marL="0" indent="0" algn="just">
              <a:buNone/>
            </a:pPr>
            <a:endParaRPr lang="en-US" sz="3200" b="1" dirty="0">
              <a:solidFill>
                <a:srgbClr val="FFFF00"/>
              </a:solidFill>
            </a:endParaRPr>
          </a:p>
          <a:p>
            <a:pPr marL="0" indent="0" algn="just">
              <a:buNone/>
            </a:pPr>
            <a:r>
              <a:rPr lang="en-US" sz="5000" b="1" dirty="0" smtClean="0"/>
              <a:t>0, 1, 1, 2, 3, 5, 8, 13, 21</a:t>
            </a:r>
            <a:endParaRPr lang="en-US" sz="5000" b="1" dirty="0"/>
          </a:p>
        </p:txBody>
      </p:sp>
    </p:spTree>
    <p:extLst>
      <p:ext uri="{BB962C8B-B14F-4D97-AF65-F5344CB8AC3E}">
        <p14:creationId xmlns:p14="http://schemas.microsoft.com/office/powerpoint/2010/main" val="131648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b="1" dirty="0" err="1" smtClean="0">
                <a:solidFill>
                  <a:srgbClr val="FFFF00"/>
                </a:solidFill>
              </a:rPr>
              <a:t>Konsep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Matematika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Fibonaci</a:t>
            </a:r>
            <a:r>
              <a:rPr lang="en-US" sz="3200" b="1" dirty="0" smtClean="0">
                <a:solidFill>
                  <a:srgbClr val="FFFF00"/>
                </a:solidFill>
              </a:rPr>
              <a:t>:</a:t>
            </a:r>
            <a:endParaRPr lang="en-US" sz="50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600418" y="2858578"/>
            <a:ext cx="10989081" cy="36178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err="1">
                <a:solidFill>
                  <a:srgbClr val="FF0000"/>
                </a:solidFill>
              </a:rPr>
              <a:t>fibonacci</a:t>
            </a:r>
            <a:r>
              <a:rPr lang="en-US" sz="4000" dirty="0">
                <a:solidFill>
                  <a:srgbClr val="FF0000"/>
                </a:solidFill>
              </a:rPr>
              <a:t>( 0 ) = 0</a:t>
            </a:r>
            <a:endParaRPr lang="en-US" sz="4000" dirty="0" smtClean="0">
              <a:solidFill>
                <a:srgbClr val="FF0000"/>
              </a:solidFill>
            </a:endParaRPr>
          </a:p>
          <a:p>
            <a:r>
              <a:rPr lang="en-US" sz="4000" dirty="0" err="1" smtClean="0">
                <a:solidFill>
                  <a:srgbClr val="FF0000"/>
                </a:solidFill>
              </a:rPr>
              <a:t>fibonacci</a:t>
            </a:r>
            <a:r>
              <a:rPr lang="en-US" sz="4000" dirty="0">
                <a:solidFill>
                  <a:srgbClr val="FF0000"/>
                </a:solidFill>
              </a:rPr>
              <a:t>( 1 ) = 1</a:t>
            </a:r>
          </a:p>
          <a:p>
            <a:r>
              <a:rPr lang="it-IT" sz="4000" dirty="0">
                <a:solidFill>
                  <a:srgbClr val="FF0000"/>
                </a:solidFill>
              </a:rPr>
              <a:t>fibonacci( </a:t>
            </a:r>
            <a:r>
              <a:rPr lang="it-IT" sz="4000" i="1" dirty="0">
                <a:solidFill>
                  <a:srgbClr val="FF0000"/>
                </a:solidFill>
              </a:rPr>
              <a:t>n </a:t>
            </a:r>
            <a:r>
              <a:rPr lang="it-IT" sz="4000" dirty="0">
                <a:solidFill>
                  <a:srgbClr val="FF0000"/>
                </a:solidFill>
              </a:rPr>
              <a:t>) = fibonacci( </a:t>
            </a:r>
            <a:r>
              <a:rPr lang="it-IT" sz="4000" i="1" dirty="0">
                <a:solidFill>
                  <a:srgbClr val="FF0000"/>
                </a:solidFill>
              </a:rPr>
              <a:t>n </a:t>
            </a:r>
            <a:r>
              <a:rPr lang="it-IT" sz="4000" dirty="0">
                <a:solidFill>
                  <a:srgbClr val="FF0000"/>
                </a:solidFill>
              </a:rPr>
              <a:t>– 1 ) + fibonacci( </a:t>
            </a:r>
            <a:r>
              <a:rPr lang="it-IT" sz="4000" i="1" dirty="0">
                <a:solidFill>
                  <a:srgbClr val="FF0000"/>
                </a:solidFill>
              </a:rPr>
              <a:t>n </a:t>
            </a:r>
            <a:r>
              <a:rPr lang="it-IT" sz="4000" dirty="0">
                <a:solidFill>
                  <a:srgbClr val="FF0000"/>
                </a:solidFill>
              </a:rPr>
              <a:t>– 2 )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30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sz="50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600418" y="2858578"/>
            <a:ext cx="10989081" cy="36178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 smtClean="0">
                <a:solidFill>
                  <a:srgbClr val="FF0000"/>
                </a:solidFill>
              </a:rPr>
              <a:t>Bagaiman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</a:rPr>
              <a:t>programnya</a:t>
            </a:r>
            <a:r>
              <a:rPr lang="en-US" sz="4000" b="1" dirty="0" smtClean="0">
                <a:solidFill>
                  <a:srgbClr val="FF0000"/>
                </a:solidFill>
              </a:rPr>
              <a:t>?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27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sz="50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0" y="1550504"/>
            <a:ext cx="7251495" cy="53074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500" b="1" dirty="0">
                <a:solidFill>
                  <a:srgbClr val="FF0000"/>
                </a:solidFill>
              </a:rPr>
              <a:t># </a:t>
            </a:r>
            <a:r>
              <a:rPr lang="en-US" sz="3500" b="1" dirty="0" err="1">
                <a:solidFill>
                  <a:srgbClr val="FF0000"/>
                </a:solidFill>
              </a:rPr>
              <a:t>Fungsi</a:t>
            </a:r>
            <a:r>
              <a:rPr lang="en-US" sz="3500" b="1" dirty="0">
                <a:solidFill>
                  <a:srgbClr val="FF0000"/>
                </a:solidFill>
              </a:rPr>
              <a:t> Fibonacci</a:t>
            </a:r>
          </a:p>
          <a:p>
            <a:r>
              <a:rPr lang="en-US" sz="3500" b="1" dirty="0" err="1">
                <a:solidFill>
                  <a:srgbClr val="FF0000"/>
                </a:solidFill>
              </a:rPr>
              <a:t>def</a:t>
            </a:r>
            <a:r>
              <a:rPr lang="en-US" sz="3500" b="1" dirty="0">
                <a:solidFill>
                  <a:srgbClr val="FF0000"/>
                </a:solidFill>
              </a:rPr>
              <a:t> </a:t>
            </a:r>
            <a:r>
              <a:rPr lang="en-US" sz="3500" b="1" dirty="0" err="1">
                <a:solidFill>
                  <a:srgbClr val="FF0000"/>
                </a:solidFill>
              </a:rPr>
              <a:t>fibonacci</a:t>
            </a:r>
            <a:r>
              <a:rPr lang="en-US" sz="3500" b="1" dirty="0">
                <a:solidFill>
                  <a:srgbClr val="FF0000"/>
                </a:solidFill>
              </a:rPr>
              <a:t>(n):</a:t>
            </a:r>
          </a:p>
          <a:p>
            <a:r>
              <a:rPr lang="en-US" sz="3500" b="1" dirty="0">
                <a:solidFill>
                  <a:srgbClr val="FF0000"/>
                </a:solidFill>
              </a:rPr>
              <a:t>if n &lt; 0:</a:t>
            </a:r>
          </a:p>
          <a:p>
            <a:r>
              <a:rPr lang="en-US" sz="3500" b="1" dirty="0">
                <a:solidFill>
                  <a:srgbClr val="FF0000"/>
                </a:solidFill>
              </a:rPr>
              <a:t>print "</a:t>
            </a:r>
            <a:r>
              <a:rPr lang="en-US" sz="3500" b="1" dirty="0" err="1">
                <a:solidFill>
                  <a:srgbClr val="FF0000"/>
                </a:solidFill>
              </a:rPr>
              <a:t>Tidak</a:t>
            </a:r>
            <a:r>
              <a:rPr lang="en-US" sz="3500" b="1" dirty="0">
                <a:solidFill>
                  <a:srgbClr val="FF0000"/>
                </a:solidFill>
              </a:rPr>
              <a:t> </a:t>
            </a:r>
            <a:r>
              <a:rPr lang="en-US" sz="3500" b="1" dirty="0" err="1">
                <a:solidFill>
                  <a:srgbClr val="FF0000"/>
                </a:solidFill>
              </a:rPr>
              <a:t>ada</a:t>
            </a:r>
            <a:r>
              <a:rPr lang="en-US" sz="3500" b="1" dirty="0">
                <a:solidFill>
                  <a:srgbClr val="FF0000"/>
                </a:solidFill>
              </a:rPr>
              <a:t> </a:t>
            </a:r>
            <a:r>
              <a:rPr lang="en-US" sz="3500" b="1" dirty="0" err="1">
                <a:solidFill>
                  <a:srgbClr val="FF0000"/>
                </a:solidFill>
              </a:rPr>
              <a:t>bilangan</a:t>
            </a:r>
            <a:r>
              <a:rPr lang="en-US" sz="3500" b="1" dirty="0">
                <a:solidFill>
                  <a:srgbClr val="FF0000"/>
                </a:solidFill>
              </a:rPr>
              <a:t> yang </a:t>
            </a:r>
            <a:r>
              <a:rPr lang="en-US" sz="3500" b="1" dirty="0" err="1">
                <a:solidFill>
                  <a:srgbClr val="FF0000"/>
                </a:solidFill>
              </a:rPr>
              <a:t>bernilai</a:t>
            </a:r>
            <a:r>
              <a:rPr lang="en-US" sz="3500" b="1" dirty="0">
                <a:solidFill>
                  <a:srgbClr val="FF0000"/>
                </a:solidFill>
              </a:rPr>
              <a:t> </a:t>
            </a:r>
            <a:r>
              <a:rPr lang="en-US" sz="3500" b="1" dirty="0" err="1">
                <a:solidFill>
                  <a:srgbClr val="FF0000"/>
                </a:solidFill>
              </a:rPr>
              <a:t>negatif</a:t>
            </a:r>
            <a:r>
              <a:rPr lang="en-US" sz="3500" b="1" dirty="0">
                <a:solidFill>
                  <a:srgbClr val="FF0000"/>
                </a:solidFill>
              </a:rPr>
              <a:t>"</a:t>
            </a:r>
          </a:p>
          <a:p>
            <a:r>
              <a:rPr lang="en-US" sz="3500" b="1" dirty="0">
                <a:solidFill>
                  <a:srgbClr val="FF0000"/>
                </a:solidFill>
              </a:rPr>
              <a:t>if n == 0 or n == 1:</a:t>
            </a:r>
          </a:p>
          <a:p>
            <a:r>
              <a:rPr lang="en-US" sz="3500" b="1" dirty="0">
                <a:solidFill>
                  <a:srgbClr val="FF0000"/>
                </a:solidFill>
              </a:rPr>
              <a:t>return n</a:t>
            </a:r>
          </a:p>
          <a:p>
            <a:r>
              <a:rPr lang="en-US" sz="3500" b="1" dirty="0">
                <a:solidFill>
                  <a:srgbClr val="FF0000"/>
                </a:solidFill>
              </a:rPr>
              <a:t>else:</a:t>
            </a:r>
          </a:p>
          <a:p>
            <a:r>
              <a:rPr lang="en-US" sz="3500" b="1" dirty="0">
                <a:solidFill>
                  <a:srgbClr val="FF0000"/>
                </a:solidFill>
              </a:rPr>
              <a:t>return </a:t>
            </a:r>
            <a:r>
              <a:rPr lang="en-US" sz="3500" b="1" dirty="0" err="1">
                <a:solidFill>
                  <a:srgbClr val="FF0000"/>
                </a:solidFill>
              </a:rPr>
              <a:t>fibonacci</a:t>
            </a:r>
            <a:r>
              <a:rPr lang="en-US" sz="3500" b="1" dirty="0">
                <a:solidFill>
                  <a:srgbClr val="FF0000"/>
                </a:solidFill>
              </a:rPr>
              <a:t>(n-1) + </a:t>
            </a:r>
            <a:r>
              <a:rPr lang="en-US" sz="3500" b="1" dirty="0" err="1">
                <a:solidFill>
                  <a:srgbClr val="FF0000"/>
                </a:solidFill>
              </a:rPr>
              <a:t>fibonacci</a:t>
            </a:r>
            <a:r>
              <a:rPr lang="en-US" sz="3500" b="1" dirty="0">
                <a:solidFill>
                  <a:srgbClr val="FF0000"/>
                </a:solidFill>
              </a:rPr>
              <a:t>(n-2)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460435" y="1510748"/>
            <a:ext cx="5486400" cy="5347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500" b="1" dirty="0">
                <a:solidFill>
                  <a:srgbClr val="FF0000"/>
                </a:solidFill>
              </a:rPr>
              <a:t># Program </a:t>
            </a:r>
            <a:r>
              <a:rPr lang="en-US" sz="3500" b="1" dirty="0" err="1">
                <a:solidFill>
                  <a:srgbClr val="FF0000"/>
                </a:solidFill>
              </a:rPr>
              <a:t>utama</a:t>
            </a:r>
            <a:endParaRPr lang="en-US" sz="3500" b="1" dirty="0">
              <a:solidFill>
                <a:srgbClr val="FF0000"/>
              </a:solidFill>
            </a:endParaRPr>
          </a:p>
          <a:p>
            <a:r>
              <a:rPr lang="en-US" sz="3500" b="1" dirty="0" err="1">
                <a:solidFill>
                  <a:srgbClr val="FF0000"/>
                </a:solidFill>
              </a:rPr>
              <a:t>nilai</a:t>
            </a:r>
            <a:r>
              <a:rPr lang="en-US" sz="3500" b="1" dirty="0">
                <a:solidFill>
                  <a:srgbClr val="FF0000"/>
                </a:solidFill>
              </a:rPr>
              <a:t> = </a:t>
            </a:r>
            <a:r>
              <a:rPr lang="en-US" sz="3500" b="1" dirty="0" err="1">
                <a:solidFill>
                  <a:srgbClr val="FF0000"/>
                </a:solidFill>
              </a:rPr>
              <a:t>int</a:t>
            </a:r>
            <a:r>
              <a:rPr lang="en-US" sz="3500" b="1" dirty="0">
                <a:solidFill>
                  <a:srgbClr val="FF0000"/>
                </a:solidFill>
              </a:rPr>
              <a:t>(</a:t>
            </a:r>
            <a:r>
              <a:rPr lang="en-US" sz="3500" b="1" dirty="0" err="1">
                <a:solidFill>
                  <a:srgbClr val="FF0000"/>
                </a:solidFill>
              </a:rPr>
              <a:t>raw_input</a:t>
            </a:r>
            <a:r>
              <a:rPr lang="en-US" sz="3500" b="1" dirty="0">
                <a:solidFill>
                  <a:srgbClr val="FF0000"/>
                </a:solidFill>
              </a:rPr>
              <a:t>("</a:t>
            </a:r>
            <a:r>
              <a:rPr lang="en-US" sz="3500" b="1" dirty="0" err="1">
                <a:solidFill>
                  <a:srgbClr val="FF0000"/>
                </a:solidFill>
              </a:rPr>
              <a:t>Masukkan</a:t>
            </a:r>
            <a:r>
              <a:rPr lang="en-US" sz="3500" b="1" dirty="0">
                <a:solidFill>
                  <a:srgbClr val="FF0000"/>
                </a:solidFill>
              </a:rPr>
              <a:t> </a:t>
            </a:r>
            <a:r>
              <a:rPr lang="en-US" sz="3500" b="1" dirty="0" err="1">
                <a:solidFill>
                  <a:srgbClr val="FF0000"/>
                </a:solidFill>
              </a:rPr>
              <a:t>sebuah</a:t>
            </a:r>
            <a:r>
              <a:rPr lang="en-US" sz="3500" b="1" dirty="0">
                <a:solidFill>
                  <a:srgbClr val="FF0000"/>
                </a:solidFill>
              </a:rPr>
              <a:t> </a:t>
            </a:r>
            <a:r>
              <a:rPr lang="en-US" sz="3500" b="1" dirty="0" err="1">
                <a:solidFill>
                  <a:srgbClr val="FF0000"/>
                </a:solidFill>
              </a:rPr>
              <a:t>bilangan</a:t>
            </a:r>
            <a:r>
              <a:rPr lang="en-US" sz="3500" b="1" dirty="0">
                <a:solidFill>
                  <a:srgbClr val="FF0000"/>
                </a:solidFill>
              </a:rPr>
              <a:t> : " ))</a:t>
            </a:r>
          </a:p>
          <a:p>
            <a:r>
              <a:rPr lang="en-US" sz="3500" b="1" dirty="0" err="1">
                <a:solidFill>
                  <a:srgbClr val="FF0000"/>
                </a:solidFill>
              </a:rPr>
              <a:t>hasil</a:t>
            </a:r>
            <a:r>
              <a:rPr lang="en-US" sz="3500" b="1" dirty="0">
                <a:solidFill>
                  <a:srgbClr val="FF0000"/>
                </a:solidFill>
              </a:rPr>
              <a:t> = </a:t>
            </a:r>
            <a:r>
              <a:rPr lang="en-US" sz="3500" b="1" dirty="0" err="1">
                <a:solidFill>
                  <a:srgbClr val="FF0000"/>
                </a:solidFill>
              </a:rPr>
              <a:t>fibonacci</a:t>
            </a:r>
            <a:r>
              <a:rPr lang="en-US" sz="3500" b="1" dirty="0">
                <a:solidFill>
                  <a:srgbClr val="FF0000"/>
                </a:solidFill>
              </a:rPr>
              <a:t>(</a:t>
            </a:r>
            <a:r>
              <a:rPr lang="en-US" sz="3500" b="1" dirty="0" err="1">
                <a:solidFill>
                  <a:srgbClr val="FF0000"/>
                </a:solidFill>
              </a:rPr>
              <a:t>nilai</a:t>
            </a:r>
            <a:r>
              <a:rPr lang="en-US" sz="3500" b="1" dirty="0">
                <a:solidFill>
                  <a:srgbClr val="FF0000"/>
                </a:solidFill>
              </a:rPr>
              <a:t>)</a:t>
            </a:r>
          </a:p>
          <a:p>
            <a:r>
              <a:rPr lang="en-US" sz="3500" b="1" dirty="0">
                <a:solidFill>
                  <a:srgbClr val="FF0000"/>
                </a:solidFill>
              </a:rPr>
              <a:t>print "Fibonacci(%d) = %d" % (</a:t>
            </a:r>
            <a:r>
              <a:rPr lang="en-US" sz="3500" b="1" dirty="0" err="1">
                <a:solidFill>
                  <a:srgbClr val="FF0000"/>
                </a:solidFill>
              </a:rPr>
              <a:t>nilai,hasil</a:t>
            </a:r>
            <a:r>
              <a:rPr lang="en-US" sz="3500" b="1" dirty="0">
                <a:solidFill>
                  <a:srgbClr val="FF0000"/>
                </a:solidFill>
              </a:rPr>
              <a:t>)</a:t>
            </a:r>
            <a:endParaRPr lang="en-US" sz="3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Rekursif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sz="5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1202919" y="1792936"/>
            <a:ext cx="9292803" cy="5065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rgbClr val="FF0000"/>
                </a:solidFill>
              </a:rPr>
              <a:t>Output </a:t>
            </a:r>
            <a:r>
              <a:rPr lang="en-US" sz="4000" dirty="0" smtClean="0">
                <a:solidFill>
                  <a:srgbClr val="FF0000"/>
                </a:solidFill>
              </a:rPr>
              <a:t>:</a:t>
            </a:r>
          </a:p>
          <a:p>
            <a:endParaRPr lang="en-US" sz="4000" dirty="0">
              <a:solidFill>
                <a:srgbClr val="FF0000"/>
              </a:solidFill>
            </a:endParaRPr>
          </a:p>
          <a:p>
            <a:r>
              <a:rPr lang="en-US" sz="4000" b="1" dirty="0" err="1">
                <a:solidFill>
                  <a:srgbClr val="002060"/>
                </a:solidFill>
              </a:rPr>
              <a:t>Masukkan</a:t>
            </a:r>
            <a:r>
              <a:rPr lang="en-US" sz="4000" b="1" dirty="0">
                <a:solidFill>
                  <a:srgbClr val="002060"/>
                </a:solidFill>
              </a:rPr>
              <a:t> </a:t>
            </a:r>
            <a:r>
              <a:rPr lang="en-US" sz="4000" b="1" dirty="0" err="1">
                <a:solidFill>
                  <a:srgbClr val="002060"/>
                </a:solidFill>
              </a:rPr>
              <a:t>sebuah</a:t>
            </a:r>
            <a:r>
              <a:rPr lang="en-US" sz="4000" b="1" dirty="0">
                <a:solidFill>
                  <a:srgbClr val="002060"/>
                </a:solidFill>
              </a:rPr>
              <a:t> </a:t>
            </a:r>
            <a:r>
              <a:rPr lang="en-US" sz="4000" b="1" dirty="0" err="1">
                <a:solidFill>
                  <a:srgbClr val="002060"/>
                </a:solidFill>
              </a:rPr>
              <a:t>bilangan</a:t>
            </a:r>
            <a:r>
              <a:rPr lang="en-US" sz="4000" b="1" dirty="0">
                <a:solidFill>
                  <a:srgbClr val="002060"/>
                </a:solidFill>
              </a:rPr>
              <a:t> : 20</a:t>
            </a:r>
          </a:p>
          <a:p>
            <a:r>
              <a:rPr lang="en-US" sz="4000" b="1" dirty="0">
                <a:solidFill>
                  <a:srgbClr val="002060"/>
                </a:solidFill>
              </a:rPr>
              <a:t>Fibonacci(20) = 6765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33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sz="5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961540" y="2107181"/>
            <a:ext cx="10266838" cy="371723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chemeClr val="tx1"/>
                </a:solidFill>
              </a:rPr>
              <a:t>Melewatkan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Argumen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dengan</a:t>
            </a:r>
            <a:r>
              <a:rPr lang="en-US" sz="4000" b="1" dirty="0" smtClean="0">
                <a:solidFill>
                  <a:schemeClr val="tx1"/>
                </a:solidFill>
              </a:rPr>
              <a:t> Kata </a:t>
            </a:r>
            <a:r>
              <a:rPr lang="en-US" sz="4000" b="1" dirty="0" err="1" smtClean="0">
                <a:solidFill>
                  <a:schemeClr val="tx1"/>
                </a:solidFill>
              </a:rPr>
              <a:t>Kunci</a:t>
            </a:r>
            <a:endParaRPr lang="en-U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61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Melewatkan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Kata </a:t>
            </a:r>
            <a:r>
              <a:rPr lang="en-US" dirty="0" err="1" smtClean="0"/>
              <a:t>kunci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Kalau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kita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perhatikan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kembali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perkalian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sebelumnya</a:t>
            </a:r>
            <a:r>
              <a:rPr lang="en-US" sz="3200" b="1" dirty="0" smtClean="0"/>
              <a:t>, proses </a:t>
            </a:r>
            <a:r>
              <a:rPr lang="en-US" sz="3200" b="1" dirty="0" err="1" smtClean="0"/>
              <a:t>penyalinan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local </a:t>
            </a:r>
            <a:r>
              <a:rPr lang="en-US" sz="3200" b="1" dirty="0" err="1" smtClean="0"/>
              <a:t>sesuai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urutan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deklarasi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yang </a:t>
            </a:r>
            <a:r>
              <a:rPr lang="en-US" sz="3200" b="1" dirty="0" err="1" smtClean="0"/>
              <a:t>kita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panggil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/>
              <a:t>Jika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perkalian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kita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panggil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memberi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pernyataan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perkalian</a:t>
            </a:r>
            <a:r>
              <a:rPr lang="en-US" sz="3200" b="1" dirty="0" smtClean="0"/>
              <a:t> (10, 8), </a:t>
            </a:r>
            <a:r>
              <a:rPr lang="en-US" sz="3200" b="1" dirty="0" err="1" smtClean="0"/>
              <a:t>maka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10 </a:t>
            </a:r>
            <a:r>
              <a:rPr lang="en-US" sz="3200" b="1" dirty="0" err="1" smtClean="0"/>
              <a:t>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disalin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x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8 </a:t>
            </a:r>
            <a:r>
              <a:rPr lang="en-US" sz="3200" b="1" dirty="0" err="1" smtClean="0"/>
              <a:t>ke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y.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17273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Melewatkan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Kata </a:t>
            </a:r>
            <a:r>
              <a:rPr lang="en-US" dirty="0" err="1" smtClean="0"/>
              <a:t>kunci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Kadang-kadang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agak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menyulitkan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jika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kita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membuat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jumlah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variabel</a:t>
            </a:r>
            <a:r>
              <a:rPr lang="en-US" sz="3200" b="1" dirty="0" smtClean="0"/>
              <a:t> yang </a:t>
            </a:r>
            <a:r>
              <a:rPr lang="en-US" sz="3200" b="1" dirty="0" err="1" smtClean="0"/>
              <a:t>cukup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banyak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sementara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urutannya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harus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tepat</a:t>
            </a:r>
            <a:endParaRPr lang="en-US" sz="3200" b="1" dirty="0" smtClean="0"/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/>
              <a:t>Solusinya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adalah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menyebutkan</a:t>
            </a:r>
            <a:r>
              <a:rPr lang="en-US" sz="3200" b="1" dirty="0" smtClean="0"/>
              <a:t> kata </a:t>
            </a:r>
            <a:r>
              <a:rPr lang="en-US" sz="3200" b="1" dirty="0" err="1" smtClean="0"/>
              <a:t>kunci</a:t>
            </a:r>
            <a:r>
              <a:rPr lang="en-US" sz="3200" b="1" dirty="0" smtClean="0"/>
              <a:t> (keyword) yang </a:t>
            </a:r>
            <a:r>
              <a:rPr lang="en-US" sz="3200" b="1" dirty="0" err="1" smtClean="0"/>
              <a:t>kita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pakai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pada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mendefinisikan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63486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Melewatkan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Kata </a:t>
            </a:r>
            <a:r>
              <a:rPr lang="en-US" dirty="0" err="1" smtClean="0"/>
              <a:t>kunci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Jika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diubah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sedikit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perkalian</a:t>
            </a:r>
            <a:r>
              <a:rPr lang="en-US" sz="3200" b="1" dirty="0"/>
              <a:t> </a:t>
            </a:r>
            <a:r>
              <a:rPr lang="en-US" sz="3200" b="1" dirty="0" err="1" smtClean="0"/>
              <a:t>kita</a:t>
            </a:r>
            <a:r>
              <a:rPr lang="en-US" sz="3200" b="1" dirty="0" smtClean="0"/>
              <a:t>, agar </a:t>
            </a:r>
            <a:r>
              <a:rPr lang="en-US" sz="3200" b="1" dirty="0" err="1" smtClean="0"/>
              <a:t>pembahasan</a:t>
            </a:r>
            <a:r>
              <a:rPr lang="en-US" sz="3200" b="1" dirty="0" smtClean="0"/>
              <a:t> di </a:t>
            </a:r>
            <a:r>
              <a:rPr lang="en-US" sz="3200" b="1" dirty="0" err="1" smtClean="0"/>
              <a:t>bagian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lebih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jelas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 err="1" smtClean="0"/>
              <a:t>Perhatikan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ini</a:t>
            </a:r>
            <a:r>
              <a:rPr lang="en-US" sz="3200" b="1" dirty="0" smtClean="0"/>
              <a:t> :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50142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Melewatkan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Kata </a:t>
            </a:r>
            <a:r>
              <a:rPr lang="en-US" dirty="0" err="1" smtClean="0"/>
              <a:t>kunci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endParaRPr lang="en-US" sz="32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198782" y="2226365"/>
            <a:ext cx="5612296" cy="43732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500" b="1" dirty="0" err="1">
                <a:solidFill>
                  <a:srgbClr val="0070C0"/>
                </a:solidFill>
              </a:rPr>
              <a:t>def</a:t>
            </a:r>
            <a:r>
              <a:rPr lang="en-US" sz="3500" b="1" dirty="0">
                <a:solidFill>
                  <a:srgbClr val="0070C0"/>
                </a:solidFill>
              </a:rPr>
              <a:t> </a:t>
            </a:r>
            <a:r>
              <a:rPr lang="en-US" sz="3500" b="1" dirty="0" err="1">
                <a:solidFill>
                  <a:srgbClr val="0070C0"/>
                </a:solidFill>
              </a:rPr>
              <a:t>perkalian</a:t>
            </a:r>
            <a:r>
              <a:rPr lang="en-US" sz="3500" b="1" dirty="0">
                <a:solidFill>
                  <a:srgbClr val="0070C0"/>
                </a:solidFill>
              </a:rPr>
              <a:t>(x, y):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Print "</a:t>
            </a:r>
            <a:r>
              <a:rPr lang="en-US" sz="3500" b="1" dirty="0" err="1" smtClean="0">
                <a:solidFill>
                  <a:srgbClr val="0070C0"/>
                </a:solidFill>
              </a:rPr>
              <a:t>Mengalikan</a:t>
            </a:r>
            <a:r>
              <a:rPr lang="en-US" sz="3500" b="1" dirty="0" smtClean="0">
                <a:solidFill>
                  <a:srgbClr val="0070C0"/>
                </a:solidFill>
              </a:rPr>
              <a:t> </a:t>
            </a:r>
            <a:r>
              <a:rPr lang="en-US" sz="3500" b="1" dirty="0" err="1">
                <a:solidFill>
                  <a:srgbClr val="0070C0"/>
                </a:solidFill>
              </a:rPr>
              <a:t>dua</a:t>
            </a:r>
            <a:r>
              <a:rPr lang="en-US" sz="3500" b="1" dirty="0">
                <a:solidFill>
                  <a:srgbClr val="0070C0"/>
                </a:solidFill>
              </a:rPr>
              <a:t> </a:t>
            </a:r>
            <a:r>
              <a:rPr lang="en-US" sz="3500" b="1" dirty="0" err="1">
                <a:solidFill>
                  <a:srgbClr val="0070C0"/>
                </a:solidFill>
              </a:rPr>
              <a:t>bilangan</a:t>
            </a:r>
            <a:r>
              <a:rPr lang="en-US" sz="3500" b="1" dirty="0">
                <a:solidFill>
                  <a:srgbClr val="0070C0"/>
                </a:solidFill>
              </a:rPr>
              <a:t>"</a:t>
            </a:r>
          </a:p>
          <a:p>
            <a:r>
              <a:rPr lang="en-US" sz="3500" b="1" dirty="0">
                <a:solidFill>
                  <a:srgbClr val="0070C0"/>
                </a:solidFill>
              </a:rPr>
              <a:t>z = x * y</a:t>
            </a:r>
          </a:p>
          <a:p>
            <a:r>
              <a:rPr lang="en-US" sz="3500" b="1" dirty="0">
                <a:solidFill>
                  <a:srgbClr val="0070C0"/>
                </a:solidFill>
              </a:rPr>
              <a:t>print "</a:t>
            </a:r>
            <a:r>
              <a:rPr lang="en-US" sz="3500" b="1" dirty="0" err="1">
                <a:solidFill>
                  <a:srgbClr val="0070C0"/>
                </a:solidFill>
              </a:rPr>
              <a:t>Nilai</a:t>
            </a:r>
            <a:r>
              <a:rPr lang="en-US" sz="3500" b="1" dirty="0">
                <a:solidFill>
                  <a:srgbClr val="0070C0"/>
                </a:solidFill>
              </a:rPr>
              <a:t> x =",x</a:t>
            </a:r>
          </a:p>
          <a:p>
            <a:r>
              <a:rPr lang="en-US" sz="3500" b="1" dirty="0">
                <a:solidFill>
                  <a:srgbClr val="0070C0"/>
                </a:solidFill>
              </a:rPr>
              <a:t>print "</a:t>
            </a:r>
            <a:r>
              <a:rPr lang="en-US" sz="3500" b="1" dirty="0" err="1">
                <a:solidFill>
                  <a:srgbClr val="0070C0"/>
                </a:solidFill>
              </a:rPr>
              <a:t>Nilai</a:t>
            </a:r>
            <a:r>
              <a:rPr lang="en-US" sz="3500" b="1" dirty="0">
                <a:solidFill>
                  <a:srgbClr val="0070C0"/>
                </a:solidFill>
              </a:rPr>
              <a:t> y =",y</a:t>
            </a:r>
          </a:p>
          <a:p>
            <a:r>
              <a:rPr lang="en-US" sz="3500" b="1" dirty="0">
                <a:solidFill>
                  <a:srgbClr val="0070C0"/>
                </a:solidFill>
              </a:rPr>
              <a:t>print "x * y =",z</a:t>
            </a:r>
          </a:p>
          <a:p>
            <a:pPr algn="ctr"/>
            <a:endParaRPr lang="en-US" sz="3500" dirty="0">
              <a:solidFill>
                <a:srgbClr val="0070C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79705" y="2051353"/>
            <a:ext cx="5135217" cy="48066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3500" b="1" dirty="0">
                <a:solidFill>
                  <a:srgbClr val="7030A0"/>
                </a:solidFill>
              </a:rPr>
              <a:t># program utama mulai di sini</a:t>
            </a:r>
          </a:p>
          <a:p>
            <a:r>
              <a:rPr lang="en-US" sz="3500" b="1" dirty="0" err="1">
                <a:solidFill>
                  <a:srgbClr val="7030A0"/>
                </a:solidFill>
              </a:rPr>
              <a:t>perkalian</a:t>
            </a:r>
            <a:r>
              <a:rPr lang="en-US" sz="3500" b="1" dirty="0">
                <a:solidFill>
                  <a:srgbClr val="7030A0"/>
                </a:solidFill>
              </a:rPr>
              <a:t>(10,2)</a:t>
            </a:r>
          </a:p>
          <a:p>
            <a:r>
              <a:rPr lang="en-US" sz="3500" b="1" dirty="0">
                <a:solidFill>
                  <a:srgbClr val="7030A0"/>
                </a:solidFill>
              </a:rPr>
              <a:t>print</a:t>
            </a:r>
          </a:p>
          <a:p>
            <a:r>
              <a:rPr lang="en-US" sz="3500" b="1" dirty="0" err="1">
                <a:solidFill>
                  <a:srgbClr val="7030A0"/>
                </a:solidFill>
              </a:rPr>
              <a:t>perkalian</a:t>
            </a:r>
            <a:r>
              <a:rPr lang="en-US" sz="3500" b="1" dirty="0">
                <a:solidFill>
                  <a:srgbClr val="7030A0"/>
                </a:solidFill>
              </a:rPr>
              <a:t>(y=15,x=5)</a:t>
            </a:r>
          </a:p>
          <a:p>
            <a:pPr algn="ctr"/>
            <a:endParaRPr lang="en-US" sz="35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70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Melewatkan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Kata </a:t>
            </a:r>
            <a:r>
              <a:rPr lang="en-US" dirty="0" err="1" smtClean="0"/>
              <a:t>kunci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 lnSpcReduction="10000"/>
          </a:bodyPr>
          <a:lstStyle/>
          <a:p>
            <a:r>
              <a:rPr lang="en-US" sz="3200" b="1" dirty="0" err="1" smtClean="0"/>
              <a:t>Hasilnya</a:t>
            </a:r>
            <a:endParaRPr lang="en-US" sz="3200" b="1" dirty="0" smtClean="0"/>
          </a:p>
          <a:p>
            <a:endParaRPr lang="en-US" sz="3200" b="1" dirty="0"/>
          </a:p>
          <a:p>
            <a:r>
              <a:rPr lang="en-US" sz="3200" b="1" dirty="0" err="1">
                <a:solidFill>
                  <a:srgbClr val="FFFF00"/>
                </a:solidFill>
              </a:rPr>
              <a:t>Nilai</a:t>
            </a:r>
            <a:r>
              <a:rPr lang="en-US" sz="3200" b="1" dirty="0">
                <a:solidFill>
                  <a:srgbClr val="FFFF00"/>
                </a:solidFill>
              </a:rPr>
              <a:t> x = 10</a:t>
            </a:r>
          </a:p>
          <a:p>
            <a:r>
              <a:rPr lang="en-US" sz="3200" b="1" dirty="0" err="1">
                <a:solidFill>
                  <a:srgbClr val="FFFF00"/>
                </a:solidFill>
              </a:rPr>
              <a:t>Nilai</a:t>
            </a:r>
            <a:r>
              <a:rPr lang="en-US" sz="3200" b="1" dirty="0">
                <a:solidFill>
                  <a:srgbClr val="FFFF00"/>
                </a:solidFill>
              </a:rPr>
              <a:t> y = 2</a:t>
            </a:r>
          </a:p>
          <a:p>
            <a:r>
              <a:rPr lang="en-US" sz="3200" b="1" dirty="0">
                <a:solidFill>
                  <a:srgbClr val="FFFF00"/>
                </a:solidFill>
              </a:rPr>
              <a:t>x * y = 20</a:t>
            </a:r>
          </a:p>
          <a:p>
            <a:r>
              <a:rPr lang="en-US" sz="3200" b="1" dirty="0" err="1">
                <a:solidFill>
                  <a:srgbClr val="FFFF00"/>
                </a:solidFill>
              </a:rPr>
              <a:t>Nilai</a:t>
            </a:r>
            <a:r>
              <a:rPr lang="en-US" sz="3200" b="1" dirty="0">
                <a:solidFill>
                  <a:srgbClr val="FFFF00"/>
                </a:solidFill>
              </a:rPr>
              <a:t> x = 5</a:t>
            </a:r>
          </a:p>
          <a:p>
            <a:r>
              <a:rPr lang="en-US" sz="3200" b="1" dirty="0" err="1">
                <a:solidFill>
                  <a:srgbClr val="FFFF00"/>
                </a:solidFill>
              </a:rPr>
              <a:t>Nilai</a:t>
            </a:r>
            <a:r>
              <a:rPr lang="en-US" sz="3200" b="1" dirty="0">
                <a:solidFill>
                  <a:srgbClr val="FFFF00"/>
                </a:solidFill>
              </a:rPr>
              <a:t> y = 15</a:t>
            </a:r>
          </a:p>
          <a:p>
            <a:r>
              <a:rPr lang="en-US" sz="3200" b="1" dirty="0">
                <a:solidFill>
                  <a:srgbClr val="FFFF00"/>
                </a:solidFill>
              </a:rPr>
              <a:t>x * y = 75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48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Melewatkan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Kata </a:t>
            </a:r>
            <a:r>
              <a:rPr lang="en-US" dirty="0" err="1" smtClean="0"/>
              <a:t>kunci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menyebutkan</a:t>
            </a:r>
            <a:r>
              <a:rPr lang="en-US" sz="3200" b="1" dirty="0" smtClean="0"/>
              <a:t> kata </a:t>
            </a:r>
            <a:r>
              <a:rPr lang="en-US" sz="3200" b="1" dirty="0" err="1" smtClean="0"/>
              <a:t>kunci</a:t>
            </a:r>
            <a:r>
              <a:rPr lang="en-US" sz="3200" b="1" dirty="0" smtClean="0"/>
              <a:t> yang </a:t>
            </a:r>
            <a:r>
              <a:rPr lang="en-US" sz="3200" b="1" dirty="0" err="1" smtClean="0"/>
              <a:t>kita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buat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saat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mendeklarasikan</a:t>
            </a:r>
            <a:r>
              <a:rPr lang="en-US" sz="3200" b="1" dirty="0" smtClean="0"/>
              <a:t> program </a:t>
            </a:r>
            <a:r>
              <a:rPr lang="en-US" sz="3200" b="1" dirty="0" err="1" smtClean="0"/>
              <a:t>kita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dapat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mengubah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urutan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penyalinan</a:t>
            </a:r>
            <a:r>
              <a:rPr lang="en-US" sz="3200" b="1" dirty="0" smtClean="0"/>
              <a:t> argument. </a:t>
            </a:r>
          </a:p>
          <a:p>
            <a:endParaRPr lang="en-US" sz="3200" b="1" dirty="0">
              <a:solidFill>
                <a:srgbClr val="FFFF0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FFFF00"/>
                </a:solidFill>
              </a:rPr>
              <a:t>Akan </a:t>
            </a:r>
            <a:r>
              <a:rPr lang="en-US" sz="3200" b="1" dirty="0" err="1" smtClean="0">
                <a:solidFill>
                  <a:srgbClr val="FFFF00"/>
                </a:solidFill>
              </a:rPr>
              <a:t>tetapi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Anda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harus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berhati-hati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ketika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menyebutkan</a:t>
            </a:r>
            <a:r>
              <a:rPr lang="en-US" sz="3200" b="1" dirty="0" smtClean="0">
                <a:solidFill>
                  <a:srgbClr val="FFFF00"/>
                </a:solidFill>
              </a:rPr>
              <a:t> kata </a:t>
            </a:r>
            <a:r>
              <a:rPr lang="en-US" sz="3200" b="1" dirty="0" err="1" smtClean="0">
                <a:solidFill>
                  <a:srgbClr val="FFFF00"/>
                </a:solidFill>
              </a:rPr>
              <a:t>kunci</a:t>
            </a:r>
            <a:r>
              <a:rPr lang="en-US" sz="3200" b="1" dirty="0" smtClean="0">
                <a:solidFill>
                  <a:srgbClr val="FFFF00"/>
                </a:solidFill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</a:rPr>
              <a:t>karena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tidak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boleh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ada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duplikasi</a:t>
            </a:r>
            <a:r>
              <a:rPr lang="en-US" sz="3200" b="1" dirty="0" smtClean="0">
                <a:solidFill>
                  <a:srgbClr val="FFFF00"/>
                </a:solidFill>
              </a:rPr>
              <a:t>.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65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Melewatkan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Kata </a:t>
            </a:r>
            <a:r>
              <a:rPr lang="en-US" dirty="0" err="1" smtClean="0"/>
              <a:t>kunci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Panggil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perkalian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pernyataan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perkalian</a:t>
            </a:r>
            <a:r>
              <a:rPr lang="en-US" sz="3200" b="1" dirty="0" smtClean="0"/>
              <a:t> (15, x=5), </a:t>
            </a:r>
            <a:r>
              <a:rPr lang="en-US" sz="3200" b="1" dirty="0" err="1" smtClean="0"/>
              <a:t>maka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Anda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mendapatkan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pesan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kesalahan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sbb</a:t>
            </a:r>
            <a:r>
              <a:rPr lang="en-US" sz="3200" b="1" dirty="0" smtClean="0"/>
              <a:t>: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663686" y="3677478"/>
            <a:ext cx="6341165" cy="31607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 err="1">
                <a:solidFill>
                  <a:srgbClr val="002060"/>
                </a:solidFill>
              </a:rPr>
              <a:t>Traceback</a:t>
            </a:r>
            <a:r>
              <a:rPr lang="en-US" sz="3000" b="1" dirty="0">
                <a:solidFill>
                  <a:srgbClr val="002060"/>
                </a:solidFill>
              </a:rPr>
              <a:t> (innermost last):</a:t>
            </a:r>
          </a:p>
          <a:p>
            <a:r>
              <a:rPr lang="en-US" sz="3000" b="1" dirty="0">
                <a:solidFill>
                  <a:srgbClr val="002060"/>
                </a:solidFill>
              </a:rPr>
              <a:t>File "./listing8.py", line 13, in ?</a:t>
            </a:r>
          </a:p>
          <a:p>
            <a:r>
              <a:rPr lang="en-US" sz="3000" b="1" dirty="0" err="1">
                <a:solidFill>
                  <a:srgbClr val="002060"/>
                </a:solidFill>
              </a:rPr>
              <a:t>perkalian</a:t>
            </a:r>
            <a:r>
              <a:rPr lang="en-US" sz="3000" b="1" dirty="0">
                <a:solidFill>
                  <a:srgbClr val="002060"/>
                </a:solidFill>
              </a:rPr>
              <a:t>(15,x=5)</a:t>
            </a:r>
          </a:p>
          <a:p>
            <a:r>
              <a:rPr lang="en-US" sz="3000" b="1" dirty="0" err="1">
                <a:solidFill>
                  <a:srgbClr val="002060"/>
                </a:solidFill>
              </a:rPr>
              <a:t>TypeError</a:t>
            </a:r>
            <a:r>
              <a:rPr lang="en-US" sz="3000" b="1" dirty="0">
                <a:solidFill>
                  <a:srgbClr val="002060"/>
                </a:solidFill>
              </a:rPr>
              <a:t>: keyword parameter redefined</a:t>
            </a:r>
            <a:endParaRPr lang="en-US" sz="3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601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Melewatkan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Kata </a:t>
            </a:r>
            <a:r>
              <a:rPr lang="en-US" dirty="0" err="1" smtClean="0"/>
              <a:t>kunci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3200" b="1" dirty="0" err="1" smtClean="0"/>
              <a:t>Hasil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menunjukkan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pada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kita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bahwa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nama</a:t>
            </a:r>
            <a:r>
              <a:rPr lang="en-US" sz="3200" b="1" dirty="0" smtClean="0"/>
              <a:t> x </a:t>
            </a:r>
            <a:r>
              <a:rPr lang="en-US" sz="3200" b="1" dirty="0" err="1" smtClean="0"/>
              <a:t>sudah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dipakai</a:t>
            </a:r>
            <a:r>
              <a:rPr lang="en-US" sz="3200" b="1" dirty="0" smtClean="0"/>
              <a:t> </a:t>
            </a:r>
          </a:p>
          <a:p>
            <a:pPr algn="just"/>
            <a:endParaRPr lang="en-US" sz="3200" b="1" dirty="0">
              <a:solidFill>
                <a:srgbClr val="FFFF00"/>
              </a:solidFill>
            </a:endParaRPr>
          </a:p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Dengan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melihat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pada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definisi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fungsi</a:t>
            </a:r>
            <a:r>
              <a:rPr lang="en-US" sz="3200" b="1" dirty="0" smtClean="0">
                <a:solidFill>
                  <a:srgbClr val="FFFF00"/>
                </a:solidFill>
              </a:rPr>
              <a:t> yang </a:t>
            </a:r>
            <a:r>
              <a:rPr lang="en-US" sz="3200" b="1" dirty="0" err="1" smtClean="0">
                <a:solidFill>
                  <a:srgbClr val="FFFF00"/>
                </a:solidFill>
              </a:rPr>
              <a:t>telah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dibuat</a:t>
            </a:r>
            <a:r>
              <a:rPr lang="en-US" sz="3200" b="1" dirty="0" smtClean="0">
                <a:solidFill>
                  <a:srgbClr val="FFFF00"/>
                </a:solidFill>
              </a:rPr>
              <a:t>, parameter </a:t>
            </a:r>
            <a:r>
              <a:rPr lang="en-US" sz="3200" b="1" dirty="0" err="1" smtClean="0">
                <a:solidFill>
                  <a:srgbClr val="FFFF00"/>
                </a:solidFill>
              </a:rPr>
              <a:t>adalah</a:t>
            </a:r>
            <a:r>
              <a:rPr lang="en-US" sz="3200" b="1" dirty="0" smtClean="0">
                <a:solidFill>
                  <a:srgbClr val="FFFF00"/>
                </a:solidFill>
              </a:rPr>
              <a:t> x </a:t>
            </a:r>
            <a:r>
              <a:rPr lang="en-US" sz="3200" b="1" dirty="0" err="1" smtClean="0">
                <a:solidFill>
                  <a:srgbClr val="FFFF00"/>
                </a:solidFill>
              </a:rPr>
              <a:t>dan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kedua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adalah</a:t>
            </a:r>
            <a:r>
              <a:rPr lang="en-US" sz="3200" b="1" dirty="0" smtClean="0">
                <a:solidFill>
                  <a:srgbClr val="FFFF00"/>
                </a:solidFill>
              </a:rPr>
              <a:t> y. </a:t>
            </a:r>
          </a:p>
          <a:p>
            <a:pPr algn="just"/>
            <a:endParaRPr lang="en-US" sz="3200" b="1" dirty="0">
              <a:solidFill>
                <a:srgbClr val="FFFF00"/>
              </a:solidFill>
            </a:endParaRPr>
          </a:p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Jadi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ketika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kita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panggil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dengan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menyebutkan</a:t>
            </a:r>
            <a:r>
              <a:rPr lang="en-US" sz="3200" b="1" dirty="0" smtClean="0">
                <a:solidFill>
                  <a:srgbClr val="FFFF00"/>
                </a:solidFill>
              </a:rPr>
              <a:t> parameter </a:t>
            </a:r>
            <a:r>
              <a:rPr lang="en-US" sz="3200" b="1" dirty="0" err="1" smtClean="0">
                <a:solidFill>
                  <a:srgbClr val="FFFF00"/>
                </a:solidFill>
              </a:rPr>
              <a:t>kedua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sebagai</a:t>
            </a:r>
            <a:r>
              <a:rPr lang="en-US" sz="3200" b="1" dirty="0" smtClean="0">
                <a:solidFill>
                  <a:srgbClr val="FFFF00"/>
                </a:solidFill>
              </a:rPr>
              <a:t> x </a:t>
            </a:r>
            <a:r>
              <a:rPr lang="en-US" sz="3200" b="1" dirty="0" err="1" smtClean="0">
                <a:solidFill>
                  <a:srgbClr val="FFFF00"/>
                </a:solidFill>
              </a:rPr>
              <a:t>juga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akan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terjadi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kesalahan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69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Dalam</a:t>
            </a:r>
            <a:r>
              <a:rPr lang="en-US" sz="3200" b="1" dirty="0" smtClean="0">
                <a:solidFill>
                  <a:srgbClr val="FFFF00"/>
                </a:solidFill>
              </a:rPr>
              <a:t> proses </a:t>
            </a:r>
            <a:r>
              <a:rPr lang="en-US" sz="3200" b="1" dirty="0" err="1" smtClean="0">
                <a:solidFill>
                  <a:srgbClr val="FFFF00"/>
                </a:solidFill>
              </a:rPr>
              <a:t>interaksi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dengan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pengguna</a:t>
            </a:r>
            <a:r>
              <a:rPr lang="en-US" sz="3200" b="1" dirty="0" smtClean="0">
                <a:solidFill>
                  <a:srgbClr val="FFFF00"/>
                </a:solidFill>
              </a:rPr>
              <a:t> program </a:t>
            </a:r>
            <a:r>
              <a:rPr lang="en-US" sz="3200" b="1" dirty="0" err="1" smtClean="0">
                <a:solidFill>
                  <a:srgbClr val="FFFF00"/>
                </a:solidFill>
              </a:rPr>
              <a:t>kadangkala</a:t>
            </a:r>
            <a:r>
              <a:rPr lang="en-US" sz="3200" b="1" dirty="0" smtClean="0">
                <a:solidFill>
                  <a:srgbClr val="FFFF00"/>
                </a:solidFill>
              </a:rPr>
              <a:t> program </a:t>
            </a:r>
            <a:r>
              <a:rPr lang="en-US" sz="3200" b="1" dirty="0" err="1" smtClean="0">
                <a:solidFill>
                  <a:srgbClr val="FFFF00"/>
                </a:solidFill>
              </a:rPr>
              <a:t>memberikan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pilihan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tertentu</a:t>
            </a:r>
            <a:r>
              <a:rPr lang="en-US" sz="3200" b="1" dirty="0" smtClean="0">
                <a:solidFill>
                  <a:srgbClr val="FFFF00"/>
                </a:solidFill>
              </a:rPr>
              <a:t>, yang </a:t>
            </a:r>
            <a:r>
              <a:rPr lang="en-US" sz="3200" b="1" dirty="0" err="1" smtClean="0">
                <a:solidFill>
                  <a:srgbClr val="FFFF00"/>
                </a:solidFill>
              </a:rPr>
              <a:t>sering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disebut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dengan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nilai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bawaan</a:t>
            </a:r>
            <a:r>
              <a:rPr lang="en-US" sz="3200" b="1" dirty="0" smtClean="0">
                <a:solidFill>
                  <a:srgbClr val="FFFF00"/>
                </a:solidFill>
              </a:rPr>
              <a:t> (default)</a:t>
            </a:r>
          </a:p>
          <a:p>
            <a:pPr algn="just"/>
            <a:endParaRPr lang="en-US" sz="3200" b="1" dirty="0">
              <a:solidFill>
                <a:srgbClr val="FFFF00"/>
              </a:solidFill>
            </a:endParaRPr>
          </a:p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Nilai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awal</a:t>
            </a:r>
            <a:r>
              <a:rPr lang="en-US" sz="3200" b="1" dirty="0" smtClean="0">
                <a:solidFill>
                  <a:srgbClr val="FFFF00"/>
                </a:solidFill>
              </a:rPr>
              <a:t> argument </a:t>
            </a:r>
            <a:r>
              <a:rPr lang="en-US" sz="3200" b="1" dirty="0" err="1" smtClean="0">
                <a:solidFill>
                  <a:srgbClr val="FFFF00"/>
                </a:solidFill>
              </a:rPr>
              <a:t>ini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bisa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kita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berikan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saat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kita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membuat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definisi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fungsi</a:t>
            </a:r>
            <a:r>
              <a:rPr lang="en-US" sz="3200" b="1" dirty="0" smtClean="0">
                <a:solidFill>
                  <a:srgbClr val="FFFF00"/>
                </a:solidFill>
              </a:rPr>
              <a:t>. </a:t>
            </a:r>
          </a:p>
          <a:p>
            <a:pPr algn="just"/>
            <a:endParaRPr lang="en-US" sz="3200" b="1" dirty="0">
              <a:solidFill>
                <a:srgbClr val="FFFF00"/>
              </a:solidFill>
            </a:endParaRPr>
          </a:p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Lihat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cara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mendklarasikan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nila</a:t>
            </a:r>
            <a:r>
              <a:rPr lang="en-US" sz="3200" b="1" dirty="0" err="1" smtClean="0">
                <a:solidFill>
                  <a:srgbClr val="FFFF00"/>
                </a:solidFill>
              </a:rPr>
              <a:t>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awal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argumen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ini</a:t>
            </a:r>
            <a:r>
              <a:rPr lang="en-US" sz="3200" b="1" dirty="0" smtClean="0">
                <a:solidFill>
                  <a:srgbClr val="FFFF00"/>
                </a:solidFill>
              </a:rPr>
              <a:t>: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1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r>
              <a:rPr lang="en-US" sz="3200" b="1" dirty="0" err="1"/>
              <a:t>def</a:t>
            </a:r>
            <a:r>
              <a:rPr lang="en-US" sz="3200" b="1" dirty="0"/>
              <a:t> login(username="admin", password="</a:t>
            </a:r>
            <a:r>
              <a:rPr lang="en-US" sz="3200" b="1" dirty="0" err="1"/>
              <a:t>aa</a:t>
            </a:r>
            <a:r>
              <a:rPr lang="en-US" sz="3200" b="1" dirty="0"/>
              <a:t>"):</a:t>
            </a:r>
          </a:p>
          <a:p>
            <a:r>
              <a:rPr lang="en-US" sz="3200" b="1" dirty="0"/>
              <a:t>print "Your username ",username</a:t>
            </a:r>
          </a:p>
          <a:p>
            <a:r>
              <a:rPr lang="en-US" sz="3200" b="1" dirty="0"/>
              <a:t>print "Your password ",</a:t>
            </a:r>
            <a:r>
              <a:rPr lang="en-US" sz="3200" b="1" dirty="0" smtClean="0"/>
              <a:t>password</a:t>
            </a:r>
          </a:p>
          <a:p>
            <a:r>
              <a:rPr lang="en-US" sz="3200" b="1" dirty="0"/>
              <a:t>print</a:t>
            </a:r>
          </a:p>
          <a:p>
            <a:r>
              <a:rPr lang="en-US" sz="3200" b="1" dirty="0"/>
              <a:t>login()</a:t>
            </a:r>
          </a:p>
          <a:p>
            <a:r>
              <a:rPr lang="en-US" sz="3200" b="1" dirty="0"/>
              <a:t>login("</a:t>
            </a:r>
            <a:r>
              <a:rPr lang="en-US" sz="3200" b="1" dirty="0" err="1"/>
              <a:t>tamu</a:t>
            </a:r>
            <a:r>
              <a:rPr lang="en-US" sz="3200" b="1" dirty="0"/>
              <a:t>")</a:t>
            </a:r>
          </a:p>
          <a:p>
            <a:r>
              <a:rPr lang="en-US" sz="3200" b="1" dirty="0"/>
              <a:t>login("</a:t>
            </a:r>
            <a:r>
              <a:rPr lang="en-US" sz="3200" b="1" dirty="0" err="1"/>
              <a:t>tamu</a:t>
            </a:r>
            <a:r>
              <a:rPr lang="en-US" sz="3200" b="1" dirty="0"/>
              <a:t>", "</a:t>
            </a:r>
            <a:r>
              <a:rPr lang="en-US" sz="3200" b="1" dirty="0" err="1"/>
              <a:t>katakunci</a:t>
            </a:r>
            <a:r>
              <a:rPr lang="en-US" sz="3200" b="1" dirty="0"/>
              <a:t>")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1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/>
              <a:t>Sekarang</a:t>
            </a:r>
            <a:r>
              <a:rPr lang="en-US" sz="3200" b="1" dirty="0"/>
              <a:t> proses </a:t>
            </a:r>
            <a:r>
              <a:rPr lang="en-US" sz="3200" b="1" dirty="0" err="1"/>
              <a:t>pemanggilan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tidak</a:t>
            </a:r>
            <a:r>
              <a:rPr lang="en-US" sz="3200" b="1" dirty="0"/>
              <a:t> </a:t>
            </a:r>
            <a:r>
              <a:rPr lang="en-US" sz="3200" b="1" dirty="0" err="1"/>
              <a:t>perlu</a:t>
            </a:r>
            <a:r>
              <a:rPr lang="en-US" sz="3200" b="1" dirty="0"/>
              <a:t> </a:t>
            </a:r>
            <a:r>
              <a:rPr lang="en-US" sz="3200" b="1" dirty="0" err="1"/>
              <a:t>menyebutkan</a:t>
            </a:r>
            <a:r>
              <a:rPr lang="en-US" sz="3200" b="1" dirty="0"/>
              <a:t> </a:t>
            </a:r>
            <a:r>
              <a:rPr lang="en-US" sz="3200" b="1" dirty="0" err="1"/>
              <a:t>argumennya</a:t>
            </a:r>
            <a:r>
              <a:rPr lang="en-US" sz="3200" b="1" dirty="0"/>
              <a:t> </a:t>
            </a:r>
            <a:r>
              <a:rPr lang="en-US" sz="3200" b="1" dirty="0" err="1"/>
              <a:t>secara</a:t>
            </a:r>
            <a:r>
              <a:rPr lang="en-US" sz="3200" b="1" dirty="0"/>
              <a:t> </a:t>
            </a:r>
            <a:r>
              <a:rPr lang="en-US" sz="3200" b="1" dirty="0" err="1"/>
              <a:t>lengkap</a:t>
            </a:r>
            <a:r>
              <a:rPr lang="en-US" sz="3200" b="1" dirty="0"/>
              <a:t>,</a:t>
            </a:r>
          </a:p>
          <a:p>
            <a:pPr algn="just"/>
            <a:r>
              <a:rPr lang="nn-NO" sz="3200" b="1" dirty="0"/>
              <a:t>jika kita tidak perlu mengubah nilai default yang telah diberikan.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96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 lnSpcReduction="10000"/>
          </a:bodyPr>
          <a:lstStyle/>
          <a:p>
            <a:r>
              <a:rPr lang="en-US" sz="3200" dirty="0">
                <a:solidFill>
                  <a:srgbClr val="FFFF00"/>
                </a:solidFill>
              </a:rPr>
              <a:t>Your username admin</a:t>
            </a:r>
          </a:p>
          <a:p>
            <a:r>
              <a:rPr lang="en-US" sz="3200" dirty="0">
                <a:solidFill>
                  <a:srgbClr val="FFFF00"/>
                </a:solidFill>
              </a:rPr>
              <a:t>Your password </a:t>
            </a:r>
            <a:r>
              <a:rPr lang="en-US" sz="3200" dirty="0" err="1" smtClean="0">
                <a:solidFill>
                  <a:srgbClr val="FFFF00"/>
                </a:solidFill>
              </a:rPr>
              <a:t>aa</a:t>
            </a:r>
            <a:endParaRPr lang="en-US" sz="3200" dirty="0" smtClean="0">
              <a:solidFill>
                <a:srgbClr val="FFFF00"/>
              </a:solidFill>
            </a:endParaRPr>
          </a:p>
          <a:p>
            <a:endParaRPr lang="en-US" sz="3200" dirty="0">
              <a:solidFill>
                <a:srgbClr val="FFFF00"/>
              </a:solidFill>
            </a:endParaRPr>
          </a:p>
          <a:p>
            <a:r>
              <a:rPr lang="en-US" sz="3200" dirty="0">
                <a:solidFill>
                  <a:srgbClr val="FFFF00"/>
                </a:solidFill>
              </a:rPr>
              <a:t>Your username </a:t>
            </a:r>
            <a:r>
              <a:rPr lang="en-US" sz="3200" dirty="0" err="1">
                <a:solidFill>
                  <a:srgbClr val="FFFF00"/>
                </a:solidFill>
              </a:rPr>
              <a:t>tamu</a:t>
            </a:r>
            <a:endParaRPr lang="en-US" sz="3200" dirty="0">
              <a:solidFill>
                <a:srgbClr val="FFFF00"/>
              </a:solidFill>
            </a:endParaRPr>
          </a:p>
          <a:p>
            <a:r>
              <a:rPr lang="en-US" sz="3200" dirty="0">
                <a:solidFill>
                  <a:srgbClr val="FFFF00"/>
                </a:solidFill>
              </a:rPr>
              <a:t>Your password </a:t>
            </a:r>
            <a:r>
              <a:rPr lang="en-US" sz="3200" dirty="0" err="1" smtClean="0">
                <a:solidFill>
                  <a:srgbClr val="FFFF00"/>
                </a:solidFill>
              </a:rPr>
              <a:t>aa</a:t>
            </a:r>
            <a:endParaRPr lang="en-US" sz="3200" dirty="0" smtClean="0">
              <a:solidFill>
                <a:srgbClr val="FFFF00"/>
              </a:solidFill>
            </a:endParaRPr>
          </a:p>
          <a:p>
            <a:endParaRPr lang="en-US" sz="3200" dirty="0">
              <a:solidFill>
                <a:srgbClr val="FFFF00"/>
              </a:solidFill>
            </a:endParaRPr>
          </a:p>
          <a:p>
            <a:r>
              <a:rPr lang="en-US" sz="3200" dirty="0">
                <a:solidFill>
                  <a:srgbClr val="FFFF00"/>
                </a:solidFill>
              </a:rPr>
              <a:t>Your username </a:t>
            </a:r>
            <a:r>
              <a:rPr lang="en-US" sz="3200" dirty="0" err="1">
                <a:solidFill>
                  <a:srgbClr val="FFFF00"/>
                </a:solidFill>
              </a:rPr>
              <a:t>tamu</a:t>
            </a:r>
            <a:endParaRPr lang="en-US" sz="3200" dirty="0">
              <a:solidFill>
                <a:srgbClr val="FFFF00"/>
              </a:solidFill>
            </a:endParaRPr>
          </a:p>
          <a:p>
            <a:r>
              <a:rPr lang="en-US" sz="3200" dirty="0">
                <a:solidFill>
                  <a:srgbClr val="FFFF00"/>
                </a:solidFill>
              </a:rPr>
              <a:t>Your password </a:t>
            </a:r>
            <a:r>
              <a:rPr lang="en-US" sz="3200" dirty="0" err="1">
                <a:solidFill>
                  <a:srgbClr val="FFFF00"/>
                </a:solidFill>
              </a:rPr>
              <a:t>katakunci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96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 lnSpcReduction="10000"/>
          </a:bodyPr>
          <a:lstStyle/>
          <a:p>
            <a:r>
              <a:rPr lang="en-US" sz="3200" dirty="0">
                <a:solidFill>
                  <a:srgbClr val="FFFF00"/>
                </a:solidFill>
              </a:rPr>
              <a:t>Your username admin</a:t>
            </a:r>
          </a:p>
          <a:p>
            <a:r>
              <a:rPr lang="en-US" sz="3200" dirty="0">
                <a:solidFill>
                  <a:srgbClr val="FFFF00"/>
                </a:solidFill>
              </a:rPr>
              <a:t>Your password </a:t>
            </a:r>
            <a:r>
              <a:rPr lang="en-US" sz="3200" dirty="0" err="1" smtClean="0">
                <a:solidFill>
                  <a:srgbClr val="FFFF00"/>
                </a:solidFill>
              </a:rPr>
              <a:t>aa</a:t>
            </a:r>
            <a:endParaRPr lang="en-US" sz="3200" dirty="0" smtClean="0">
              <a:solidFill>
                <a:srgbClr val="FFFF00"/>
              </a:solidFill>
            </a:endParaRPr>
          </a:p>
          <a:p>
            <a:endParaRPr lang="en-US" sz="3200" dirty="0">
              <a:solidFill>
                <a:srgbClr val="FFFF00"/>
              </a:solidFill>
            </a:endParaRPr>
          </a:p>
          <a:p>
            <a:r>
              <a:rPr lang="en-US" sz="3200" dirty="0">
                <a:solidFill>
                  <a:srgbClr val="FFFF00"/>
                </a:solidFill>
              </a:rPr>
              <a:t>Your username </a:t>
            </a:r>
            <a:r>
              <a:rPr lang="en-US" sz="3200" dirty="0" err="1">
                <a:solidFill>
                  <a:srgbClr val="FFFF00"/>
                </a:solidFill>
              </a:rPr>
              <a:t>tamu</a:t>
            </a:r>
            <a:endParaRPr lang="en-US" sz="3200" dirty="0">
              <a:solidFill>
                <a:srgbClr val="FFFF00"/>
              </a:solidFill>
            </a:endParaRPr>
          </a:p>
          <a:p>
            <a:r>
              <a:rPr lang="en-US" sz="3200" dirty="0">
                <a:solidFill>
                  <a:srgbClr val="FFFF00"/>
                </a:solidFill>
              </a:rPr>
              <a:t>Your password </a:t>
            </a:r>
            <a:r>
              <a:rPr lang="en-US" sz="3200" dirty="0" err="1" smtClean="0">
                <a:solidFill>
                  <a:srgbClr val="FFFF00"/>
                </a:solidFill>
              </a:rPr>
              <a:t>aa</a:t>
            </a:r>
            <a:endParaRPr lang="en-US" sz="3200" dirty="0" smtClean="0">
              <a:solidFill>
                <a:srgbClr val="FFFF00"/>
              </a:solidFill>
            </a:endParaRPr>
          </a:p>
          <a:p>
            <a:endParaRPr lang="en-US" sz="3200" dirty="0">
              <a:solidFill>
                <a:srgbClr val="FFFF00"/>
              </a:solidFill>
            </a:endParaRPr>
          </a:p>
          <a:p>
            <a:r>
              <a:rPr lang="en-US" sz="3200" dirty="0">
                <a:solidFill>
                  <a:srgbClr val="FFFF00"/>
                </a:solidFill>
              </a:rPr>
              <a:t>Your username </a:t>
            </a:r>
            <a:r>
              <a:rPr lang="en-US" sz="3200" dirty="0" err="1">
                <a:solidFill>
                  <a:srgbClr val="FFFF00"/>
                </a:solidFill>
              </a:rPr>
              <a:t>tamu</a:t>
            </a:r>
            <a:endParaRPr lang="en-US" sz="3200" dirty="0">
              <a:solidFill>
                <a:srgbClr val="FFFF00"/>
              </a:solidFill>
            </a:endParaRPr>
          </a:p>
          <a:p>
            <a:r>
              <a:rPr lang="en-US" sz="3200" dirty="0">
                <a:solidFill>
                  <a:srgbClr val="FFFF00"/>
                </a:solidFill>
              </a:rPr>
              <a:t>Your password </a:t>
            </a:r>
            <a:r>
              <a:rPr lang="en-US" sz="3200" dirty="0" err="1">
                <a:solidFill>
                  <a:srgbClr val="FFFF00"/>
                </a:solidFill>
              </a:rPr>
              <a:t>katakunci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36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Dengan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membandingkan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antara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isi</a:t>
            </a:r>
            <a:r>
              <a:rPr lang="en-US" sz="3200" b="1" dirty="0" smtClean="0">
                <a:solidFill>
                  <a:srgbClr val="FFFF00"/>
                </a:solidFill>
              </a:rPr>
              <a:t> program </a:t>
            </a:r>
            <a:r>
              <a:rPr lang="en-US" sz="3200" b="1" dirty="0" err="1" smtClean="0">
                <a:solidFill>
                  <a:srgbClr val="FFFF00"/>
                </a:solidFill>
              </a:rPr>
              <a:t>dan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hasilnya</a:t>
            </a:r>
            <a:r>
              <a:rPr lang="en-US" sz="3200" b="1" dirty="0" smtClean="0">
                <a:solidFill>
                  <a:srgbClr val="FFFF00"/>
                </a:solidFill>
              </a:rPr>
              <a:t> di </a:t>
            </a:r>
            <a:r>
              <a:rPr lang="en-US" sz="3200" b="1" dirty="0" err="1" smtClean="0">
                <a:solidFill>
                  <a:srgbClr val="FFFF00"/>
                </a:solidFill>
              </a:rPr>
              <a:t>atas</a:t>
            </a:r>
            <a:r>
              <a:rPr lang="en-US" sz="3200" b="1" dirty="0" smtClean="0">
                <a:solidFill>
                  <a:srgbClr val="FFFF00"/>
                </a:solidFill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</a:rPr>
              <a:t>dapat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kita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simpulkan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bahwa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penyalinan</a:t>
            </a:r>
            <a:r>
              <a:rPr lang="en-US" sz="3200" b="1" dirty="0" smtClean="0">
                <a:solidFill>
                  <a:srgbClr val="FFFF00"/>
                </a:solidFill>
              </a:rPr>
              <a:t> argument </a:t>
            </a:r>
            <a:r>
              <a:rPr lang="en-US" sz="3200" b="1" dirty="0" err="1" smtClean="0">
                <a:solidFill>
                  <a:srgbClr val="FFFF00"/>
                </a:solidFill>
              </a:rPr>
              <a:t>tetap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mengikuti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kaidah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urutan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pada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ssat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dideklarasikan</a:t>
            </a:r>
            <a:endParaRPr lang="en-US" sz="3200" b="1" dirty="0" smtClean="0">
              <a:solidFill>
                <a:srgbClr val="FFFF00"/>
              </a:solidFill>
            </a:endParaRPr>
          </a:p>
          <a:p>
            <a:pPr algn="just"/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41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/>
              <a:t>Anda</a:t>
            </a:r>
            <a:r>
              <a:rPr lang="en-US" sz="3200" b="1" dirty="0"/>
              <a:t> </a:t>
            </a:r>
            <a:r>
              <a:rPr lang="en-US" sz="3200" b="1" dirty="0" err="1"/>
              <a:t>tidak</a:t>
            </a:r>
            <a:r>
              <a:rPr lang="en-US" sz="3200" b="1" dirty="0"/>
              <a:t> </a:t>
            </a:r>
            <a:r>
              <a:rPr lang="en-US" sz="3200" b="1" dirty="0" err="1"/>
              <a:t>diperbolehkan</a:t>
            </a:r>
            <a:r>
              <a:rPr lang="en-US" sz="3200" b="1" dirty="0"/>
              <a:t> </a:t>
            </a:r>
            <a:r>
              <a:rPr lang="en-US" sz="3200" b="1" dirty="0" err="1"/>
              <a:t>mendefinisikan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seperti</a:t>
            </a:r>
            <a:r>
              <a:rPr lang="en-US" sz="3200" b="1" dirty="0"/>
              <a:t> </a:t>
            </a:r>
            <a:r>
              <a:rPr lang="en-US" sz="3200" b="1" dirty="0" err="1"/>
              <a:t>ini</a:t>
            </a:r>
            <a:r>
              <a:rPr lang="en-US" sz="3200" b="1" dirty="0" smtClean="0"/>
              <a:t>:</a:t>
            </a:r>
          </a:p>
          <a:p>
            <a:endParaRPr lang="en-US" sz="3200" dirty="0"/>
          </a:p>
          <a:p>
            <a:r>
              <a:rPr lang="en-US" sz="3200" dirty="0" err="1">
                <a:solidFill>
                  <a:srgbClr val="FFFF00"/>
                </a:solidFill>
              </a:rPr>
              <a:t>def</a:t>
            </a:r>
            <a:r>
              <a:rPr lang="en-US" sz="3200" dirty="0">
                <a:solidFill>
                  <a:srgbClr val="FFFF00"/>
                </a:solidFill>
              </a:rPr>
              <a:t> login(username="admin", password):</a:t>
            </a:r>
          </a:p>
          <a:p>
            <a:r>
              <a:rPr lang="en-US" sz="3200" dirty="0">
                <a:solidFill>
                  <a:srgbClr val="FFFF00"/>
                </a:solidFill>
              </a:rPr>
              <a:t>print "Your username ",username</a:t>
            </a:r>
          </a:p>
          <a:p>
            <a:r>
              <a:rPr lang="en-US" sz="3200" dirty="0">
                <a:solidFill>
                  <a:srgbClr val="FFFF00"/>
                </a:solidFill>
              </a:rPr>
              <a:t>print "Your password ",password</a:t>
            </a:r>
          </a:p>
          <a:p>
            <a:r>
              <a:rPr lang="en-US" sz="3200" dirty="0">
                <a:solidFill>
                  <a:srgbClr val="FFFF00"/>
                </a:solidFill>
              </a:rPr>
              <a:t>print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6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dirty="0"/>
              <a:t>Akan </a:t>
            </a:r>
            <a:r>
              <a:rPr lang="en-US" sz="3200" dirty="0" err="1"/>
              <a:t>tetapi</a:t>
            </a:r>
            <a:r>
              <a:rPr lang="en-US" sz="3200" dirty="0"/>
              <a:t> </a:t>
            </a:r>
            <a:r>
              <a:rPr lang="en-US" sz="3200" dirty="0" err="1"/>
              <a:t>Anda</a:t>
            </a:r>
            <a:r>
              <a:rPr lang="en-US" sz="3200" dirty="0"/>
              <a:t> </a:t>
            </a:r>
            <a:r>
              <a:rPr lang="en-US" sz="3200" dirty="0" err="1"/>
              <a:t>bisa</a:t>
            </a:r>
            <a:r>
              <a:rPr lang="en-US" sz="3200" dirty="0"/>
              <a:t> </a:t>
            </a:r>
            <a:r>
              <a:rPr lang="en-US" sz="3200" dirty="0" err="1"/>
              <a:t>mendeklarasikan</a:t>
            </a:r>
            <a:r>
              <a:rPr lang="en-US" sz="3200" dirty="0"/>
              <a:t> </a:t>
            </a:r>
            <a:r>
              <a:rPr lang="en-US" sz="3200" dirty="0" err="1"/>
              <a:t>fungsi</a:t>
            </a:r>
            <a:r>
              <a:rPr lang="en-US" sz="3200" dirty="0"/>
              <a:t> </a:t>
            </a:r>
            <a:r>
              <a:rPr lang="en-US" sz="3200" dirty="0" err="1"/>
              <a:t>seperti</a:t>
            </a:r>
            <a:r>
              <a:rPr lang="en-US" sz="3200" dirty="0"/>
              <a:t> </a:t>
            </a:r>
            <a:r>
              <a:rPr lang="en-US" sz="3200" dirty="0" err="1"/>
              <a:t>potongan</a:t>
            </a:r>
            <a:r>
              <a:rPr lang="en-US" sz="3200" dirty="0"/>
              <a:t> program </a:t>
            </a:r>
            <a:r>
              <a:rPr lang="en-US" sz="3200" dirty="0" err="1"/>
              <a:t>berikut</a:t>
            </a:r>
            <a:r>
              <a:rPr lang="en-US" sz="3200" dirty="0" smtClean="0"/>
              <a:t>.</a:t>
            </a:r>
          </a:p>
          <a:p>
            <a:pPr algn="just"/>
            <a:endParaRPr lang="en-US" sz="3200" dirty="0"/>
          </a:p>
          <a:p>
            <a:r>
              <a:rPr lang="en-US" sz="3200" b="1" dirty="0" err="1">
                <a:solidFill>
                  <a:srgbClr val="FFFF00"/>
                </a:solidFill>
              </a:rPr>
              <a:t>def</a:t>
            </a:r>
            <a:r>
              <a:rPr lang="en-US" sz="3200" b="1" dirty="0">
                <a:solidFill>
                  <a:srgbClr val="FFFF00"/>
                </a:solidFill>
              </a:rPr>
              <a:t> login(username, password="</a:t>
            </a:r>
            <a:r>
              <a:rPr lang="en-US" sz="3200" b="1" dirty="0" err="1">
                <a:solidFill>
                  <a:srgbClr val="FFFF00"/>
                </a:solidFill>
              </a:rPr>
              <a:t>aa</a:t>
            </a:r>
            <a:r>
              <a:rPr lang="en-US" sz="3200" b="1" dirty="0">
                <a:solidFill>
                  <a:srgbClr val="FFFF00"/>
                </a:solidFill>
              </a:rPr>
              <a:t>"):</a:t>
            </a:r>
          </a:p>
          <a:p>
            <a:r>
              <a:rPr lang="en-US" sz="3200" b="1" dirty="0">
                <a:solidFill>
                  <a:srgbClr val="FFFF00"/>
                </a:solidFill>
              </a:rPr>
              <a:t>print "Your username ",username</a:t>
            </a:r>
          </a:p>
          <a:p>
            <a:r>
              <a:rPr lang="en-US" sz="3200" b="1" dirty="0">
                <a:solidFill>
                  <a:srgbClr val="FFFF00"/>
                </a:solidFill>
              </a:rPr>
              <a:t>print "Your password ",password</a:t>
            </a:r>
          </a:p>
          <a:p>
            <a:r>
              <a:rPr lang="en-US" sz="3200" b="1" dirty="0">
                <a:solidFill>
                  <a:srgbClr val="FFFF00"/>
                </a:solidFill>
              </a:rPr>
              <a:t>print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76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 smtClean="0"/>
              <a:t>Jadi</a:t>
            </a:r>
            <a:r>
              <a:rPr lang="en-US" sz="3200" b="1" dirty="0" smtClean="0"/>
              <a:t> </a:t>
            </a:r>
            <a:r>
              <a:rPr lang="en-US" sz="3200" b="1" dirty="0" err="1"/>
              <a:t>nilai</a:t>
            </a:r>
            <a:r>
              <a:rPr lang="en-US" sz="3200" b="1" dirty="0"/>
              <a:t> default </a:t>
            </a:r>
            <a:r>
              <a:rPr lang="en-US" sz="3200" b="1" dirty="0" err="1"/>
              <a:t>hanya</a:t>
            </a:r>
            <a:r>
              <a:rPr lang="en-US" sz="3200" b="1" dirty="0"/>
              <a:t> </a:t>
            </a:r>
            <a:r>
              <a:rPr lang="en-US" sz="3200" b="1" dirty="0" err="1"/>
              <a:t>boleh</a:t>
            </a:r>
            <a:r>
              <a:rPr lang="en-US" sz="3200" b="1" dirty="0"/>
              <a:t> </a:t>
            </a:r>
            <a:r>
              <a:rPr lang="en-US" sz="3200" b="1" dirty="0" err="1"/>
              <a:t>diberikan</a:t>
            </a:r>
            <a:r>
              <a:rPr lang="en-US" sz="3200" b="1" dirty="0"/>
              <a:t> </a:t>
            </a:r>
            <a:r>
              <a:rPr lang="en-US" sz="3200" b="1" dirty="0" err="1"/>
              <a:t>kepada</a:t>
            </a:r>
            <a:r>
              <a:rPr lang="en-US" sz="3200" b="1" dirty="0"/>
              <a:t> </a:t>
            </a:r>
            <a:r>
              <a:rPr lang="en-US" sz="3200" b="1" dirty="0" err="1"/>
              <a:t>deretan</a:t>
            </a:r>
            <a:r>
              <a:rPr lang="en-US" sz="3200" b="1" dirty="0"/>
              <a:t> </a:t>
            </a:r>
            <a:r>
              <a:rPr lang="en-US" sz="3200" b="1" dirty="0" err="1"/>
              <a:t>akhir</a:t>
            </a:r>
            <a:r>
              <a:rPr lang="en-US" sz="3200" b="1" dirty="0"/>
              <a:t> parameter. </a:t>
            </a:r>
            <a:endParaRPr lang="en-US" sz="3200" b="1" dirty="0" smtClean="0"/>
          </a:p>
          <a:p>
            <a:pPr algn="just"/>
            <a:endParaRPr lang="en-US" sz="3200" b="1" dirty="0" smtClean="0"/>
          </a:p>
          <a:p>
            <a:pPr algn="just"/>
            <a:r>
              <a:rPr lang="en-US" sz="3200" b="1" dirty="0" err="1" smtClean="0"/>
              <a:t>Setelah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pemberian</a:t>
            </a:r>
            <a:r>
              <a:rPr lang="en-US" sz="3200" b="1" dirty="0"/>
              <a:t> </a:t>
            </a:r>
            <a:r>
              <a:rPr lang="en-US" sz="3200" b="1" dirty="0" err="1" smtClean="0"/>
              <a:t>nilai</a:t>
            </a:r>
            <a:r>
              <a:rPr lang="en-US" sz="3200" b="1" dirty="0" smtClean="0"/>
              <a:t> </a:t>
            </a:r>
            <a:r>
              <a:rPr lang="en-US" sz="3200" b="1" dirty="0"/>
              <a:t>default, </a:t>
            </a:r>
            <a:r>
              <a:rPr lang="en-US" sz="3200" b="1" dirty="0" err="1"/>
              <a:t>semua</a:t>
            </a:r>
            <a:r>
              <a:rPr lang="en-US" sz="3200" b="1" dirty="0"/>
              <a:t> parameter di </a:t>
            </a:r>
            <a:r>
              <a:rPr lang="en-US" sz="3200" b="1" dirty="0" err="1"/>
              <a:t>belakangnya</a:t>
            </a:r>
            <a:r>
              <a:rPr lang="en-US" sz="3200" b="1" dirty="0"/>
              <a:t> </a:t>
            </a:r>
            <a:r>
              <a:rPr lang="en-US" sz="3200" b="1" dirty="0" err="1"/>
              <a:t>juga</a:t>
            </a:r>
            <a:r>
              <a:rPr lang="en-US" sz="3200" b="1" dirty="0"/>
              <a:t> </a:t>
            </a:r>
            <a:r>
              <a:rPr lang="en-US" sz="3200" b="1" dirty="0" err="1"/>
              <a:t>harus</a:t>
            </a:r>
            <a:r>
              <a:rPr lang="en-US" sz="3200" b="1" dirty="0"/>
              <a:t> </a:t>
            </a:r>
            <a:r>
              <a:rPr lang="en-US" sz="3200" b="1" dirty="0" err="1"/>
              <a:t>diberi</a:t>
            </a:r>
            <a:r>
              <a:rPr lang="en-US" sz="3200" b="1" dirty="0"/>
              <a:t> </a:t>
            </a:r>
            <a:r>
              <a:rPr lang="en-US" sz="3200" b="1" dirty="0" err="1"/>
              <a:t>nilai</a:t>
            </a:r>
            <a:r>
              <a:rPr lang="en-US" sz="3200" b="1" dirty="0"/>
              <a:t> default</a:t>
            </a:r>
            <a:r>
              <a:rPr lang="en-US" sz="3200" b="1" dirty="0" smtClean="0"/>
              <a:t>.</a:t>
            </a:r>
          </a:p>
          <a:p>
            <a:pPr algn="just"/>
            <a:endParaRPr lang="en-US" sz="3200" b="1" dirty="0">
              <a:solidFill>
                <a:srgbClr val="FFFF00"/>
              </a:solidFill>
            </a:endParaRPr>
          </a:p>
          <a:p>
            <a:pPr algn="just"/>
            <a:r>
              <a:rPr lang="en-US" sz="3200" b="1" dirty="0" err="1"/>
              <a:t>Satu</a:t>
            </a:r>
            <a:r>
              <a:rPr lang="en-US" sz="3200" b="1" dirty="0"/>
              <a:t> </a:t>
            </a:r>
            <a:r>
              <a:rPr lang="en-US" sz="3200" b="1" dirty="0" err="1"/>
              <a:t>catatan</a:t>
            </a:r>
            <a:r>
              <a:rPr lang="en-US" sz="3200" b="1" dirty="0"/>
              <a:t>, </a:t>
            </a:r>
            <a:r>
              <a:rPr lang="en-US" sz="3200" b="1" dirty="0" err="1" smtClean="0"/>
              <a:t>nilai</a:t>
            </a:r>
            <a:r>
              <a:rPr lang="en-US" sz="3200" b="1" dirty="0"/>
              <a:t> </a:t>
            </a:r>
            <a:r>
              <a:rPr lang="en-US" sz="3200" b="1" dirty="0" err="1" smtClean="0"/>
              <a:t>awal</a:t>
            </a:r>
            <a:r>
              <a:rPr lang="en-US" sz="3200" b="1" dirty="0" smtClean="0"/>
              <a:t> </a:t>
            </a:r>
            <a:r>
              <a:rPr lang="en-US" sz="3200" b="1" dirty="0" err="1"/>
              <a:t>argumen</a:t>
            </a:r>
            <a:r>
              <a:rPr lang="en-US" sz="3200" b="1" dirty="0"/>
              <a:t> </a:t>
            </a:r>
            <a:r>
              <a:rPr lang="en-US" sz="3200" b="1" dirty="0" err="1"/>
              <a:t>akan</a:t>
            </a:r>
            <a:r>
              <a:rPr lang="en-US" sz="3200" b="1" dirty="0"/>
              <a:t> </a:t>
            </a:r>
            <a:r>
              <a:rPr lang="en-US" sz="3200" b="1" dirty="0" err="1"/>
              <a:t>dievaluasi</a:t>
            </a:r>
            <a:r>
              <a:rPr lang="en-US" sz="3200" b="1" dirty="0"/>
              <a:t> </a:t>
            </a:r>
            <a:r>
              <a:rPr lang="en-US" sz="3200" b="1" dirty="0" err="1"/>
              <a:t>pada</a:t>
            </a:r>
            <a:r>
              <a:rPr lang="en-US" sz="3200" b="1" dirty="0"/>
              <a:t> </a:t>
            </a:r>
            <a:r>
              <a:rPr lang="en-US" sz="3200" b="1" dirty="0" err="1"/>
              <a:t>saat</a:t>
            </a:r>
            <a:r>
              <a:rPr lang="en-US" sz="3200" b="1" dirty="0"/>
              <a:t> </a:t>
            </a:r>
            <a:r>
              <a:rPr lang="en-US" sz="3200" b="1" dirty="0" err="1"/>
              <a:t>dideklarasikan</a:t>
            </a:r>
            <a:r>
              <a:rPr lang="en-US" sz="3200" b="1" dirty="0"/>
              <a:t>. </a:t>
            </a:r>
            <a:r>
              <a:rPr lang="en-US" sz="3200" b="1" dirty="0" err="1"/>
              <a:t>Perhatikan</a:t>
            </a:r>
            <a:r>
              <a:rPr lang="en-US" sz="3200" b="1" dirty="0"/>
              <a:t> </a:t>
            </a:r>
            <a:r>
              <a:rPr lang="en-US" sz="3200" b="1" dirty="0" err="1"/>
              <a:t>contoh</a:t>
            </a:r>
            <a:r>
              <a:rPr lang="en-US" sz="3200" b="1" dirty="0"/>
              <a:t> </a:t>
            </a:r>
            <a:r>
              <a:rPr lang="en-US" sz="3200" b="1" dirty="0" err="1"/>
              <a:t>berikut</a:t>
            </a:r>
            <a:r>
              <a:rPr lang="en-US" sz="3200" b="1" dirty="0"/>
              <a:t>.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22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 fontScale="92500" lnSpcReduction="20000"/>
          </a:bodyPr>
          <a:lstStyle/>
          <a:p>
            <a:r>
              <a:rPr lang="en-US" sz="3200" dirty="0" smtClean="0"/>
              <a:t>username="</a:t>
            </a:r>
            <a:r>
              <a:rPr lang="en-US" sz="3200" dirty="0"/>
              <a:t>admin"</a:t>
            </a:r>
          </a:p>
          <a:p>
            <a:r>
              <a:rPr lang="en-US" sz="3200" dirty="0" smtClean="0"/>
              <a:t>password</a:t>
            </a:r>
            <a:r>
              <a:rPr lang="en-US" sz="3200" dirty="0"/>
              <a:t>="</a:t>
            </a:r>
            <a:r>
              <a:rPr lang="en-US" sz="3200" dirty="0" err="1"/>
              <a:t>aa</a:t>
            </a:r>
            <a:r>
              <a:rPr lang="en-US" sz="3200" dirty="0"/>
              <a:t>"</a:t>
            </a:r>
          </a:p>
          <a:p>
            <a:r>
              <a:rPr lang="en-US" sz="3200" dirty="0" err="1"/>
              <a:t>def</a:t>
            </a:r>
            <a:r>
              <a:rPr lang="en-US" sz="3200" dirty="0"/>
              <a:t> login(username=</a:t>
            </a:r>
            <a:r>
              <a:rPr lang="en-US" sz="3200" dirty="0" err="1"/>
              <a:t>usernm</a:t>
            </a:r>
            <a:r>
              <a:rPr lang="en-US" sz="3200" dirty="0"/>
              <a:t>, password=</a:t>
            </a:r>
            <a:r>
              <a:rPr lang="en-US" sz="3200" dirty="0" err="1"/>
              <a:t>passwd</a:t>
            </a:r>
            <a:r>
              <a:rPr lang="en-US" sz="3200" dirty="0"/>
              <a:t>):</a:t>
            </a:r>
          </a:p>
          <a:p>
            <a:r>
              <a:rPr lang="en-US" sz="3200" dirty="0"/>
              <a:t>print "Your username ",username</a:t>
            </a:r>
          </a:p>
          <a:p>
            <a:r>
              <a:rPr lang="en-US" sz="3200" dirty="0"/>
              <a:t>print "Your password ",password</a:t>
            </a:r>
          </a:p>
          <a:p>
            <a:r>
              <a:rPr lang="en-US" sz="3200" dirty="0"/>
              <a:t>print</a:t>
            </a:r>
          </a:p>
          <a:p>
            <a:r>
              <a:rPr lang="en-US" sz="3200" dirty="0" err="1"/>
              <a:t>usernm</a:t>
            </a:r>
            <a:r>
              <a:rPr lang="en-US" sz="3200" dirty="0"/>
              <a:t>="</a:t>
            </a:r>
            <a:r>
              <a:rPr lang="en-US" sz="3200" dirty="0" err="1"/>
              <a:t>tamu</a:t>
            </a:r>
            <a:r>
              <a:rPr lang="en-US" sz="3200" dirty="0"/>
              <a:t>"</a:t>
            </a:r>
          </a:p>
          <a:p>
            <a:r>
              <a:rPr lang="en-US" sz="3200" dirty="0" err="1"/>
              <a:t>passwd</a:t>
            </a:r>
            <a:r>
              <a:rPr lang="en-US" sz="3200" dirty="0"/>
              <a:t>="cc"</a:t>
            </a:r>
          </a:p>
          <a:p>
            <a:r>
              <a:rPr lang="en-US" sz="3200" dirty="0"/>
              <a:t>login()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12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r>
              <a:rPr lang="en-US" sz="2800" dirty="0" err="1"/>
              <a:t>Hasilnya</a:t>
            </a:r>
            <a:r>
              <a:rPr lang="en-US" sz="2800" dirty="0" smtClean="0"/>
              <a:t>:</a:t>
            </a:r>
          </a:p>
          <a:p>
            <a:endParaRPr lang="en-US" sz="2800" b="1" dirty="0">
              <a:solidFill>
                <a:srgbClr val="FFFF00"/>
              </a:solidFill>
            </a:endParaRPr>
          </a:p>
          <a:p>
            <a:r>
              <a:rPr lang="en-US" sz="2800" b="1" dirty="0">
                <a:solidFill>
                  <a:srgbClr val="FFFF00"/>
                </a:solidFill>
              </a:rPr>
              <a:t>Your username admin</a:t>
            </a:r>
          </a:p>
          <a:p>
            <a:r>
              <a:rPr lang="en-US" sz="2800" b="1" dirty="0">
                <a:solidFill>
                  <a:srgbClr val="FFFF00"/>
                </a:solidFill>
              </a:rPr>
              <a:t>Your password </a:t>
            </a:r>
            <a:r>
              <a:rPr lang="en-US" sz="2800" b="1" dirty="0" err="1">
                <a:solidFill>
                  <a:srgbClr val="FFFF00"/>
                </a:solidFill>
              </a:rPr>
              <a:t>aa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58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yang </a:t>
            </a:r>
            <a:r>
              <a:rPr lang="en-US" dirty="0" err="1" smtClean="0"/>
              <a:t>berubah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>
                <a:solidFill>
                  <a:srgbClr val="FFFF00"/>
                </a:solidFill>
              </a:rPr>
              <a:t>Terdapat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dua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lambang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khusus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dalam</a:t>
            </a:r>
            <a:r>
              <a:rPr lang="en-US" sz="3200" b="1" dirty="0">
                <a:solidFill>
                  <a:srgbClr val="FFFF00"/>
                </a:solidFill>
              </a:rPr>
              <a:t> Python </a:t>
            </a:r>
            <a:r>
              <a:rPr lang="en-US" sz="3200" b="1" dirty="0" err="1">
                <a:solidFill>
                  <a:srgbClr val="FFFF00"/>
                </a:solidFill>
              </a:rPr>
              <a:t>untuk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menerima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argumen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dengan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jumlah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smtClean="0">
                <a:solidFill>
                  <a:srgbClr val="FFFF00"/>
                </a:solidFill>
              </a:rPr>
              <a:t>yang </a:t>
            </a:r>
            <a:r>
              <a:rPr lang="en-US" sz="3200" b="1" dirty="0" err="1" smtClean="0">
                <a:solidFill>
                  <a:srgbClr val="FFFF00"/>
                </a:solidFill>
              </a:rPr>
              <a:t>berubah-ubah</a:t>
            </a:r>
            <a:r>
              <a:rPr lang="en-US" sz="3200" b="1" dirty="0">
                <a:solidFill>
                  <a:srgbClr val="FFFF00"/>
                </a:solidFill>
              </a:rPr>
              <a:t>. </a:t>
            </a:r>
            <a:r>
              <a:rPr lang="en-US" sz="3200" b="1" dirty="0" err="1">
                <a:solidFill>
                  <a:srgbClr val="FFFF00"/>
                </a:solidFill>
              </a:rPr>
              <a:t>Lambang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pertama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adalah</a:t>
            </a:r>
            <a:r>
              <a:rPr lang="en-US" sz="3200" b="1" dirty="0">
                <a:solidFill>
                  <a:srgbClr val="FFFF00"/>
                </a:solidFill>
              </a:rPr>
              <a:t> *</a:t>
            </a:r>
            <a:r>
              <a:rPr lang="en-US" sz="3200" b="1" dirty="0" err="1">
                <a:solidFill>
                  <a:srgbClr val="FFFF00"/>
                </a:solidFill>
              </a:rPr>
              <a:t>nama_argumen</a:t>
            </a:r>
            <a:r>
              <a:rPr lang="en-US" sz="3200" b="1" dirty="0">
                <a:solidFill>
                  <a:srgbClr val="FFFF00"/>
                </a:solidFill>
              </a:rPr>
              <a:t>. </a:t>
            </a:r>
            <a:endParaRPr lang="en-US" sz="3200" b="1" dirty="0" smtClean="0">
              <a:solidFill>
                <a:srgbClr val="FFFF00"/>
              </a:solidFill>
            </a:endParaRPr>
          </a:p>
          <a:p>
            <a:pPr algn="just"/>
            <a:endParaRPr lang="en-US" sz="3200" b="1" dirty="0">
              <a:solidFill>
                <a:srgbClr val="FFFF00"/>
              </a:solidFill>
            </a:endParaRPr>
          </a:p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Dengan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memakai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lambang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ini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pada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deklarasi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fungsi</a:t>
            </a:r>
            <a:r>
              <a:rPr lang="en-US" sz="3200" b="1" dirty="0">
                <a:solidFill>
                  <a:srgbClr val="FFFF00"/>
                </a:solidFill>
              </a:rPr>
              <a:t>, Python </a:t>
            </a:r>
            <a:r>
              <a:rPr lang="en-US" sz="3200" b="1" dirty="0" err="1">
                <a:solidFill>
                  <a:srgbClr val="FFFF00"/>
                </a:solidFill>
              </a:rPr>
              <a:t>akan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mengenali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argumen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selain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argumen</a:t>
            </a:r>
            <a:r>
              <a:rPr lang="en-US" sz="3200" b="1" dirty="0">
                <a:solidFill>
                  <a:srgbClr val="FFFF00"/>
                </a:solidFill>
              </a:rPr>
              <a:t> formal </a:t>
            </a:r>
            <a:r>
              <a:rPr lang="en-US" sz="3200" b="1" dirty="0" err="1">
                <a:solidFill>
                  <a:srgbClr val="FFFF00"/>
                </a:solidFill>
              </a:rPr>
              <a:t>sebagai</a:t>
            </a:r>
            <a:r>
              <a:rPr lang="en-US" sz="3200" b="1" dirty="0">
                <a:solidFill>
                  <a:srgbClr val="FFFF00"/>
                </a:solidFill>
              </a:rPr>
              <a:t> tuple. </a:t>
            </a:r>
            <a:endParaRPr lang="en-US" sz="3200" b="1" dirty="0" smtClean="0">
              <a:solidFill>
                <a:srgbClr val="FFFF00"/>
              </a:solidFill>
            </a:endParaRPr>
          </a:p>
          <a:p>
            <a:pPr algn="just"/>
            <a:r>
              <a:rPr lang="en-US" sz="3200" b="1" dirty="0" err="1" smtClean="0">
                <a:solidFill>
                  <a:srgbClr val="FFFF00"/>
                </a:solidFill>
              </a:rPr>
              <a:t>Lihat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kode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berikut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ini</a:t>
            </a:r>
            <a:r>
              <a:rPr lang="en-US" sz="3200" b="1" dirty="0">
                <a:solidFill>
                  <a:srgbClr val="FFFF00"/>
                </a:solidFill>
              </a:rPr>
              <a:t>: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9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yang </a:t>
            </a:r>
            <a:r>
              <a:rPr lang="en-US" dirty="0" err="1" smtClean="0"/>
              <a:t>berubah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r>
              <a:rPr lang="en-US" sz="3200" b="1" dirty="0" err="1"/>
              <a:t>Hasilnya</a:t>
            </a:r>
            <a:r>
              <a:rPr lang="en-US" sz="3200" b="1" dirty="0" smtClean="0"/>
              <a:t>:</a:t>
            </a:r>
          </a:p>
          <a:p>
            <a:endParaRPr lang="en-US" sz="3200" b="1" dirty="0"/>
          </a:p>
          <a:p>
            <a:r>
              <a:rPr lang="en-US" sz="3200" b="1" dirty="0"/>
              <a:t>Your name : </a:t>
            </a:r>
            <a:r>
              <a:rPr lang="en-US" sz="3200" b="1" dirty="0" err="1"/>
              <a:t>tamu</a:t>
            </a:r>
            <a:endParaRPr lang="en-US" sz="3200" b="1" dirty="0"/>
          </a:p>
          <a:p>
            <a:r>
              <a:rPr lang="en-US" sz="3200" b="1" dirty="0"/>
              <a:t>Your password: </a:t>
            </a:r>
            <a:r>
              <a:rPr lang="en-US" sz="3200" b="1" dirty="0" err="1"/>
              <a:t>katakunci</a:t>
            </a:r>
            <a:endParaRPr lang="en-US" sz="3200" b="1" dirty="0"/>
          </a:p>
          <a:p>
            <a:r>
              <a:rPr lang="en-US" sz="3200" b="1" dirty="0"/>
              <a:t>Hobby </a:t>
            </a:r>
            <a:r>
              <a:rPr lang="en-US" sz="3200" b="1" dirty="0" err="1"/>
              <a:t>Anda</a:t>
            </a:r>
            <a:r>
              <a:rPr lang="en-US" sz="3200" b="1" dirty="0"/>
              <a:t> : ('</a:t>
            </a:r>
            <a:r>
              <a:rPr lang="en-US" sz="3200" b="1" dirty="0" err="1"/>
              <a:t>memancing</a:t>
            </a:r>
            <a:r>
              <a:rPr lang="en-US" sz="3200" b="1" dirty="0"/>
              <a:t>', '</a:t>
            </a:r>
            <a:r>
              <a:rPr lang="en-US" sz="3200" b="1" dirty="0" err="1"/>
              <a:t>membaca</a:t>
            </a:r>
            <a:r>
              <a:rPr lang="en-US" sz="3200" b="1" dirty="0"/>
              <a:t>', '</a:t>
            </a:r>
            <a:r>
              <a:rPr lang="en-US" sz="3200" b="1" dirty="0" err="1"/>
              <a:t>olahraga</a:t>
            </a:r>
            <a:r>
              <a:rPr lang="en-US" sz="3200" b="1" dirty="0"/>
              <a:t>')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81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yang </a:t>
            </a:r>
            <a:r>
              <a:rPr lang="en-US" dirty="0" err="1" smtClean="0"/>
              <a:t>berubah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r>
              <a:rPr lang="en-US" sz="3200" b="1" dirty="0" err="1"/>
              <a:t>Untuk</a:t>
            </a:r>
            <a:r>
              <a:rPr lang="en-US" sz="3200" b="1" dirty="0"/>
              <a:t> </a:t>
            </a:r>
            <a:r>
              <a:rPr lang="en-US" sz="3200" b="1" dirty="0" err="1"/>
              <a:t>memanggil</a:t>
            </a:r>
            <a:r>
              <a:rPr lang="en-US" sz="3200" b="1" dirty="0"/>
              <a:t> </a:t>
            </a:r>
            <a:r>
              <a:rPr lang="en-US" sz="3200" b="1" dirty="0" err="1"/>
              <a:t>fungsi</a:t>
            </a:r>
            <a:r>
              <a:rPr lang="en-US" sz="3200" b="1" dirty="0"/>
              <a:t> yang </a:t>
            </a:r>
            <a:r>
              <a:rPr lang="en-US" sz="3200" b="1" dirty="0" err="1"/>
              <a:t>mempunyai</a:t>
            </a:r>
            <a:r>
              <a:rPr lang="en-US" sz="3200" b="1" dirty="0"/>
              <a:t> </a:t>
            </a:r>
            <a:r>
              <a:rPr lang="en-US" sz="3200" b="1" dirty="0" err="1"/>
              <a:t>deklarasi</a:t>
            </a:r>
            <a:r>
              <a:rPr lang="en-US" sz="3200" b="1" dirty="0"/>
              <a:t> </a:t>
            </a:r>
            <a:r>
              <a:rPr lang="en-US" sz="3200" b="1" dirty="0" err="1"/>
              <a:t>seperti</a:t>
            </a:r>
            <a:r>
              <a:rPr lang="en-US" sz="3200" b="1" dirty="0"/>
              <a:t> </a:t>
            </a:r>
            <a:r>
              <a:rPr lang="en-US" sz="3200" b="1" dirty="0" err="1"/>
              <a:t>ini</a:t>
            </a:r>
            <a:r>
              <a:rPr lang="en-US" sz="3200" b="1" dirty="0"/>
              <a:t>, </a:t>
            </a:r>
            <a:r>
              <a:rPr lang="en-US" sz="3200" b="1" dirty="0" err="1"/>
              <a:t>kita</a:t>
            </a:r>
            <a:r>
              <a:rPr lang="en-US" sz="3200" b="1" dirty="0"/>
              <a:t> </a:t>
            </a:r>
            <a:r>
              <a:rPr lang="en-US" sz="3200" b="1" dirty="0" err="1"/>
              <a:t>cukup</a:t>
            </a:r>
            <a:r>
              <a:rPr lang="en-US" sz="3200" b="1" dirty="0"/>
              <a:t> </a:t>
            </a:r>
            <a:r>
              <a:rPr lang="en-US" sz="3200" b="1" dirty="0" err="1" smtClean="0"/>
              <a:t>memberikan</a:t>
            </a:r>
            <a:r>
              <a:rPr lang="en-US" sz="3200" b="1" dirty="0"/>
              <a:t> </a:t>
            </a:r>
            <a:r>
              <a:rPr lang="en-US" sz="3200" b="1" dirty="0" err="1" smtClean="0"/>
              <a:t>daftar</a:t>
            </a:r>
            <a:r>
              <a:rPr lang="en-US" sz="3200" b="1" dirty="0" smtClean="0"/>
              <a:t> </a:t>
            </a:r>
            <a:r>
              <a:rPr lang="en-US" sz="3200" b="1" dirty="0" err="1"/>
              <a:t>argumen</a:t>
            </a:r>
            <a:r>
              <a:rPr lang="en-US" sz="3200" b="1" dirty="0"/>
              <a:t> </a:t>
            </a:r>
            <a:r>
              <a:rPr lang="en-US" sz="3200" b="1" dirty="0" err="1"/>
              <a:t>seperti</a:t>
            </a:r>
            <a:r>
              <a:rPr lang="en-US" sz="3200" b="1" dirty="0"/>
              <a:t> </a:t>
            </a:r>
            <a:r>
              <a:rPr lang="en-US" sz="3200" b="1" dirty="0" err="1"/>
              <a:t>argumen</a:t>
            </a:r>
            <a:r>
              <a:rPr lang="en-US" sz="3200" b="1" dirty="0"/>
              <a:t> </a:t>
            </a:r>
            <a:r>
              <a:rPr lang="en-US" sz="3200" b="1" dirty="0" err="1"/>
              <a:t>biasa</a:t>
            </a:r>
            <a:r>
              <a:rPr lang="en-US" sz="3200" b="1" dirty="0"/>
              <a:t>.</a:t>
            </a:r>
          </a:p>
          <a:p>
            <a:r>
              <a:rPr lang="en-US" sz="3200" b="1" dirty="0" err="1"/>
              <a:t>Lambang</a:t>
            </a:r>
            <a:r>
              <a:rPr lang="en-US" sz="3200" b="1" dirty="0"/>
              <a:t> </a:t>
            </a:r>
            <a:r>
              <a:rPr lang="en-US" sz="3200" b="1" dirty="0" err="1"/>
              <a:t>kedua</a:t>
            </a:r>
            <a:r>
              <a:rPr lang="en-US" sz="3200" b="1" dirty="0"/>
              <a:t> </a:t>
            </a:r>
            <a:r>
              <a:rPr lang="en-US" sz="3200" b="1" dirty="0" err="1"/>
              <a:t>adalah</a:t>
            </a:r>
            <a:r>
              <a:rPr lang="en-US" sz="3200" b="1" dirty="0"/>
              <a:t> **</a:t>
            </a:r>
            <a:r>
              <a:rPr lang="en-US" sz="3200" b="1" dirty="0" err="1"/>
              <a:t>nama_argumen</a:t>
            </a:r>
            <a:r>
              <a:rPr lang="en-US" sz="3200" b="1" dirty="0"/>
              <a:t>. </a:t>
            </a:r>
            <a:endParaRPr lang="en-US" sz="3200" b="1" dirty="0" smtClean="0"/>
          </a:p>
          <a:p>
            <a:pPr algn="just"/>
            <a:r>
              <a:rPr lang="en-US" sz="3200" b="1" dirty="0" err="1" smtClean="0"/>
              <a:t>Dengan</a:t>
            </a:r>
            <a:r>
              <a:rPr lang="en-US" sz="3200" b="1" dirty="0" smtClean="0"/>
              <a:t> </a:t>
            </a:r>
            <a:r>
              <a:rPr lang="en-US" sz="3200" b="1" dirty="0" err="1"/>
              <a:t>lambang</a:t>
            </a:r>
            <a:r>
              <a:rPr lang="en-US" sz="3200" b="1" dirty="0"/>
              <a:t> </a:t>
            </a:r>
            <a:r>
              <a:rPr lang="en-US" sz="3200" b="1" dirty="0" err="1"/>
              <a:t>ini</a:t>
            </a:r>
            <a:r>
              <a:rPr lang="en-US" sz="3200" b="1" dirty="0"/>
              <a:t> </a:t>
            </a:r>
            <a:r>
              <a:rPr lang="en-US" sz="3200" b="1" dirty="0" err="1"/>
              <a:t>argumen</a:t>
            </a:r>
            <a:r>
              <a:rPr lang="en-US" sz="3200" b="1" dirty="0"/>
              <a:t> yang </a:t>
            </a:r>
            <a:r>
              <a:rPr lang="en-US" sz="3200" b="1" dirty="0" err="1"/>
              <a:t>diterima</a:t>
            </a:r>
            <a:r>
              <a:rPr lang="en-US" sz="3200" b="1" dirty="0"/>
              <a:t> </a:t>
            </a:r>
            <a:r>
              <a:rPr lang="en-US" sz="3200" b="1" dirty="0" err="1" smtClean="0"/>
              <a:t>oleh</a:t>
            </a:r>
            <a:r>
              <a:rPr lang="en-US" sz="3200" b="1" dirty="0"/>
              <a:t> </a:t>
            </a:r>
            <a:r>
              <a:rPr lang="en-US" sz="3200" b="1" dirty="0" err="1" smtClean="0"/>
              <a:t>fungsi</a:t>
            </a:r>
            <a:r>
              <a:rPr lang="en-US" sz="3200" b="1" dirty="0" smtClean="0"/>
              <a:t> </a:t>
            </a:r>
            <a:r>
              <a:rPr lang="en-US" sz="3200" b="1" dirty="0" err="1"/>
              <a:t>akan</a:t>
            </a:r>
            <a:r>
              <a:rPr lang="en-US" sz="3200" b="1" dirty="0"/>
              <a:t> </a:t>
            </a:r>
            <a:r>
              <a:rPr lang="en-US" sz="3200" b="1" dirty="0" err="1"/>
              <a:t>dikenali</a:t>
            </a:r>
            <a:r>
              <a:rPr lang="en-US" sz="3200" b="1" dirty="0"/>
              <a:t> </a:t>
            </a:r>
            <a:r>
              <a:rPr lang="en-US" sz="3200" b="1" dirty="0" err="1"/>
              <a:t>sebagai</a:t>
            </a:r>
            <a:r>
              <a:rPr lang="en-US" sz="3200" b="1" dirty="0"/>
              <a:t> dictionary. </a:t>
            </a:r>
            <a:endParaRPr lang="en-US" sz="3200" b="1" dirty="0" smtClean="0"/>
          </a:p>
          <a:p>
            <a:endParaRPr lang="en-US" sz="3200" b="1" dirty="0"/>
          </a:p>
          <a:p>
            <a:r>
              <a:rPr lang="en-US" sz="3200" b="1" dirty="0" err="1" smtClean="0"/>
              <a:t>Lihat</a:t>
            </a:r>
            <a:r>
              <a:rPr lang="en-US" sz="3200" b="1" dirty="0" smtClean="0"/>
              <a:t> </a:t>
            </a:r>
            <a:r>
              <a:rPr lang="en-US" sz="3200" b="1" dirty="0" err="1"/>
              <a:t>contoh</a:t>
            </a:r>
            <a:r>
              <a:rPr lang="en-US" sz="3200" b="1" dirty="0"/>
              <a:t> </a:t>
            </a:r>
            <a:r>
              <a:rPr lang="en-US" sz="3200" b="1" dirty="0" err="1" smtClean="0"/>
              <a:t>berikut</a:t>
            </a:r>
            <a:r>
              <a:rPr lang="en-US" sz="3200" b="1" dirty="0" smtClean="0"/>
              <a:t> :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71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yang </a:t>
            </a:r>
            <a:r>
              <a:rPr lang="en-US" dirty="0" err="1" smtClean="0"/>
              <a:t>berubah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/>
              <a:t>fungsi</a:t>
            </a:r>
            <a:r>
              <a:rPr lang="en-US" sz="3200" b="1" dirty="0"/>
              <a:t> </a:t>
            </a:r>
            <a:r>
              <a:rPr lang="en-US" sz="3200" b="1" dirty="0" err="1"/>
              <a:t>akan</a:t>
            </a:r>
            <a:r>
              <a:rPr lang="en-US" sz="3200" b="1" dirty="0"/>
              <a:t> </a:t>
            </a:r>
            <a:r>
              <a:rPr lang="en-US" sz="3200" b="1" dirty="0" err="1"/>
              <a:t>dikenali</a:t>
            </a:r>
            <a:r>
              <a:rPr lang="en-US" sz="3200" b="1" dirty="0"/>
              <a:t> </a:t>
            </a:r>
            <a:r>
              <a:rPr lang="en-US" sz="3200" b="1" dirty="0" err="1"/>
              <a:t>sebagai</a:t>
            </a:r>
            <a:r>
              <a:rPr lang="en-US" sz="3200" b="1" dirty="0"/>
              <a:t> dictionary. </a:t>
            </a:r>
            <a:r>
              <a:rPr lang="en-US" sz="3200" b="1" dirty="0" err="1"/>
              <a:t>Lihat</a:t>
            </a:r>
            <a:r>
              <a:rPr lang="en-US" sz="3200" b="1" dirty="0"/>
              <a:t> </a:t>
            </a:r>
            <a:r>
              <a:rPr lang="en-US" sz="3200" b="1" dirty="0" err="1"/>
              <a:t>contoh</a:t>
            </a:r>
            <a:r>
              <a:rPr lang="en-US" sz="3200" b="1" dirty="0"/>
              <a:t> </a:t>
            </a:r>
            <a:r>
              <a:rPr lang="en-US" sz="3200" b="1" dirty="0" err="1"/>
              <a:t>berikut</a:t>
            </a:r>
            <a:r>
              <a:rPr lang="en-US" sz="3200" b="1" dirty="0"/>
              <a:t>:</a:t>
            </a:r>
          </a:p>
          <a:p>
            <a:pPr algn="just"/>
            <a:r>
              <a:rPr lang="en-US" sz="3200" b="1" dirty="0" err="1">
                <a:solidFill>
                  <a:srgbClr val="FFFF00"/>
                </a:solidFill>
              </a:rPr>
              <a:t>def</a:t>
            </a:r>
            <a:r>
              <a:rPr lang="en-US" sz="3200" b="1" dirty="0">
                <a:solidFill>
                  <a:srgbClr val="FFFF00"/>
                </a:solidFill>
              </a:rPr>
              <a:t> guest(name, password, **other):</a:t>
            </a:r>
          </a:p>
          <a:p>
            <a:pPr algn="just"/>
            <a:r>
              <a:rPr lang="en-US" sz="3200" b="1" dirty="0">
                <a:solidFill>
                  <a:srgbClr val="FFFF00"/>
                </a:solidFill>
              </a:rPr>
              <a:t>print "Your name :",name</a:t>
            </a:r>
          </a:p>
          <a:p>
            <a:pPr algn="just"/>
            <a:r>
              <a:rPr lang="en-US" sz="3200" b="1" dirty="0">
                <a:solidFill>
                  <a:srgbClr val="FFFF00"/>
                </a:solidFill>
              </a:rPr>
              <a:t>print "Your </a:t>
            </a:r>
            <a:r>
              <a:rPr lang="en-US" sz="3200" b="1" dirty="0" err="1">
                <a:solidFill>
                  <a:srgbClr val="FFFF00"/>
                </a:solidFill>
              </a:rPr>
              <a:t>password:",password</a:t>
            </a:r>
            <a:endParaRPr lang="en-US" sz="3200" b="1" dirty="0">
              <a:solidFill>
                <a:srgbClr val="FFFF00"/>
              </a:solidFill>
            </a:endParaRPr>
          </a:p>
          <a:p>
            <a:pPr algn="just"/>
            <a:r>
              <a:rPr lang="en-US" sz="3200" b="1" dirty="0">
                <a:solidFill>
                  <a:srgbClr val="FFFF00"/>
                </a:solidFill>
              </a:rPr>
              <a:t>print "Lain-lain :",other</a:t>
            </a:r>
          </a:p>
          <a:p>
            <a:pPr algn="just"/>
            <a:r>
              <a:rPr lang="en-US" sz="3200" b="1" dirty="0">
                <a:solidFill>
                  <a:srgbClr val="FFFF00"/>
                </a:solidFill>
              </a:rPr>
              <a:t>guest("</a:t>
            </a:r>
            <a:r>
              <a:rPr lang="en-US" sz="3200" b="1" dirty="0" err="1">
                <a:solidFill>
                  <a:srgbClr val="FFFF00"/>
                </a:solidFill>
              </a:rPr>
              <a:t>tamu</a:t>
            </a:r>
            <a:r>
              <a:rPr lang="en-US" sz="3200" b="1" dirty="0">
                <a:solidFill>
                  <a:srgbClr val="FFFF00"/>
                </a:solidFill>
              </a:rPr>
              <a:t>", "</a:t>
            </a:r>
            <a:r>
              <a:rPr lang="en-US" sz="3200" b="1" dirty="0" err="1">
                <a:solidFill>
                  <a:srgbClr val="FFFF00"/>
                </a:solidFill>
              </a:rPr>
              <a:t>katakunci</a:t>
            </a:r>
            <a:r>
              <a:rPr lang="en-US" sz="3200" b="1" dirty="0">
                <a:solidFill>
                  <a:srgbClr val="FFFF00"/>
                </a:solidFill>
              </a:rPr>
              <a:t>", sex="</a:t>
            </a:r>
            <a:r>
              <a:rPr lang="en-US" sz="3200" b="1" dirty="0" err="1">
                <a:solidFill>
                  <a:srgbClr val="FFFF00"/>
                </a:solidFill>
              </a:rPr>
              <a:t>laki-laki</a:t>
            </a:r>
            <a:r>
              <a:rPr lang="en-US" sz="3200" b="1" dirty="0">
                <a:solidFill>
                  <a:srgbClr val="FFFF00"/>
                </a:solidFill>
              </a:rPr>
              <a:t>", </a:t>
            </a:r>
            <a:r>
              <a:rPr lang="en-US" sz="3200" b="1" dirty="0" err="1">
                <a:solidFill>
                  <a:srgbClr val="FFFF00"/>
                </a:solidFill>
              </a:rPr>
              <a:t>umur</a:t>
            </a:r>
            <a:r>
              <a:rPr lang="en-US" sz="3200" b="1" dirty="0">
                <a:solidFill>
                  <a:srgbClr val="FFFF00"/>
                </a:solidFill>
              </a:rPr>
              <a:t>=18, hobby="</a:t>
            </a:r>
            <a:r>
              <a:rPr lang="en-US" sz="3200" b="1" dirty="0" err="1">
                <a:solidFill>
                  <a:srgbClr val="FFFF00"/>
                </a:solidFill>
              </a:rPr>
              <a:t>membaca</a:t>
            </a:r>
            <a:r>
              <a:rPr lang="en-US" sz="3200" b="1" dirty="0">
                <a:solidFill>
                  <a:srgbClr val="FFFF00"/>
                </a:solidFill>
              </a:rPr>
              <a:t>")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2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yang </a:t>
            </a:r>
            <a:r>
              <a:rPr lang="en-US" dirty="0" err="1" smtClean="0"/>
              <a:t>berubah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/>
              <a:t>Hasilnya</a:t>
            </a:r>
            <a:r>
              <a:rPr lang="en-US" sz="3200" b="1" dirty="0" smtClean="0"/>
              <a:t>:</a:t>
            </a:r>
          </a:p>
          <a:p>
            <a:pPr algn="just"/>
            <a:endParaRPr lang="en-US" sz="3200" b="1" dirty="0"/>
          </a:p>
          <a:p>
            <a:pPr algn="just"/>
            <a:r>
              <a:rPr lang="en-US" sz="3200" b="1" dirty="0">
                <a:solidFill>
                  <a:srgbClr val="FFFF00"/>
                </a:solidFill>
              </a:rPr>
              <a:t>Your name : </a:t>
            </a:r>
            <a:r>
              <a:rPr lang="en-US" sz="3200" b="1" dirty="0" err="1">
                <a:solidFill>
                  <a:srgbClr val="FFFF00"/>
                </a:solidFill>
              </a:rPr>
              <a:t>tamu</a:t>
            </a:r>
            <a:endParaRPr lang="en-US" sz="3200" b="1" dirty="0">
              <a:solidFill>
                <a:srgbClr val="FFFF00"/>
              </a:solidFill>
            </a:endParaRPr>
          </a:p>
          <a:p>
            <a:pPr algn="just"/>
            <a:r>
              <a:rPr lang="en-US" sz="3200" b="1" dirty="0">
                <a:solidFill>
                  <a:srgbClr val="FFFF00"/>
                </a:solidFill>
              </a:rPr>
              <a:t>Your password: </a:t>
            </a:r>
            <a:r>
              <a:rPr lang="en-US" sz="3200" b="1" dirty="0" err="1">
                <a:solidFill>
                  <a:srgbClr val="FFFF00"/>
                </a:solidFill>
              </a:rPr>
              <a:t>katakunci</a:t>
            </a:r>
            <a:endParaRPr lang="en-US" sz="3200" b="1" dirty="0">
              <a:solidFill>
                <a:srgbClr val="FFFF00"/>
              </a:solidFill>
            </a:endParaRPr>
          </a:p>
          <a:p>
            <a:pPr algn="just"/>
            <a:r>
              <a:rPr lang="en-US" sz="3200" b="1" dirty="0">
                <a:solidFill>
                  <a:srgbClr val="FFFF00"/>
                </a:solidFill>
              </a:rPr>
              <a:t>Lain-lain : {'sex': '</a:t>
            </a:r>
            <a:r>
              <a:rPr lang="en-US" sz="3200" b="1" dirty="0" err="1">
                <a:solidFill>
                  <a:srgbClr val="FFFF00"/>
                </a:solidFill>
              </a:rPr>
              <a:t>laki-laki</a:t>
            </a:r>
            <a:r>
              <a:rPr lang="en-US" sz="3200" b="1" dirty="0">
                <a:solidFill>
                  <a:srgbClr val="FFFF00"/>
                </a:solidFill>
              </a:rPr>
              <a:t>', 'hobby': '</a:t>
            </a:r>
            <a:r>
              <a:rPr lang="en-US" sz="3200" b="1" dirty="0" err="1">
                <a:solidFill>
                  <a:srgbClr val="FFFF00"/>
                </a:solidFill>
              </a:rPr>
              <a:t>membaca</a:t>
            </a:r>
            <a:r>
              <a:rPr lang="en-US" sz="3200" b="1" dirty="0">
                <a:solidFill>
                  <a:srgbClr val="FFFF00"/>
                </a:solidFill>
              </a:rPr>
              <a:t>', '</a:t>
            </a:r>
            <a:r>
              <a:rPr lang="en-US" sz="3200" b="1" dirty="0" err="1">
                <a:solidFill>
                  <a:srgbClr val="FFFF00"/>
                </a:solidFill>
              </a:rPr>
              <a:t>umur</a:t>
            </a:r>
            <a:r>
              <a:rPr lang="en-US" sz="3200" b="1" dirty="0">
                <a:solidFill>
                  <a:srgbClr val="FFFF00"/>
                </a:solidFill>
              </a:rPr>
              <a:t>': 18}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42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yang </a:t>
            </a:r>
            <a:r>
              <a:rPr lang="en-US" dirty="0" err="1" smtClean="0"/>
              <a:t>berubah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memanggil</a:t>
            </a:r>
            <a:r>
              <a:rPr lang="en-US" sz="3200" dirty="0"/>
              <a:t> </a:t>
            </a:r>
            <a:r>
              <a:rPr lang="en-US" sz="3200" dirty="0" err="1"/>
              <a:t>fungsi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deklarasi</a:t>
            </a:r>
            <a:r>
              <a:rPr lang="en-US" sz="3200" dirty="0"/>
              <a:t> </a:t>
            </a:r>
            <a:r>
              <a:rPr lang="en-US" sz="3200" dirty="0" err="1"/>
              <a:t>seperti</a:t>
            </a:r>
            <a:r>
              <a:rPr lang="en-US" sz="3200" dirty="0"/>
              <a:t> </a:t>
            </a:r>
            <a:r>
              <a:rPr lang="en-US" sz="3200" dirty="0" err="1"/>
              <a:t>ini</a:t>
            </a:r>
            <a:r>
              <a:rPr lang="en-US" sz="3200" dirty="0"/>
              <a:t>, </a:t>
            </a:r>
            <a:r>
              <a:rPr lang="en-US" sz="3200" dirty="0" err="1"/>
              <a:t>kita</a:t>
            </a:r>
            <a:r>
              <a:rPr lang="en-US" sz="3200" dirty="0"/>
              <a:t> </a:t>
            </a:r>
            <a:r>
              <a:rPr lang="en-US" sz="3200" dirty="0" err="1"/>
              <a:t>harus</a:t>
            </a:r>
            <a:r>
              <a:rPr lang="en-US" sz="3200" dirty="0"/>
              <a:t> </a:t>
            </a:r>
            <a:r>
              <a:rPr lang="en-US" sz="3200" dirty="0" err="1"/>
              <a:t>menyebutkan</a:t>
            </a:r>
            <a:r>
              <a:rPr lang="en-US" sz="3200" dirty="0"/>
              <a:t> </a:t>
            </a:r>
            <a:r>
              <a:rPr lang="en-US" sz="3200" dirty="0" err="1" smtClean="0"/>
              <a:t>daftar</a:t>
            </a:r>
            <a:r>
              <a:rPr lang="en-US" sz="3200" dirty="0"/>
              <a:t> </a:t>
            </a:r>
            <a:r>
              <a:rPr lang="en-US" sz="3200" dirty="0" err="1" smtClean="0"/>
              <a:t>argumen</a:t>
            </a:r>
            <a:r>
              <a:rPr lang="en-US" sz="3200" dirty="0" smtClean="0"/>
              <a:t> </a:t>
            </a:r>
            <a:r>
              <a:rPr lang="en-US" sz="3200" dirty="0" err="1"/>
              <a:t>beserta</a:t>
            </a:r>
            <a:r>
              <a:rPr lang="en-US" sz="3200" dirty="0"/>
              <a:t> kata-</a:t>
            </a:r>
            <a:r>
              <a:rPr lang="en-US" sz="3200" dirty="0" err="1"/>
              <a:t>kuncinya</a:t>
            </a:r>
            <a:r>
              <a:rPr lang="en-US" sz="3200" dirty="0" smtClean="0"/>
              <a:t>.</a:t>
            </a:r>
          </a:p>
          <a:p>
            <a:pPr algn="just"/>
            <a:endParaRPr lang="en-US" sz="3200" dirty="0"/>
          </a:p>
          <a:p>
            <a:pPr algn="just"/>
            <a:r>
              <a:rPr lang="sv-SE" sz="3200" dirty="0"/>
              <a:t>Jika Anda ingin menggunakan dua lambang ini secara bersamaan Anda harus </a:t>
            </a:r>
            <a:r>
              <a:rPr lang="sv-SE" sz="3200" dirty="0" smtClean="0"/>
              <a:t>mendahulukan </a:t>
            </a:r>
            <a:r>
              <a:rPr lang="en-US" sz="3200" dirty="0" err="1" smtClean="0"/>
              <a:t>nama_argumen</a:t>
            </a:r>
            <a:r>
              <a:rPr lang="en-US" sz="3200" dirty="0" smtClean="0"/>
              <a:t> </a:t>
            </a:r>
            <a:r>
              <a:rPr lang="en-US" sz="3200" dirty="0" err="1"/>
              <a:t>daripada</a:t>
            </a:r>
            <a:r>
              <a:rPr lang="en-US" sz="3200" dirty="0"/>
              <a:t> **</a:t>
            </a:r>
            <a:r>
              <a:rPr lang="en-US" sz="3200" dirty="0" err="1"/>
              <a:t>nama_argumen</a:t>
            </a:r>
            <a:r>
              <a:rPr lang="en-US" sz="3200" dirty="0"/>
              <a:t>.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28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yang </a:t>
            </a:r>
            <a:r>
              <a:rPr lang="en-US" dirty="0" err="1" smtClean="0"/>
              <a:t>berubah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>
                <a:solidFill>
                  <a:srgbClr val="FFFF00"/>
                </a:solidFill>
              </a:rPr>
              <a:t>def</a:t>
            </a:r>
            <a:r>
              <a:rPr lang="en-US" sz="3200" b="1" dirty="0">
                <a:solidFill>
                  <a:srgbClr val="FFFF00"/>
                </a:solidFill>
              </a:rPr>
              <a:t> guest(name, password, *hobby, **other):</a:t>
            </a:r>
          </a:p>
          <a:p>
            <a:pPr algn="just"/>
            <a:r>
              <a:rPr lang="en-US" sz="3200" b="1" dirty="0">
                <a:solidFill>
                  <a:srgbClr val="FFFF00"/>
                </a:solidFill>
              </a:rPr>
              <a:t>print "Your name :",name</a:t>
            </a:r>
          </a:p>
          <a:p>
            <a:pPr algn="just"/>
            <a:r>
              <a:rPr lang="en-US" sz="3200" b="1" dirty="0">
                <a:solidFill>
                  <a:srgbClr val="FFFF00"/>
                </a:solidFill>
              </a:rPr>
              <a:t>print "Your </a:t>
            </a:r>
            <a:r>
              <a:rPr lang="en-US" sz="3200" b="1" dirty="0" err="1">
                <a:solidFill>
                  <a:srgbClr val="FFFF00"/>
                </a:solidFill>
              </a:rPr>
              <a:t>password:",password</a:t>
            </a:r>
            <a:endParaRPr lang="en-US" sz="3200" b="1" dirty="0">
              <a:solidFill>
                <a:srgbClr val="FFFF00"/>
              </a:solidFill>
            </a:endParaRPr>
          </a:p>
          <a:p>
            <a:pPr algn="just"/>
            <a:r>
              <a:rPr lang="en-US" sz="3200" b="1" dirty="0">
                <a:solidFill>
                  <a:srgbClr val="FFFF00"/>
                </a:solidFill>
              </a:rPr>
              <a:t>print "Hobby </a:t>
            </a:r>
            <a:r>
              <a:rPr lang="en-US" sz="3200" b="1" dirty="0" err="1">
                <a:solidFill>
                  <a:srgbClr val="FFFF00"/>
                </a:solidFill>
              </a:rPr>
              <a:t>Anda</a:t>
            </a:r>
            <a:r>
              <a:rPr lang="en-US" sz="3200" b="1" dirty="0">
                <a:solidFill>
                  <a:srgbClr val="FFFF00"/>
                </a:solidFill>
              </a:rPr>
              <a:t> :",hobby</a:t>
            </a:r>
          </a:p>
          <a:p>
            <a:pPr algn="just"/>
            <a:r>
              <a:rPr lang="en-US" sz="3200" b="1" dirty="0">
                <a:solidFill>
                  <a:srgbClr val="FFFF00"/>
                </a:solidFill>
              </a:rPr>
              <a:t>print "Lain-lain :",other</a:t>
            </a:r>
          </a:p>
          <a:p>
            <a:pPr algn="just"/>
            <a:r>
              <a:rPr lang="en-US" sz="3200" b="1" dirty="0">
                <a:solidFill>
                  <a:srgbClr val="FFFF00"/>
                </a:solidFill>
              </a:rPr>
              <a:t>guest("</a:t>
            </a:r>
            <a:r>
              <a:rPr lang="en-US" sz="3200" b="1" dirty="0" err="1">
                <a:solidFill>
                  <a:srgbClr val="FFFF00"/>
                </a:solidFill>
              </a:rPr>
              <a:t>tamu</a:t>
            </a:r>
            <a:r>
              <a:rPr lang="en-US" sz="3200" b="1" dirty="0">
                <a:solidFill>
                  <a:srgbClr val="FFFF00"/>
                </a:solidFill>
              </a:rPr>
              <a:t>", "</a:t>
            </a:r>
            <a:r>
              <a:rPr lang="en-US" sz="3200" b="1" dirty="0" err="1">
                <a:solidFill>
                  <a:srgbClr val="FFFF00"/>
                </a:solidFill>
              </a:rPr>
              <a:t>katakunci</a:t>
            </a:r>
            <a:r>
              <a:rPr lang="en-US" sz="3200" b="1" dirty="0">
                <a:solidFill>
                  <a:srgbClr val="FFFF00"/>
                </a:solidFill>
              </a:rPr>
              <a:t>", "single", "</a:t>
            </a:r>
            <a:r>
              <a:rPr lang="en-US" sz="3200" b="1" dirty="0" err="1">
                <a:solidFill>
                  <a:srgbClr val="FFFF00"/>
                </a:solidFill>
              </a:rPr>
              <a:t>membaca</a:t>
            </a:r>
            <a:r>
              <a:rPr lang="en-US" sz="3200" b="1" dirty="0">
                <a:solidFill>
                  <a:srgbClr val="FFFF00"/>
                </a:solidFill>
              </a:rPr>
              <a:t>", sex="</a:t>
            </a:r>
            <a:r>
              <a:rPr lang="en-US" sz="3200" b="1" dirty="0" err="1">
                <a:solidFill>
                  <a:srgbClr val="FFFF00"/>
                </a:solidFill>
              </a:rPr>
              <a:t>laki-laki</a:t>
            </a:r>
            <a:r>
              <a:rPr lang="en-US" sz="3200" b="1" dirty="0">
                <a:solidFill>
                  <a:srgbClr val="FFFF00"/>
                </a:solidFill>
              </a:rPr>
              <a:t>", </a:t>
            </a:r>
            <a:r>
              <a:rPr lang="en-US" sz="3200" b="1" dirty="0" err="1">
                <a:solidFill>
                  <a:srgbClr val="FFFF00"/>
                </a:solidFill>
              </a:rPr>
              <a:t>umur</a:t>
            </a:r>
            <a:r>
              <a:rPr lang="en-US" sz="3200" b="1" dirty="0">
                <a:solidFill>
                  <a:srgbClr val="FFFF00"/>
                </a:solidFill>
              </a:rPr>
              <a:t>=18)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03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Argumen</a:t>
            </a:r>
            <a:r>
              <a:rPr lang="en-US" dirty="0" smtClean="0"/>
              <a:t> yang </a:t>
            </a:r>
            <a:r>
              <a:rPr lang="en-US" dirty="0" err="1" smtClean="0"/>
              <a:t>berubah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r>
              <a:rPr lang="en-US" sz="3200" b="1" dirty="0" err="1"/>
              <a:t>Hasil</a:t>
            </a:r>
            <a:r>
              <a:rPr lang="en-US" sz="3200" b="1" dirty="0"/>
              <a:t> </a:t>
            </a:r>
            <a:r>
              <a:rPr lang="en-US" sz="3200" b="1" dirty="0" err="1"/>
              <a:t>eksekusi</a:t>
            </a:r>
            <a:r>
              <a:rPr lang="en-US" sz="3200" b="1" dirty="0"/>
              <a:t> program</a:t>
            </a:r>
            <a:r>
              <a:rPr lang="en-US" sz="3200" b="1" dirty="0" smtClean="0"/>
              <a:t>:</a:t>
            </a:r>
          </a:p>
          <a:p>
            <a:endParaRPr lang="en-US" sz="3200" b="1" dirty="0">
              <a:solidFill>
                <a:srgbClr val="FFFF00"/>
              </a:solidFill>
            </a:endParaRPr>
          </a:p>
          <a:p>
            <a:r>
              <a:rPr lang="en-US" sz="3200" b="1" dirty="0">
                <a:solidFill>
                  <a:srgbClr val="FFFF00"/>
                </a:solidFill>
              </a:rPr>
              <a:t>Your name : </a:t>
            </a:r>
            <a:r>
              <a:rPr lang="en-US" sz="3200" b="1" dirty="0" err="1">
                <a:solidFill>
                  <a:srgbClr val="FFFF00"/>
                </a:solidFill>
              </a:rPr>
              <a:t>tamu</a:t>
            </a:r>
            <a:endParaRPr lang="en-US" sz="3200" b="1" dirty="0">
              <a:solidFill>
                <a:srgbClr val="FFFF00"/>
              </a:solidFill>
            </a:endParaRPr>
          </a:p>
          <a:p>
            <a:r>
              <a:rPr lang="en-US" sz="3200" b="1" dirty="0">
                <a:solidFill>
                  <a:srgbClr val="FFFF00"/>
                </a:solidFill>
              </a:rPr>
              <a:t>Your password: </a:t>
            </a:r>
            <a:r>
              <a:rPr lang="en-US" sz="3200" b="1" dirty="0" err="1">
                <a:solidFill>
                  <a:srgbClr val="FFFF00"/>
                </a:solidFill>
              </a:rPr>
              <a:t>katakunci</a:t>
            </a:r>
            <a:endParaRPr lang="en-US" sz="3200" b="1" dirty="0">
              <a:solidFill>
                <a:srgbClr val="FFFF00"/>
              </a:solidFill>
            </a:endParaRPr>
          </a:p>
          <a:p>
            <a:r>
              <a:rPr lang="en-US" sz="3200" b="1" dirty="0">
                <a:solidFill>
                  <a:srgbClr val="FFFF00"/>
                </a:solidFill>
              </a:rPr>
              <a:t>Hobby </a:t>
            </a:r>
            <a:r>
              <a:rPr lang="en-US" sz="3200" b="1" dirty="0" err="1">
                <a:solidFill>
                  <a:srgbClr val="FFFF00"/>
                </a:solidFill>
              </a:rPr>
              <a:t>Anda</a:t>
            </a:r>
            <a:r>
              <a:rPr lang="en-US" sz="3200" b="1" dirty="0">
                <a:solidFill>
                  <a:srgbClr val="FFFF00"/>
                </a:solidFill>
              </a:rPr>
              <a:t> : ('single', '</a:t>
            </a:r>
            <a:r>
              <a:rPr lang="en-US" sz="3200" b="1" dirty="0" err="1">
                <a:solidFill>
                  <a:srgbClr val="FFFF00"/>
                </a:solidFill>
              </a:rPr>
              <a:t>membaca</a:t>
            </a:r>
            <a:r>
              <a:rPr lang="en-US" sz="3200" b="1" dirty="0">
                <a:solidFill>
                  <a:srgbClr val="FFFF00"/>
                </a:solidFill>
              </a:rPr>
              <a:t>')</a:t>
            </a:r>
          </a:p>
          <a:p>
            <a:r>
              <a:rPr lang="fi-FI" sz="3200" b="1" dirty="0">
                <a:solidFill>
                  <a:srgbClr val="FFFF00"/>
                </a:solidFill>
              </a:rPr>
              <a:t>Lain-lain : {'sex': 'laki-laki', 'umur': 18}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21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smtClean="0"/>
              <a:t>End Of File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31559"/>
            <a:ext cx="9784080" cy="4568024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</a:rPr>
              <a:t>Thank You …</a:t>
            </a:r>
            <a:endParaRPr lang="en-US" sz="3000" b="1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n-US" sz="3000" b="1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US" sz="3000" b="1" smtClean="0">
                <a:solidFill>
                  <a:srgbClr val="FFFF00"/>
                </a:solidFill>
              </a:rPr>
              <a:t>Gracias …. </a:t>
            </a:r>
            <a:endParaRPr lang="en-US" sz="3200" b="1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27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606060"/>
      </a:dk2>
      <a:lt2>
        <a:srgbClr val="EDEDED"/>
      </a:lt2>
      <a:accent1>
        <a:srgbClr val="FFC000"/>
      </a:accent1>
      <a:accent2>
        <a:srgbClr val="A5D028"/>
      </a:accent2>
      <a:accent3>
        <a:srgbClr val="0CC978"/>
      </a:accent3>
      <a:accent4>
        <a:srgbClr val="099BDD"/>
      </a:accent4>
      <a:accent5>
        <a:srgbClr val="47BFCD"/>
      </a:accent5>
      <a:accent6>
        <a:srgbClr val="DD7C15"/>
      </a:accent6>
      <a:hlink>
        <a:srgbClr val="FF9933"/>
      </a:hlink>
      <a:folHlink>
        <a:srgbClr val="B2B2B2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B1D2DA32-AC8B-4194-BF85-FF4A5B40EB5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214</TotalTime>
  <Words>2958</Words>
  <Application>Microsoft Office PowerPoint</Application>
  <PresentationFormat>Widescreen</PresentationFormat>
  <Paragraphs>508</Paragraphs>
  <Slides>101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101</vt:i4>
      </vt:variant>
    </vt:vector>
  </HeadingPairs>
  <TitlesOfParts>
    <vt:vector size="104" baseType="lpstr">
      <vt:lpstr>Corbel</vt:lpstr>
      <vt:lpstr>Wingdings</vt:lpstr>
      <vt:lpstr>Banded</vt:lpstr>
      <vt:lpstr>Function </vt:lpstr>
      <vt:lpstr>PowerPoint Presentation</vt:lpstr>
      <vt:lpstr>Introduction</vt:lpstr>
      <vt:lpstr>Kenapa Dibutuhkan Function</vt:lpstr>
      <vt:lpstr>Keuntungan Function</vt:lpstr>
      <vt:lpstr>Keuntungan Function</vt:lpstr>
      <vt:lpstr>PowerPoint Presentation</vt:lpstr>
      <vt:lpstr>Kategori Function</vt:lpstr>
      <vt:lpstr>Kategori Function</vt:lpstr>
      <vt:lpstr>Kategori Function</vt:lpstr>
      <vt:lpstr>Kategori Function</vt:lpstr>
      <vt:lpstr>Kategori Function</vt:lpstr>
      <vt:lpstr>PowerPoint Presentation</vt:lpstr>
      <vt:lpstr>Statement def</vt:lpstr>
      <vt:lpstr>Statement def</vt:lpstr>
      <vt:lpstr>Statement def</vt:lpstr>
      <vt:lpstr>Statement def</vt:lpstr>
      <vt:lpstr>Statement def</vt:lpstr>
      <vt:lpstr>Statement def</vt:lpstr>
      <vt:lpstr>Statement def</vt:lpstr>
      <vt:lpstr>Statement def</vt:lpstr>
      <vt:lpstr>Statement def</vt:lpstr>
      <vt:lpstr>Statement def</vt:lpstr>
      <vt:lpstr>Statement def</vt:lpstr>
      <vt:lpstr>Statement def</vt:lpstr>
      <vt:lpstr>Statement def</vt:lpstr>
      <vt:lpstr>Statement def</vt:lpstr>
      <vt:lpstr>Statement def</vt:lpstr>
      <vt:lpstr>Statement def</vt:lpstr>
      <vt:lpstr>PowerPoint Presentation</vt:lpstr>
      <vt:lpstr>Scope Variabel</vt:lpstr>
      <vt:lpstr>Scope Variabel</vt:lpstr>
      <vt:lpstr>Scope Variabel</vt:lpstr>
      <vt:lpstr>Scope Variabel</vt:lpstr>
      <vt:lpstr>Scope Variabel</vt:lpstr>
      <vt:lpstr>Scope Variabel</vt:lpstr>
      <vt:lpstr>Scope Variabel</vt:lpstr>
      <vt:lpstr>Scope Variabel</vt:lpstr>
      <vt:lpstr>Scope Variabel</vt:lpstr>
      <vt:lpstr>Scope Variabel</vt:lpstr>
      <vt:lpstr>Scope Variabel</vt:lpstr>
      <vt:lpstr>Scope Variabel</vt:lpstr>
      <vt:lpstr>Scope Variabel</vt:lpstr>
      <vt:lpstr>Scope Variabel</vt:lpstr>
      <vt:lpstr>PowerPoint Presentation</vt:lpstr>
      <vt:lpstr>Statement Lambda</vt:lpstr>
      <vt:lpstr>Statement Lambda</vt:lpstr>
      <vt:lpstr>Statement Lambda</vt:lpstr>
      <vt:lpstr>Statement Lambda</vt:lpstr>
      <vt:lpstr>Statement Lambda</vt:lpstr>
      <vt:lpstr>Statement Lambda</vt:lpstr>
      <vt:lpstr>Statement Lambda</vt:lpstr>
      <vt:lpstr>Statement Lambda</vt:lpstr>
      <vt:lpstr>Statement Lambda</vt:lpstr>
      <vt:lpstr>Statement Lambda</vt:lpstr>
      <vt:lpstr>Statement Lambda</vt:lpstr>
      <vt:lpstr>PowerPoint Presentation</vt:lpstr>
      <vt:lpstr>Fungsi Rekursif</vt:lpstr>
      <vt:lpstr>Fungsi Rekursif</vt:lpstr>
      <vt:lpstr>Fungsi Rekursif</vt:lpstr>
      <vt:lpstr>Fungsi Rekursif</vt:lpstr>
      <vt:lpstr>Fungsi Rekursif</vt:lpstr>
      <vt:lpstr>Fungsi Rekursif</vt:lpstr>
      <vt:lpstr>Fungsi Rekursif</vt:lpstr>
      <vt:lpstr>Fungsi Rekursif</vt:lpstr>
      <vt:lpstr>Fungsi Rekursif</vt:lpstr>
      <vt:lpstr>Fungsi Rekursif</vt:lpstr>
      <vt:lpstr>Fungsi Rekursif</vt:lpstr>
      <vt:lpstr>Fungsi Rekursif</vt:lpstr>
      <vt:lpstr>Fungsi Rekursif</vt:lpstr>
      <vt:lpstr>Fungsi Rekursif</vt:lpstr>
      <vt:lpstr>Fungsi Rekursif</vt:lpstr>
      <vt:lpstr>PowerPoint Presentation</vt:lpstr>
      <vt:lpstr>Melewatkan Argumen Dengan Kata kunci</vt:lpstr>
      <vt:lpstr>Melewatkan Argumen Dengan Kata kunci</vt:lpstr>
      <vt:lpstr>Melewatkan Argumen Dengan Kata kunci</vt:lpstr>
      <vt:lpstr>Melewatkan Argumen Dengan Kata kunci</vt:lpstr>
      <vt:lpstr>Melewatkan Argumen Dengan Kata kunci</vt:lpstr>
      <vt:lpstr>Melewatkan Argumen Dengan Kata kunci</vt:lpstr>
      <vt:lpstr>Melewatkan Argumen Dengan Kata kunci</vt:lpstr>
      <vt:lpstr>Melewatkan Argumen Dengan Kata kunci</vt:lpstr>
      <vt:lpstr>Nilai Awal Argumen</vt:lpstr>
      <vt:lpstr>Nilai Awal Argumen</vt:lpstr>
      <vt:lpstr>Nilai Awal Argumen</vt:lpstr>
      <vt:lpstr>Nilai Awal Argumen</vt:lpstr>
      <vt:lpstr>Nilai Awal Argumen</vt:lpstr>
      <vt:lpstr>Nilai Awal Argumen</vt:lpstr>
      <vt:lpstr>Nilai Awal Argumen</vt:lpstr>
      <vt:lpstr>Nilai Awal Argumen</vt:lpstr>
      <vt:lpstr>Nilai Awal Argumen</vt:lpstr>
      <vt:lpstr>Nilai Awal Argumen</vt:lpstr>
      <vt:lpstr>Nilai Awal Argumen</vt:lpstr>
      <vt:lpstr>Jumlah Argumen yang berubah</vt:lpstr>
      <vt:lpstr>Jumlah Argumen yang berubah</vt:lpstr>
      <vt:lpstr>Jumlah Argumen yang berubah</vt:lpstr>
      <vt:lpstr>Jumlah Argumen yang berubah</vt:lpstr>
      <vt:lpstr>Jumlah Argumen yang berubah</vt:lpstr>
      <vt:lpstr>Jumlah Argumen yang berubah</vt:lpstr>
      <vt:lpstr>Jumlah Argumen yang berubah</vt:lpstr>
      <vt:lpstr>Jumlah Argumen yang berubah</vt:lpstr>
      <vt:lpstr>End Of File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toerzun</dc:creator>
  <cp:lastModifiedBy>toerzun</cp:lastModifiedBy>
  <cp:revision>126</cp:revision>
  <dcterms:created xsi:type="dcterms:W3CDTF">2015-04-15T00:37:14Z</dcterms:created>
  <dcterms:modified xsi:type="dcterms:W3CDTF">2015-04-21T18:55:08Z</dcterms:modified>
</cp:coreProperties>
</file>