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2" d="100"/>
          <a:sy n="102" d="100"/>
        </p:scale>
        <p:origin x="-456" y="-1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6EFB41-95F7-4DB3-8342-4FF28B09298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906474-1D3A-45FC-A406-B5FE43608BAF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nn-NO" sz="2400" i="0" dirty="0" smtClean="0">
              <a:solidFill>
                <a:schemeClr val="tx1"/>
              </a:solidFill>
              <a:latin typeface="Comic Sans MS" pitchFamily="66" charset="0"/>
            </a:rPr>
            <a:t>1) Hukum Genetik tentang Perkembangan</a:t>
          </a:r>
          <a:endParaRPr lang="en-US" sz="2400" dirty="0">
            <a:solidFill>
              <a:schemeClr val="tx1"/>
            </a:solidFill>
            <a:latin typeface="Comic Sans MS" pitchFamily="66" charset="0"/>
          </a:endParaRPr>
        </a:p>
      </dgm:t>
    </dgm:pt>
    <dgm:pt modelId="{4E578AA4-7FDC-4540-8335-099846D7B01C}" type="parTrans" cxnId="{03DCEE67-F92C-4A9E-9637-106BE7DA205F}">
      <dgm:prSet/>
      <dgm:spPr/>
      <dgm:t>
        <a:bodyPr/>
        <a:lstStyle/>
        <a:p>
          <a:endParaRPr lang="en-US"/>
        </a:p>
      </dgm:t>
    </dgm:pt>
    <dgm:pt modelId="{308AE606-4776-4332-88A8-8EDD790E2225}" type="sibTrans" cxnId="{03DCEE67-F92C-4A9E-9637-106BE7DA205F}">
      <dgm:prSet/>
      <dgm:spPr/>
      <dgm:t>
        <a:bodyPr/>
        <a:lstStyle/>
        <a:p>
          <a:endParaRPr lang="en-US"/>
        </a:p>
      </dgm:t>
    </dgm:pt>
    <dgm:pt modelId="{1650ABCA-B1EE-4C83-B40B-B3950962DE0A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i="0" dirty="0" smtClean="0">
              <a:solidFill>
                <a:schemeClr val="tx1"/>
              </a:solidFill>
              <a:latin typeface="Comic Sans MS" pitchFamily="66" charset="0"/>
            </a:rPr>
            <a:t>2) </a:t>
          </a:r>
          <a:r>
            <a:rPr lang="en-US" sz="2400" i="0" dirty="0" err="1" smtClean="0">
              <a:solidFill>
                <a:schemeClr val="tx1"/>
              </a:solidFill>
              <a:latin typeface="Comic Sans MS" pitchFamily="66" charset="0"/>
            </a:rPr>
            <a:t>Zona</a:t>
          </a:r>
          <a:r>
            <a:rPr lang="en-US" sz="2400" i="0" dirty="0" smtClean="0">
              <a:solidFill>
                <a:schemeClr val="tx1"/>
              </a:solidFill>
              <a:latin typeface="Comic Sans MS" pitchFamily="66" charset="0"/>
            </a:rPr>
            <a:t> </a:t>
          </a:r>
          <a:r>
            <a:rPr lang="en-US" sz="2400" i="0" dirty="0" err="1" smtClean="0">
              <a:solidFill>
                <a:schemeClr val="tx1"/>
              </a:solidFill>
              <a:latin typeface="Comic Sans MS" pitchFamily="66" charset="0"/>
            </a:rPr>
            <a:t>Perkembangan</a:t>
          </a:r>
          <a:r>
            <a:rPr lang="en-US" sz="2400" i="0" dirty="0" smtClean="0">
              <a:solidFill>
                <a:schemeClr val="tx1"/>
              </a:solidFill>
              <a:latin typeface="Comic Sans MS" pitchFamily="66" charset="0"/>
            </a:rPr>
            <a:t> </a:t>
          </a:r>
          <a:r>
            <a:rPr lang="en-US" sz="2400" i="0" dirty="0" err="1" smtClean="0">
              <a:solidFill>
                <a:schemeClr val="tx1"/>
              </a:solidFill>
              <a:latin typeface="Comic Sans MS" pitchFamily="66" charset="0"/>
            </a:rPr>
            <a:t>Proksimal</a:t>
          </a:r>
          <a:endParaRPr lang="en-US" sz="2400" dirty="0">
            <a:solidFill>
              <a:schemeClr val="tx1"/>
            </a:solidFill>
            <a:latin typeface="Comic Sans MS" pitchFamily="66" charset="0"/>
          </a:endParaRPr>
        </a:p>
      </dgm:t>
    </dgm:pt>
    <dgm:pt modelId="{0B902607-5161-4C9B-BF1F-4E3BA21877B1}" type="parTrans" cxnId="{2D388DFA-87AE-435A-A2AB-EAB5CDA0A164}">
      <dgm:prSet/>
      <dgm:spPr/>
      <dgm:t>
        <a:bodyPr/>
        <a:lstStyle/>
        <a:p>
          <a:endParaRPr lang="en-US"/>
        </a:p>
      </dgm:t>
    </dgm:pt>
    <dgm:pt modelId="{2C8DFF0E-A729-4BD5-B921-313988B1F6F0}" type="sibTrans" cxnId="{2D388DFA-87AE-435A-A2AB-EAB5CDA0A164}">
      <dgm:prSet/>
      <dgm:spPr/>
      <dgm:t>
        <a:bodyPr/>
        <a:lstStyle/>
        <a:p>
          <a:endParaRPr lang="en-US"/>
        </a:p>
      </dgm:t>
    </dgm:pt>
    <dgm:pt modelId="{64586AA9-F66E-4F1C-9321-6EF9DA74C62D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i="0" dirty="0" smtClean="0">
              <a:solidFill>
                <a:schemeClr val="tx1"/>
              </a:solidFill>
              <a:latin typeface="Comic Sans MS" pitchFamily="66" charset="0"/>
            </a:rPr>
            <a:t>3) </a:t>
          </a:r>
          <a:r>
            <a:rPr lang="en-US" sz="2400" i="0" dirty="0" err="1" smtClean="0">
              <a:solidFill>
                <a:schemeClr val="tx1"/>
              </a:solidFill>
              <a:latin typeface="Comic Sans MS" pitchFamily="66" charset="0"/>
            </a:rPr>
            <a:t>Mediasi</a:t>
          </a:r>
          <a:endParaRPr lang="en-US" sz="2400" dirty="0">
            <a:solidFill>
              <a:schemeClr val="tx1"/>
            </a:solidFill>
            <a:latin typeface="Comic Sans MS" pitchFamily="66" charset="0"/>
          </a:endParaRPr>
        </a:p>
      </dgm:t>
    </dgm:pt>
    <dgm:pt modelId="{92E7E7C0-BAA5-48B9-AB28-D8E5BEE2EFFE}" type="parTrans" cxnId="{736FDAC5-B542-43FB-89F1-6CC25BD08F37}">
      <dgm:prSet/>
      <dgm:spPr/>
      <dgm:t>
        <a:bodyPr/>
        <a:lstStyle/>
        <a:p>
          <a:endParaRPr lang="en-US"/>
        </a:p>
      </dgm:t>
    </dgm:pt>
    <dgm:pt modelId="{D74F8697-235F-41C1-B9B9-C90AC22AEE3F}" type="sibTrans" cxnId="{736FDAC5-B542-43FB-89F1-6CC25BD08F37}">
      <dgm:prSet/>
      <dgm:spPr/>
      <dgm:t>
        <a:bodyPr/>
        <a:lstStyle/>
        <a:p>
          <a:endParaRPr lang="en-US"/>
        </a:p>
      </dgm:t>
    </dgm:pt>
    <dgm:pt modelId="{16894595-3DF5-4D47-B013-8FE984AA3904}" type="pres">
      <dgm:prSet presAssocID="{F26EFB41-95F7-4DB3-8342-4FF28B09298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A2DB505-6A06-4C10-ADD1-35196856D6F8}" type="pres">
      <dgm:prSet presAssocID="{C4906474-1D3A-45FC-A406-B5FE43608BAF}" presName="parentLin" presStyleCnt="0"/>
      <dgm:spPr/>
    </dgm:pt>
    <dgm:pt modelId="{DACFE506-ACB0-42E9-BC66-6B3389EEF5F2}" type="pres">
      <dgm:prSet presAssocID="{C4906474-1D3A-45FC-A406-B5FE43608BAF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F9382C88-630C-4A64-890E-604AF50740E7}" type="pres">
      <dgm:prSet presAssocID="{C4906474-1D3A-45FC-A406-B5FE43608BAF}" presName="parentText" presStyleLbl="node1" presStyleIdx="0" presStyleCnt="3" custScaleX="13416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72C8E3-7D9A-442B-9F69-721C6443735E}" type="pres">
      <dgm:prSet presAssocID="{C4906474-1D3A-45FC-A406-B5FE43608BAF}" presName="negativeSpace" presStyleCnt="0"/>
      <dgm:spPr/>
    </dgm:pt>
    <dgm:pt modelId="{05A7A24A-7E76-4CEE-9499-908D32992F4F}" type="pres">
      <dgm:prSet presAssocID="{C4906474-1D3A-45FC-A406-B5FE43608BAF}" presName="childText" presStyleLbl="conFgAcc1" presStyleIdx="0" presStyleCnt="3">
        <dgm:presLayoutVars>
          <dgm:bulletEnabled val="1"/>
        </dgm:presLayoutVars>
      </dgm:prSet>
      <dgm:spPr/>
    </dgm:pt>
    <dgm:pt modelId="{56B0E5C3-0095-4F79-BF09-E8E599194F10}" type="pres">
      <dgm:prSet presAssocID="{308AE606-4776-4332-88A8-8EDD790E2225}" presName="spaceBetweenRectangles" presStyleCnt="0"/>
      <dgm:spPr/>
    </dgm:pt>
    <dgm:pt modelId="{E0725B1A-6191-403C-89B9-FE7E62F841AA}" type="pres">
      <dgm:prSet presAssocID="{1650ABCA-B1EE-4C83-B40B-B3950962DE0A}" presName="parentLin" presStyleCnt="0"/>
      <dgm:spPr/>
    </dgm:pt>
    <dgm:pt modelId="{4C7477D5-79A0-4920-9848-C7E5ECD96A7B}" type="pres">
      <dgm:prSet presAssocID="{1650ABCA-B1EE-4C83-B40B-B3950962DE0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1943F132-D42D-4201-9186-604C4FF3546A}" type="pres">
      <dgm:prSet presAssocID="{1650ABCA-B1EE-4C83-B40B-B3950962DE0A}" presName="parentText" presStyleLbl="node1" presStyleIdx="1" presStyleCnt="3" custScaleX="13416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0B0D72-1695-4B94-AF67-846E822AA59B}" type="pres">
      <dgm:prSet presAssocID="{1650ABCA-B1EE-4C83-B40B-B3950962DE0A}" presName="negativeSpace" presStyleCnt="0"/>
      <dgm:spPr/>
    </dgm:pt>
    <dgm:pt modelId="{895BC8AC-A4EF-4C66-9EA9-67C799DD66ED}" type="pres">
      <dgm:prSet presAssocID="{1650ABCA-B1EE-4C83-B40B-B3950962DE0A}" presName="childText" presStyleLbl="conFgAcc1" presStyleIdx="1" presStyleCnt="3">
        <dgm:presLayoutVars>
          <dgm:bulletEnabled val="1"/>
        </dgm:presLayoutVars>
      </dgm:prSet>
      <dgm:spPr/>
    </dgm:pt>
    <dgm:pt modelId="{B3F79E73-6DAF-4F2D-8BD1-7F0A1F1E0C34}" type="pres">
      <dgm:prSet presAssocID="{2C8DFF0E-A729-4BD5-B921-313988B1F6F0}" presName="spaceBetweenRectangles" presStyleCnt="0"/>
      <dgm:spPr/>
    </dgm:pt>
    <dgm:pt modelId="{AA6EEF71-07C2-406E-9D50-2ADA1863DF56}" type="pres">
      <dgm:prSet presAssocID="{64586AA9-F66E-4F1C-9321-6EF9DA74C62D}" presName="parentLin" presStyleCnt="0"/>
      <dgm:spPr/>
    </dgm:pt>
    <dgm:pt modelId="{FA785824-AFD0-4483-8097-E73697E79ECF}" type="pres">
      <dgm:prSet presAssocID="{64586AA9-F66E-4F1C-9321-6EF9DA74C62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0D6A1979-5C55-4CB0-8CA1-F6307B607AAF}" type="pres">
      <dgm:prSet presAssocID="{64586AA9-F66E-4F1C-9321-6EF9DA74C62D}" presName="parentText" presStyleLbl="node1" presStyleIdx="2" presStyleCnt="3" custScaleX="13416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F32A5B-699F-4E31-AB33-1D3CA23EAF25}" type="pres">
      <dgm:prSet presAssocID="{64586AA9-F66E-4F1C-9321-6EF9DA74C62D}" presName="negativeSpace" presStyleCnt="0"/>
      <dgm:spPr/>
    </dgm:pt>
    <dgm:pt modelId="{5D4644A0-997C-4955-8834-D9560D7E5676}" type="pres">
      <dgm:prSet presAssocID="{64586AA9-F66E-4F1C-9321-6EF9DA74C62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B84B131-C790-4875-A409-470CA541D101}" type="presOf" srcId="{C4906474-1D3A-45FC-A406-B5FE43608BAF}" destId="{DACFE506-ACB0-42E9-BC66-6B3389EEF5F2}" srcOrd="0" destOrd="0" presId="urn:microsoft.com/office/officeart/2005/8/layout/list1"/>
    <dgm:cxn modelId="{A85B2828-31BD-4AAB-833E-76EDD325884B}" type="presOf" srcId="{F26EFB41-95F7-4DB3-8342-4FF28B092980}" destId="{16894595-3DF5-4D47-B013-8FE984AA3904}" srcOrd="0" destOrd="0" presId="urn:microsoft.com/office/officeart/2005/8/layout/list1"/>
    <dgm:cxn modelId="{4FFE0A4A-BB34-4845-A970-A816753CEF77}" type="presOf" srcId="{1650ABCA-B1EE-4C83-B40B-B3950962DE0A}" destId="{1943F132-D42D-4201-9186-604C4FF3546A}" srcOrd="1" destOrd="0" presId="urn:microsoft.com/office/officeart/2005/8/layout/list1"/>
    <dgm:cxn modelId="{A9AF0CBA-8710-4A6A-824C-CA8F76B972C6}" type="presOf" srcId="{64586AA9-F66E-4F1C-9321-6EF9DA74C62D}" destId="{0D6A1979-5C55-4CB0-8CA1-F6307B607AAF}" srcOrd="1" destOrd="0" presId="urn:microsoft.com/office/officeart/2005/8/layout/list1"/>
    <dgm:cxn modelId="{2D388DFA-87AE-435A-A2AB-EAB5CDA0A164}" srcId="{F26EFB41-95F7-4DB3-8342-4FF28B092980}" destId="{1650ABCA-B1EE-4C83-B40B-B3950962DE0A}" srcOrd="1" destOrd="0" parTransId="{0B902607-5161-4C9B-BF1F-4E3BA21877B1}" sibTransId="{2C8DFF0E-A729-4BD5-B921-313988B1F6F0}"/>
    <dgm:cxn modelId="{03DCEE67-F92C-4A9E-9637-106BE7DA205F}" srcId="{F26EFB41-95F7-4DB3-8342-4FF28B092980}" destId="{C4906474-1D3A-45FC-A406-B5FE43608BAF}" srcOrd="0" destOrd="0" parTransId="{4E578AA4-7FDC-4540-8335-099846D7B01C}" sibTransId="{308AE606-4776-4332-88A8-8EDD790E2225}"/>
    <dgm:cxn modelId="{736FDAC5-B542-43FB-89F1-6CC25BD08F37}" srcId="{F26EFB41-95F7-4DB3-8342-4FF28B092980}" destId="{64586AA9-F66E-4F1C-9321-6EF9DA74C62D}" srcOrd="2" destOrd="0" parTransId="{92E7E7C0-BAA5-48B9-AB28-D8E5BEE2EFFE}" sibTransId="{D74F8697-235F-41C1-B9B9-C90AC22AEE3F}"/>
    <dgm:cxn modelId="{0AEE7652-E41A-4975-B942-42949B7CDD94}" type="presOf" srcId="{1650ABCA-B1EE-4C83-B40B-B3950962DE0A}" destId="{4C7477D5-79A0-4920-9848-C7E5ECD96A7B}" srcOrd="0" destOrd="0" presId="urn:microsoft.com/office/officeart/2005/8/layout/list1"/>
    <dgm:cxn modelId="{5B564DAC-8ED7-4FE9-B88A-9ECD44B3FDA5}" type="presOf" srcId="{64586AA9-F66E-4F1C-9321-6EF9DA74C62D}" destId="{FA785824-AFD0-4483-8097-E73697E79ECF}" srcOrd="0" destOrd="0" presId="urn:microsoft.com/office/officeart/2005/8/layout/list1"/>
    <dgm:cxn modelId="{99B38FDA-1B7C-4C69-87C2-1400DD2CC2F1}" type="presOf" srcId="{C4906474-1D3A-45FC-A406-B5FE43608BAF}" destId="{F9382C88-630C-4A64-890E-604AF50740E7}" srcOrd="1" destOrd="0" presId="urn:microsoft.com/office/officeart/2005/8/layout/list1"/>
    <dgm:cxn modelId="{E2CB0046-0F87-44A8-8755-9079FD2B41B8}" type="presParOf" srcId="{16894595-3DF5-4D47-B013-8FE984AA3904}" destId="{5A2DB505-6A06-4C10-ADD1-35196856D6F8}" srcOrd="0" destOrd="0" presId="urn:microsoft.com/office/officeart/2005/8/layout/list1"/>
    <dgm:cxn modelId="{74AC5230-7A97-47D3-8626-97922290367E}" type="presParOf" srcId="{5A2DB505-6A06-4C10-ADD1-35196856D6F8}" destId="{DACFE506-ACB0-42E9-BC66-6B3389EEF5F2}" srcOrd="0" destOrd="0" presId="urn:microsoft.com/office/officeart/2005/8/layout/list1"/>
    <dgm:cxn modelId="{33A00974-7CF5-4D8B-9F67-24A69723BF21}" type="presParOf" srcId="{5A2DB505-6A06-4C10-ADD1-35196856D6F8}" destId="{F9382C88-630C-4A64-890E-604AF50740E7}" srcOrd="1" destOrd="0" presId="urn:microsoft.com/office/officeart/2005/8/layout/list1"/>
    <dgm:cxn modelId="{FA6196FB-8ACC-47DB-8E0F-4FA1629848DD}" type="presParOf" srcId="{16894595-3DF5-4D47-B013-8FE984AA3904}" destId="{5372C8E3-7D9A-442B-9F69-721C6443735E}" srcOrd="1" destOrd="0" presId="urn:microsoft.com/office/officeart/2005/8/layout/list1"/>
    <dgm:cxn modelId="{2775A82D-3AC4-48BC-A80E-B1EC0951C0A4}" type="presParOf" srcId="{16894595-3DF5-4D47-B013-8FE984AA3904}" destId="{05A7A24A-7E76-4CEE-9499-908D32992F4F}" srcOrd="2" destOrd="0" presId="urn:microsoft.com/office/officeart/2005/8/layout/list1"/>
    <dgm:cxn modelId="{39B0EC66-CC6E-4D35-A77A-0290780BD964}" type="presParOf" srcId="{16894595-3DF5-4D47-B013-8FE984AA3904}" destId="{56B0E5C3-0095-4F79-BF09-E8E599194F10}" srcOrd="3" destOrd="0" presId="urn:microsoft.com/office/officeart/2005/8/layout/list1"/>
    <dgm:cxn modelId="{35505440-9FA3-42DA-80C8-E26EF1D5BBC0}" type="presParOf" srcId="{16894595-3DF5-4D47-B013-8FE984AA3904}" destId="{E0725B1A-6191-403C-89B9-FE7E62F841AA}" srcOrd="4" destOrd="0" presId="urn:microsoft.com/office/officeart/2005/8/layout/list1"/>
    <dgm:cxn modelId="{D4B3740B-16AD-4AAF-8466-71BE2232ABC6}" type="presParOf" srcId="{E0725B1A-6191-403C-89B9-FE7E62F841AA}" destId="{4C7477D5-79A0-4920-9848-C7E5ECD96A7B}" srcOrd="0" destOrd="0" presId="urn:microsoft.com/office/officeart/2005/8/layout/list1"/>
    <dgm:cxn modelId="{57922242-DDDD-4613-A959-0C16EF515628}" type="presParOf" srcId="{E0725B1A-6191-403C-89B9-FE7E62F841AA}" destId="{1943F132-D42D-4201-9186-604C4FF3546A}" srcOrd="1" destOrd="0" presId="urn:microsoft.com/office/officeart/2005/8/layout/list1"/>
    <dgm:cxn modelId="{732E72C3-01C8-4CF5-A232-970613E164B2}" type="presParOf" srcId="{16894595-3DF5-4D47-B013-8FE984AA3904}" destId="{800B0D72-1695-4B94-AF67-846E822AA59B}" srcOrd="5" destOrd="0" presId="urn:microsoft.com/office/officeart/2005/8/layout/list1"/>
    <dgm:cxn modelId="{407325A4-D3BB-487C-B417-8AC1EDE775CF}" type="presParOf" srcId="{16894595-3DF5-4D47-B013-8FE984AA3904}" destId="{895BC8AC-A4EF-4C66-9EA9-67C799DD66ED}" srcOrd="6" destOrd="0" presId="urn:microsoft.com/office/officeart/2005/8/layout/list1"/>
    <dgm:cxn modelId="{9D353B63-2724-448B-BDEF-708C961A91FB}" type="presParOf" srcId="{16894595-3DF5-4D47-B013-8FE984AA3904}" destId="{B3F79E73-6DAF-4F2D-8BD1-7F0A1F1E0C34}" srcOrd="7" destOrd="0" presId="urn:microsoft.com/office/officeart/2005/8/layout/list1"/>
    <dgm:cxn modelId="{6E2EA8BD-4A87-4104-AFAC-CC1ED46A6CE8}" type="presParOf" srcId="{16894595-3DF5-4D47-B013-8FE984AA3904}" destId="{AA6EEF71-07C2-406E-9D50-2ADA1863DF56}" srcOrd="8" destOrd="0" presId="urn:microsoft.com/office/officeart/2005/8/layout/list1"/>
    <dgm:cxn modelId="{C36CB316-8463-4803-9BA2-5EFC25762B3D}" type="presParOf" srcId="{AA6EEF71-07C2-406E-9D50-2ADA1863DF56}" destId="{FA785824-AFD0-4483-8097-E73697E79ECF}" srcOrd="0" destOrd="0" presId="urn:microsoft.com/office/officeart/2005/8/layout/list1"/>
    <dgm:cxn modelId="{DFE95896-E05A-4319-B9CE-328239A83D7F}" type="presParOf" srcId="{AA6EEF71-07C2-406E-9D50-2ADA1863DF56}" destId="{0D6A1979-5C55-4CB0-8CA1-F6307B607AAF}" srcOrd="1" destOrd="0" presId="urn:microsoft.com/office/officeart/2005/8/layout/list1"/>
    <dgm:cxn modelId="{97DDCEE1-EADC-4AA6-A37A-D6B2AEB5E35A}" type="presParOf" srcId="{16894595-3DF5-4D47-B013-8FE984AA3904}" destId="{30F32A5B-699F-4E31-AB33-1D3CA23EAF25}" srcOrd="9" destOrd="0" presId="urn:microsoft.com/office/officeart/2005/8/layout/list1"/>
    <dgm:cxn modelId="{C8638154-78EC-4873-8DE1-A2D027448EF7}" type="presParOf" srcId="{16894595-3DF5-4D47-B013-8FE984AA3904}" destId="{5D4644A0-997C-4955-8834-D9560D7E567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118776-DBD5-4665-80DE-DD8F708C75F7}" type="doc">
      <dgm:prSet loTypeId="urn:microsoft.com/office/officeart/2005/8/layout/default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974676-6454-48AF-96D2-0EBB188CD544}">
      <dgm:prSet phldrT="[Text]"/>
      <dgm:spPr/>
      <dgm:t>
        <a:bodyPr/>
        <a:lstStyle/>
        <a:p>
          <a:r>
            <a:rPr lang="en-US" i="1" smtClean="0">
              <a:latin typeface="Britannic Bold" pitchFamily="34" charset="0"/>
            </a:rPr>
            <a:t>Problem Based Learning</a:t>
          </a:r>
          <a:endParaRPr lang="en-US" dirty="0">
            <a:latin typeface="Britannic Bold" pitchFamily="34" charset="0"/>
          </a:endParaRPr>
        </a:p>
      </dgm:t>
    </dgm:pt>
    <dgm:pt modelId="{0755ADB0-BF0E-4F92-9D72-0CE2595CB0ED}" type="parTrans" cxnId="{E9DD2FA0-06E4-46C5-90ED-900B8F63270F}">
      <dgm:prSet/>
      <dgm:spPr/>
      <dgm:t>
        <a:bodyPr/>
        <a:lstStyle/>
        <a:p>
          <a:endParaRPr lang="en-US"/>
        </a:p>
      </dgm:t>
    </dgm:pt>
    <dgm:pt modelId="{1DC88D49-8579-454E-B917-112F35B93DDF}" type="sibTrans" cxnId="{E9DD2FA0-06E4-46C5-90ED-900B8F63270F}">
      <dgm:prSet/>
      <dgm:spPr/>
      <dgm:t>
        <a:bodyPr/>
        <a:lstStyle/>
        <a:p>
          <a:endParaRPr lang="en-US"/>
        </a:p>
      </dgm:t>
    </dgm:pt>
    <dgm:pt modelId="{7A9D72B4-0AE7-42F9-91A6-3F1CCC5D0E57}">
      <dgm:prSet phldrT="[Text]"/>
      <dgm:spPr/>
      <dgm:t>
        <a:bodyPr/>
        <a:lstStyle/>
        <a:p>
          <a:r>
            <a:rPr lang="en-US" i="1" dirty="0" smtClean="0">
              <a:latin typeface="Britannic Bold" pitchFamily="34" charset="0"/>
            </a:rPr>
            <a:t>Project Based Learning</a:t>
          </a:r>
          <a:endParaRPr lang="en-US" dirty="0">
            <a:latin typeface="Britannic Bold" pitchFamily="34" charset="0"/>
          </a:endParaRPr>
        </a:p>
      </dgm:t>
    </dgm:pt>
    <dgm:pt modelId="{F4EB0D9C-AD79-4442-80CF-AD479F6C8B5B}" type="parTrans" cxnId="{F76B168F-8827-4187-A82F-7A70B511BE8A}">
      <dgm:prSet/>
      <dgm:spPr/>
      <dgm:t>
        <a:bodyPr/>
        <a:lstStyle/>
        <a:p>
          <a:endParaRPr lang="en-US"/>
        </a:p>
      </dgm:t>
    </dgm:pt>
    <dgm:pt modelId="{AF066408-8927-42AC-8C54-92D146E3AD89}" type="sibTrans" cxnId="{F76B168F-8827-4187-A82F-7A70B511BE8A}">
      <dgm:prSet/>
      <dgm:spPr/>
      <dgm:t>
        <a:bodyPr/>
        <a:lstStyle/>
        <a:p>
          <a:endParaRPr lang="en-US"/>
        </a:p>
      </dgm:t>
    </dgm:pt>
    <dgm:pt modelId="{3EEB6D04-7735-4048-87FF-FCD7FA0AE7D1}">
      <dgm:prSet phldrT="[Text]"/>
      <dgm:spPr/>
      <dgm:t>
        <a:bodyPr/>
        <a:lstStyle/>
        <a:p>
          <a:r>
            <a:rPr lang="en-US" i="0" smtClean="0">
              <a:latin typeface="Britannic Bold" pitchFamily="34" charset="0"/>
            </a:rPr>
            <a:t>Inkuiri/Inkuiri Sosial</a:t>
          </a:r>
          <a:endParaRPr lang="en-US" dirty="0">
            <a:latin typeface="Britannic Bold" pitchFamily="34" charset="0"/>
          </a:endParaRPr>
        </a:p>
      </dgm:t>
    </dgm:pt>
    <dgm:pt modelId="{94DC1773-003C-4A04-B472-BFDC7CEE2BB6}" type="parTrans" cxnId="{DA3010DD-FD5C-409F-98AC-67BBD63BD9A2}">
      <dgm:prSet/>
      <dgm:spPr/>
      <dgm:t>
        <a:bodyPr/>
        <a:lstStyle/>
        <a:p>
          <a:endParaRPr lang="en-US"/>
        </a:p>
      </dgm:t>
    </dgm:pt>
    <dgm:pt modelId="{BC11EE0D-C528-4469-B6D4-864C8A6B1BD2}" type="sibTrans" cxnId="{DA3010DD-FD5C-409F-98AC-67BBD63BD9A2}">
      <dgm:prSet/>
      <dgm:spPr/>
      <dgm:t>
        <a:bodyPr/>
        <a:lstStyle/>
        <a:p>
          <a:endParaRPr lang="en-US"/>
        </a:p>
      </dgm:t>
    </dgm:pt>
    <dgm:pt modelId="{4ADB3088-7D59-48DE-944E-6C365EA0BF2E}">
      <dgm:prSet phldrT="[Text]"/>
      <dgm:spPr/>
      <dgm:t>
        <a:bodyPr/>
        <a:lstStyle/>
        <a:p>
          <a:r>
            <a:rPr lang="en-US" i="0" smtClean="0">
              <a:latin typeface="Britannic Bold" pitchFamily="34" charset="0"/>
            </a:rPr>
            <a:t>Group Investigation</a:t>
          </a:r>
          <a:endParaRPr lang="en-US" dirty="0">
            <a:latin typeface="Britannic Bold" pitchFamily="34" charset="0"/>
          </a:endParaRPr>
        </a:p>
      </dgm:t>
    </dgm:pt>
    <dgm:pt modelId="{070A1A04-F76A-478E-8D0C-13E183A80F1A}" type="parTrans" cxnId="{37198D4D-23AA-4A5F-979E-F34CFCE43DC9}">
      <dgm:prSet/>
      <dgm:spPr/>
      <dgm:t>
        <a:bodyPr/>
        <a:lstStyle/>
        <a:p>
          <a:endParaRPr lang="en-US"/>
        </a:p>
      </dgm:t>
    </dgm:pt>
    <dgm:pt modelId="{AAE6F09F-DD34-4A2A-AFEC-580730EFA608}" type="sibTrans" cxnId="{37198D4D-23AA-4A5F-979E-F34CFCE43DC9}">
      <dgm:prSet/>
      <dgm:spPr/>
      <dgm:t>
        <a:bodyPr/>
        <a:lstStyle/>
        <a:p>
          <a:endParaRPr lang="en-US"/>
        </a:p>
      </dgm:t>
    </dgm:pt>
    <dgm:pt modelId="{ECBB2A5C-02D5-41C6-8638-CC8A155C4793}" type="pres">
      <dgm:prSet presAssocID="{72118776-DBD5-4665-80DE-DD8F708C75F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5DA2D5-819A-42B9-8E6F-06F29122E386}" type="pres">
      <dgm:prSet presAssocID="{C3974676-6454-48AF-96D2-0EBB188CD54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BBABEA-343D-4259-B6C9-77A5CE9231D9}" type="pres">
      <dgm:prSet presAssocID="{1DC88D49-8579-454E-B917-112F35B93DDF}" presName="sibTrans" presStyleCnt="0"/>
      <dgm:spPr/>
    </dgm:pt>
    <dgm:pt modelId="{A0EDD48D-956E-4117-8C9F-830F8276413E}" type="pres">
      <dgm:prSet presAssocID="{7A9D72B4-0AE7-42F9-91A6-3F1CCC5D0E5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AA84F-7094-466D-8A81-115016EC8F00}" type="pres">
      <dgm:prSet presAssocID="{AF066408-8927-42AC-8C54-92D146E3AD89}" presName="sibTrans" presStyleCnt="0"/>
      <dgm:spPr/>
    </dgm:pt>
    <dgm:pt modelId="{D12F6A9F-5ACC-47B0-8C38-603D0C2A7934}" type="pres">
      <dgm:prSet presAssocID="{3EEB6D04-7735-4048-87FF-FCD7FA0AE7D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D1AFAD-9A85-4B3D-BBA7-3CAF6CE38C4E}" type="pres">
      <dgm:prSet presAssocID="{BC11EE0D-C528-4469-B6D4-864C8A6B1BD2}" presName="sibTrans" presStyleCnt="0"/>
      <dgm:spPr/>
    </dgm:pt>
    <dgm:pt modelId="{52190BE5-0F7D-4492-870D-1EBDED7EF0F3}" type="pres">
      <dgm:prSet presAssocID="{4ADB3088-7D59-48DE-944E-6C365EA0BF2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3010DD-FD5C-409F-98AC-67BBD63BD9A2}" srcId="{72118776-DBD5-4665-80DE-DD8F708C75F7}" destId="{3EEB6D04-7735-4048-87FF-FCD7FA0AE7D1}" srcOrd="2" destOrd="0" parTransId="{94DC1773-003C-4A04-B472-BFDC7CEE2BB6}" sibTransId="{BC11EE0D-C528-4469-B6D4-864C8A6B1BD2}"/>
    <dgm:cxn modelId="{F76B168F-8827-4187-A82F-7A70B511BE8A}" srcId="{72118776-DBD5-4665-80DE-DD8F708C75F7}" destId="{7A9D72B4-0AE7-42F9-91A6-3F1CCC5D0E57}" srcOrd="1" destOrd="0" parTransId="{F4EB0D9C-AD79-4442-80CF-AD479F6C8B5B}" sibTransId="{AF066408-8927-42AC-8C54-92D146E3AD89}"/>
    <dgm:cxn modelId="{37198D4D-23AA-4A5F-979E-F34CFCE43DC9}" srcId="{72118776-DBD5-4665-80DE-DD8F708C75F7}" destId="{4ADB3088-7D59-48DE-944E-6C365EA0BF2E}" srcOrd="3" destOrd="0" parTransId="{070A1A04-F76A-478E-8D0C-13E183A80F1A}" sibTransId="{AAE6F09F-DD34-4A2A-AFEC-580730EFA608}"/>
    <dgm:cxn modelId="{5FA13B7D-B48E-46D7-BFA4-9AF17A37CB3E}" type="presOf" srcId="{3EEB6D04-7735-4048-87FF-FCD7FA0AE7D1}" destId="{D12F6A9F-5ACC-47B0-8C38-603D0C2A7934}" srcOrd="0" destOrd="0" presId="urn:microsoft.com/office/officeart/2005/8/layout/default#1"/>
    <dgm:cxn modelId="{B906FAAC-91F1-453F-B26A-D0E2A9F85AA5}" type="presOf" srcId="{4ADB3088-7D59-48DE-944E-6C365EA0BF2E}" destId="{52190BE5-0F7D-4492-870D-1EBDED7EF0F3}" srcOrd="0" destOrd="0" presId="urn:microsoft.com/office/officeart/2005/8/layout/default#1"/>
    <dgm:cxn modelId="{E9DD2FA0-06E4-46C5-90ED-900B8F63270F}" srcId="{72118776-DBD5-4665-80DE-DD8F708C75F7}" destId="{C3974676-6454-48AF-96D2-0EBB188CD544}" srcOrd="0" destOrd="0" parTransId="{0755ADB0-BF0E-4F92-9D72-0CE2595CB0ED}" sibTransId="{1DC88D49-8579-454E-B917-112F35B93DDF}"/>
    <dgm:cxn modelId="{096D3C0B-BEBC-4750-9EBA-2CD4A583E27E}" type="presOf" srcId="{C3974676-6454-48AF-96D2-0EBB188CD544}" destId="{C85DA2D5-819A-42B9-8E6F-06F29122E386}" srcOrd="0" destOrd="0" presId="urn:microsoft.com/office/officeart/2005/8/layout/default#1"/>
    <dgm:cxn modelId="{9DF7D32A-7F45-46A7-836D-4FD756749998}" type="presOf" srcId="{7A9D72B4-0AE7-42F9-91A6-3F1CCC5D0E57}" destId="{A0EDD48D-956E-4117-8C9F-830F8276413E}" srcOrd="0" destOrd="0" presId="urn:microsoft.com/office/officeart/2005/8/layout/default#1"/>
    <dgm:cxn modelId="{70C96DDE-7A8A-48DF-8948-573A3555C134}" type="presOf" srcId="{72118776-DBD5-4665-80DE-DD8F708C75F7}" destId="{ECBB2A5C-02D5-41C6-8638-CC8A155C4793}" srcOrd="0" destOrd="0" presId="urn:microsoft.com/office/officeart/2005/8/layout/default#1"/>
    <dgm:cxn modelId="{9E348446-8660-4AA0-B15C-8AB96B4D4663}" type="presParOf" srcId="{ECBB2A5C-02D5-41C6-8638-CC8A155C4793}" destId="{C85DA2D5-819A-42B9-8E6F-06F29122E386}" srcOrd="0" destOrd="0" presId="urn:microsoft.com/office/officeart/2005/8/layout/default#1"/>
    <dgm:cxn modelId="{6C850408-25EB-4633-98F2-5C4589CF1F95}" type="presParOf" srcId="{ECBB2A5C-02D5-41C6-8638-CC8A155C4793}" destId="{DDBBABEA-343D-4259-B6C9-77A5CE9231D9}" srcOrd="1" destOrd="0" presId="urn:microsoft.com/office/officeart/2005/8/layout/default#1"/>
    <dgm:cxn modelId="{C4067B5A-CFA5-4AAC-ABD6-AC96007B7CC5}" type="presParOf" srcId="{ECBB2A5C-02D5-41C6-8638-CC8A155C4793}" destId="{A0EDD48D-956E-4117-8C9F-830F8276413E}" srcOrd="2" destOrd="0" presId="urn:microsoft.com/office/officeart/2005/8/layout/default#1"/>
    <dgm:cxn modelId="{F738159B-EB44-49AB-8B7F-1C5E4659B59A}" type="presParOf" srcId="{ECBB2A5C-02D5-41C6-8638-CC8A155C4793}" destId="{371AA84F-7094-466D-8A81-115016EC8F00}" srcOrd="3" destOrd="0" presId="urn:microsoft.com/office/officeart/2005/8/layout/default#1"/>
    <dgm:cxn modelId="{1DF95B48-AE2D-4A14-9492-4BE769A2116E}" type="presParOf" srcId="{ECBB2A5C-02D5-41C6-8638-CC8A155C4793}" destId="{D12F6A9F-5ACC-47B0-8C38-603D0C2A7934}" srcOrd="4" destOrd="0" presId="urn:microsoft.com/office/officeart/2005/8/layout/default#1"/>
    <dgm:cxn modelId="{BCFAEA4C-4ADE-4092-A06B-D16E7A442819}" type="presParOf" srcId="{ECBB2A5C-02D5-41C6-8638-CC8A155C4793}" destId="{F9D1AFAD-9A85-4B3D-BBA7-3CAF6CE38C4E}" srcOrd="5" destOrd="0" presId="urn:microsoft.com/office/officeart/2005/8/layout/default#1"/>
    <dgm:cxn modelId="{12B3186A-81D0-44C3-A864-FFEB6321596A}" type="presParOf" srcId="{ECBB2A5C-02D5-41C6-8638-CC8A155C4793}" destId="{52190BE5-0F7D-4492-870D-1EBDED7EF0F3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7A24A-7E76-4CEE-9499-908D32992F4F}">
      <dsp:nvSpPr>
        <dsp:cNvPr id="0" name=""/>
        <dsp:cNvSpPr/>
      </dsp:nvSpPr>
      <dsp:spPr>
        <a:xfrm>
          <a:off x="0" y="373580"/>
          <a:ext cx="70104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382C88-630C-4A64-890E-604AF50740E7}">
      <dsp:nvSpPr>
        <dsp:cNvPr id="0" name=""/>
        <dsp:cNvSpPr/>
      </dsp:nvSpPr>
      <dsp:spPr>
        <a:xfrm>
          <a:off x="350520" y="19340"/>
          <a:ext cx="6583655" cy="70848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85484" tIns="0" rIns="18548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n-NO" sz="2400" i="0" kern="1200" dirty="0" smtClean="0">
              <a:solidFill>
                <a:schemeClr val="tx1"/>
              </a:solidFill>
              <a:latin typeface="Comic Sans MS" pitchFamily="66" charset="0"/>
            </a:rPr>
            <a:t>1) Hukum Genetik tentang Perkembangan</a:t>
          </a:r>
          <a:endParaRPr lang="en-US" sz="2400" kern="1200" dirty="0">
            <a:solidFill>
              <a:schemeClr val="tx1"/>
            </a:solidFill>
            <a:latin typeface="Comic Sans MS" pitchFamily="66" charset="0"/>
          </a:endParaRPr>
        </a:p>
      </dsp:txBody>
      <dsp:txXfrm>
        <a:off x="385105" y="53925"/>
        <a:ext cx="6514485" cy="639310"/>
      </dsp:txXfrm>
    </dsp:sp>
    <dsp:sp modelId="{895BC8AC-A4EF-4C66-9EA9-67C799DD66ED}">
      <dsp:nvSpPr>
        <dsp:cNvPr id="0" name=""/>
        <dsp:cNvSpPr/>
      </dsp:nvSpPr>
      <dsp:spPr>
        <a:xfrm>
          <a:off x="0" y="1462220"/>
          <a:ext cx="70104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43F132-D42D-4201-9186-604C4FF3546A}">
      <dsp:nvSpPr>
        <dsp:cNvPr id="0" name=""/>
        <dsp:cNvSpPr/>
      </dsp:nvSpPr>
      <dsp:spPr>
        <a:xfrm>
          <a:off x="350520" y="1107980"/>
          <a:ext cx="6583655" cy="70848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85484" tIns="0" rIns="18548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smtClean="0">
              <a:solidFill>
                <a:schemeClr val="tx1"/>
              </a:solidFill>
              <a:latin typeface="Comic Sans MS" pitchFamily="66" charset="0"/>
            </a:rPr>
            <a:t>2) </a:t>
          </a:r>
          <a:r>
            <a:rPr lang="en-US" sz="2400" i="0" kern="1200" dirty="0" err="1" smtClean="0">
              <a:solidFill>
                <a:schemeClr val="tx1"/>
              </a:solidFill>
              <a:latin typeface="Comic Sans MS" pitchFamily="66" charset="0"/>
            </a:rPr>
            <a:t>Zona</a:t>
          </a:r>
          <a:r>
            <a:rPr lang="en-US" sz="2400" i="0" kern="1200" dirty="0" smtClean="0">
              <a:solidFill>
                <a:schemeClr val="tx1"/>
              </a:solidFill>
              <a:latin typeface="Comic Sans MS" pitchFamily="66" charset="0"/>
            </a:rPr>
            <a:t> </a:t>
          </a:r>
          <a:r>
            <a:rPr lang="en-US" sz="2400" i="0" kern="1200" dirty="0" err="1" smtClean="0">
              <a:solidFill>
                <a:schemeClr val="tx1"/>
              </a:solidFill>
              <a:latin typeface="Comic Sans MS" pitchFamily="66" charset="0"/>
            </a:rPr>
            <a:t>Perkembangan</a:t>
          </a:r>
          <a:r>
            <a:rPr lang="en-US" sz="2400" i="0" kern="1200" dirty="0" smtClean="0">
              <a:solidFill>
                <a:schemeClr val="tx1"/>
              </a:solidFill>
              <a:latin typeface="Comic Sans MS" pitchFamily="66" charset="0"/>
            </a:rPr>
            <a:t> </a:t>
          </a:r>
          <a:r>
            <a:rPr lang="en-US" sz="2400" i="0" kern="1200" dirty="0" err="1" smtClean="0">
              <a:solidFill>
                <a:schemeClr val="tx1"/>
              </a:solidFill>
              <a:latin typeface="Comic Sans MS" pitchFamily="66" charset="0"/>
            </a:rPr>
            <a:t>Proksimal</a:t>
          </a:r>
          <a:endParaRPr lang="en-US" sz="2400" kern="1200" dirty="0">
            <a:solidFill>
              <a:schemeClr val="tx1"/>
            </a:solidFill>
            <a:latin typeface="Comic Sans MS" pitchFamily="66" charset="0"/>
          </a:endParaRPr>
        </a:p>
      </dsp:txBody>
      <dsp:txXfrm>
        <a:off x="385105" y="1142565"/>
        <a:ext cx="6514485" cy="639310"/>
      </dsp:txXfrm>
    </dsp:sp>
    <dsp:sp modelId="{5D4644A0-997C-4955-8834-D9560D7E5676}">
      <dsp:nvSpPr>
        <dsp:cNvPr id="0" name=""/>
        <dsp:cNvSpPr/>
      </dsp:nvSpPr>
      <dsp:spPr>
        <a:xfrm>
          <a:off x="0" y="2550860"/>
          <a:ext cx="70104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6A1979-5C55-4CB0-8CA1-F6307B607AAF}">
      <dsp:nvSpPr>
        <dsp:cNvPr id="0" name=""/>
        <dsp:cNvSpPr/>
      </dsp:nvSpPr>
      <dsp:spPr>
        <a:xfrm>
          <a:off x="350520" y="2196619"/>
          <a:ext cx="6583655" cy="70848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85484" tIns="0" rIns="18548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smtClean="0">
              <a:solidFill>
                <a:schemeClr val="tx1"/>
              </a:solidFill>
              <a:latin typeface="Comic Sans MS" pitchFamily="66" charset="0"/>
            </a:rPr>
            <a:t>3) </a:t>
          </a:r>
          <a:r>
            <a:rPr lang="en-US" sz="2400" i="0" kern="1200" dirty="0" err="1" smtClean="0">
              <a:solidFill>
                <a:schemeClr val="tx1"/>
              </a:solidFill>
              <a:latin typeface="Comic Sans MS" pitchFamily="66" charset="0"/>
            </a:rPr>
            <a:t>Mediasi</a:t>
          </a:r>
          <a:endParaRPr lang="en-US" sz="2400" kern="1200" dirty="0">
            <a:solidFill>
              <a:schemeClr val="tx1"/>
            </a:solidFill>
            <a:latin typeface="Comic Sans MS" pitchFamily="66" charset="0"/>
          </a:endParaRPr>
        </a:p>
      </dsp:txBody>
      <dsp:txXfrm>
        <a:off x="385105" y="2231204"/>
        <a:ext cx="6514485" cy="639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5DA2D5-819A-42B9-8E6F-06F29122E386}">
      <dsp:nvSpPr>
        <dsp:cNvPr id="0" name=""/>
        <dsp:cNvSpPr/>
      </dsp:nvSpPr>
      <dsp:spPr>
        <a:xfrm>
          <a:off x="662260" y="1756"/>
          <a:ext cx="2380989" cy="142859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i="1" kern="1200" smtClean="0">
              <a:latin typeface="Britannic Bold" pitchFamily="34" charset="0"/>
            </a:rPr>
            <a:t>Problem Based Learning</a:t>
          </a:r>
          <a:endParaRPr lang="en-US" sz="2700" kern="1200" dirty="0">
            <a:latin typeface="Britannic Bold" pitchFamily="34" charset="0"/>
          </a:endParaRPr>
        </a:p>
      </dsp:txBody>
      <dsp:txXfrm>
        <a:off x="662260" y="1756"/>
        <a:ext cx="2380989" cy="1428593"/>
      </dsp:txXfrm>
    </dsp:sp>
    <dsp:sp modelId="{A0EDD48D-956E-4117-8C9F-830F8276413E}">
      <dsp:nvSpPr>
        <dsp:cNvPr id="0" name=""/>
        <dsp:cNvSpPr/>
      </dsp:nvSpPr>
      <dsp:spPr>
        <a:xfrm>
          <a:off x="3281349" y="1756"/>
          <a:ext cx="2380989" cy="142859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i="1" kern="1200" dirty="0" smtClean="0">
              <a:latin typeface="Britannic Bold" pitchFamily="34" charset="0"/>
            </a:rPr>
            <a:t>Project Based Learning</a:t>
          </a:r>
          <a:endParaRPr lang="en-US" sz="2700" kern="1200" dirty="0">
            <a:latin typeface="Britannic Bold" pitchFamily="34" charset="0"/>
          </a:endParaRPr>
        </a:p>
      </dsp:txBody>
      <dsp:txXfrm>
        <a:off x="3281349" y="1756"/>
        <a:ext cx="2380989" cy="1428593"/>
      </dsp:txXfrm>
    </dsp:sp>
    <dsp:sp modelId="{D12F6A9F-5ACC-47B0-8C38-603D0C2A7934}">
      <dsp:nvSpPr>
        <dsp:cNvPr id="0" name=""/>
        <dsp:cNvSpPr/>
      </dsp:nvSpPr>
      <dsp:spPr>
        <a:xfrm>
          <a:off x="662260" y="1668449"/>
          <a:ext cx="2380989" cy="142859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i="0" kern="1200" smtClean="0">
              <a:latin typeface="Britannic Bold" pitchFamily="34" charset="0"/>
            </a:rPr>
            <a:t>Inkuiri/Inkuiri Sosial</a:t>
          </a:r>
          <a:endParaRPr lang="en-US" sz="2700" kern="1200" dirty="0">
            <a:latin typeface="Britannic Bold" pitchFamily="34" charset="0"/>
          </a:endParaRPr>
        </a:p>
      </dsp:txBody>
      <dsp:txXfrm>
        <a:off x="662260" y="1668449"/>
        <a:ext cx="2380989" cy="1428593"/>
      </dsp:txXfrm>
    </dsp:sp>
    <dsp:sp modelId="{52190BE5-0F7D-4492-870D-1EBDED7EF0F3}">
      <dsp:nvSpPr>
        <dsp:cNvPr id="0" name=""/>
        <dsp:cNvSpPr/>
      </dsp:nvSpPr>
      <dsp:spPr>
        <a:xfrm>
          <a:off x="3281349" y="1668449"/>
          <a:ext cx="2380989" cy="142859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i="0" kern="1200" smtClean="0">
              <a:latin typeface="Britannic Bold" pitchFamily="34" charset="0"/>
            </a:rPr>
            <a:t>Group Investigation</a:t>
          </a:r>
          <a:endParaRPr lang="en-US" sz="2700" kern="1200" dirty="0">
            <a:latin typeface="Britannic Bold" pitchFamily="34" charset="0"/>
          </a:endParaRPr>
        </a:p>
      </dsp:txBody>
      <dsp:txXfrm>
        <a:off x="3281349" y="1668449"/>
        <a:ext cx="2380989" cy="1428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535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09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38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22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419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90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2794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5684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9665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499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03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ext Box 8"/>
          <p:cNvSpPr txBox="1">
            <a:spLocks noChangeArrowheads="1"/>
          </p:cNvSpPr>
          <p:nvPr/>
        </p:nvSpPr>
        <p:spPr bwMode="auto">
          <a:xfrm>
            <a:off x="7812089" y="4732338"/>
            <a:ext cx="10823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b="1">
                <a:solidFill>
                  <a:srgbClr val="3399FF"/>
                </a:solidFill>
              </a:rPr>
              <a:t>Page </a:t>
            </a:r>
            <a:fld id="{906535C0-757B-46F1-A6CA-3180C7121767}" type="slidenum">
              <a:rPr lang="fr-FR" b="1">
                <a:solidFill>
                  <a:srgbClr val="3399FF"/>
                </a:solidFill>
              </a:rPr>
              <a:pPr eaLnBrk="1" hangingPunct="1"/>
              <a:t>‹#›</a:t>
            </a:fld>
            <a:endParaRPr lang="fr-FR" b="1">
              <a:solidFill>
                <a:srgbClr val="3399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6"/>
          <p:cNvSpPr txBox="1">
            <a:spLocks noChangeArrowheads="1"/>
          </p:cNvSpPr>
          <p:nvPr/>
        </p:nvSpPr>
        <p:spPr bwMode="auto">
          <a:xfrm>
            <a:off x="0" y="17464"/>
            <a:ext cx="565212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000" b="1" dirty="0">
                <a:ln w="17780" cmpd="sng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ill Sans Ultra Bold" pitchFamily="34" charset="0"/>
              </a:rPr>
              <a:t>TEORI BELAJAR</a:t>
            </a:r>
            <a:endParaRPr lang="en-US" altLang="ko-KR" sz="4000" b="1" dirty="0">
              <a:ln w="17780" cmpd="sng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Gill Sans Ultra Bold" pitchFamily="34" charset="0"/>
              <a:ea typeface="맑은 고딕" pitchFamily="34" charset="-127"/>
            </a:endParaRPr>
          </a:p>
        </p:txBody>
      </p:sp>
      <p:pic>
        <p:nvPicPr>
          <p:cNvPr id="2051" name="Picture 7" descr="te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184650"/>
            <a:ext cx="2520950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1"/>
          <p:cNvSpPr>
            <a:spLocks noChangeArrowheads="1"/>
          </p:cNvSpPr>
          <p:nvPr/>
        </p:nvSpPr>
        <p:spPr bwMode="auto">
          <a:xfrm rot="21373100">
            <a:off x="984111" y="1796749"/>
            <a:ext cx="748652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800" b="1" spc="50" dirty="0" err="1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>Teori</a:t>
            </a:r>
            <a:r>
              <a:rPr lang="en-US" sz="2800" b="1" spc="50" dirty="0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> </a:t>
            </a:r>
            <a:r>
              <a:rPr lang="en-US" sz="2800" b="1" spc="50" dirty="0" err="1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>Belajar</a:t>
            </a:r>
            <a:r>
              <a:rPr lang="en-US" sz="2800" b="1" spc="50" dirty="0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> </a:t>
            </a:r>
            <a:r>
              <a:rPr lang="en-US" sz="2800" b="1" spc="50" dirty="0" err="1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>Revolusi</a:t>
            </a:r>
            <a:r>
              <a:rPr lang="en-US" sz="2800" b="1" spc="50" dirty="0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> </a:t>
            </a:r>
            <a:r>
              <a:rPr lang="en-US" sz="2800" b="1" spc="50" dirty="0" err="1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>Sosiokultural</a:t>
            </a:r>
            <a:r>
              <a:rPr lang="en-US" sz="2800" b="1" spc="50" dirty="0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  <a:t/>
            </a:r>
            <a:br>
              <a:rPr lang="en-US" sz="2800" b="1" spc="50" dirty="0" smtClean="0">
                <a:ln w="11430">
                  <a:solidFill>
                    <a:schemeClr val="accent1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ras Bold ITC" pitchFamily="34" charset="0"/>
              </a:rPr>
            </a:br>
            <a:endParaRPr lang="en-US" sz="2800" b="1" spc="50" dirty="0">
              <a:ln w="11430">
                <a:solidFill>
                  <a:schemeClr val="accent1">
                    <a:lumMod val="10000"/>
                  </a:schemeClr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Eras Bold ITC" pitchFamily="34" charset="0"/>
            </a:endParaRPr>
          </a:p>
        </p:txBody>
      </p:sp>
      <p:pic>
        <p:nvPicPr>
          <p:cNvPr id="2053" name="Picture 2" descr="Hasil gambar untuk logo stkip kusuma negara jakar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9" y="3313256"/>
            <a:ext cx="1652587" cy="1652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2"/>
          <p:cNvSpPr>
            <a:spLocks noChangeArrowheads="1"/>
          </p:cNvSpPr>
          <p:nvPr/>
        </p:nvSpPr>
        <p:spPr bwMode="auto">
          <a:xfrm>
            <a:off x="3191746" y="4300674"/>
            <a:ext cx="35747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6"/>
                </a:solidFill>
                <a:latin typeface="Bodoni MT Black" pitchFamily="18" charset="0"/>
              </a:rPr>
              <a:t>Oleh</a:t>
            </a:r>
            <a:r>
              <a:rPr lang="en-US" sz="2000" b="1" dirty="0">
                <a:solidFill>
                  <a:schemeClr val="accent6"/>
                </a:solidFill>
                <a:latin typeface="Bodoni MT Black" pitchFamily="18" charset="0"/>
              </a:rPr>
              <a:t> : </a:t>
            </a:r>
            <a:r>
              <a:rPr lang="en-US" sz="2000" b="1" dirty="0" err="1" smtClean="0">
                <a:solidFill>
                  <a:schemeClr val="accent6"/>
                </a:solidFill>
                <a:latin typeface="Bodoni MT Black" pitchFamily="18" charset="0"/>
              </a:rPr>
              <a:t>Iswadi</a:t>
            </a:r>
            <a:r>
              <a:rPr lang="en-US" sz="2000" b="1" dirty="0" smtClean="0">
                <a:solidFill>
                  <a:schemeClr val="accent6"/>
                </a:solidFill>
                <a:latin typeface="Bodoni MT Black" pitchFamily="18" charset="0"/>
              </a:rPr>
              <a:t>, M. </a:t>
            </a:r>
            <a:r>
              <a:rPr lang="en-US" sz="2000" b="1" dirty="0" err="1" smtClean="0">
                <a:solidFill>
                  <a:schemeClr val="accent6"/>
                </a:solidFill>
                <a:latin typeface="Bodoni MT Black" pitchFamily="18" charset="0"/>
              </a:rPr>
              <a:t>Pd</a:t>
            </a:r>
            <a:r>
              <a:rPr lang="en-US" sz="2000" dirty="0">
                <a:solidFill>
                  <a:schemeClr val="accent6"/>
                </a:solidFill>
                <a:latin typeface="Bodoni MT Black" pitchFamily="18" charset="0"/>
              </a:rPr>
              <a:t/>
            </a:r>
            <a:br>
              <a:rPr lang="en-US" sz="2000" dirty="0">
                <a:solidFill>
                  <a:schemeClr val="accent6"/>
                </a:solidFill>
                <a:latin typeface="Bodoni MT Black" pitchFamily="18" charset="0"/>
              </a:rPr>
            </a:br>
            <a:endParaRPr lang="en-US" altLang="ko-KR" sz="2000" b="1" dirty="0">
              <a:solidFill>
                <a:schemeClr val="accent6"/>
              </a:solidFill>
              <a:latin typeface="Bodoni MT Black" pitchFamily="18" charset="0"/>
              <a:ea typeface="굴림" charset="-127"/>
            </a:endParaRPr>
          </a:p>
        </p:txBody>
      </p:sp>
      <p:pic>
        <p:nvPicPr>
          <p:cNvPr id="1026" name="Picture 2" descr="Hasil gambar untuk Iswadi, M. P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1" r="17191"/>
          <a:stretch/>
        </p:blipFill>
        <p:spPr bwMode="auto">
          <a:xfrm>
            <a:off x="7601021" y="3268151"/>
            <a:ext cx="1246057" cy="17427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73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>
                <a:latin typeface="Berlin Sans FB" pitchFamily="34" charset="0"/>
              </a:rPr>
              <a:t>Pengertian</a:t>
            </a:r>
            <a:r>
              <a:rPr lang="en-US" sz="3200" dirty="0" smtClean="0">
                <a:latin typeface="Berlin Sans FB" pitchFamily="34" charset="0"/>
              </a:rPr>
              <a:t> </a:t>
            </a:r>
            <a:r>
              <a:rPr lang="en-US" sz="3200" dirty="0" err="1" smtClean="0">
                <a:latin typeface="Berlin Sans FB" pitchFamily="34" charset="0"/>
              </a:rPr>
              <a:t>Teori</a:t>
            </a:r>
            <a:r>
              <a:rPr lang="en-US" sz="3200" dirty="0" smtClean="0">
                <a:latin typeface="Berlin Sans FB" pitchFamily="34" charset="0"/>
              </a:rPr>
              <a:t> </a:t>
            </a:r>
            <a:r>
              <a:rPr lang="en-US" sz="3200" dirty="0" err="1" smtClean="0">
                <a:latin typeface="Berlin Sans FB" pitchFamily="34" charset="0"/>
              </a:rPr>
              <a:t>Belajar</a:t>
            </a:r>
            <a:r>
              <a:rPr lang="en-US" sz="3200" dirty="0" smtClean="0">
                <a:latin typeface="Berlin Sans FB" pitchFamily="34" charset="0"/>
              </a:rPr>
              <a:t> </a:t>
            </a:r>
            <a:r>
              <a:rPr lang="en-US" sz="3200" dirty="0" err="1" smtClean="0">
                <a:latin typeface="Berlin Sans FB" pitchFamily="34" charset="0"/>
              </a:rPr>
              <a:t>Revolusi</a:t>
            </a:r>
            <a:r>
              <a:rPr lang="en-US" sz="3200" dirty="0" smtClean="0">
                <a:latin typeface="Berlin Sans FB" pitchFamily="34" charset="0"/>
              </a:rPr>
              <a:t> </a:t>
            </a:r>
            <a:r>
              <a:rPr lang="en-US" sz="3200" dirty="0" err="1" smtClean="0">
                <a:latin typeface="Berlin Sans FB" pitchFamily="34" charset="0"/>
              </a:rPr>
              <a:t>Sosio-Kultural</a:t>
            </a:r>
            <a:r>
              <a:rPr lang="en-US" sz="3200" dirty="0" smtClean="0">
                <a:latin typeface="Berlin Sans FB" pitchFamily="34" charset="0"/>
              </a:rPr>
              <a:t/>
            </a:r>
            <a:br>
              <a:rPr lang="en-US" sz="3200" dirty="0" smtClean="0">
                <a:latin typeface="Berlin Sans FB" pitchFamily="34" charset="0"/>
              </a:rPr>
            </a:br>
            <a:endParaRPr lang="en-US" sz="3200" dirty="0"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352550"/>
            <a:ext cx="7543800" cy="27431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en-US" sz="2000" dirty="0" err="1" smtClean="0">
                <a:latin typeface="Century Gothic" pitchFamily="34" charset="0"/>
              </a:rPr>
              <a:t>Teori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belajar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revolusi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sosiokultur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adalah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peningkatan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fungsi-fungsi</a:t>
            </a:r>
            <a:r>
              <a:rPr lang="en-US" sz="2000" dirty="0" smtClean="0">
                <a:latin typeface="Century Gothic" pitchFamily="34" charset="0"/>
              </a:rPr>
              <a:t> mental </a:t>
            </a:r>
            <a:r>
              <a:rPr lang="en-US" sz="2000" dirty="0" err="1" smtClean="0">
                <a:latin typeface="Century Gothic" pitchFamily="34" charset="0"/>
              </a:rPr>
              <a:t>seseorang</a:t>
            </a:r>
            <a:r>
              <a:rPr lang="en-US" sz="2000" dirty="0" smtClean="0">
                <a:latin typeface="Century Gothic" pitchFamily="34" charset="0"/>
              </a:rPr>
              <a:t> yang </a:t>
            </a:r>
            <a:r>
              <a:rPr lang="en-US" sz="2000" dirty="0" err="1" smtClean="0">
                <a:latin typeface="Century Gothic" pitchFamily="34" charset="0"/>
              </a:rPr>
              <a:t>berasal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dari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kehidupan</a:t>
            </a:r>
            <a:r>
              <a:rPr lang="en-US" sz="2000" dirty="0" smtClean="0">
                <a:latin typeface="Century Gothic" pitchFamily="34" charset="0"/>
              </a:rPr>
              <a:t> social </a:t>
            </a:r>
            <a:r>
              <a:rPr lang="en-US" sz="2000" dirty="0" err="1" smtClean="0">
                <a:latin typeface="Century Gothic" pitchFamily="34" charset="0"/>
              </a:rPr>
              <a:t>atau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kelompoknya</a:t>
            </a:r>
            <a:r>
              <a:rPr lang="en-US" sz="2000" dirty="0" smtClean="0">
                <a:latin typeface="Century Gothic" pitchFamily="34" charset="0"/>
              </a:rPr>
              <a:t>, </a:t>
            </a:r>
            <a:r>
              <a:rPr lang="en-US" sz="2000" dirty="0" err="1" smtClean="0">
                <a:latin typeface="Century Gothic" pitchFamily="34" charset="0"/>
              </a:rPr>
              <a:t>dan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bukan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sekedar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dari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individu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itu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sendiri</a:t>
            </a:r>
            <a:r>
              <a:rPr lang="en-US" sz="2000" dirty="0" smtClean="0">
                <a:latin typeface="Century Gothic" pitchFamily="34" charset="0"/>
              </a:rPr>
              <a:t>. </a:t>
            </a:r>
            <a:r>
              <a:rPr lang="en-US" sz="2000" dirty="0" err="1" smtClean="0">
                <a:latin typeface="Century Gothic" pitchFamily="34" charset="0"/>
              </a:rPr>
              <a:t>Teori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belajar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sosiokultur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berangkat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dari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penyadaran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tentang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betapa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pentingnya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sebuah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pendidikan</a:t>
            </a:r>
            <a:r>
              <a:rPr lang="en-US" sz="2000" dirty="0" smtClean="0">
                <a:latin typeface="Century Gothic" pitchFamily="34" charset="0"/>
              </a:rPr>
              <a:t> yang </a:t>
            </a:r>
            <a:r>
              <a:rPr lang="en-US" sz="2000" dirty="0" err="1" smtClean="0">
                <a:latin typeface="Century Gothic" pitchFamily="34" charset="0"/>
              </a:rPr>
              <a:t>melihat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proses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kebudayaan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dan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pendidikan</a:t>
            </a:r>
            <a:r>
              <a:rPr lang="en-US" sz="2000" dirty="0" smtClean="0">
                <a:latin typeface="Century Gothic" pitchFamily="34" charset="0"/>
              </a:rPr>
              <a:t> yang </a:t>
            </a:r>
            <a:r>
              <a:rPr lang="en-US" sz="2000" dirty="0" err="1" smtClean="0">
                <a:latin typeface="Century Gothic" pitchFamily="34" charset="0"/>
              </a:rPr>
              <a:t>tidak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bisa</a:t>
            </a:r>
            <a:r>
              <a:rPr lang="en-US" sz="2000" dirty="0" smtClean="0">
                <a:latin typeface="Century Gothic" pitchFamily="34" charset="0"/>
              </a:rPr>
              <a:t> </a:t>
            </a:r>
            <a:r>
              <a:rPr lang="en-US" sz="2000" dirty="0" err="1" smtClean="0">
                <a:latin typeface="Century Gothic" pitchFamily="34" charset="0"/>
              </a:rPr>
              <a:t>dipisahkan</a:t>
            </a:r>
            <a:r>
              <a:rPr lang="en-US" sz="2000" dirty="0" smtClean="0">
                <a:latin typeface="Century Gothic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en-US" sz="2000" dirty="0" smtClean="0">
                <a:latin typeface="Century Gothic" pitchFamily="34" charset="0"/>
              </a:rPr>
              <a:t/>
            </a:r>
            <a:br>
              <a:rPr lang="en-US" sz="2000" dirty="0" smtClean="0">
                <a:latin typeface="Century Gothic" pitchFamily="34" charset="0"/>
              </a:rPr>
            </a:br>
            <a:endParaRPr lang="en-US" sz="20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>
                <a:latin typeface="Berlin Sans FB" pitchFamily="34" charset="0"/>
              </a:rPr>
              <a:t>Dasar</a:t>
            </a:r>
            <a:r>
              <a:rPr lang="en-US" sz="3600" dirty="0" smtClean="0">
                <a:latin typeface="Berlin Sans FB" pitchFamily="34" charset="0"/>
              </a:rPr>
              <a:t> </a:t>
            </a:r>
            <a:r>
              <a:rPr lang="en-US" sz="3600" dirty="0" err="1" smtClean="0">
                <a:latin typeface="Berlin Sans FB" pitchFamily="34" charset="0"/>
              </a:rPr>
              <a:t>Terbentuknya</a:t>
            </a:r>
            <a:r>
              <a:rPr lang="en-US" sz="3600" dirty="0" smtClean="0">
                <a:latin typeface="Berlin Sans FB" pitchFamily="34" charset="0"/>
              </a:rPr>
              <a:t> </a:t>
            </a:r>
            <a:r>
              <a:rPr lang="en-US" sz="3600" dirty="0" err="1" smtClean="0">
                <a:latin typeface="Berlin Sans FB" pitchFamily="34" charset="0"/>
              </a:rPr>
              <a:t>Teori</a:t>
            </a:r>
            <a:r>
              <a:rPr lang="en-US" sz="3600" dirty="0" smtClean="0">
                <a:latin typeface="Berlin Sans FB" pitchFamily="34" charset="0"/>
              </a:rPr>
              <a:t> </a:t>
            </a:r>
            <a:r>
              <a:rPr lang="en-US" sz="3600" dirty="0" err="1" smtClean="0">
                <a:latin typeface="Berlin Sans FB" pitchFamily="34" charset="0"/>
              </a:rPr>
              <a:t>Sosio-Kultural</a:t>
            </a:r>
            <a:r>
              <a:rPr lang="en-US" sz="3600" dirty="0" smtClean="0">
                <a:latin typeface="Berlin Sans FB" pitchFamily="34" charset="0"/>
              </a:rPr>
              <a:t/>
            </a:r>
            <a:br>
              <a:rPr lang="en-US" sz="3600" dirty="0" smtClean="0">
                <a:latin typeface="Berlin Sans FB" pitchFamily="34" charset="0"/>
              </a:rPr>
            </a:br>
            <a:endParaRPr lang="en-US" sz="3600" dirty="0">
              <a:latin typeface="Berlin Sans FB" pitchFamily="34" charset="0"/>
            </a:endParaRPr>
          </a:p>
        </p:txBody>
      </p:sp>
      <p:sp>
        <p:nvSpPr>
          <p:cNvPr id="4" name="Cloud 3"/>
          <p:cNvSpPr/>
          <p:nvPr/>
        </p:nvSpPr>
        <p:spPr>
          <a:xfrm>
            <a:off x="1295400" y="1657350"/>
            <a:ext cx="3352800" cy="160020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atin typeface="Copperplate Gothic Bold" pitchFamily="34" charset="0"/>
              </a:rPr>
              <a:t>Piaget</a:t>
            </a:r>
            <a:endParaRPr lang="en-US" sz="2800" dirty="0">
              <a:latin typeface="Copperplate Gothic Bold" pitchFamily="34" charset="0"/>
            </a:endParaRPr>
          </a:p>
        </p:txBody>
      </p:sp>
      <p:sp>
        <p:nvSpPr>
          <p:cNvPr id="5" name="Cloud 4"/>
          <p:cNvSpPr/>
          <p:nvPr/>
        </p:nvSpPr>
        <p:spPr>
          <a:xfrm>
            <a:off x="5105400" y="2647950"/>
            <a:ext cx="3352800" cy="160020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Copperplate Gothic Bold" pitchFamily="34" charset="0"/>
              </a:rPr>
              <a:t>Vygotsky</a:t>
            </a:r>
            <a:endParaRPr lang="en-US" sz="2800" dirty="0">
              <a:latin typeface="Copperplate Gothic Bold" pitchFamily="34" charset="0"/>
            </a:endParaRPr>
          </a:p>
        </p:txBody>
      </p:sp>
      <p:pic>
        <p:nvPicPr>
          <p:cNvPr id="1026" name="Picture 2" descr="C:\Users\089669912135\Downloads\gambar\gambar\materi-pembelajar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490912"/>
            <a:ext cx="2489775" cy="1652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Copperplate Gothic Bold" pitchFamily="34" charset="0"/>
              </a:rPr>
              <a:t>Piaget</a:t>
            </a:r>
            <a:endParaRPr lang="en-US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352549"/>
            <a:ext cx="7315200" cy="324207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sz="2000" dirty="0" smtClean="0">
                <a:latin typeface="Berlin Sans FB" pitchFamily="34" charset="0"/>
              </a:rPr>
              <a:t>Piaget </a:t>
            </a:r>
            <a:r>
              <a:rPr lang="en-US" sz="2000" dirty="0" err="1" smtClean="0">
                <a:latin typeface="Berlin Sans FB" pitchFamily="34" charset="0"/>
              </a:rPr>
              <a:t>berpendapat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bahwa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belajar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ditentukan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karena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adanya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karsa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atau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kemauan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individu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artinya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pengetahuan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berasal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individu</a:t>
            </a:r>
            <a:r>
              <a:rPr lang="en-US" sz="2000" dirty="0" smtClean="0">
                <a:latin typeface="Berlin Sans FB" pitchFamily="34" charset="0"/>
              </a:rPr>
              <a:t>. </a:t>
            </a:r>
            <a:r>
              <a:rPr lang="en-US" sz="2000" dirty="0" err="1" smtClean="0">
                <a:latin typeface="Berlin Sans FB" pitchFamily="34" charset="0"/>
              </a:rPr>
              <a:t>Siswa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berinteraksi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dengan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lingkungan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sosial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yaitu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teman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sebayanya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dibanding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orang-orang</a:t>
            </a:r>
            <a:r>
              <a:rPr lang="en-US" sz="2000" dirty="0" smtClean="0">
                <a:latin typeface="Berlin Sans FB" pitchFamily="34" charset="0"/>
              </a:rPr>
              <a:t> yang </a:t>
            </a:r>
            <a:r>
              <a:rPr lang="en-US" sz="2000" dirty="0" err="1" smtClean="0">
                <a:latin typeface="Berlin Sans FB" pitchFamily="34" charset="0"/>
              </a:rPr>
              <a:t>lebih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dewasa</a:t>
            </a:r>
            <a:r>
              <a:rPr lang="en-US" sz="2000" dirty="0" smtClean="0">
                <a:latin typeface="Berlin Sans FB" pitchFamily="34" charset="0"/>
              </a:rPr>
              <a:t>.</a:t>
            </a:r>
          </a:p>
          <a:p>
            <a:pPr marL="0" indent="0">
              <a:buNone/>
            </a:pPr>
            <a:r>
              <a:rPr lang="en-US" sz="2000" dirty="0" err="1" smtClean="0"/>
              <a:t>Menurut</a:t>
            </a:r>
            <a:r>
              <a:rPr lang="en-US" sz="2000" dirty="0" smtClean="0"/>
              <a:t> Piaget </a:t>
            </a:r>
            <a:r>
              <a:rPr lang="en-US" sz="2000" dirty="0" err="1" smtClean="0"/>
              <a:t>perkembangan</a:t>
            </a:r>
            <a:r>
              <a:rPr lang="en-US" sz="2000" dirty="0" smtClean="0"/>
              <a:t> </a:t>
            </a:r>
            <a:r>
              <a:rPr lang="en-US" sz="2000" dirty="0" err="1" smtClean="0"/>
              <a:t>kognitif</a:t>
            </a:r>
            <a:r>
              <a:rPr lang="en-US" sz="2000" dirty="0" smtClean="0"/>
              <a:t>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genetik</a:t>
            </a:r>
            <a:r>
              <a:rPr lang="en-US" sz="2000" dirty="0" smtClean="0"/>
              <a:t>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err="1" smtClean="0"/>
              <a:t>mekanisme</a:t>
            </a:r>
            <a:r>
              <a:rPr lang="en-US" sz="2000" dirty="0" smtClean="0"/>
              <a:t> </a:t>
            </a:r>
            <a:r>
              <a:rPr lang="en-US" sz="2000" dirty="0" err="1" smtClean="0"/>
              <a:t>biologis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perkembangan</a:t>
            </a:r>
            <a:r>
              <a:rPr lang="en-US" sz="2000" dirty="0" smtClean="0"/>
              <a:t> </a:t>
            </a:r>
            <a:r>
              <a:rPr lang="en-US" sz="2000" dirty="0" err="1" smtClean="0"/>
              <a:t>sistem</a:t>
            </a:r>
            <a:r>
              <a:rPr lang="en-US" sz="2000" dirty="0" smtClean="0"/>
              <a:t> </a:t>
            </a:r>
            <a:r>
              <a:rPr lang="en-US" sz="2000" dirty="0" err="1" smtClean="0"/>
              <a:t>syarat</a:t>
            </a:r>
            <a:r>
              <a:rPr lang="en-US" sz="2000" dirty="0" smtClean="0"/>
              <a:t>.</a:t>
            </a:r>
            <a:br>
              <a:rPr lang="en-US" sz="2000" dirty="0" smtClean="0"/>
            </a:br>
            <a:r>
              <a:rPr lang="en-US" sz="2000" dirty="0" smtClean="0">
                <a:latin typeface="Berlin Sans FB" pitchFamily="34" charset="0"/>
              </a:rPr>
              <a:t/>
            </a:r>
            <a:br>
              <a:rPr lang="en-US" sz="2000" dirty="0" smtClean="0">
                <a:latin typeface="Berlin Sans FB" pitchFamily="34" charset="0"/>
              </a:rPr>
            </a:br>
            <a:endParaRPr lang="en-US" sz="2000" dirty="0"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 dirty="0" err="1" smtClean="0">
                <a:latin typeface="Copperplate Gothic Bold" pitchFamily="34" charset="0"/>
              </a:rPr>
              <a:t>Vygotsky</a:t>
            </a:r>
            <a:endParaRPr lang="en-US" sz="40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200151"/>
            <a:ext cx="7162800" cy="26669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sz="2000" dirty="0" err="1" smtClean="0">
                <a:latin typeface="Berlin Sans FB" pitchFamily="34" charset="0"/>
              </a:rPr>
              <a:t>Jalan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pikiran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seseorang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dapat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dimengerti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dengan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cara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menelusuri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asal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usul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tindakan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sadarnya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interaksi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sosial</a:t>
            </a:r>
            <a:r>
              <a:rPr lang="en-US" sz="2000" dirty="0" smtClean="0">
                <a:latin typeface="Berlin Sans FB" pitchFamily="34" charset="0"/>
              </a:rPr>
              <a:t> (</a:t>
            </a:r>
            <a:r>
              <a:rPr lang="en-US" sz="2000" dirty="0" err="1" smtClean="0">
                <a:latin typeface="Berlin Sans FB" pitchFamily="34" charset="0"/>
              </a:rPr>
              <a:t>aktivitas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bahasa</a:t>
            </a:r>
            <a:r>
              <a:rPr lang="en-US" sz="2000" dirty="0" smtClean="0">
                <a:latin typeface="Berlin Sans FB" pitchFamily="34" charset="0"/>
              </a:rPr>
              <a:t> yang </a:t>
            </a:r>
            <a:r>
              <a:rPr lang="en-US" sz="2000" dirty="0" err="1" smtClean="0">
                <a:latin typeface="Berlin Sans FB" pitchFamily="34" charset="0"/>
              </a:rPr>
              <a:t>digunakan</a:t>
            </a:r>
            <a:r>
              <a:rPr lang="en-US" sz="2000" dirty="0" smtClean="0">
                <a:latin typeface="Berlin Sans FB" pitchFamily="34" charset="0"/>
              </a:rPr>
              <a:t>) yang </a:t>
            </a:r>
            <a:r>
              <a:rPr lang="en-US" sz="2000" dirty="0" err="1" smtClean="0">
                <a:latin typeface="Berlin Sans FB" pitchFamily="34" charset="0"/>
              </a:rPr>
              <a:t>dilatari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sejarah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hidupnya</a:t>
            </a:r>
            <a:r>
              <a:rPr lang="en-US" sz="2000" dirty="0" smtClean="0">
                <a:latin typeface="Berlin Sans FB" pitchFamily="34" charset="0"/>
              </a:rPr>
              <a:t>. </a:t>
            </a:r>
            <a:r>
              <a:rPr lang="en-US" sz="2000" dirty="0" err="1" smtClean="0">
                <a:latin typeface="Berlin Sans FB" pitchFamily="34" charset="0"/>
              </a:rPr>
              <a:t>Peningkatan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fungsi-fungsi</a:t>
            </a:r>
            <a:r>
              <a:rPr lang="en-US" sz="2000" dirty="0" smtClean="0">
                <a:latin typeface="Berlin Sans FB" pitchFamily="34" charset="0"/>
              </a:rPr>
              <a:t> mental </a:t>
            </a:r>
            <a:r>
              <a:rPr lang="en-US" sz="2000" dirty="0" err="1" smtClean="0">
                <a:latin typeface="Berlin Sans FB" pitchFamily="34" charset="0"/>
              </a:rPr>
              <a:t>bukan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berasal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individu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itu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sendiri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melainkan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berasal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kehidupan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sosial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atau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kelompoknya</a:t>
            </a:r>
            <a:r>
              <a:rPr lang="en-US" sz="2000" dirty="0" smtClean="0">
                <a:latin typeface="Berlin Sans FB" pitchFamily="34" charset="0"/>
              </a:rPr>
              <a:t>. </a:t>
            </a:r>
            <a:r>
              <a:rPr lang="en-US" sz="2000" dirty="0" err="1" smtClean="0">
                <a:latin typeface="Berlin Sans FB" pitchFamily="34" charset="0"/>
              </a:rPr>
              <a:t>Menurut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Vygotsky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perkembangan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kognisi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seorang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anak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dapat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terjadi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melalui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kolaborasi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antar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anggota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dari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satu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generasi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keluarga</a:t>
            </a:r>
            <a:r>
              <a:rPr lang="en-US" sz="2000" dirty="0" smtClean="0">
                <a:latin typeface="Berlin Sans FB" pitchFamily="34" charset="0"/>
              </a:rPr>
              <a:t> </a:t>
            </a:r>
            <a:r>
              <a:rPr lang="en-US" sz="2000" dirty="0" err="1" smtClean="0">
                <a:latin typeface="Berlin Sans FB" pitchFamily="34" charset="0"/>
              </a:rPr>
              <a:t>dengan</a:t>
            </a:r>
            <a:r>
              <a:rPr lang="en-US" sz="2000" dirty="0" smtClean="0">
                <a:latin typeface="Berlin Sans FB" pitchFamily="34" charset="0"/>
              </a:rPr>
              <a:t> yang </a:t>
            </a:r>
            <a:r>
              <a:rPr lang="en-US" sz="2000" dirty="0" err="1" smtClean="0">
                <a:latin typeface="Berlin Sans FB" pitchFamily="34" charset="0"/>
              </a:rPr>
              <a:t>lainnya</a:t>
            </a:r>
            <a:r>
              <a:rPr lang="en-US" sz="2000" dirty="0" smtClean="0">
                <a:latin typeface="Berlin Sans FB" pitchFamily="34" charset="0"/>
              </a:rPr>
              <a:t>. </a:t>
            </a:r>
            <a:br>
              <a:rPr lang="en-US" sz="2000" dirty="0" smtClean="0">
                <a:latin typeface="Berlin Sans FB" pitchFamily="34" charset="0"/>
              </a:rPr>
            </a:br>
            <a:endParaRPr lang="en-US" sz="2000" dirty="0"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33350"/>
            <a:ext cx="8229600" cy="857250"/>
          </a:xfrm>
        </p:spPr>
        <p:txBody>
          <a:bodyPr/>
          <a:lstStyle/>
          <a:p>
            <a:pPr algn="l"/>
            <a:r>
              <a:rPr lang="en-US" sz="2400" dirty="0" err="1" smtClean="0">
                <a:latin typeface="Century Gothic" pitchFamily="34" charset="0"/>
              </a:rPr>
              <a:t>Teori</a:t>
            </a:r>
            <a:r>
              <a:rPr lang="en-US" sz="2400" dirty="0" smtClean="0">
                <a:latin typeface="Century Gothic" pitchFamily="34" charset="0"/>
              </a:rPr>
              <a:t> </a:t>
            </a:r>
            <a:r>
              <a:rPr lang="en-US" sz="2400" dirty="0" err="1" smtClean="0">
                <a:latin typeface="Century Gothic" pitchFamily="34" charset="0"/>
              </a:rPr>
              <a:t>belajar</a:t>
            </a:r>
            <a:r>
              <a:rPr lang="en-US" sz="2400" dirty="0" smtClean="0">
                <a:latin typeface="Century Gothic" pitchFamily="34" charset="0"/>
              </a:rPr>
              <a:t> </a:t>
            </a:r>
            <a:r>
              <a:rPr lang="en-US" sz="2400" dirty="0" err="1" smtClean="0">
                <a:latin typeface="Century Gothic" pitchFamily="34" charset="0"/>
              </a:rPr>
              <a:t>sosiokultur</a:t>
            </a:r>
            <a:r>
              <a:rPr lang="en-US" sz="2400" dirty="0" smtClean="0">
                <a:latin typeface="Century Gothic" pitchFamily="34" charset="0"/>
              </a:rPr>
              <a:t> </a:t>
            </a:r>
            <a:r>
              <a:rPr lang="en-US" sz="2400" dirty="0" err="1" smtClean="0">
                <a:latin typeface="Century Gothic" pitchFamily="34" charset="0"/>
              </a:rPr>
              <a:t>meliputi</a:t>
            </a:r>
            <a:r>
              <a:rPr lang="en-US" sz="2400" dirty="0" smtClean="0">
                <a:latin typeface="Century Gothic" pitchFamily="34" charset="0"/>
              </a:rPr>
              <a:t> </a:t>
            </a:r>
            <a:r>
              <a:rPr lang="en-US" sz="2400" dirty="0" err="1" smtClean="0">
                <a:latin typeface="Century Gothic" pitchFamily="34" charset="0"/>
              </a:rPr>
              <a:t>tiga</a:t>
            </a:r>
            <a:r>
              <a:rPr lang="en-US" sz="2400" dirty="0" smtClean="0">
                <a:latin typeface="Century Gothic" pitchFamily="34" charset="0"/>
              </a:rPr>
              <a:t> </a:t>
            </a:r>
            <a:r>
              <a:rPr lang="en-US" sz="2400" dirty="0" err="1" smtClean="0">
                <a:latin typeface="Century Gothic" pitchFamily="34" charset="0"/>
              </a:rPr>
              <a:t>konsep</a:t>
            </a:r>
            <a:r>
              <a:rPr lang="en-US" sz="2400" dirty="0" smtClean="0">
                <a:latin typeface="Century Gothic" pitchFamily="34" charset="0"/>
              </a:rPr>
              <a:t> </a:t>
            </a:r>
            <a:r>
              <a:rPr lang="en-US" sz="2400" dirty="0" err="1" smtClean="0">
                <a:latin typeface="Century Gothic" pitchFamily="34" charset="0"/>
              </a:rPr>
              <a:t>utama</a:t>
            </a:r>
            <a:r>
              <a:rPr lang="en-US" sz="2400" dirty="0" smtClean="0">
                <a:latin typeface="Century Gothic" pitchFamily="34" charset="0"/>
              </a:rPr>
              <a:t>, </a:t>
            </a:r>
            <a:r>
              <a:rPr lang="en-US" sz="2400" dirty="0" err="1" smtClean="0">
                <a:latin typeface="Century Gothic" pitchFamily="34" charset="0"/>
              </a:rPr>
              <a:t>yaitu</a:t>
            </a:r>
            <a:r>
              <a:rPr lang="en-US" sz="2400" dirty="0" smtClean="0">
                <a:latin typeface="Century Gothic" pitchFamily="34" charset="0"/>
              </a:rPr>
              <a:t>:</a:t>
            </a:r>
            <a:br>
              <a:rPr lang="en-US" sz="2400" dirty="0" smtClean="0">
                <a:latin typeface="Century Gothic" pitchFamily="34" charset="0"/>
              </a:rPr>
            </a:br>
            <a:endParaRPr lang="en-US" sz="2400" dirty="0">
              <a:latin typeface="Century Gothic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428750"/>
          <a:ext cx="7010400" cy="317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dirty="0" err="1" smtClean="0">
                <a:latin typeface="Berlin Sans FB" pitchFamily="34" charset="0"/>
              </a:rPr>
              <a:t>Pengaruh</a:t>
            </a:r>
            <a:r>
              <a:rPr lang="en-US" sz="2800" dirty="0" smtClean="0">
                <a:latin typeface="Berlin Sans FB" pitchFamily="34" charset="0"/>
              </a:rPr>
              <a:t> </a:t>
            </a:r>
            <a:r>
              <a:rPr lang="en-US" sz="2800" dirty="0" err="1" smtClean="0">
                <a:latin typeface="Berlin Sans FB" pitchFamily="34" charset="0"/>
              </a:rPr>
              <a:t>Sosio-Kultural</a:t>
            </a:r>
            <a:r>
              <a:rPr lang="en-US" sz="2800" dirty="0" smtClean="0">
                <a:latin typeface="Berlin Sans FB" pitchFamily="34" charset="0"/>
              </a:rPr>
              <a:t> </a:t>
            </a:r>
            <a:r>
              <a:rPr lang="en-US" sz="2800" dirty="0" err="1" smtClean="0">
                <a:latin typeface="Berlin Sans FB" pitchFamily="34" charset="0"/>
              </a:rPr>
              <a:t>pada</a:t>
            </a:r>
            <a:r>
              <a:rPr lang="en-US" sz="2800" dirty="0" smtClean="0">
                <a:latin typeface="Berlin Sans FB" pitchFamily="34" charset="0"/>
              </a:rPr>
              <a:t> </a:t>
            </a:r>
            <a:r>
              <a:rPr lang="en-US" sz="2800" dirty="0" err="1" smtClean="0">
                <a:latin typeface="Berlin Sans FB" pitchFamily="34" charset="0"/>
              </a:rPr>
              <a:t>Perkembangan</a:t>
            </a:r>
            <a:r>
              <a:rPr lang="en-US" sz="2800" dirty="0" smtClean="0">
                <a:latin typeface="Berlin Sans FB" pitchFamily="34" charset="0"/>
              </a:rPr>
              <a:t> </a:t>
            </a:r>
            <a:r>
              <a:rPr lang="en-US" sz="2800" dirty="0" err="1" smtClean="0">
                <a:latin typeface="Berlin Sans FB" pitchFamily="34" charset="0"/>
              </a:rPr>
              <a:t>Kognitif</a:t>
            </a:r>
            <a:r>
              <a:rPr lang="en-US" sz="2800" dirty="0" smtClean="0">
                <a:latin typeface="Berlin Sans FB" pitchFamily="34" charset="0"/>
              </a:rPr>
              <a:t/>
            </a:r>
            <a:br>
              <a:rPr lang="en-US" sz="2800" dirty="0" smtClean="0">
                <a:latin typeface="Berlin Sans FB" pitchFamily="34" charset="0"/>
              </a:rPr>
            </a:br>
            <a:endParaRPr lang="en-US" sz="2800" dirty="0"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504950"/>
            <a:ext cx="7696200" cy="2514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Comic Sans MS" pitchFamily="66" charset="0"/>
              </a:rPr>
              <a:t>Pengaruh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sosial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pada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perkembangan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kognitif</a:t>
            </a:r>
            <a:r>
              <a:rPr lang="en-US" sz="1600" dirty="0" smtClean="0">
                <a:latin typeface="Comic Sans MS" pitchFamily="66" charset="0"/>
              </a:rPr>
              <a:t>: </a:t>
            </a:r>
            <a:r>
              <a:rPr lang="en-US" sz="1600" dirty="0" err="1" smtClean="0">
                <a:latin typeface="Comic Sans MS" pitchFamily="66" charset="0"/>
              </a:rPr>
              <a:t>Pembelajaran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pada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anak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terjadi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melalui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interaksi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sosial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dengan</a:t>
            </a:r>
            <a:r>
              <a:rPr lang="en-US" sz="1600" dirty="0" smtClean="0">
                <a:latin typeface="Comic Sans MS" pitchFamily="66" charset="0"/>
              </a:rPr>
              <a:t> tutor yang </a:t>
            </a:r>
            <a:r>
              <a:rPr lang="en-US" sz="1600" dirty="0" err="1" smtClean="0">
                <a:latin typeface="Comic Sans MS" pitchFamily="66" charset="0"/>
              </a:rPr>
              <a:t>lebih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berpengalaman</a:t>
            </a:r>
            <a:r>
              <a:rPr lang="en-US" sz="1600" dirty="0" smtClean="0">
                <a:latin typeface="Comic Sans MS" pitchFamily="66" charset="0"/>
              </a:rPr>
              <a:t>, Tutor </a:t>
            </a:r>
            <a:r>
              <a:rPr lang="en-US" sz="1600" dirty="0" err="1" smtClean="0">
                <a:latin typeface="Comic Sans MS" pitchFamily="66" charset="0"/>
              </a:rPr>
              <a:t>ini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menjadi</a:t>
            </a:r>
            <a:r>
              <a:rPr lang="en-US" sz="1600" dirty="0" smtClean="0">
                <a:latin typeface="Comic Sans MS" pitchFamily="66" charset="0"/>
              </a:rPr>
              <a:t> model </a:t>
            </a:r>
            <a:r>
              <a:rPr lang="en-US" sz="1600" dirty="0" err="1" smtClean="0">
                <a:latin typeface="Comic Sans MS" pitchFamily="66" charset="0"/>
              </a:rPr>
              <a:t>dalam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berperilaku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atau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menyediakan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instruksi</a:t>
            </a:r>
            <a:r>
              <a:rPr lang="en-US" sz="1600" dirty="0" smtClean="0">
                <a:latin typeface="Comic Sans MS" pitchFamily="66" charset="0"/>
              </a:rPr>
              <a:t> verbal </a:t>
            </a:r>
            <a:r>
              <a:rPr lang="en-US" sz="1600" dirty="0" err="1" smtClean="0">
                <a:latin typeface="Comic Sans MS" pitchFamily="66" charset="0"/>
              </a:rPr>
              <a:t>untuk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anak</a:t>
            </a:r>
            <a:r>
              <a:rPr lang="en-US" sz="1600" dirty="0" smtClean="0">
                <a:latin typeface="Comic Sans MS" pitchFamily="66" charset="0"/>
              </a:rPr>
              <a:t>. </a:t>
            </a:r>
            <a:r>
              <a:rPr lang="en-US" sz="1600" dirty="0" err="1" smtClean="0">
                <a:latin typeface="Comic Sans MS" pitchFamily="66" charset="0"/>
              </a:rPr>
              <a:t>Modelinilah</a:t>
            </a:r>
            <a:r>
              <a:rPr lang="en-US" sz="1600" dirty="0" smtClean="0">
                <a:latin typeface="Comic Sans MS" pitchFamily="66" charset="0"/>
              </a:rPr>
              <a:t> yang </a:t>
            </a:r>
            <a:r>
              <a:rPr lang="en-US" sz="1600" dirty="0" err="1" smtClean="0">
                <a:latin typeface="Comic Sans MS" pitchFamily="66" charset="0"/>
              </a:rPr>
              <a:t>disebut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dengan</a:t>
            </a:r>
            <a:r>
              <a:rPr lang="en-US" sz="1600" dirty="0" smtClean="0">
                <a:latin typeface="Comic Sans MS" pitchFamily="66" charset="0"/>
              </a:rPr>
              <a:t> dialog </a:t>
            </a:r>
            <a:r>
              <a:rPr lang="en-US" sz="1600" dirty="0" err="1" smtClean="0">
                <a:latin typeface="Comic Sans MS" pitchFamily="66" charset="0"/>
              </a:rPr>
              <a:t>kooperatif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atau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kolaboratif</a:t>
            </a:r>
            <a:r>
              <a:rPr lang="en-US" sz="1600" dirty="0" smtClean="0">
                <a:latin typeface="Comic Sans MS" pitchFamily="66" charset="0"/>
              </a:rPr>
              <a:t>. </a:t>
            </a: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Comic Sans MS" pitchFamily="66" charset="0"/>
              </a:rPr>
              <a:t>Pengaruh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Budaya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pada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perkembangan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kognitif</a:t>
            </a:r>
            <a:r>
              <a:rPr lang="en-US" sz="1600" dirty="0" smtClean="0">
                <a:latin typeface="Comic Sans MS" pitchFamily="66" charset="0"/>
              </a:rPr>
              <a:t>: </a:t>
            </a:r>
            <a:r>
              <a:rPr lang="en-US" sz="1600" dirty="0" err="1" smtClean="0">
                <a:latin typeface="Comic Sans MS" pitchFamily="66" charset="0"/>
              </a:rPr>
              <a:t>Vygotsky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menekankan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bagaimana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seseorang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berkembang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dalam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lingkungan</a:t>
            </a:r>
            <a:r>
              <a:rPr lang="en-US" sz="1600" dirty="0" smtClean="0">
                <a:latin typeface="Comic Sans MS" pitchFamily="66" charset="0"/>
              </a:rPr>
              <a:t> yang </a:t>
            </a:r>
            <a:r>
              <a:rPr lang="en-US" sz="1600" dirty="0" err="1" smtClean="0">
                <a:latin typeface="Comic Sans MS" pitchFamily="66" charset="0"/>
              </a:rPr>
              <a:t>berubah</a:t>
            </a:r>
            <a:r>
              <a:rPr lang="en-US" sz="1600" dirty="0" smtClean="0">
                <a:latin typeface="Comic Sans MS" pitchFamily="66" charset="0"/>
              </a:rPr>
              <a:t>. </a:t>
            </a:r>
            <a:r>
              <a:rPr lang="en-US" sz="1600" dirty="0" err="1" smtClean="0">
                <a:latin typeface="Comic Sans MS" pitchFamily="66" charset="0"/>
              </a:rPr>
              <a:t>Dengan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berfokus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pada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individu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ataupun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pada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lingkungan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tidak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cukup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untuk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menjelaskan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mengenai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perkembangan</a:t>
            </a:r>
            <a:r>
              <a:rPr lang="en-US" sz="1600" dirty="0" smtClean="0">
                <a:latin typeface="Comic Sans MS" pitchFamily="66" charset="0"/>
              </a:rPr>
              <a:t> </a:t>
            </a:r>
            <a:r>
              <a:rPr lang="en-US" sz="1600" dirty="0" err="1" smtClean="0">
                <a:latin typeface="Comic Sans MS" pitchFamily="66" charset="0"/>
              </a:rPr>
              <a:t>seseorang</a:t>
            </a:r>
            <a:r>
              <a:rPr lang="en-US" sz="1600" dirty="0" smtClean="0">
                <a:latin typeface="Comic Sans MS" pitchFamily="66" charset="0"/>
              </a:rPr>
              <a:t>.</a:t>
            </a:r>
          </a:p>
          <a:p>
            <a:pPr algn="just">
              <a:buNone/>
            </a:pPr>
            <a:r>
              <a:rPr lang="en-US" sz="1600" dirty="0" smtClean="0">
                <a:latin typeface="Comic Sans MS" pitchFamily="66" charset="0"/>
              </a:rPr>
              <a:t/>
            </a:r>
            <a:br>
              <a:rPr lang="en-US" sz="1600" dirty="0" smtClean="0">
                <a:latin typeface="Comic Sans MS" pitchFamily="66" charset="0"/>
              </a:rPr>
            </a:br>
            <a:endParaRPr lang="en-US" sz="16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sz="3200" dirty="0" smtClean="0">
                <a:latin typeface="Berlin Sans FB" pitchFamily="34" charset="0"/>
              </a:rPr>
              <a:t>Kelebihan Teori Sosio Kultura</a:t>
            </a:r>
            <a:br>
              <a:rPr lang="fi-FI" sz="3200" dirty="0" smtClean="0">
                <a:latin typeface="Berlin Sans FB" pitchFamily="34" charset="0"/>
              </a:rPr>
            </a:br>
            <a:endParaRPr lang="en-US" sz="3200" dirty="0"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00151"/>
            <a:ext cx="7543800" cy="33944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Century Gothic" pitchFamily="34" charset="0"/>
              </a:rPr>
              <a:t>Anak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memperoleh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kesempatan</a:t>
            </a:r>
            <a:r>
              <a:rPr lang="en-US" sz="1600" dirty="0" smtClean="0">
                <a:latin typeface="Century Gothic" pitchFamily="34" charset="0"/>
              </a:rPr>
              <a:t> yang </a:t>
            </a:r>
            <a:r>
              <a:rPr lang="en-US" sz="1600" dirty="0" err="1" smtClean="0">
                <a:latin typeface="Century Gothic" pitchFamily="34" charset="0"/>
              </a:rPr>
              <a:t>luas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untuk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mengembangkan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zona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perkembangan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proximalnya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atau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potensinya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melalui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belajar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berkembang</a:t>
            </a:r>
            <a:r>
              <a:rPr lang="en-US" sz="1600" dirty="0" smtClean="0">
                <a:latin typeface="Century Gothic" pitchFamily="34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Century Gothic" pitchFamily="34" charset="0"/>
              </a:rPr>
              <a:t>Pembelajaran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perlu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lebih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dikaitkan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dengan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tingkat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perkembangan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potensialnya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daripada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tingkat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perkembangan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aktualnya</a:t>
            </a:r>
            <a:r>
              <a:rPr lang="en-US" sz="1600" dirty="0" smtClean="0">
                <a:latin typeface="Century Gothic" pitchFamily="34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Century Gothic" pitchFamily="34" charset="0"/>
              </a:rPr>
              <a:t>Pembelajaran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lebih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diarahkan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pada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penggunaan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strategi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untuk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mengembangkan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kemampuan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intermentalnya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daripada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kemampuan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intramental</a:t>
            </a:r>
            <a:r>
              <a:rPr lang="en-US" sz="1600" dirty="0" smtClean="0">
                <a:latin typeface="Century Gothic" pitchFamily="34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Century Gothic" pitchFamily="34" charset="0"/>
              </a:rPr>
              <a:t>Anak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diberi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kesempatan</a:t>
            </a:r>
            <a:r>
              <a:rPr lang="en-US" sz="1600" dirty="0" smtClean="0">
                <a:latin typeface="Century Gothic" pitchFamily="34" charset="0"/>
              </a:rPr>
              <a:t> yang </a:t>
            </a:r>
            <a:r>
              <a:rPr lang="en-US" sz="1600" dirty="0" err="1" smtClean="0">
                <a:latin typeface="Century Gothic" pitchFamily="34" charset="0"/>
              </a:rPr>
              <a:t>luas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untuk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mengintegrasikan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pengetahuan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deklaratif</a:t>
            </a:r>
            <a:r>
              <a:rPr lang="en-US" sz="1600" dirty="0" smtClean="0">
                <a:latin typeface="Century Gothic" pitchFamily="34" charset="0"/>
              </a:rPr>
              <a:t> yang </a:t>
            </a:r>
            <a:r>
              <a:rPr lang="en-US" sz="1600" dirty="0" err="1" smtClean="0">
                <a:latin typeface="Century Gothic" pitchFamily="34" charset="0"/>
              </a:rPr>
              <a:t>telah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dipelajarinya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dengan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pengetahuan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prosedural</a:t>
            </a:r>
            <a:r>
              <a:rPr lang="en-US" sz="1600" dirty="0" smtClean="0">
                <a:latin typeface="Century Gothic" pitchFamily="34" charset="0"/>
              </a:rPr>
              <a:t> yang </a:t>
            </a:r>
            <a:r>
              <a:rPr lang="en-US" sz="1600" dirty="0" err="1" smtClean="0">
                <a:latin typeface="Century Gothic" pitchFamily="34" charset="0"/>
              </a:rPr>
              <a:t>dapat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dilakukan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untuk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tugas-tugas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atau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pemecahan</a:t>
            </a:r>
            <a:r>
              <a:rPr lang="en-US" sz="1600" dirty="0" smtClean="0">
                <a:latin typeface="Century Gothic" pitchFamily="34" charset="0"/>
              </a:rPr>
              <a:t> </a:t>
            </a:r>
            <a:r>
              <a:rPr lang="en-US" sz="1600" dirty="0" err="1" smtClean="0">
                <a:latin typeface="Century Gothic" pitchFamily="34" charset="0"/>
              </a:rPr>
              <a:t>masalah</a:t>
            </a:r>
            <a:r>
              <a:rPr lang="en-US" sz="1600" dirty="0" smtClean="0">
                <a:latin typeface="Century Gothic" pitchFamily="34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latin typeface="Century Gothic" pitchFamily="34" charset="0"/>
              </a:rPr>
              <a:t/>
            </a:r>
            <a:br>
              <a:rPr lang="en-US" sz="1600" dirty="0" smtClean="0">
                <a:latin typeface="Century Gothic" pitchFamily="34" charset="0"/>
              </a:rPr>
            </a:br>
            <a:endParaRPr lang="en-US" sz="1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sz="3200" dirty="0" smtClean="0">
                <a:latin typeface="Berlin Sans FB" pitchFamily="34" charset="0"/>
              </a:rPr>
              <a:t>Kekurangan Teori Sosio Kultura</a:t>
            </a:r>
            <a:br>
              <a:rPr lang="fi-FI" sz="3200" dirty="0" smtClean="0">
                <a:latin typeface="Berlin Sans FB" pitchFamily="34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200151"/>
            <a:ext cx="7391400" cy="16001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en-US" sz="1800" dirty="0" err="1" smtClean="0">
                <a:latin typeface="Century Gothic" pitchFamily="34" charset="0"/>
              </a:rPr>
              <a:t>Terbatas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pada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perilaku</a:t>
            </a:r>
            <a:r>
              <a:rPr lang="en-US" sz="1800" dirty="0" smtClean="0">
                <a:latin typeface="Century Gothic" pitchFamily="34" charset="0"/>
              </a:rPr>
              <a:t> yang </a:t>
            </a:r>
            <a:r>
              <a:rPr lang="en-US" sz="1800" dirty="0" err="1" smtClean="0">
                <a:latin typeface="Century Gothic" pitchFamily="34" charset="0"/>
              </a:rPr>
              <a:t>tampak</a:t>
            </a:r>
            <a:r>
              <a:rPr lang="en-US" sz="1800" dirty="0" smtClean="0">
                <a:latin typeface="Century Gothic" pitchFamily="34" charset="0"/>
              </a:rPr>
              <a:t>, </a:t>
            </a:r>
            <a:r>
              <a:rPr lang="en-US" sz="1800" dirty="0" err="1" smtClean="0">
                <a:latin typeface="Century Gothic" pitchFamily="34" charset="0"/>
              </a:rPr>
              <a:t>proses-proses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belajar</a:t>
            </a:r>
            <a:r>
              <a:rPr lang="en-US" sz="1800" dirty="0" smtClean="0">
                <a:latin typeface="Century Gothic" pitchFamily="34" charset="0"/>
              </a:rPr>
              <a:t> yang </a:t>
            </a:r>
            <a:r>
              <a:rPr lang="en-US" sz="1800" dirty="0" err="1" smtClean="0">
                <a:latin typeface="Century Gothic" pitchFamily="34" charset="0"/>
              </a:rPr>
              <a:t>kurang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tampak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seperti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pembentukan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konsep</a:t>
            </a:r>
            <a:r>
              <a:rPr lang="en-US" sz="1800" dirty="0" smtClean="0">
                <a:latin typeface="Century Gothic" pitchFamily="34" charset="0"/>
              </a:rPr>
              <a:t>, </a:t>
            </a:r>
            <a:r>
              <a:rPr lang="en-US" sz="1800" dirty="0" err="1" smtClean="0">
                <a:latin typeface="Century Gothic" pitchFamily="34" charset="0"/>
              </a:rPr>
              <a:t>belajar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dari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berbagai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sumber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belajar</a:t>
            </a:r>
            <a:r>
              <a:rPr lang="en-US" sz="1800" dirty="0" smtClean="0">
                <a:latin typeface="Century Gothic" pitchFamily="34" charset="0"/>
              </a:rPr>
              <a:t>, </a:t>
            </a:r>
            <a:r>
              <a:rPr lang="en-US" sz="1800" dirty="0" err="1" smtClean="0">
                <a:latin typeface="Century Gothic" pitchFamily="34" charset="0"/>
              </a:rPr>
              <a:t>pemecahan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masalah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dan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kemampuan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berpikir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sukar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diamati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secara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langsung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oleh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karena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itu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diteliti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oleh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para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teoriwan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perilaku</a:t>
            </a:r>
            <a:r>
              <a:rPr lang="en-US" sz="1800" dirty="0" smtClean="0">
                <a:latin typeface="Century Gothic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sz="1800" dirty="0" smtClean="0">
                <a:latin typeface="Century Gothic" pitchFamily="34" charset="0"/>
              </a:rPr>
              <a:t/>
            </a:r>
            <a:br>
              <a:rPr lang="en-US" sz="1800" dirty="0" smtClean="0">
                <a:latin typeface="Century Gothic" pitchFamily="34" charset="0"/>
              </a:rPr>
            </a:br>
            <a:endParaRPr lang="en-US" sz="1800" dirty="0">
              <a:latin typeface="Century Gothic" pitchFamily="34" charset="0"/>
            </a:endParaRPr>
          </a:p>
        </p:txBody>
      </p:sp>
      <p:pic>
        <p:nvPicPr>
          <p:cNvPr id="2050" name="Picture 2" descr="C:\Users\089669912135\Downloads\gambar\gambar\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952750"/>
            <a:ext cx="3276600" cy="18993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>
                <a:latin typeface="Copperplate Gothic Bold" pitchFamily="34" charset="0"/>
              </a:rPr>
              <a:t>Aplikasi</a:t>
            </a:r>
            <a:r>
              <a:rPr lang="en-US" sz="3200" dirty="0" smtClean="0">
                <a:latin typeface="Copperplate Gothic Bold" pitchFamily="34" charset="0"/>
              </a:rPr>
              <a:t> </a:t>
            </a:r>
            <a:r>
              <a:rPr lang="en-US" sz="3200" dirty="0" err="1" smtClean="0">
                <a:latin typeface="Copperplate Gothic Bold" pitchFamily="34" charset="0"/>
              </a:rPr>
              <a:t>Teori</a:t>
            </a:r>
            <a:r>
              <a:rPr lang="en-US" sz="3200" dirty="0" smtClean="0">
                <a:latin typeface="Copperplate Gothic Bold" pitchFamily="34" charset="0"/>
              </a:rPr>
              <a:t> </a:t>
            </a:r>
            <a:r>
              <a:rPr lang="en-US" sz="3200" dirty="0" err="1" smtClean="0">
                <a:latin typeface="Copperplate Gothic Bold" pitchFamily="34" charset="0"/>
              </a:rPr>
              <a:t>Sosio</a:t>
            </a:r>
            <a:r>
              <a:rPr lang="en-US" sz="3200" dirty="0" smtClean="0">
                <a:latin typeface="Copperplate Gothic Bold" pitchFamily="34" charset="0"/>
              </a:rPr>
              <a:t> </a:t>
            </a:r>
            <a:r>
              <a:rPr lang="en-US" sz="3200" dirty="0" err="1" smtClean="0">
                <a:latin typeface="Copperplate Gothic Bold" pitchFamily="34" charset="0"/>
              </a:rPr>
              <a:t>Kultur</a:t>
            </a:r>
            <a:r>
              <a:rPr lang="en-US" sz="3200" dirty="0" smtClean="0">
                <a:latin typeface="Copperplate Gothic Bold" pitchFamily="34" charset="0"/>
              </a:rPr>
              <a:t/>
            </a:r>
            <a:br>
              <a:rPr lang="en-US" sz="3200" dirty="0" smtClean="0">
                <a:latin typeface="Copperplate Gothic Bold" pitchFamily="34" charset="0"/>
              </a:rPr>
            </a:br>
            <a:endParaRPr lang="en-US" sz="3200" dirty="0">
              <a:latin typeface="Copperplate Gothic Bold" pitchFamily="34" charset="0"/>
            </a:endParaRPr>
          </a:p>
        </p:txBody>
      </p:sp>
      <p:sp>
        <p:nvSpPr>
          <p:cNvPr id="4" name="Cloud 3"/>
          <p:cNvSpPr/>
          <p:nvPr/>
        </p:nvSpPr>
        <p:spPr>
          <a:xfrm>
            <a:off x="1447800" y="1581150"/>
            <a:ext cx="2667000" cy="106680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Britannic Bold" pitchFamily="34" charset="0"/>
              </a:rPr>
              <a:t>Pendidikan</a:t>
            </a:r>
            <a:r>
              <a:rPr lang="en-US" sz="2000" dirty="0">
                <a:latin typeface="Britannic Bold" pitchFamily="34" charset="0"/>
              </a:rPr>
              <a:t> informal (</a:t>
            </a:r>
            <a:r>
              <a:rPr lang="en-US" sz="2000" dirty="0" err="1">
                <a:latin typeface="Britannic Bold" pitchFamily="34" charset="0"/>
              </a:rPr>
              <a:t>keluarga</a:t>
            </a:r>
            <a:r>
              <a:rPr lang="en-US" sz="2000" dirty="0" smtClean="0">
                <a:latin typeface="Britannic Bold" pitchFamily="34" charset="0"/>
              </a:rPr>
              <a:t>)</a:t>
            </a:r>
            <a:endParaRPr lang="en-US" sz="2000" dirty="0">
              <a:latin typeface="Britannic Bold" pitchFamily="34" charset="0"/>
            </a:endParaRPr>
          </a:p>
        </p:txBody>
      </p:sp>
      <p:sp>
        <p:nvSpPr>
          <p:cNvPr id="5" name="Cloud 4"/>
          <p:cNvSpPr/>
          <p:nvPr/>
        </p:nvSpPr>
        <p:spPr>
          <a:xfrm>
            <a:off x="3429000" y="2952750"/>
            <a:ext cx="2667000" cy="106680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Britannic Bold" pitchFamily="34" charset="0"/>
              </a:rPr>
              <a:t>Pendidikan</a:t>
            </a:r>
            <a:r>
              <a:rPr lang="en-US" sz="2000" dirty="0">
                <a:latin typeface="Britannic Bold" pitchFamily="34" charset="0"/>
              </a:rPr>
              <a:t> </a:t>
            </a:r>
            <a:r>
              <a:rPr lang="en-US" sz="2000" dirty="0" err="1" smtClean="0">
                <a:latin typeface="Britannic Bold" pitchFamily="34" charset="0"/>
              </a:rPr>
              <a:t>nonformal</a:t>
            </a:r>
            <a:endParaRPr lang="en-US" sz="2000" dirty="0">
              <a:latin typeface="Britannic Bold" pitchFamily="34" charset="0"/>
            </a:endParaRPr>
          </a:p>
        </p:txBody>
      </p:sp>
      <p:sp>
        <p:nvSpPr>
          <p:cNvPr id="6" name="Cloud 5"/>
          <p:cNvSpPr/>
          <p:nvPr/>
        </p:nvSpPr>
        <p:spPr>
          <a:xfrm>
            <a:off x="6248400" y="1733550"/>
            <a:ext cx="2667000" cy="106680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Britannic Bold" pitchFamily="34" charset="0"/>
              </a:rPr>
              <a:t>Pendidikan</a:t>
            </a:r>
            <a:r>
              <a:rPr lang="en-US" sz="2000" dirty="0">
                <a:latin typeface="Britannic Bold" pitchFamily="34" charset="0"/>
              </a:rPr>
              <a:t> </a:t>
            </a:r>
            <a:r>
              <a:rPr lang="en-US" sz="2000" dirty="0" smtClean="0">
                <a:latin typeface="Britannic Bold" pitchFamily="34" charset="0"/>
              </a:rPr>
              <a:t>formal</a:t>
            </a:r>
            <a:endParaRPr lang="en-US" sz="2000" dirty="0">
              <a:latin typeface="Britannic Bold" pitchFamily="34" charset="0"/>
            </a:endParaRPr>
          </a:p>
        </p:txBody>
      </p:sp>
      <p:pic>
        <p:nvPicPr>
          <p:cNvPr id="3075" name="Picture 3" descr="C:\Users\089669912135\Downloads\gambar\gambar\Bingung-Menyiapkan-Dana-Pendidikan-untuk-Anak-Anda-Simak-Cara-Rahasia-Berikut-Ini-01-Finansialk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159290"/>
            <a:ext cx="2552700" cy="172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 dirty="0" err="1" smtClean="0">
                <a:latin typeface="Britannic Bold" pitchFamily="34" charset="0"/>
              </a:rPr>
              <a:t>Pendidikan</a:t>
            </a:r>
            <a:r>
              <a:rPr lang="en-US" sz="3600" dirty="0" smtClean="0">
                <a:latin typeface="Britannic Bold" pitchFamily="34" charset="0"/>
              </a:rPr>
              <a:t> informal (</a:t>
            </a:r>
            <a:r>
              <a:rPr lang="en-US" sz="3600" dirty="0" err="1" smtClean="0">
                <a:latin typeface="Britannic Bold" pitchFamily="34" charset="0"/>
              </a:rPr>
              <a:t>keluarga</a:t>
            </a:r>
            <a:r>
              <a:rPr lang="en-US" sz="3600" dirty="0" smtClean="0">
                <a:latin typeface="Britannic Bold" pitchFamily="34" charset="0"/>
              </a:rPr>
              <a:t>)</a:t>
            </a:r>
            <a:br>
              <a:rPr lang="en-US" sz="3600" dirty="0" smtClean="0">
                <a:latin typeface="Britannic Bold" pitchFamily="34" charset="0"/>
              </a:rPr>
            </a:br>
            <a:endParaRPr lang="en-US" sz="3600" dirty="0">
              <a:latin typeface="Britannic Bold" pitchFamily="34" charset="0"/>
            </a:endParaRPr>
          </a:p>
        </p:txBody>
      </p:sp>
      <p:sp>
        <p:nvSpPr>
          <p:cNvPr id="4" name="Flowchart: Punched Tape 3"/>
          <p:cNvSpPr/>
          <p:nvPr/>
        </p:nvSpPr>
        <p:spPr>
          <a:xfrm>
            <a:off x="1143000" y="1276350"/>
            <a:ext cx="7543800" cy="2895600"/>
          </a:xfrm>
          <a:prstGeom prst="flowChartPunchedTape">
            <a:avLst/>
          </a:prstGeom>
          <a:ln>
            <a:solidFill>
              <a:schemeClr val="accent6">
                <a:shade val="95000"/>
                <a:satMod val="105000"/>
                <a:alpha val="67000"/>
              </a:schemeClr>
            </a:solidFill>
          </a:ln>
          <a:effectLst>
            <a:outerShdw blurRad="469900" dist="355600" dir="72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600" dirty="0" smtClean="0">
              <a:latin typeface="Berlin Sans FB" pitchFamily="34" charset="0"/>
            </a:endParaRPr>
          </a:p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Pendidikan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anak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dimulai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dari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lingkungan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keluarga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dimana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anak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pertama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Berlin Sans FB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kali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melihat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memahami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mendapatkan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pengetahuan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sikap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dari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lingkungan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Berlin Sans FB" pitchFamily="34" charset="0"/>
              </a:rPr>
            </a:b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keluarganya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.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Oleh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karena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itu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perkembangan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prilaku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masing-masing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anak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akan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Berlin Sans FB" pitchFamily="34" charset="0"/>
              </a:rPr>
            </a:b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berbeda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manakala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berasal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dari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keluarga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yang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berbeda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karena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faktor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yang</a:t>
            </a:r>
            <a:br>
              <a:rPr lang="en-US" sz="1600" dirty="0">
                <a:solidFill>
                  <a:schemeClr val="tx1"/>
                </a:solidFill>
                <a:latin typeface="Berlin Sans FB" pitchFamily="34" charset="0"/>
              </a:rPr>
            </a:b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mempengaruhi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perkembangan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anak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dalam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keluarga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beragam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misalnya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: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tingkat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Berlin Sans FB" pitchFamily="34" charset="0"/>
              </a:rPr>
            </a:b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pendidikan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orang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tua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faktor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ekonomi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keluarga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keharmonisan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dalam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keluarga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Berlin Sans FB" pitchFamily="34" charset="0"/>
              </a:rPr>
            </a:br>
            <a:r>
              <a:rPr lang="en-US" sz="1600" dirty="0" err="1">
                <a:solidFill>
                  <a:schemeClr val="tx1"/>
                </a:solidFill>
                <a:latin typeface="Berlin Sans FB" pitchFamily="34" charset="0"/>
              </a:rPr>
              <a:t>sebagainya</a:t>
            </a:r>
            <a:r>
              <a:rPr lang="en-US" sz="1600" dirty="0">
                <a:solidFill>
                  <a:schemeClr val="tx1"/>
                </a:solidFill>
                <a:latin typeface="Berlin Sans FB" pitchFamily="34" charset="0"/>
              </a:rPr>
              <a:t>.</a:t>
            </a:r>
            <a:br>
              <a:rPr lang="en-US" sz="1600" dirty="0">
                <a:solidFill>
                  <a:schemeClr val="tx1"/>
                </a:solidFill>
                <a:latin typeface="Berlin Sans FB" pitchFamily="34" charset="0"/>
              </a:rPr>
            </a:br>
            <a:endParaRPr lang="en-US" sz="1600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 dirty="0" err="1" smtClean="0">
                <a:latin typeface="Britannic Bold" pitchFamily="34" charset="0"/>
              </a:rPr>
              <a:t>Pendidikan</a:t>
            </a:r>
            <a:r>
              <a:rPr lang="en-US" sz="3600" dirty="0" smtClean="0">
                <a:latin typeface="Britannic Bold" pitchFamily="34" charset="0"/>
              </a:rPr>
              <a:t> </a:t>
            </a:r>
            <a:r>
              <a:rPr lang="en-US" sz="3600" dirty="0" err="1" smtClean="0">
                <a:latin typeface="Britannic Bold" pitchFamily="34" charset="0"/>
              </a:rPr>
              <a:t>nonformal</a:t>
            </a:r>
            <a:r>
              <a:rPr lang="en-US" sz="3600" dirty="0" smtClean="0">
                <a:latin typeface="Britannic Bold" pitchFamily="34" charset="0"/>
              </a:rPr>
              <a:t/>
            </a:r>
            <a:br>
              <a:rPr lang="en-US" sz="3600" dirty="0" smtClean="0">
                <a:latin typeface="Britannic Bold" pitchFamily="34" charset="0"/>
              </a:rPr>
            </a:br>
            <a:endParaRPr lang="en-US" sz="3600" dirty="0">
              <a:latin typeface="Britannic Bold" pitchFamily="34" charset="0"/>
            </a:endParaRPr>
          </a:p>
        </p:txBody>
      </p:sp>
      <p:sp>
        <p:nvSpPr>
          <p:cNvPr id="4" name="Flowchart: Punched Tape 3"/>
          <p:cNvSpPr/>
          <p:nvPr/>
        </p:nvSpPr>
        <p:spPr>
          <a:xfrm>
            <a:off x="1143000" y="1276350"/>
            <a:ext cx="7543800" cy="2895600"/>
          </a:xfrm>
          <a:prstGeom prst="flowChartPunchedTape">
            <a:avLst/>
          </a:prstGeom>
          <a:ln>
            <a:solidFill>
              <a:schemeClr val="accent6">
                <a:shade val="95000"/>
                <a:satMod val="105000"/>
                <a:alpha val="67000"/>
              </a:schemeClr>
            </a:solidFill>
          </a:ln>
          <a:effectLst>
            <a:outerShdw blurRad="469900" dist="355600" dir="72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latin typeface="Berlin Sans FB" pitchFamily="34" charset="0"/>
              </a:rPr>
              <a:t>Pendidikan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nonformal</a:t>
            </a:r>
            <a:r>
              <a:rPr lang="en-US" sz="1600" dirty="0" smtClean="0">
                <a:latin typeface="Berlin Sans FB" pitchFamily="34" charset="0"/>
              </a:rPr>
              <a:t> yang </a:t>
            </a:r>
            <a:r>
              <a:rPr lang="en-US" sz="1600" dirty="0" err="1" smtClean="0">
                <a:latin typeface="Berlin Sans FB" pitchFamily="34" charset="0"/>
              </a:rPr>
              <a:t>berbasis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budaya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banyak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bermunculan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untuk</a:t>
            </a:r>
            <a:r>
              <a:rPr lang="en-US" sz="1600" dirty="0" smtClean="0">
                <a:latin typeface="Berlin Sans FB" pitchFamily="34" charset="0"/>
              </a:rPr>
              <a:t/>
            </a:r>
            <a:br>
              <a:rPr lang="en-US" sz="1600" dirty="0" smtClean="0">
                <a:latin typeface="Berlin Sans FB" pitchFamily="34" charset="0"/>
              </a:rPr>
            </a:br>
            <a:r>
              <a:rPr lang="en-US" sz="1600" dirty="0" err="1" smtClean="0">
                <a:latin typeface="Berlin Sans FB" pitchFamily="34" charset="0"/>
              </a:rPr>
              <a:t>memberikan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pengetahuan</a:t>
            </a:r>
            <a:r>
              <a:rPr lang="en-US" sz="1600" dirty="0" smtClean="0">
                <a:latin typeface="Berlin Sans FB" pitchFamily="34" charset="0"/>
              </a:rPr>
              <a:t>, </a:t>
            </a:r>
            <a:r>
              <a:rPr lang="en-US" sz="1600" dirty="0" err="1" smtClean="0">
                <a:latin typeface="Berlin Sans FB" pitchFamily="34" charset="0"/>
              </a:rPr>
              <a:t>ketrampilan</a:t>
            </a:r>
            <a:r>
              <a:rPr lang="en-US" sz="1600" dirty="0" smtClean="0">
                <a:latin typeface="Berlin Sans FB" pitchFamily="34" charset="0"/>
              </a:rPr>
              <a:t>, </a:t>
            </a:r>
            <a:r>
              <a:rPr lang="en-US" sz="1600" dirty="0" err="1" smtClean="0">
                <a:latin typeface="Berlin Sans FB" pitchFamily="34" charset="0"/>
              </a:rPr>
              <a:t>dan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perilaku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pada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anak</a:t>
            </a:r>
            <a:r>
              <a:rPr lang="en-US" sz="1600" dirty="0" smtClean="0">
                <a:latin typeface="Berlin Sans FB" pitchFamily="34" charset="0"/>
              </a:rPr>
              <a:t>, </a:t>
            </a:r>
            <a:r>
              <a:rPr lang="en-US" sz="1600" dirty="0" err="1" smtClean="0">
                <a:latin typeface="Berlin Sans FB" pitchFamily="34" charset="0"/>
              </a:rPr>
              <a:t>misalnya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kursus</a:t>
            </a:r>
            <a:r>
              <a:rPr lang="en-US" sz="1600" dirty="0" smtClean="0">
                <a:latin typeface="Berlin Sans FB" pitchFamily="34" charset="0"/>
              </a:rPr>
              <a:t/>
            </a:r>
            <a:br>
              <a:rPr lang="en-US" sz="1600" dirty="0" smtClean="0">
                <a:latin typeface="Berlin Sans FB" pitchFamily="34" charset="0"/>
              </a:rPr>
            </a:br>
            <a:r>
              <a:rPr lang="en-US" sz="1600" dirty="0" err="1" smtClean="0">
                <a:latin typeface="Berlin Sans FB" pitchFamily="34" charset="0"/>
              </a:rPr>
              <a:t>membatik</a:t>
            </a:r>
            <a:r>
              <a:rPr lang="en-US" sz="1600" dirty="0" smtClean="0">
                <a:latin typeface="Berlin Sans FB" pitchFamily="34" charset="0"/>
              </a:rPr>
              <a:t>. </a:t>
            </a:r>
            <a:r>
              <a:rPr lang="en-US" sz="1600" dirty="0" err="1" smtClean="0">
                <a:latin typeface="Berlin Sans FB" pitchFamily="34" charset="0"/>
              </a:rPr>
              <a:t>Pendidikan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ini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diberikan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untuk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membekali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anak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hal-hal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tradisi</a:t>
            </a:r>
            <a:r>
              <a:rPr lang="en-US" sz="1600" dirty="0" smtClean="0">
                <a:latin typeface="Berlin Sans FB" pitchFamily="34" charset="0"/>
              </a:rPr>
              <a:t> yang</a:t>
            </a:r>
            <a:br>
              <a:rPr lang="en-US" sz="1600" dirty="0" smtClean="0">
                <a:latin typeface="Berlin Sans FB" pitchFamily="34" charset="0"/>
              </a:rPr>
            </a:br>
            <a:r>
              <a:rPr lang="en-US" sz="1600" dirty="0" err="1" smtClean="0">
                <a:latin typeface="Berlin Sans FB" pitchFamily="34" charset="0"/>
              </a:rPr>
              <a:t>berkembang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di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lingkungan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sosial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masyarakatnya</a:t>
            </a:r>
            <a:r>
              <a:rPr lang="en-US" sz="1600" dirty="0" smtClean="0">
                <a:latin typeface="Berlin Sans FB" pitchFamily="34" charset="0"/>
              </a:rPr>
              <a:t>.</a:t>
            </a:r>
            <a:br>
              <a:rPr lang="en-US" sz="1600" dirty="0" smtClean="0">
                <a:latin typeface="Berlin Sans FB" pitchFamily="34" charset="0"/>
              </a:rPr>
            </a:br>
            <a:endParaRPr lang="en-US" sz="1600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 dirty="0" err="1" smtClean="0">
                <a:latin typeface="Britannic Bold" pitchFamily="34" charset="0"/>
              </a:rPr>
              <a:t>Pendidikan</a:t>
            </a:r>
            <a:r>
              <a:rPr lang="en-US" sz="3600" dirty="0" smtClean="0">
                <a:latin typeface="Britannic Bold" pitchFamily="34" charset="0"/>
              </a:rPr>
              <a:t> formal</a:t>
            </a:r>
            <a:br>
              <a:rPr lang="en-US" sz="3600" dirty="0" smtClean="0">
                <a:latin typeface="Britannic Bold" pitchFamily="34" charset="0"/>
              </a:rPr>
            </a:br>
            <a:endParaRPr lang="en-US" sz="3600" dirty="0">
              <a:latin typeface="Britannic Bold" pitchFamily="34" charset="0"/>
            </a:endParaRPr>
          </a:p>
        </p:txBody>
      </p:sp>
      <p:sp>
        <p:nvSpPr>
          <p:cNvPr id="4" name="Flowchart: Punched Tape 3"/>
          <p:cNvSpPr/>
          <p:nvPr/>
        </p:nvSpPr>
        <p:spPr>
          <a:xfrm>
            <a:off x="1143000" y="1276350"/>
            <a:ext cx="7543800" cy="2895600"/>
          </a:xfrm>
          <a:prstGeom prst="flowChartPunchedTape">
            <a:avLst/>
          </a:prstGeom>
          <a:ln>
            <a:solidFill>
              <a:schemeClr val="accent6">
                <a:shade val="95000"/>
                <a:satMod val="105000"/>
                <a:alpha val="67000"/>
              </a:schemeClr>
            </a:solidFill>
          </a:ln>
          <a:effectLst>
            <a:outerShdw blurRad="469900" dist="355600" dir="72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latin typeface="Berlin Sans FB" pitchFamily="34" charset="0"/>
              </a:rPr>
              <a:t>Kehadiran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kurikulum</a:t>
            </a:r>
            <a:r>
              <a:rPr lang="en-US" sz="1600" dirty="0" smtClean="0">
                <a:latin typeface="Berlin Sans FB" pitchFamily="34" charset="0"/>
              </a:rPr>
              <a:t> 2013 </a:t>
            </a:r>
            <a:r>
              <a:rPr lang="en-US" sz="1600" dirty="0" err="1" smtClean="0">
                <a:latin typeface="Berlin Sans FB" pitchFamily="34" charset="0"/>
              </a:rPr>
              <a:t>tidak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lepas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dari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kurikulum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sebelumnya</a:t>
            </a:r>
            <a:r>
              <a:rPr lang="en-US" sz="1600" dirty="0" smtClean="0">
                <a:latin typeface="Berlin Sans FB" pitchFamily="34" charset="0"/>
              </a:rPr>
              <a:t>, </a:t>
            </a:r>
            <a:r>
              <a:rPr lang="en-US" sz="1600" dirty="0" err="1" smtClean="0">
                <a:latin typeface="Berlin Sans FB" pitchFamily="34" charset="0"/>
              </a:rPr>
              <a:t>yakni</a:t>
            </a:r>
            <a:r>
              <a:rPr lang="en-US" sz="1600" dirty="0" smtClean="0">
                <a:latin typeface="Berlin Sans FB" pitchFamily="34" charset="0"/>
              </a:rPr>
              <a:t> KTSP</a:t>
            </a:r>
            <a:br>
              <a:rPr lang="en-US" sz="1600" dirty="0" smtClean="0">
                <a:latin typeface="Berlin Sans FB" pitchFamily="34" charset="0"/>
              </a:rPr>
            </a:br>
            <a:r>
              <a:rPr lang="en-US" sz="1600" dirty="0" err="1" smtClean="0">
                <a:latin typeface="Berlin Sans FB" pitchFamily="34" charset="0"/>
              </a:rPr>
              <a:t>tahun</a:t>
            </a:r>
            <a:r>
              <a:rPr lang="en-US" sz="1600" dirty="0" smtClean="0">
                <a:latin typeface="Berlin Sans FB" pitchFamily="34" charset="0"/>
              </a:rPr>
              <a:t> 2006. </a:t>
            </a:r>
            <a:r>
              <a:rPr lang="en-US" sz="1600" dirty="0" err="1" smtClean="0">
                <a:latin typeface="Berlin Sans FB" pitchFamily="34" charset="0"/>
              </a:rPr>
              <a:t>Kurikulum</a:t>
            </a:r>
            <a:r>
              <a:rPr lang="en-US" sz="1600" dirty="0" smtClean="0">
                <a:latin typeface="Berlin Sans FB" pitchFamily="34" charset="0"/>
              </a:rPr>
              <a:t> 2013 </a:t>
            </a:r>
            <a:r>
              <a:rPr lang="en-US" sz="1600" dirty="0" err="1" smtClean="0">
                <a:latin typeface="Berlin Sans FB" pitchFamily="34" charset="0"/>
              </a:rPr>
              <a:t>sebagai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hasil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dari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penjabaran</a:t>
            </a:r>
            <a:r>
              <a:rPr lang="en-US" sz="1600" dirty="0" smtClean="0">
                <a:latin typeface="Berlin Sans FB" pitchFamily="34" charset="0"/>
              </a:rPr>
              <a:t> </a:t>
            </a:r>
            <a:r>
              <a:rPr lang="en-US" sz="1600" dirty="0" err="1" smtClean="0">
                <a:latin typeface="Berlin Sans FB" pitchFamily="34" charset="0"/>
              </a:rPr>
              <a:t>Permendikbud</a:t>
            </a:r>
            <a:r>
              <a:rPr lang="en-US" sz="1600" dirty="0" smtClean="0">
                <a:latin typeface="Berlin Sans FB" pitchFamily="34" charset="0"/>
              </a:rPr>
              <a:t> No.</a:t>
            </a:r>
            <a:br>
              <a:rPr lang="en-US" sz="1600" dirty="0" smtClean="0">
                <a:latin typeface="Berlin Sans FB" pitchFamily="34" charset="0"/>
              </a:rPr>
            </a:br>
            <a:r>
              <a:rPr lang="en-US" sz="1600" dirty="0">
                <a:latin typeface="Berlin Sans FB" pitchFamily="34" charset="0"/>
              </a:rPr>
              <a:t>65 </a:t>
            </a:r>
            <a:r>
              <a:rPr lang="en-US" sz="1600" dirty="0" err="1">
                <a:latin typeface="Berlin Sans FB" pitchFamily="34" charset="0"/>
              </a:rPr>
              <a:t>Tahun</a:t>
            </a:r>
            <a:r>
              <a:rPr lang="en-US" sz="1600" dirty="0">
                <a:latin typeface="Berlin Sans FB" pitchFamily="34" charset="0"/>
              </a:rPr>
              <a:t> 2013 </a:t>
            </a:r>
            <a:r>
              <a:rPr lang="en-US" sz="1600" dirty="0" err="1">
                <a:latin typeface="Berlin Sans FB" pitchFamily="34" charset="0"/>
              </a:rPr>
              <a:t>tentang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Standar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Proses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Pendidikan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Dasar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dan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Menengah</a:t>
            </a:r>
            <a:r>
              <a:rPr lang="en-US" sz="1600" dirty="0">
                <a:latin typeface="Berlin Sans FB" pitchFamily="34" charset="0"/>
              </a:rPr>
              <a:t> yang</a:t>
            </a:r>
            <a:br>
              <a:rPr lang="en-US" sz="1600" dirty="0">
                <a:latin typeface="Berlin Sans FB" pitchFamily="34" charset="0"/>
              </a:rPr>
            </a:br>
            <a:r>
              <a:rPr lang="en-US" sz="1600" dirty="0" err="1">
                <a:latin typeface="Berlin Sans FB" pitchFamily="34" charset="0"/>
              </a:rPr>
              <a:t>mengisyaratkan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tentang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perlunya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proses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pembelajaran</a:t>
            </a:r>
            <a:r>
              <a:rPr lang="en-US" sz="1600" dirty="0">
                <a:latin typeface="Berlin Sans FB" pitchFamily="34" charset="0"/>
              </a:rPr>
              <a:t> yang </a:t>
            </a:r>
            <a:r>
              <a:rPr lang="en-US" sz="1600" dirty="0" err="1">
                <a:latin typeface="Berlin Sans FB" pitchFamily="34" charset="0"/>
              </a:rPr>
              <a:t>dipandu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dengan</a:t>
            </a:r>
            <a:r>
              <a:rPr lang="en-US" sz="1600" dirty="0">
                <a:latin typeface="Berlin Sans FB" pitchFamily="34" charset="0"/>
              </a:rPr>
              <a:t/>
            </a:r>
            <a:br>
              <a:rPr lang="en-US" sz="1600" dirty="0">
                <a:latin typeface="Berlin Sans FB" pitchFamily="34" charset="0"/>
              </a:rPr>
            </a:br>
            <a:r>
              <a:rPr lang="en-US" sz="1600" dirty="0" err="1">
                <a:latin typeface="Berlin Sans FB" pitchFamily="34" charset="0"/>
              </a:rPr>
              <a:t>kaidah-kaidah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pendekatan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saintifik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atau</a:t>
            </a:r>
            <a:r>
              <a:rPr lang="en-US" sz="1600" dirty="0">
                <a:latin typeface="Berlin Sans FB" pitchFamily="34" charset="0"/>
              </a:rPr>
              <a:t> </a:t>
            </a:r>
            <a:r>
              <a:rPr lang="en-US" sz="1600" dirty="0" err="1">
                <a:latin typeface="Berlin Sans FB" pitchFamily="34" charset="0"/>
              </a:rPr>
              <a:t>ilmiah</a:t>
            </a:r>
            <a:r>
              <a:rPr lang="en-US" sz="1600" dirty="0">
                <a:latin typeface="Berlin Sans FB" pitchFamily="34" charset="0"/>
              </a:rPr>
              <a:t>.</a:t>
            </a:r>
            <a:br>
              <a:rPr lang="en-US" sz="1600" dirty="0">
                <a:latin typeface="Berlin Sans FB" pitchFamily="34" charset="0"/>
              </a:rPr>
            </a:br>
            <a:endParaRPr lang="en-US" sz="1600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 smtClean="0">
                <a:latin typeface="Century Gothic" pitchFamily="34" charset="0"/>
              </a:rPr>
              <a:t>Prinsip-prinsip</a:t>
            </a:r>
            <a:r>
              <a:rPr lang="en-US" sz="2400" dirty="0" smtClean="0">
                <a:latin typeface="Century Gothic" pitchFamily="34" charset="0"/>
              </a:rPr>
              <a:t/>
            </a:r>
            <a:br>
              <a:rPr lang="en-US" sz="2400" dirty="0" smtClean="0">
                <a:latin typeface="Century Gothic" pitchFamily="34" charset="0"/>
              </a:rPr>
            </a:br>
            <a:r>
              <a:rPr lang="en-US" sz="2400" dirty="0" err="1" smtClean="0">
                <a:latin typeface="Century Gothic" pitchFamily="34" charset="0"/>
              </a:rPr>
              <a:t>Pendekatan</a:t>
            </a:r>
            <a:r>
              <a:rPr lang="en-US" sz="2400" dirty="0" smtClean="0">
                <a:latin typeface="Century Gothic" pitchFamily="34" charset="0"/>
              </a:rPr>
              <a:t> </a:t>
            </a:r>
            <a:r>
              <a:rPr lang="en-US" sz="2400" dirty="0" err="1" smtClean="0">
                <a:latin typeface="Century Gothic" pitchFamily="34" charset="0"/>
              </a:rPr>
              <a:t>Saintifik</a:t>
            </a:r>
            <a:r>
              <a:rPr lang="en-US" sz="2400" dirty="0" smtClean="0">
                <a:latin typeface="Century Gothic" pitchFamily="34" charset="0"/>
              </a:rPr>
              <a:t>/</a:t>
            </a:r>
            <a:r>
              <a:rPr lang="en-US" sz="2400" dirty="0" err="1" smtClean="0">
                <a:latin typeface="Century Gothic" pitchFamily="34" charset="0"/>
              </a:rPr>
              <a:t>Ilmiah</a:t>
            </a:r>
            <a:r>
              <a:rPr lang="en-US" sz="2400" dirty="0" smtClean="0">
                <a:latin typeface="Century Gothic" pitchFamily="34" charset="0"/>
              </a:rPr>
              <a:t>, </a:t>
            </a:r>
            <a:r>
              <a:rPr lang="en-US" sz="2400" dirty="0" err="1" smtClean="0">
                <a:latin typeface="Century Gothic" pitchFamily="34" charset="0"/>
              </a:rPr>
              <a:t>Antara</a:t>
            </a:r>
            <a:r>
              <a:rPr lang="en-US" sz="2400" dirty="0" smtClean="0">
                <a:latin typeface="Century Gothic" pitchFamily="34" charset="0"/>
              </a:rPr>
              <a:t> Lain </a:t>
            </a:r>
            <a:r>
              <a:rPr lang="en-US" sz="2400" dirty="0" err="1" smtClean="0">
                <a:latin typeface="Century Gothic" pitchFamily="34" charset="0"/>
              </a:rPr>
              <a:t>Metode</a:t>
            </a:r>
            <a:r>
              <a:rPr lang="en-US" sz="2400" dirty="0" smtClean="0">
                <a:latin typeface="Century Gothic" pitchFamily="34" charset="0"/>
              </a:rPr>
              <a:t>:</a:t>
            </a:r>
            <a:br>
              <a:rPr lang="en-US" sz="2400" dirty="0" smtClean="0">
                <a:latin typeface="Century Gothic" pitchFamily="34" charset="0"/>
              </a:rPr>
            </a:br>
            <a:endParaRPr lang="en-US" sz="2400" dirty="0">
              <a:latin typeface="Century Gothic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504950"/>
          <a:ext cx="6324600" cy="309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581150"/>
            <a:ext cx="7010400" cy="28193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en-US" sz="1800" dirty="0" err="1" smtClean="0">
                <a:latin typeface="Berlin Sans FB" pitchFamily="34" charset="0"/>
              </a:rPr>
              <a:t>Dalam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proses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penilaian</a:t>
            </a:r>
            <a:r>
              <a:rPr lang="en-US" sz="1800" dirty="0" smtClean="0">
                <a:latin typeface="Berlin Sans FB" pitchFamily="34" charset="0"/>
              </a:rPr>
              <a:t>, </a:t>
            </a:r>
            <a:r>
              <a:rPr lang="en-US" sz="1800" dirty="0" err="1" smtClean="0">
                <a:latin typeface="Berlin Sans FB" pitchFamily="34" charset="0"/>
              </a:rPr>
              <a:t>digunakan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pendekatan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penilaian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menggunakan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sistem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penilaian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otentik</a:t>
            </a:r>
            <a:r>
              <a:rPr lang="en-US" sz="1800" dirty="0" smtClean="0">
                <a:latin typeface="Berlin Sans FB" pitchFamily="34" charset="0"/>
              </a:rPr>
              <a:t>, </a:t>
            </a:r>
            <a:r>
              <a:rPr lang="en-US" sz="1800" dirty="0" err="1" smtClean="0">
                <a:latin typeface="Berlin Sans FB" pitchFamily="34" charset="0"/>
              </a:rPr>
              <a:t>siswa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dinilai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pada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proses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pembelajaran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berlangsung</a:t>
            </a:r>
            <a:r>
              <a:rPr lang="en-US" sz="1800" dirty="0" smtClean="0">
                <a:latin typeface="Berlin Sans FB" pitchFamily="34" charset="0"/>
              </a:rPr>
              <a:t>. </a:t>
            </a:r>
            <a:r>
              <a:rPr lang="en-US" sz="1800" dirty="0" err="1" smtClean="0">
                <a:latin typeface="Berlin Sans FB" pitchFamily="34" charset="0"/>
              </a:rPr>
              <a:t>Pada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proses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pembelajaran</a:t>
            </a:r>
            <a:r>
              <a:rPr lang="en-US" sz="1800" dirty="0" smtClean="0">
                <a:latin typeface="Berlin Sans FB" pitchFamily="34" charset="0"/>
              </a:rPr>
              <a:t>, </a:t>
            </a:r>
            <a:r>
              <a:rPr lang="en-US" sz="1800" dirty="0" err="1" smtClean="0">
                <a:latin typeface="Berlin Sans FB" pitchFamily="34" charset="0"/>
              </a:rPr>
              <a:t>mengedepankan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pendekatan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saintifik</a:t>
            </a:r>
            <a:r>
              <a:rPr lang="en-US" sz="1800" dirty="0" smtClean="0">
                <a:latin typeface="Berlin Sans FB" pitchFamily="34" charset="0"/>
              </a:rPr>
              <a:t>, </a:t>
            </a:r>
            <a:r>
              <a:rPr lang="en-US" sz="1800" dirty="0" err="1" smtClean="0">
                <a:latin typeface="Berlin Sans FB" pitchFamily="34" charset="0"/>
              </a:rPr>
              <a:t>siswa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diarahkan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untuk</a:t>
            </a:r>
            <a:r>
              <a:rPr lang="en-US" sz="1800" dirty="0" smtClean="0">
                <a:latin typeface="Berlin Sans FB" pitchFamily="34" charset="0"/>
              </a:rPr>
              <a:t/>
            </a:r>
            <a:br>
              <a:rPr lang="en-US" sz="1800" dirty="0" smtClean="0">
                <a:latin typeface="Berlin Sans FB" pitchFamily="34" charset="0"/>
              </a:rPr>
            </a:br>
            <a:r>
              <a:rPr lang="en-US" sz="1800" dirty="0" err="1" smtClean="0">
                <a:latin typeface="Berlin Sans FB" pitchFamily="34" charset="0"/>
              </a:rPr>
              <a:t>mengelabolarisakan</a:t>
            </a:r>
            <a:r>
              <a:rPr lang="en-US" sz="1800" dirty="0" smtClean="0">
                <a:latin typeface="Berlin Sans FB" pitchFamily="34" charset="0"/>
              </a:rPr>
              <a:t>, </a:t>
            </a:r>
            <a:r>
              <a:rPr lang="en-US" sz="1800" dirty="0" err="1" smtClean="0">
                <a:latin typeface="Berlin Sans FB" pitchFamily="34" charset="0"/>
              </a:rPr>
              <a:t>menemukan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dan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menjelaskan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fenomena</a:t>
            </a:r>
            <a:r>
              <a:rPr lang="en-US" sz="1800" dirty="0" smtClean="0">
                <a:latin typeface="Berlin Sans FB" pitchFamily="34" charset="0"/>
              </a:rPr>
              <a:t> yang </a:t>
            </a:r>
            <a:r>
              <a:rPr lang="en-US" sz="1800" dirty="0" err="1" smtClean="0">
                <a:latin typeface="Berlin Sans FB" pitchFamily="34" charset="0"/>
              </a:rPr>
              <a:t>terjadi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dilapanan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berdasarkan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hasil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temuannya</a:t>
            </a:r>
            <a:r>
              <a:rPr lang="en-US" sz="1800" dirty="0" smtClean="0">
                <a:latin typeface="Berlin Sans FB" pitchFamily="34" charset="0"/>
              </a:rPr>
              <a:t>. </a:t>
            </a:r>
            <a:r>
              <a:rPr lang="en-US" sz="1800" dirty="0" err="1" smtClean="0">
                <a:latin typeface="Berlin Sans FB" pitchFamily="34" charset="0"/>
              </a:rPr>
              <a:t>Dengan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demikian</a:t>
            </a:r>
            <a:r>
              <a:rPr lang="en-US" sz="1800" dirty="0" smtClean="0">
                <a:latin typeface="Berlin Sans FB" pitchFamily="34" charset="0"/>
              </a:rPr>
              <a:t>, </a:t>
            </a:r>
            <a:r>
              <a:rPr lang="en-US" sz="1800" dirty="0" err="1" smtClean="0">
                <a:latin typeface="Berlin Sans FB" pitchFamily="34" charset="0"/>
              </a:rPr>
              <a:t>pendekatan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ini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mengarahkan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pada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satu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kesimpulan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bahwa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siswa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akan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memahami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pengetahuan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berdasarkan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apa</a:t>
            </a:r>
            <a:r>
              <a:rPr lang="en-US" sz="1800" dirty="0" smtClean="0">
                <a:latin typeface="Berlin Sans FB" pitchFamily="34" charset="0"/>
              </a:rPr>
              <a:t> yang </a:t>
            </a:r>
            <a:r>
              <a:rPr lang="en-US" sz="1800" dirty="0" err="1" smtClean="0">
                <a:latin typeface="Berlin Sans FB" pitchFamily="34" charset="0"/>
              </a:rPr>
              <a:t>ia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rasakan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dan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ditemukan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sehinga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interaksi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sosial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akan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semakin</a:t>
            </a:r>
            <a:r>
              <a:rPr lang="en-US" sz="1800" dirty="0" smtClean="0">
                <a:latin typeface="Berlin Sans FB" pitchFamily="34" charset="0"/>
              </a:rPr>
              <a:t> </a:t>
            </a:r>
            <a:r>
              <a:rPr lang="en-US" sz="1800" dirty="0" err="1" smtClean="0">
                <a:latin typeface="Berlin Sans FB" pitchFamily="34" charset="0"/>
              </a:rPr>
              <a:t>efektif</a:t>
            </a:r>
            <a:endParaRPr lang="en-US" sz="1800" dirty="0" smtClean="0">
              <a:latin typeface="Berlin Sans FB" pitchFamily="34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Berlin Sans FB" pitchFamily="34" charset="0"/>
              </a:rPr>
              <a:t/>
            </a:r>
            <a:br>
              <a:rPr lang="en-US" sz="1800" dirty="0" smtClean="0">
                <a:latin typeface="Berlin Sans FB" pitchFamily="34" charset="0"/>
              </a:rPr>
            </a:br>
            <a:endParaRPr lang="en-US" sz="1800" dirty="0"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23</TotalTime>
  <Words>498</Words>
  <Application>Microsoft Office PowerPoint</Application>
  <PresentationFormat>On-screen Show (16:9)</PresentationFormat>
  <Paragraphs>49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Theme1</vt:lpstr>
      <vt:lpstr>PowerPoint Presentation</vt:lpstr>
      <vt:lpstr>Pengertian Teori Belajar Revolusi Sosio-Kultural </vt:lpstr>
      <vt:lpstr>Dasar Terbentuknya Teori Sosio-Kultural </vt:lpstr>
      <vt:lpstr>Piaget</vt:lpstr>
      <vt:lpstr>Vygotsky</vt:lpstr>
      <vt:lpstr>Teori belajar sosiokultur meliputi tiga konsep utama, yaitu: </vt:lpstr>
      <vt:lpstr>Pengaruh Sosio-Kultural pada Perkembangan Kognitif </vt:lpstr>
      <vt:lpstr>Kelebihan Teori Sosio Kultura </vt:lpstr>
      <vt:lpstr>Kekurangan Teori Sosio Kultura </vt:lpstr>
      <vt:lpstr>Aplikasi Teori Sosio Kultur </vt:lpstr>
      <vt:lpstr>Pendidikan informal (keluarga) </vt:lpstr>
      <vt:lpstr>Pendidikan nonformal </vt:lpstr>
      <vt:lpstr>Pendidikan formal </vt:lpstr>
      <vt:lpstr>Prinsip-prinsip Pendekatan Saintifik/Ilmiah, Antara Lain Metode: </vt:lpstr>
      <vt:lpstr>PowerPoint Presentation</vt:lpstr>
    </vt:vector>
  </TitlesOfParts>
  <Company>cijantung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pointthink</dc:creator>
  <cp:lastModifiedBy>089669912135</cp:lastModifiedBy>
  <cp:revision>4</cp:revision>
  <dcterms:created xsi:type="dcterms:W3CDTF">2017-09-23T15:09:28Z</dcterms:created>
  <dcterms:modified xsi:type="dcterms:W3CDTF">2018-02-12T07:21:19Z</dcterms:modified>
</cp:coreProperties>
</file>