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Default Extension="wdp" ContentType="image/vnd.ms-photo"/>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840" r:id="rId1"/>
  </p:sldMasterIdLst>
  <p:sldIdLst>
    <p:sldId id="256" r:id="rId2"/>
    <p:sldId id="257" r:id="rId3"/>
    <p:sldId id="258" r:id="rId4"/>
    <p:sldId id="259" r:id="rId5"/>
    <p:sldId id="260" r:id="rId6"/>
    <p:sldId id="261" r:id="rId7"/>
    <p:sldId id="262" r:id="rId8"/>
    <p:sldId id="263" r:id="rId9"/>
    <p:sldId id="273" r:id="rId10"/>
    <p:sldId id="264" r:id="rId11"/>
    <p:sldId id="267" r:id="rId12"/>
    <p:sldId id="268" r:id="rId13"/>
    <p:sldId id="269" r:id="rId14"/>
    <p:sldId id="270" r:id="rId15"/>
    <p:sldId id="265" r:id="rId16"/>
    <p:sldId id="271" r:id="rId17"/>
    <p:sldId id="266" r:id="rId18"/>
    <p:sldId id="272" r:id="rId19"/>
    <p:sldId id="274" r:id="rId20"/>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 xmlns:p14="http://schemas.microsoft.com/office/powerpoint/2010/main">
          <a:srgbClr val="FF0000"/>
        </p14:laserClr>
      </p:ext>
      <p:ext uri="{2FDB2607-1784-4EEB-B798-7EB5836EED8A}">
        <p14:showMediaCtrls xmlns="" xmlns:p14="http://schemas.microsoft.com/office/powerpoint/2010/main" val="1"/>
      </p:ext>
    </p:extLst>
  </p:showPr>
  <p:extLst>
    <p:ext uri="{E76CE94A-603C-4142-B9EB-6D1370010A27}">
      <p14:discardImageEditData xmlns="" xmlns:p14="http://schemas.microsoft.com/office/powerpoint/2010/main" val="0"/>
    </p:ext>
    <p:ext uri="{D31A062A-798A-4329-ABDD-BBA856620510}">
      <p14:defaultImageDpi xmlns="" xmlns:p14="http://schemas.microsoft.com/office/powerpoint/2010/main"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horzBarState="maximized">
    <p:restoredLeft sz="19984" autoAdjust="0"/>
    <p:restoredTop sz="94660"/>
  </p:normalViewPr>
  <p:slideViewPr>
    <p:cSldViewPr snapToGrid="0">
      <p:cViewPr>
        <p:scale>
          <a:sx n="50" d="100"/>
          <a:sy n="50" d="100"/>
        </p:scale>
        <p:origin x="-378" y="-510"/>
      </p:cViewPr>
      <p:guideLst>
        <p:guide orient="horz" pos="2160"/>
        <p:guide pos="3840"/>
      </p:guideLst>
    </p:cSldViewPr>
  </p:slideViewPr>
  <p:notesTextViewPr>
    <p:cViewPr>
      <p:scale>
        <a:sx n="1" d="1"/>
        <a:sy n="1" d="1"/>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4.png"/><Relationship Id="rId1" Type="http://schemas.openxmlformats.org/officeDocument/2006/relationships/slideMaster" Target="../slideMasters/slideMaster1.xml"/><Relationship Id="rId5" Type="http://schemas.microsoft.com/office/2007/relationships/hdphoto" Target="../media/hdphoto1.wdp"/><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4.png"/><Relationship Id="rId1" Type="http://schemas.openxmlformats.org/officeDocument/2006/relationships/slideMaster" Target="../slideMasters/slideMaster1.xml"/><Relationship Id="rId5" Type="http://schemas.microsoft.com/office/2007/relationships/hdphoto" Target="../media/hdphoto1.wdp"/><Relationship Id="rId4" Type="http://schemas.openxmlformats.org/officeDocument/2006/relationships/image" Target="../media/image3.png"/></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4.png"/><Relationship Id="rId1" Type="http://schemas.openxmlformats.org/officeDocument/2006/relationships/slideMaster" Target="../slideMasters/slideMaster1.xml"/><Relationship Id="rId5" Type="http://schemas.microsoft.com/office/2007/relationships/hdphoto" Target="../media/hdphoto1.wdp"/><Relationship Id="rId4" Type="http://schemas.openxmlformats.org/officeDocument/2006/relationships/image" Target="../media/image2.png"/></Relationships>
</file>

<file path=ppt/slideLayouts/_rels/slideLayout9.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4.png"/><Relationship Id="rId1" Type="http://schemas.openxmlformats.org/officeDocument/2006/relationships/slideMaster" Target="../slideMasters/slideMaster1.xml"/><Relationship Id="rId5" Type="http://schemas.microsoft.com/office/2007/relationships/hdphoto" Target="../media/hdphoto1.wdp"/><Relationship Id="rId4" Type="http://schemas.openxmlformats.org/officeDocument/2006/relationships/image" Target="../media/image2.png"/></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920834" y="1346946"/>
            <a:ext cx="10222992" cy="80683"/>
          </a:xfrm>
          <a:prstGeom prst="rect">
            <a:avLst/>
          </a:prstGeom>
          <a:blipFill dpi="0" rotWithShape="1">
            <a:blip r:embed="rId2">
              <a:alphaModFix amt="85000"/>
              <a:lum bright="70000" contrast="-70000"/>
              <a:extLst>
                <a:ext uri="{BEBA8EAE-BF5A-486C-A8C5-ECC9F3942E4B}">
                  <a14:imgProps xmlns="" xmlns:a14="http://schemas.microsoft.com/office/drawing/2010/main">
                    <a14:imgLayer r:embed="rId3">
                      <a14:imgEffect>
                        <a14:sharpenSoften amount="61000"/>
                      </a14:imgEffect>
                    </a14:imgLayer>
                  </a14:imgProps>
                </a:ext>
                <a:ext uri="{28A0092B-C50C-407E-A947-70E740481C1C}">
                  <a14:useLocalDpi xmlns="" xmlns:a14="http://schemas.microsoft.com/office/drawing/2010/main" val="0"/>
                </a:ext>
              </a:extLst>
            </a:blip>
            <a:srcRect/>
            <a:tile tx="0" ty="-76200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920834" y="4299696"/>
            <a:ext cx="10222992" cy="80683"/>
          </a:xfrm>
          <a:prstGeom prst="rect">
            <a:avLst/>
          </a:prstGeom>
          <a:blipFill dpi="0" rotWithShape="1">
            <a:blip r:embed="rId2">
              <a:alphaModFix amt="85000"/>
              <a:lum bright="70000" contrast="-70000"/>
              <a:extLst>
                <a:ext uri="{BEBA8EAE-BF5A-486C-A8C5-ECC9F3942E4B}">
                  <a14:imgProps xmlns="" xmlns:a14="http://schemas.microsoft.com/office/drawing/2010/main">
                    <a14:imgLayer r:embed="rId3">
                      <a14:imgEffect>
                        <a14:sharpenSoften amount="61000"/>
                      </a14:imgEffect>
                    </a14:imgLayer>
                  </a14:imgProps>
                </a:ext>
                <a:ext uri="{28A0092B-C50C-407E-A947-70E740481C1C}">
                  <a14:useLocalDpi xmlns="" xmlns:a14="http://schemas.microsoft.com/office/drawing/2010/main" val="0"/>
                </a:ext>
              </a:extLst>
            </a:blip>
            <a:srcRect/>
            <a:tile tx="0" ty="-71755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920834" y="1484779"/>
            <a:ext cx="10222992" cy="2743200"/>
          </a:xfrm>
          <a:prstGeom prst="rect">
            <a:avLst/>
          </a:prstGeom>
          <a:blipFill dpi="0" rotWithShape="1">
            <a:blip r:embed="rId2">
              <a:alphaModFix amt="85000"/>
              <a:lum bright="70000" contrast="-70000"/>
              <a:extLst>
                <a:ext uri="{BEBA8EAE-BF5A-486C-A8C5-ECC9F3942E4B}">
                  <a14:imgProps xmlns="" xmlns:a14="http://schemas.microsoft.com/office/drawing/2010/main">
                    <a14:imgLayer r:embed="rId3">
                      <a14:imgEffect>
                        <a14:sharpenSoften amount="61000"/>
                      </a14:imgEffect>
                    </a14:imgLayer>
                  </a14:imgProps>
                </a:ext>
                <a:ext uri="{28A0092B-C50C-407E-A947-70E740481C1C}">
                  <a14:useLocalDpi xmlns="" xmlns:a14="http://schemas.microsoft.com/office/drawing/2010/main" val="0"/>
                </a:ext>
              </a:extLst>
            </a:blip>
            <a:srcRect/>
            <a:tile tx="0" ty="-70485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sp>
      <p:grpSp>
        <p:nvGrpSpPr>
          <p:cNvPr id="10" name="Group 9"/>
          <p:cNvGrpSpPr/>
          <p:nvPr/>
        </p:nvGrpSpPr>
        <p:grpSpPr>
          <a:xfrm>
            <a:off x="9649215" y="4068923"/>
            <a:ext cx="1080904" cy="1080902"/>
            <a:chOff x="9685338" y="4460675"/>
            <a:chExt cx="1080904" cy="1080902"/>
          </a:xfrm>
        </p:grpSpPr>
        <p:sp>
          <p:nvSpPr>
            <p:cNvPr id="11" name="Oval 10"/>
            <p:cNvSpPr/>
            <p:nvPr/>
          </p:nvSpPr>
          <p:spPr>
            <a:xfrm>
              <a:off x="9685338" y="4460675"/>
              <a:ext cx="1080904" cy="1080902"/>
            </a:xfrm>
            <a:prstGeom prst="ellipse">
              <a:avLst/>
            </a:prstGeom>
            <a:blipFill dpi="0" rotWithShape="1">
              <a:blip r:embed="rId4">
                <a:duotone>
                  <a:schemeClr val="accent1">
                    <a:shade val="45000"/>
                    <a:satMod val="135000"/>
                  </a:schemeClr>
                  <a:prstClr val="white"/>
                </a:duotone>
                <a:extLst>
                  <a:ext uri="{BEBA8EAE-BF5A-486C-A8C5-ECC9F3942E4B}">
                    <a14:imgProps xmlns="" xmlns:a14="http://schemas.microsoft.com/office/drawing/2010/main">
                      <a14:imgLayer r:embed="rId5">
                        <a14:imgEffect>
                          <a14:saturation sat="95000"/>
                        </a14:imgEffect>
                      </a14:imgLayer>
                    </a14:imgProps>
                  </a:ext>
                </a:extLst>
              </a:blip>
              <a:srcRect/>
              <a:tile tx="0" ty="0" sx="85000" sy="85000" flip="none" algn="tl"/>
            </a:blipFill>
            <a:ln w="25400" cap="flat" cmpd="sng" algn="ctr">
              <a:noFill/>
              <a:prstDash val="solid"/>
            </a:ln>
            <a:effectLst/>
          </p:spPr>
        </p:sp>
        <p:sp>
          <p:nvSpPr>
            <p:cNvPr id="12" name="Oval 11"/>
            <p:cNvSpPr/>
            <p:nvPr/>
          </p:nvSpPr>
          <p:spPr>
            <a:xfrm>
              <a:off x="9793429" y="4568765"/>
              <a:ext cx="864723" cy="864722"/>
            </a:xfrm>
            <a:prstGeom prst="ellipse">
              <a:avLst/>
            </a:prstGeom>
            <a:noFill/>
            <a:ln w="25400" cap="flat" cmpd="sng" algn="ctr">
              <a:solidFill>
                <a:sysClr val="window" lastClr="FFFFFF"/>
              </a:solidFill>
              <a:prstDash val="solid"/>
            </a:ln>
            <a:effectLst/>
          </p:spPr>
        </p:sp>
      </p:grpSp>
      <p:sp>
        <p:nvSpPr>
          <p:cNvPr id="2" name="Title 1"/>
          <p:cNvSpPr>
            <a:spLocks noGrp="1"/>
          </p:cNvSpPr>
          <p:nvPr>
            <p:ph type="ctrTitle"/>
          </p:nvPr>
        </p:nvSpPr>
        <p:spPr>
          <a:xfrm>
            <a:off x="1051560" y="1432223"/>
            <a:ext cx="9966960" cy="3035808"/>
          </a:xfrm>
        </p:spPr>
        <p:txBody>
          <a:bodyPr anchor="ctr">
            <a:noAutofit/>
          </a:bodyPr>
          <a:lstStyle>
            <a:lvl1pPr algn="l">
              <a:lnSpc>
                <a:spcPct val="80000"/>
              </a:lnSpc>
              <a:defRPr sz="9600" cap="all" baseline="0">
                <a:blipFill dpi="0" rotWithShape="1">
                  <a:blip r:embed="rId4"/>
                  <a:srcRect/>
                  <a:tile tx="6350" ty="-127000" sx="65000" sy="64000" flip="none" algn="tl"/>
                </a:blipFill>
              </a:defRPr>
            </a:lvl1pPr>
          </a:lstStyle>
          <a:p>
            <a:r>
              <a:rPr lang="en-US" smtClean="0"/>
              <a:t>Click to edit Master title style</a:t>
            </a:r>
            <a:endParaRPr lang="en-US" dirty="0"/>
          </a:p>
        </p:txBody>
      </p:sp>
      <p:sp>
        <p:nvSpPr>
          <p:cNvPr id="3" name="Subtitle 2"/>
          <p:cNvSpPr>
            <a:spLocks noGrp="1"/>
          </p:cNvSpPr>
          <p:nvPr>
            <p:ph type="subTitle" idx="1"/>
          </p:nvPr>
        </p:nvSpPr>
        <p:spPr>
          <a:xfrm>
            <a:off x="1069848" y="4389120"/>
            <a:ext cx="7891272" cy="1069848"/>
          </a:xfrm>
        </p:spPr>
        <p:txBody>
          <a:bodyPr>
            <a:normAutofit/>
          </a:bodyPr>
          <a:lstStyle>
            <a:lvl1pPr marL="0" indent="0" algn="l">
              <a:buNone/>
              <a:defRPr sz="2200">
                <a:solidFill>
                  <a:schemeClr val="tx1"/>
                </a:solidFill>
              </a:defRPr>
            </a:lvl1pPr>
            <a:lvl2pPr marL="457200" indent="0" algn="ctr">
              <a:buNone/>
              <a:defRPr sz="2200"/>
            </a:lvl2pPr>
            <a:lvl3pPr marL="914400" indent="0" algn="ctr">
              <a:buNone/>
              <a:defRPr sz="22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83284890-85D2-4D7B-8EF5-15A9C1DB8F42}" type="datetimeFigureOut">
              <a:rPr lang="en-US" dirty="0"/>
              <a:pPr/>
              <a:t>11/13/2017</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a:xfrm>
            <a:off x="9592733" y="4289334"/>
            <a:ext cx="1193868" cy="640080"/>
          </a:xfrm>
        </p:spPr>
        <p:txBody>
          <a:bodyPr/>
          <a:lstStyle>
            <a:lvl1pPr>
              <a:defRPr sz="2800"/>
            </a:lvl1pPr>
          </a:lstStyle>
          <a:p>
            <a:fld id="{4FAB73BC-B049-4115-A692-8D63A059BFB8}" type="slidenum">
              <a:rPr lang="en-US" dirty="0"/>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82F5661D-6934-4B32-B92C-470368BF1EC6}" type="datetimeFigureOut">
              <a:rPr lang="en-US" dirty="0"/>
              <a:pPr/>
              <a:t>11/13/2017</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dirty="0"/>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0" y="4917989"/>
            <a:ext cx="12192000" cy="1940010"/>
          </a:xfrm>
          <a:prstGeom prst="rect">
            <a:avLst/>
          </a:prstGeom>
          <a:blipFill dpi="0" rotWithShape="1">
            <a:blip r:embed="rId2">
              <a:alphaModFix amt="85000"/>
              <a:lum bright="70000" contrast="-70000"/>
              <a:extLst>
                <a:ext uri="{BEBA8EAE-BF5A-486C-A8C5-ECC9F3942E4B}">
                  <a14:imgProps xmlns="" xmlns:a14="http://schemas.microsoft.com/office/drawing/2010/main">
                    <a14:imgLayer r:embed="rId3">
                      <a14:imgEffect>
                        <a14:sharpenSoften amount="61000"/>
                      </a14:imgEffect>
                    </a14:imgLayer>
                  </a14:imgProps>
                </a:ext>
                <a:ext uri="{28A0092B-C50C-407E-A947-70E740481C1C}">
                  <a14:useLocalDpi xmlns="" xmlns:a14="http://schemas.microsoft.com/office/drawing/2010/main" val="0"/>
                </a:ext>
              </a:extLst>
            </a:blip>
            <a:srcRect/>
            <a:tile tx="0" ty="-70485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2167128" y="1225296"/>
            <a:ext cx="9281160" cy="3520440"/>
          </a:xfrm>
        </p:spPr>
        <p:txBody>
          <a:bodyPr anchor="ctr">
            <a:normAutofit/>
          </a:bodyPr>
          <a:lstStyle>
            <a:lvl1pPr>
              <a:lnSpc>
                <a:spcPct val="80000"/>
              </a:lnSpc>
              <a:defRPr sz="8000" b="0"/>
            </a:lvl1pPr>
          </a:lstStyle>
          <a:p>
            <a:r>
              <a:rPr lang="en-US" smtClean="0"/>
              <a:t>Click to edit Master title style</a:t>
            </a:r>
            <a:endParaRPr lang="en-US" dirty="0"/>
          </a:p>
        </p:txBody>
      </p:sp>
      <p:sp>
        <p:nvSpPr>
          <p:cNvPr id="3" name="Text Placeholder 2"/>
          <p:cNvSpPr>
            <a:spLocks noGrp="1"/>
          </p:cNvSpPr>
          <p:nvPr>
            <p:ph type="body" idx="1"/>
          </p:nvPr>
        </p:nvSpPr>
        <p:spPr>
          <a:xfrm>
            <a:off x="2165774" y="5020056"/>
            <a:ext cx="9052560" cy="1066800"/>
          </a:xfrm>
        </p:spPr>
        <p:txBody>
          <a:bodyPr anchor="t">
            <a:normAutofit/>
          </a:bodyPr>
          <a:lstStyle>
            <a:lvl1pPr marL="0" indent="0">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a:xfrm>
            <a:off x="8593667" y="6272784"/>
            <a:ext cx="2644309" cy="365125"/>
          </a:xfrm>
        </p:spPr>
        <p:txBody>
          <a:bodyPr/>
          <a:lstStyle/>
          <a:p>
            <a:fld id="{C6F822A4-8DA6-4447-9B1F-C5DB58435268}" type="datetimeFigureOut">
              <a:rPr lang="en-US" dirty="0"/>
              <a:pPr/>
              <a:t>11/13/2017</a:t>
            </a:fld>
            <a:endParaRPr lang="en-US" dirty="0"/>
          </a:p>
        </p:txBody>
      </p:sp>
      <p:sp>
        <p:nvSpPr>
          <p:cNvPr id="5" name="Footer Placeholder 4"/>
          <p:cNvSpPr>
            <a:spLocks noGrp="1"/>
          </p:cNvSpPr>
          <p:nvPr>
            <p:ph type="ftr" sz="quarter" idx="11"/>
          </p:nvPr>
        </p:nvSpPr>
        <p:spPr>
          <a:xfrm>
            <a:off x="2182708" y="6272784"/>
            <a:ext cx="6327648" cy="365125"/>
          </a:xfrm>
        </p:spPr>
        <p:txBody>
          <a:bodyPr/>
          <a:lstStyle/>
          <a:p>
            <a:endParaRPr lang="en-US" dirty="0"/>
          </a:p>
        </p:txBody>
      </p:sp>
      <p:grpSp>
        <p:nvGrpSpPr>
          <p:cNvPr id="8" name="Group 7"/>
          <p:cNvGrpSpPr/>
          <p:nvPr/>
        </p:nvGrpSpPr>
        <p:grpSpPr>
          <a:xfrm>
            <a:off x="897399" y="2325848"/>
            <a:ext cx="1080904" cy="1080902"/>
            <a:chOff x="9685338" y="4460675"/>
            <a:chExt cx="1080904" cy="1080902"/>
          </a:xfrm>
        </p:grpSpPr>
        <p:sp>
          <p:nvSpPr>
            <p:cNvPr id="9" name="Oval 8"/>
            <p:cNvSpPr/>
            <p:nvPr/>
          </p:nvSpPr>
          <p:spPr>
            <a:xfrm>
              <a:off x="9685338" y="4460675"/>
              <a:ext cx="1080904" cy="1080902"/>
            </a:xfrm>
            <a:prstGeom prst="ellipse">
              <a:avLst/>
            </a:prstGeom>
            <a:blipFill dpi="0" rotWithShape="1">
              <a:blip r:embed="rId4">
                <a:duotone>
                  <a:schemeClr val="accent1">
                    <a:shade val="45000"/>
                    <a:satMod val="135000"/>
                  </a:schemeClr>
                  <a:prstClr val="white"/>
                </a:duotone>
                <a:extLst>
                  <a:ext uri="{BEBA8EAE-BF5A-486C-A8C5-ECC9F3942E4B}">
                    <a14:imgProps xmlns="" xmlns:a14="http://schemas.microsoft.com/office/drawing/2010/main">
                      <a14:imgLayer r:embed="rId5">
                        <a14:imgEffect>
                          <a14:saturation sat="95000"/>
                        </a14:imgEffect>
                      </a14:imgLayer>
                    </a14:imgProps>
                  </a:ext>
                </a:extLst>
              </a:blip>
              <a:srcRect/>
              <a:tile tx="0" ty="0" sx="85000" sy="85000" flip="none" algn="tl"/>
            </a:blipFill>
            <a:ln w="25400" cap="flat" cmpd="sng" algn="ctr">
              <a:noFill/>
              <a:prstDash val="solid"/>
            </a:ln>
            <a:effectLst/>
          </p:spPr>
        </p:sp>
        <p:sp>
          <p:nvSpPr>
            <p:cNvPr id="10" name="Oval 9"/>
            <p:cNvSpPr/>
            <p:nvPr/>
          </p:nvSpPr>
          <p:spPr>
            <a:xfrm>
              <a:off x="9793429" y="4568765"/>
              <a:ext cx="864723" cy="864722"/>
            </a:xfrm>
            <a:prstGeom prst="ellipse">
              <a:avLst/>
            </a:prstGeom>
            <a:noFill/>
            <a:ln w="25400" cap="flat" cmpd="sng" algn="ctr">
              <a:solidFill>
                <a:sysClr val="window" lastClr="FFFFFF"/>
              </a:solidFill>
              <a:prstDash val="solid"/>
            </a:ln>
            <a:effectLst/>
          </p:spPr>
        </p:sp>
      </p:grpSp>
      <p:sp>
        <p:nvSpPr>
          <p:cNvPr id="6" name="Slide Number Placeholder 5"/>
          <p:cNvSpPr>
            <a:spLocks noGrp="1"/>
          </p:cNvSpPr>
          <p:nvPr>
            <p:ph type="sldNum" sz="quarter" idx="12"/>
          </p:nvPr>
        </p:nvSpPr>
        <p:spPr>
          <a:xfrm>
            <a:off x="843702" y="2506133"/>
            <a:ext cx="1188298" cy="720332"/>
          </a:xfrm>
        </p:spPr>
        <p:txBody>
          <a:bodyPr/>
          <a:lstStyle>
            <a:lvl1pPr>
              <a:defRPr sz="2800"/>
            </a:lvl1pPr>
          </a:lstStyle>
          <a:p>
            <a:fld id="{4FAB73BC-B049-4115-A692-8D63A059BFB8}" type="slidenum">
              <a:rPr lang="en-US" dirty="0"/>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1069848" y="2194560"/>
            <a:ext cx="4754880" cy="3977640"/>
          </a:xfrm>
        </p:spPr>
        <p:txBody>
          <a:bodyPr/>
          <a:lstStyle>
            <a:lvl1pPr>
              <a:defRPr sz="20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364224" y="2194560"/>
            <a:ext cx="4754880" cy="3977640"/>
          </a:xfrm>
        </p:spPr>
        <p:txBody>
          <a:bodyPr/>
          <a:lstStyle>
            <a:lvl1pPr>
              <a:defRPr sz="20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E548D31E-DCDA-41A7-9C67-C4B11B94D21D}" type="datetimeFigureOut">
              <a:rPr lang="en-US" dirty="0"/>
              <a:pPr/>
              <a:t>11/13/2017</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FAB73BC-B049-4115-A692-8D63A059BFB8}" type="slidenum">
              <a:rPr lang="en-US" dirty="0"/>
              <a:pPr/>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1066800" y="2048256"/>
            <a:ext cx="4754880" cy="640080"/>
          </a:xfrm>
        </p:spPr>
        <p:txBody>
          <a:bodyPr anchor="ctr">
            <a:normAutofit/>
          </a:bodyPr>
          <a:lstStyle>
            <a:lvl1pPr marL="0" indent="0">
              <a:buNone/>
              <a:defRPr sz="2000" b="1">
                <a:solidFill>
                  <a:schemeClr val="accent1">
                    <a:lumMod val="7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1069848" y="2743200"/>
            <a:ext cx="4754880" cy="3291840"/>
          </a:xfrm>
        </p:spPr>
        <p:txBody>
          <a:bodyPr/>
          <a:lstStyle>
            <a:lvl1pPr>
              <a:defRPr sz="20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364224" y="2048256"/>
            <a:ext cx="4754880" cy="640080"/>
          </a:xfrm>
        </p:spPr>
        <p:txBody>
          <a:bodyPr anchor="ctr">
            <a:normAutofit/>
          </a:bodyPr>
          <a:lstStyle>
            <a:lvl1pPr marL="0" indent="0">
              <a:buNone/>
              <a:defRPr sz="2000" b="1">
                <a:solidFill>
                  <a:schemeClr val="accent1">
                    <a:lumMod val="7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364224" y="2743200"/>
            <a:ext cx="4754880" cy="3291840"/>
          </a:xfrm>
        </p:spPr>
        <p:txBody>
          <a:bodyPr/>
          <a:lstStyle>
            <a:lvl1pPr>
              <a:defRPr sz="20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9B3762C0-B258-48F1-ADE6-176B4174CCDD}" type="datetimeFigureOut">
              <a:rPr lang="en-US" dirty="0"/>
              <a:pPr/>
              <a:t>11/13/2017</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4FAB73BC-B049-4115-A692-8D63A059BFB8}" type="slidenum">
              <a:rPr lang="en-US" dirty="0"/>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677919A6-33EB-49BD-A62F-1FA56B9F9712}" type="datetimeFigureOut">
              <a:rPr lang="en-US" dirty="0"/>
              <a:pPr/>
              <a:t>11/13/2017</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4FAB73BC-B049-4115-A692-8D63A059BFB8}" type="slidenum">
              <a:rPr lang="en-US" dirty="0"/>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A4E7D1B-D673-4CF6-8672-009D42ABD2A0}" type="datetimeFigureOut">
              <a:rPr lang="en-US" dirty="0"/>
              <a:pPr/>
              <a:t>11/13/2017</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4FAB73BC-B049-4115-A692-8D63A059BFB8}" type="slidenum">
              <a:rPr lang="en-US" dirty="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p:cNvSpPr/>
          <p:nvPr/>
        </p:nvSpPr>
        <p:spPr>
          <a:xfrm>
            <a:off x="8303740" y="0"/>
            <a:ext cx="3888259" cy="6857999"/>
          </a:xfrm>
          <a:prstGeom prst="rect">
            <a:avLst/>
          </a:prstGeom>
          <a:blipFill dpi="0" rotWithShape="1">
            <a:blip r:embed="rId2">
              <a:alphaModFix amt="60000"/>
              <a:lum bright="70000" contrast="-70000"/>
              <a:extLst>
                <a:ext uri="{BEBA8EAE-BF5A-486C-A8C5-ECC9F3942E4B}">
                  <a14:imgProps xmlns="" xmlns:a14="http://schemas.microsoft.com/office/drawing/2010/main">
                    <a14:imgLayer r:embed="rId3">
                      <a14:imgEffect>
                        <a14:sharpenSoften amount="61000"/>
                      </a14:imgEffect>
                    </a14:imgLayer>
                  </a14:imgProps>
                </a:ext>
                <a:ext uri="{28A0092B-C50C-407E-A947-70E740481C1C}">
                  <a14:useLocalDpi xmlns="" xmlns:a14="http://schemas.microsoft.com/office/drawing/2010/main" val="0"/>
                </a:ext>
              </a:extLst>
            </a:blip>
            <a:srcRect/>
            <a:tile tx="0" ty="-70485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549640" y="685800"/>
            <a:ext cx="3200400" cy="1737360"/>
          </a:xfrm>
        </p:spPr>
        <p:txBody>
          <a:bodyPr anchor="b">
            <a:normAutofit/>
          </a:bodyPr>
          <a:lstStyle>
            <a:lvl1pPr>
              <a:defRPr sz="3200" b="1"/>
            </a:lvl1pPr>
          </a:lstStyle>
          <a:p>
            <a:r>
              <a:rPr lang="en-US" smtClean="0"/>
              <a:t>Click to edit Master title style</a:t>
            </a:r>
            <a:endParaRPr lang="en-US" dirty="0"/>
          </a:p>
        </p:txBody>
      </p:sp>
      <p:sp>
        <p:nvSpPr>
          <p:cNvPr id="3" name="Content Placeholder 2"/>
          <p:cNvSpPr>
            <a:spLocks noGrp="1"/>
          </p:cNvSpPr>
          <p:nvPr>
            <p:ph idx="1"/>
          </p:nvPr>
        </p:nvSpPr>
        <p:spPr>
          <a:xfrm>
            <a:off x="838200" y="685800"/>
            <a:ext cx="6711696" cy="5020056"/>
          </a:xfrm>
        </p:spPr>
        <p:txBody>
          <a:bodyPr/>
          <a:lstStyle>
            <a:lvl1pPr>
              <a:defRPr sz="20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8549640" y="2423160"/>
            <a:ext cx="3200400" cy="3291840"/>
          </a:xfrm>
        </p:spPr>
        <p:txBody>
          <a:bodyPr>
            <a:normAutofit/>
          </a:bodyPr>
          <a:lstStyle>
            <a:lvl1pPr marL="0" indent="0">
              <a:lnSpc>
                <a:spcPct val="100000"/>
              </a:lnSpc>
              <a:spcBef>
                <a:spcPts val="1000"/>
              </a:spcBef>
              <a:buNone/>
              <a:defRPr sz="1400">
                <a:solidFill>
                  <a:schemeClr val="accent1">
                    <a:lumMod val="7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DA16AA21-1863-4931-97CB-99D0A168701B}" type="datetimeFigureOut">
              <a:rPr lang="en-US" dirty="0"/>
              <a:pPr/>
              <a:t>11/13/2017</a:t>
            </a:fld>
            <a:endParaRPr lang="en-US" dirty="0"/>
          </a:p>
        </p:txBody>
      </p:sp>
      <p:sp>
        <p:nvSpPr>
          <p:cNvPr id="6" name="Footer Placeholder 5"/>
          <p:cNvSpPr>
            <a:spLocks noGrp="1"/>
          </p:cNvSpPr>
          <p:nvPr>
            <p:ph type="ftr" sz="quarter" idx="11"/>
          </p:nvPr>
        </p:nvSpPr>
        <p:spPr/>
        <p:txBody>
          <a:bodyPr/>
          <a:lstStyle/>
          <a:p>
            <a:endParaRPr lang="en-US" dirty="0"/>
          </a:p>
        </p:txBody>
      </p:sp>
      <p:grpSp>
        <p:nvGrpSpPr>
          <p:cNvPr id="9" name="Group 8"/>
          <p:cNvGrpSpPr>
            <a:grpSpLocks noChangeAspect="1"/>
          </p:cNvGrpSpPr>
          <p:nvPr/>
        </p:nvGrpSpPr>
        <p:grpSpPr>
          <a:xfrm>
            <a:off x="11401725" y="6229681"/>
            <a:ext cx="457200" cy="457200"/>
            <a:chOff x="11361456" y="6195813"/>
            <a:chExt cx="548640" cy="548640"/>
          </a:xfrm>
        </p:grpSpPr>
        <p:sp>
          <p:nvSpPr>
            <p:cNvPr id="10" name="Oval 9"/>
            <p:cNvSpPr/>
            <p:nvPr/>
          </p:nvSpPr>
          <p:spPr>
            <a:xfrm>
              <a:off x="11361456" y="6195813"/>
              <a:ext cx="548640" cy="548640"/>
            </a:xfrm>
            <a:prstGeom prst="ellipse">
              <a:avLst/>
            </a:prstGeom>
            <a:blipFill dpi="0" rotWithShape="1">
              <a:blip r:embed="rId4">
                <a:duotone>
                  <a:schemeClr val="accent1">
                    <a:shade val="45000"/>
                    <a:satMod val="135000"/>
                  </a:schemeClr>
                  <a:prstClr val="white"/>
                </a:duotone>
                <a:extLst>
                  <a:ext uri="{BEBA8EAE-BF5A-486C-A8C5-ECC9F3942E4B}">
                    <a14:imgProps xmlns="" xmlns:a14="http://schemas.microsoft.com/office/drawing/2010/main">
                      <a14:imgLayer r:embed="rId5">
                        <a14:imgEffect>
                          <a14:saturation sat="95000"/>
                        </a14:imgEffect>
                        <a14:imgEffect>
                          <a14:brightnessContrast bright="-40000" contrast="20000"/>
                        </a14:imgEffect>
                      </a14:imgLayer>
                    </a14:imgProps>
                  </a:ext>
                </a:extLst>
              </a:blip>
              <a:srcRect/>
              <a:tile tx="50800" ty="0" sx="85000" sy="85000" flip="none" algn="tl"/>
            </a:blipFill>
            <a:ln w="25400" cap="flat" cmpd="sng" algn="ctr">
              <a:noFill/>
              <a:prstDash val="solid"/>
            </a:ln>
            <a:effectLst/>
          </p:spPr>
        </p:sp>
        <p:sp>
          <p:nvSpPr>
            <p:cNvPr id="11" name="Oval 10"/>
            <p:cNvSpPr/>
            <p:nvPr/>
          </p:nvSpPr>
          <p:spPr>
            <a:xfrm>
              <a:off x="11396488" y="6230844"/>
              <a:ext cx="478576" cy="478578"/>
            </a:xfrm>
            <a:prstGeom prst="ellipse">
              <a:avLst/>
            </a:prstGeom>
            <a:noFill/>
            <a:ln w="12700" cap="flat" cmpd="sng" algn="ctr">
              <a:solidFill>
                <a:sysClr val="window" lastClr="FFFFFF"/>
              </a:solidFill>
              <a:prstDash val="solid"/>
            </a:ln>
            <a:effectLst/>
          </p:spPr>
        </p:sp>
      </p:grpSp>
      <p:sp>
        <p:nvSpPr>
          <p:cNvPr id="7" name="Slide Number Placeholder 6"/>
          <p:cNvSpPr>
            <a:spLocks noGrp="1"/>
          </p:cNvSpPr>
          <p:nvPr>
            <p:ph type="sldNum" sz="quarter" idx="12"/>
          </p:nvPr>
        </p:nvSpPr>
        <p:spPr/>
        <p:txBody>
          <a:bodyPr/>
          <a:lstStyle/>
          <a:p>
            <a:fld id="{4FAB73BC-B049-4115-A692-8D63A059BFB8}" type="slidenum">
              <a:rPr lang="en-US" dirty="0"/>
              <a:pPr/>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11" name="Rectangle 10"/>
          <p:cNvSpPr/>
          <p:nvPr/>
        </p:nvSpPr>
        <p:spPr>
          <a:xfrm>
            <a:off x="8303740" y="0"/>
            <a:ext cx="3888259" cy="6857999"/>
          </a:xfrm>
          <a:prstGeom prst="rect">
            <a:avLst/>
          </a:prstGeom>
          <a:blipFill dpi="0" rotWithShape="1">
            <a:blip r:embed="rId2">
              <a:alphaModFix amt="60000"/>
              <a:lum bright="70000" contrast="-70000"/>
              <a:extLst>
                <a:ext uri="{BEBA8EAE-BF5A-486C-A8C5-ECC9F3942E4B}">
                  <a14:imgProps xmlns="" xmlns:a14="http://schemas.microsoft.com/office/drawing/2010/main">
                    <a14:imgLayer r:embed="rId3">
                      <a14:imgEffect>
                        <a14:sharpenSoften amount="61000"/>
                      </a14:imgEffect>
                    </a14:imgLayer>
                  </a14:imgProps>
                </a:ext>
                <a:ext uri="{28A0092B-C50C-407E-A947-70E740481C1C}">
                  <a14:useLocalDpi xmlns="" xmlns:a14="http://schemas.microsoft.com/office/drawing/2010/main" val="0"/>
                </a:ext>
              </a:extLst>
            </a:blip>
            <a:srcRect/>
            <a:tile tx="0" ty="-70485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549640" y="685800"/>
            <a:ext cx="3200400" cy="1737360"/>
          </a:xfrm>
        </p:spPr>
        <p:txBody>
          <a:bodyPr anchor="b">
            <a:normAutofit/>
          </a:bodyPr>
          <a:lstStyle>
            <a:lvl1pPr>
              <a:defRPr sz="3200" b="1"/>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0" y="0"/>
            <a:ext cx="8303740" cy="6858000"/>
          </a:xfrm>
          <a:solidFill>
            <a:schemeClr val="tx2">
              <a:lumMod val="20000"/>
              <a:lumOff val="80000"/>
            </a:schemeClr>
          </a:solidFill>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8549640" y="2423160"/>
            <a:ext cx="3200400" cy="3291840"/>
          </a:xfrm>
        </p:spPr>
        <p:txBody>
          <a:bodyPr>
            <a:normAutofit/>
          </a:bodyPr>
          <a:lstStyle>
            <a:lvl1pPr marL="0" indent="0">
              <a:lnSpc>
                <a:spcPct val="100000"/>
              </a:lnSpc>
              <a:spcBef>
                <a:spcPts val="1000"/>
              </a:spcBef>
              <a:buNone/>
              <a:defRPr sz="1400">
                <a:solidFill>
                  <a:schemeClr val="accent1">
                    <a:lumMod val="7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3772C379-9A7C-4C87-A116-CBE9F58B04C5}" type="datetimeFigureOut">
              <a:rPr lang="en-US" dirty="0"/>
              <a:pPr/>
              <a:t>11/13/2017</a:t>
            </a:fld>
            <a:endParaRPr lang="en-US" dirty="0"/>
          </a:p>
        </p:txBody>
      </p:sp>
      <p:grpSp>
        <p:nvGrpSpPr>
          <p:cNvPr id="8" name="Group 7"/>
          <p:cNvGrpSpPr>
            <a:grpSpLocks noChangeAspect="1"/>
          </p:cNvGrpSpPr>
          <p:nvPr/>
        </p:nvGrpSpPr>
        <p:grpSpPr>
          <a:xfrm>
            <a:off x="11401725" y="6229681"/>
            <a:ext cx="457200" cy="457200"/>
            <a:chOff x="11361456" y="6195813"/>
            <a:chExt cx="548640" cy="548640"/>
          </a:xfrm>
        </p:grpSpPr>
        <p:sp>
          <p:nvSpPr>
            <p:cNvPr id="9" name="Oval 8"/>
            <p:cNvSpPr/>
            <p:nvPr/>
          </p:nvSpPr>
          <p:spPr>
            <a:xfrm>
              <a:off x="11361456" y="6195813"/>
              <a:ext cx="548640" cy="548640"/>
            </a:xfrm>
            <a:prstGeom prst="ellipse">
              <a:avLst/>
            </a:prstGeom>
            <a:blipFill dpi="0" rotWithShape="1">
              <a:blip r:embed="rId4">
                <a:duotone>
                  <a:schemeClr val="accent1">
                    <a:shade val="45000"/>
                    <a:satMod val="135000"/>
                  </a:schemeClr>
                  <a:prstClr val="white"/>
                </a:duotone>
                <a:extLst>
                  <a:ext uri="{BEBA8EAE-BF5A-486C-A8C5-ECC9F3942E4B}">
                    <a14:imgProps xmlns="" xmlns:a14="http://schemas.microsoft.com/office/drawing/2010/main">
                      <a14:imgLayer r:embed="rId5">
                        <a14:imgEffect>
                          <a14:saturation sat="95000"/>
                        </a14:imgEffect>
                        <a14:imgEffect>
                          <a14:brightnessContrast bright="-40000" contrast="20000"/>
                        </a14:imgEffect>
                      </a14:imgLayer>
                    </a14:imgProps>
                  </a:ext>
                </a:extLst>
              </a:blip>
              <a:srcRect/>
              <a:tile tx="50800" ty="0" sx="85000" sy="85000" flip="none" algn="tl"/>
            </a:blipFill>
            <a:ln w="25400" cap="flat" cmpd="sng" algn="ctr">
              <a:noFill/>
              <a:prstDash val="solid"/>
            </a:ln>
            <a:effectLst/>
          </p:spPr>
        </p:sp>
        <p:sp>
          <p:nvSpPr>
            <p:cNvPr id="10" name="Oval 9"/>
            <p:cNvSpPr/>
            <p:nvPr/>
          </p:nvSpPr>
          <p:spPr>
            <a:xfrm>
              <a:off x="11396488" y="6230844"/>
              <a:ext cx="478576" cy="478578"/>
            </a:xfrm>
            <a:prstGeom prst="ellipse">
              <a:avLst/>
            </a:prstGeom>
            <a:noFill/>
            <a:ln w="12700" cap="flat" cmpd="sng" algn="ctr">
              <a:solidFill>
                <a:sysClr val="window" lastClr="FFFFFF"/>
              </a:solidFill>
              <a:prstDash val="solid"/>
            </a:ln>
            <a:effectLst/>
          </p:spPr>
        </p:sp>
      </p:grpSp>
      <p:sp>
        <p:nvSpPr>
          <p:cNvPr id="7" name="Slide Number Placeholder 6"/>
          <p:cNvSpPr>
            <a:spLocks noGrp="1"/>
          </p:cNvSpPr>
          <p:nvPr>
            <p:ph type="sldNum" sz="quarter" idx="12"/>
          </p:nvPr>
        </p:nvSpPr>
        <p:spPr/>
        <p:txBody>
          <a:bodyPr/>
          <a:lstStyle/>
          <a:p>
            <a:fld id="{4FAB73BC-B049-4115-A692-8D63A059BFB8}" type="slidenum">
              <a:rPr lang="en-US" dirty="0"/>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87157CC2-0FC8-4686-B024-99790E0F5162}" type="datetimeFigureOut">
              <a:rPr lang="en-US" dirty="0"/>
              <a:pPr/>
              <a:t>11/13/2017</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dirty="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533400"/>
            <a:ext cx="2552700" cy="5638800"/>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1066800" y="533400"/>
            <a:ext cx="7505700" cy="56388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F6764DA5-CD3D-4590-A511-FCD3BC7A793E}" type="datetimeFigureOut">
              <a:rPr lang="en-US" dirty="0"/>
              <a:pPr/>
              <a:t>11/13/2017</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dirty="0"/>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2.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3.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microsoft.com/office/2007/relationships/hdphoto" Target="../media/hdphoto1.wdp"/></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069848" y="484632"/>
            <a:ext cx="10058400" cy="1609344"/>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1069848" y="2121408"/>
            <a:ext cx="10058400" cy="4050792"/>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7964424" y="6272784"/>
            <a:ext cx="3273552" cy="365125"/>
          </a:xfrm>
          <a:prstGeom prst="rect">
            <a:avLst/>
          </a:prstGeom>
        </p:spPr>
        <p:txBody>
          <a:bodyPr vert="horz" lIns="91440" tIns="45720" rIns="91440" bIns="45720" rtlCol="0" anchor="ctr"/>
          <a:lstStyle>
            <a:lvl1pPr algn="r">
              <a:defRPr sz="1100">
                <a:solidFill>
                  <a:schemeClr val="tx2"/>
                </a:solidFill>
              </a:defRPr>
            </a:lvl1pPr>
          </a:lstStyle>
          <a:p>
            <a:fld id="{8664C608-40B1-4030-A28D-5B74BC98ADCE}" type="datetimeFigureOut">
              <a:rPr lang="en-US" dirty="0"/>
              <a:pPr/>
              <a:t>11/13/2017</a:t>
            </a:fld>
            <a:endParaRPr lang="en-US" dirty="0"/>
          </a:p>
        </p:txBody>
      </p:sp>
      <p:sp>
        <p:nvSpPr>
          <p:cNvPr id="5" name="Footer Placeholder 4"/>
          <p:cNvSpPr>
            <a:spLocks noGrp="1"/>
          </p:cNvSpPr>
          <p:nvPr>
            <p:ph type="ftr" sz="quarter" idx="3"/>
          </p:nvPr>
        </p:nvSpPr>
        <p:spPr>
          <a:xfrm>
            <a:off x="1088136" y="6272784"/>
            <a:ext cx="6327648" cy="365125"/>
          </a:xfrm>
          <a:prstGeom prst="rect">
            <a:avLst/>
          </a:prstGeom>
        </p:spPr>
        <p:txBody>
          <a:bodyPr vert="horz" lIns="91440" tIns="45720" rIns="91440" bIns="45720" rtlCol="0" anchor="ctr"/>
          <a:lstStyle>
            <a:lvl1pPr algn="l">
              <a:defRPr sz="1100">
                <a:solidFill>
                  <a:schemeClr val="tx2"/>
                </a:solidFill>
              </a:defRPr>
            </a:lvl1pPr>
          </a:lstStyle>
          <a:p>
            <a:endParaRPr lang="en-US" dirty="0"/>
          </a:p>
        </p:txBody>
      </p:sp>
      <p:grpSp>
        <p:nvGrpSpPr>
          <p:cNvPr id="7" name="Group 6"/>
          <p:cNvGrpSpPr>
            <a:grpSpLocks noChangeAspect="1"/>
          </p:cNvGrpSpPr>
          <p:nvPr/>
        </p:nvGrpSpPr>
        <p:grpSpPr>
          <a:xfrm>
            <a:off x="11401725" y="6229681"/>
            <a:ext cx="457200" cy="457200"/>
            <a:chOff x="11361456" y="6195813"/>
            <a:chExt cx="548640" cy="548640"/>
          </a:xfrm>
        </p:grpSpPr>
        <p:sp>
          <p:nvSpPr>
            <p:cNvPr id="8" name="Oval 7"/>
            <p:cNvSpPr/>
            <p:nvPr/>
          </p:nvSpPr>
          <p:spPr>
            <a:xfrm>
              <a:off x="11361456" y="6195813"/>
              <a:ext cx="548640" cy="548640"/>
            </a:xfrm>
            <a:prstGeom prst="ellipse">
              <a:avLst/>
            </a:prstGeom>
            <a:blipFill dpi="0" rotWithShape="1">
              <a:blip r:embed="rId13">
                <a:duotone>
                  <a:schemeClr val="accent1">
                    <a:shade val="45000"/>
                    <a:satMod val="135000"/>
                  </a:schemeClr>
                  <a:prstClr val="white"/>
                </a:duotone>
                <a:extLst>
                  <a:ext uri="{BEBA8EAE-BF5A-486C-A8C5-ECC9F3942E4B}">
                    <a14:imgProps xmlns="" xmlns:a14="http://schemas.microsoft.com/office/drawing/2010/main">
                      <a14:imgLayer r:embed="rId14">
                        <a14:imgEffect>
                          <a14:saturation sat="95000"/>
                        </a14:imgEffect>
                        <a14:imgEffect>
                          <a14:brightnessContrast bright="-40000" contrast="20000"/>
                        </a14:imgEffect>
                      </a14:imgLayer>
                    </a14:imgProps>
                  </a:ext>
                </a:extLst>
              </a:blip>
              <a:srcRect/>
              <a:tile tx="50800" ty="0" sx="85000" sy="85000" flip="none" algn="tl"/>
            </a:blipFill>
            <a:ln w="25400" cap="flat" cmpd="sng" algn="ctr">
              <a:noFill/>
              <a:prstDash val="solid"/>
            </a:ln>
            <a:effectLst/>
          </p:spPr>
        </p:sp>
        <p:sp>
          <p:nvSpPr>
            <p:cNvPr id="9" name="Oval 8"/>
            <p:cNvSpPr/>
            <p:nvPr/>
          </p:nvSpPr>
          <p:spPr>
            <a:xfrm>
              <a:off x="11396488" y="6230844"/>
              <a:ext cx="478576" cy="478578"/>
            </a:xfrm>
            <a:prstGeom prst="ellipse">
              <a:avLst/>
            </a:prstGeom>
            <a:noFill/>
            <a:ln w="12700" cap="flat" cmpd="sng" algn="ctr">
              <a:solidFill>
                <a:srgbClr val="FFFFFF"/>
              </a:solidFill>
              <a:prstDash val="solid"/>
            </a:ln>
            <a:effectLst/>
          </p:spPr>
        </p:sp>
      </p:grpSp>
      <p:sp>
        <p:nvSpPr>
          <p:cNvPr id="6" name="Slide Number Placeholder 5"/>
          <p:cNvSpPr>
            <a:spLocks noGrp="1"/>
          </p:cNvSpPr>
          <p:nvPr>
            <p:ph type="sldNum" sz="quarter" idx="4"/>
          </p:nvPr>
        </p:nvSpPr>
        <p:spPr>
          <a:xfrm>
            <a:off x="11311128" y="6272784"/>
            <a:ext cx="640080" cy="365125"/>
          </a:xfrm>
          <a:prstGeom prst="rect">
            <a:avLst/>
          </a:prstGeom>
        </p:spPr>
        <p:txBody>
          <a:bodyPr vert="horz" lIns="91440" tIns="45720" rIns="91440" bIns="45720" rtlCol="0" anchor="ctr"/>
          <a:lstStyle>
            <a:lvl1pPr algn="ctr">
              <a:defRPr sz="1400" b="1">
                <a:solidFill>
                  <a:srgbClr val="FFFFFF"/>
                </a:solidFill>
                <a:latin typeface="+mj-lt"/>
              </a:defRPr>
            </a:lvl1pPr>
          </a:lstStyle>
          <a:p>
            <a:fld id="{4FAB73BC-B049-4115-A692-8D63A059BFB8}" type="slidenum">
              <a:rPr lang="en-US" dirty="0"/>
              <a:pPr/>
              <a:t>‹#›</a:t>
            </a:fld>
            <a:endParaRPr lang="en-US" dirty="0"/>
          </a:p>
        </p:txBody>
      </p:sp>
    </p:spTree>
  </p:cSld>
  <p:clrMap bg1="lt1" tx1="dk1" bg2="lt2" tx2="dk2" accent1="accent1" accent2="accent2" accent3="accent3" accent4="accent4" accent5="accent5" accent6="accent6" hlink="hlink" folHlink="folHlink"/>
  <p:sldLayoutIdLst>
    <p:sldLayoutId id="2147483841" r:id="rId1"/>
    <p:sldLayoutId id="2147483842" r:id="rId2"/>
    <p:sldLayoutId id="2147483843" r:id="rId3"/>
    <p:sldLayoutId id="2147483844" r:id="rId4"/>
    <p:sldLayoutId id="2147483845" r:id="rId5"/>
    <p:sldLayoutId id="2147483846" r:id="rId6"/>
    <p:sldLayoutId id="2147483847" r:id="rId7"/>
    <p:sldLayoutId id="2147483848" r:id="rId8"/>
    <p:sldLayoutId id="2147483849" r:id="rId9"/>
    <p:sldLayoutId id="2147483850" r:id="rId10"/>
    <p:sldLayoutId id="2147483851" r:id="rId11"/>
  </p:sldLayoutIdLst>
  <p:hf sldNum="0" hdr="0" ftr="0" dt="0"/>
  <p:txStyles>
    <p:titleStyle>
      <a:lvl1pPr algn="l" defTabSz="914400" rtl="0" eaLnBrk="1" latinLnBrk="0" hangingPunct="1">
        <a:lnSpc>
          <a:spcPct val="90000"/>
        </a:lnSpc>
        <a:spcBef>
          <a:spcPct val="0"/>
        </a:spcBef>
        <a:buNone/>
        <a:defRPr sz="5400" kern="1200" cap="all" baseline="0">
          <a:blipFill>
            <a:blip r:embed="rId15">
              <a:extLst>
                <a:ext uri="{28A0092B-C50C-407E-A947-70E740481C1C}">
                  <a14:useLocalDpi xmlns="" xmlns:a14="http://schemas.microsoft.com/office/drawing/2010/main" val="0"/>
                </a:ext>
              </a:extLst>
            </a:blip>
            <a:tile tx="6350" ty="-127000" sx="65000" sy="64000" flip="none" algn="tl"/>
          </a:blipFill>
          <a:latin typeface="+mj-lt"/>
          <a:ea typeface="+mj-ea"/>
          <a:cs typeface="+mj-cs"/>
        </a:defRPr>
      </a:lvl1pPr>
    </p:titleStyle>
    <p:bodyStyle>
      <a:lvl1pPr marL="182880" indent="-182880" algn="l" defTabSz="914400" rtl="0" eaLnBrk="1" latinLnBrk="0" hangingPunct="1">
        <a:lnSpc>
          <a:spcPct val="90000"/>
        </a:lnSpc>
        <a:spcBef>
          <a:spcPts val="1200"/>
        </a:spcBef>
        <a:buClr>
          <a:schemeClr val="accent1">
            <a:lumMod val="75000"/>
          </a:schemeClr>
        </a:buClr>
        <a:buSzPct val="85000"/>
        <a:buFont typeface="Wingdings" pitchFamily="2" charset="2"/>
        <a:buChar char="§"/>
        <a:defRPr sz="2000" kern="1200">
          <a:solidFill>
            <a:schemeClr val="tx1"/>
          </a:solidFill>
          <a:latin typeface="+mn-lt"/>
          <a:ea typeface="+mn-ea"/>
          <a:cs typeface="+mn-cs"/>
        </a:defRPr>
      </a:lvl1pPr>
      <a:lvl2pPr marL="457200" indent="-18288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800" kern="1200">
          <a:solidFill>
            <a:schemeClr val="tx1"/>
          </a:solidFill>
          <a:latin typeface="+mn-lt"/>
          <a:ea typeface="+mn-ea"/>
          <a:cs typeface="+mn-cs"/>
        </a:defRPr>
      </a:lvl2pPr>
      <a:lvl3pPr marL="731520" indent="-18288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3pPr>
      <a:lvl4pPr marL="1005840" indent="-18288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4pPr>
      <a:lvl5pPr marL="1280160" indent="-18288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5pPr>
      <a:lvl6pPr marL="1600000" indent="-22860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6pPr>
      <a:lvl7pPr marL="1900000" indent="-22860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7pPr>
      <a:lvl8pPr marL="2200000" indent="-22860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8pPr>
      <a:lvl9pPr marL="2500000" indent="-22860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pPr algn="ctr">
              <a:lnSpc>
                <a:spcPct val="100000"/>
              </a:lnSpc>
            </a:pPr>
            <a:r>
              <a:rPr lang="en-US" sz="4000" b="1" dirty="0" err="1">
                <a:solidFill>
                  <a:srgbClr val="C00000"/>
                </a:solidFill>
                <a:latin typeface="Century Gothic" panose="020B0502020202020204" pitchFamily="34" charset="0"/>
              </a:rPr>
              <a:t>Perhitungan</a:t>
            </a:r>
            <a:r>
              <a:rPr lang="en-US" sz="4000" b="1" dirty="0">
                <a:solidFill>
                  <a:srgbClr val="C00000"/>
                </a:solidFill>
                <a:latin typeface="Century Gothic" panose="020B0502020202020204" pitchFamily="34" charset="0"/>
              </a:rPr>
              <a:t> </a:t>
            </a:r>
            <a:r>
              <a:rPr lang="en-US" sz="4000" b="1" dirty="0" err="1">
                <a:solidFill>
                  <a:srgbClr val="C00000"/>
                </a:solidFill>
                <a:latin typeface="Century Gothic" panose="020B0502020202020204" pitchFamily="34" charset="0"/>
              </a:rPr>
              <a:t>Matematis</a:t>
            </a:r>
            <a:r>
              <a:rPr lang="en-US" sz="4000" b="1" dirty="0">
                <a:solidFill>
                  <a:srgbClr val="C00000"/>
                </a:solidFill>
                <a:latin typeface="Century Gothic" panose="020B0502020202020204" pitchFamily="34" charset="0"/>
              </a:rPr>
              <a:t> </a:t>
            </a:r>
            <a:r>
              <a:rPr lang="en-US" sz="4000" b="1" dirty="0" smtClean="0">
                <a:solidFill>
                  <a:srgbClr val="C00000"/>
                </a:solidFill>
                <a:latin typeface="Century Gothic" panose="020B0502020202020204" pitchFamily="34" charset="0"/>
              </a:rPr>
              <a:t/>
            </a:r>
            <a:br>
              <a:rPr lang="en-US" sz="4000" b="1" dirty="0" smtClean="0">
                <a:solidFill>
                  <a:srgbClr val="C00000"/>
                </a:solidFill>
                <a:latin typeface="Century Gothic" panose="020B0502020202020204" pitchFamily="34" charset="0"/>
              </a:rPr>
            </a:br>
            <a:r>
              <a:rPr lang="en-US" sz="4000" b="1" dirty="0" err="1" smtClean="0">
                <a:solidFill>
                  <a:srgbClr val="C00000"/>
                </a:solidFill>
                <a:latin typeface="Century Gothic" panose="020B0502020202020204" pitchFamily="34" charset="0"/>
              </a:rPr>
              <a:t>Pada</a:t>
            </a:r>
            <a:r>
              <a:rPr lang="en-US" sz="4000" b="1" dirty="0" smtClean="0">
                <a:solidFill>
                  <a:srgbClr val="C00000"/>
                </a:solidFill>
                <a:latin typeface="Century Gothic" panose="020B0502020202020204" pitchFamily="34" charset="0"/>
              </a:rPr>
              <a:t> </a:t>
            </a:r>
            <a:br>
              <a:rPr lang="en-US" sz="4000" b="1" dirty="0" smtClean="0">
                <a:solidFill>
                  <a:srgbClr val="C00000"/>
                </a:solidFill>
                <a:latin typeface="Century Gothic" panose="020B0502020202020204" pitchFamily="34" charset="0"/>
              </a:rPr>
            </a:br>
            <a:r>
              <a:rPr lang="en-US" sz="4000" b="1" dirty="0" err="1" smtClean="0">
                <a:solidFill>
                  <a:srgbClr val="C00000"/>
                </a:solidFill>
                <a:latin typeface="Century Gothic" panose="020B0502020202020204" pitchFamily="34" charset="0"/>
              </a:rPr>
              <a:t>Neraca</a:t>
            </a:r>
            <a:r>
              <a:rPr lang="en-US" sz="4000" b="1" dirty="0" smtClean="0">
                <a:solidFill>
                  <a:srgbClr val="C00000"/>
                </a:solidFill>
                <a:latin typeface="Century Gothic" panose="020B0502020202020204" pitchFamily="34" charset="0"/>
              </a:rPr>
              <a:t> </a:t>
            </a:r>
            <a:r>
              <a:rPr lang="en-US" sz="4000" b="1" dirty="0" err="1">
                <a:solidFill>
                  <a:srgbClr val="C00000"/>
                </a:solidFill>
                <a:latin typeface="Century Gothic" panose="020B0502020202020204" pitchFamily="34" charset="0"/>
              </a:rPr>
              <a:t>Suatu</a:t>
            </a:r>
            <a:r>
              <a:rPr lang="en-US" sz="4000" b="1" dirty="0">
                <a:solidFill>
                  <a:srgbClr val="C00000"/>
                </a:solidFill>
                <a:latin typeface="Century Gothic" panose="020B0502020202020204" pitchFamily="34" charset="0"/>
              </a:rPr>
              <a:t> Bank</a:t>
            </a:r>
          </a:p>
        </p:txBody>
      </p:sp>
    </p:spTree>
    <p:extLst>
      <p:ext uri="{BB962C8B-B14F-4D97-AF65-F5344CB8AC3E}">
        <p14:creationId xmlns="" xmlns:p14="http://schemas.microsoft.com/office/powerpoint/2010/main" val="3879346322"/>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12698" y="0"/>
            <a:ext cx="10058400" cy="1609344"/>
          </a:xfrm>
        </p:spPr>
        <p:txBody>
          <a:bodyPr>
            <a:normAutofit/>
          </a:bodyPr>
          <a:lstStyle/>
          <a:p>
            <a:pPr algn="ctr"/>
            <a:r>
              <a:rPr lang="en-US" sz="3600" dirty="0"/>
              <a:t>Legal Reserve Requirement</a:t>
            </a:r>
          </a:p>
        </p:txBody>
      </p:sp>
      <p:sp>
        <p:nvSpPr>
          <p:cNvPr id="3" name="Content Placeholder 2"/>
          <p:cNvSpPr>
            <a:spLocks noGrp="1"/>
          </p:cNvSpPr>
          <p:nvPr>
            <p:ph idx="1"/>
          </p:nvPr>
        </p:nvSpPr>
        <p:spPr>
          <a:xfrm>
            <a:off x="1069848" y="1333500"/>
            <a:ext cx="10058400" cy="4838700"/>
          </a:xfrm>
        </p:spPr>
        <p:txBody>
          <a:bodyPr>
            <a:noAutofit/>
          </a:bodyPr>
          <a:lstStyle/>
          <a:p>
            <a:pPr algn="just">
              <a:lnSpc>
                <a:spcPct val="100000"/>
              </a:lnSpc>
            </a:pPr>
            <a:r>
              <a:rPr lang="en-US" sz="2400" i="1" dirty="0">
                <a:latin typeface="Century Gothic" panose="020B0502020202020204" pitchFamily="34" charset="0"/>
              </a:rPr>
              <a:t>Reserve requirement</a:t>
            </a:r>
            <a:r>
              <a:rPr lang="en-US" sz="2400" dirty="0">
                <a:latin typeface="Century Gothic" panose="020B0502020202020204" pitchFamily="34" charset="0"/>
              </a:rPr>
              <a:t> (RR) </a:t>
            </a:r>
            <a:r>
              <a:rPr lang="en-US" sz="2400" dirty="0" err="1">
                <a:latin typeface="Century Gothic" panose="020B0502020202020204" pitchFamily="34" charset="0"/>
              </a:rPr>
              <a:t>atau</a:t>
            </a:r>
            <a:r>
              <a:rPr lang="en-US" sz="2400" dirty="0">
                <a:latin typeface="Century Gothic" panose="020B0502020202020204" pitchFamily="34" charset="0"/>
              </a:rPr>
              <a:t> </a:t>
            </a:r>
            <a:r>
              <a:rPr lang="en-US" sz="2400" i="1" dirty="0">
                <a:latin typeface="Century Gothic" panose="020B0502020202020204" pitchFamily="34" charset="0"/>
              </a:rPr>
              <a:t>legal reserve requirement</a:t>
            </a:r>
            <a:r>
              <a:rPr lang="en-US" sz="2400" dirty="0">
                <a:latin typeface="Century Gothic" panose="020B0502020202020204" pitchFamily="34" charset="0"/>
              </a:rPr>
              <a:t> (LRR) di Indonesia </a:t>
            </a:r>
            <a:r>
              <a:rPr lang="en-US" sz="2400" dirty="0" err="1">
                <a:latin typeface="Century Gothic" panose="020B0502020202020204" pitchFamily="34" charset="0"/>
              </a:rPr>
              <a:t>dikenal</a:t>
            </a:r>
            <a:r>
              <a:rPr lang="en-US" sz="2400" dirty="0">
                <a:latin typeface="Century Gothic" panose="020B0502020202020204" pitchFamily="34" charset="0"/>
              </a:rPr>
              <a:t> </a:t>
            </a:r>
            <a:r>
              <a:rPr lang="en-US" sz="2400" dirty="0" err="1">
                <a:latin typeface="Century Gothic" panose="020B0502020202020204" pitchFamily="34" charset="0"/>
              </a:rPr>
              <a:t>dengan</a:t>
            </a:r>
            <a:r>
              <a:rPr lang="en-US" sz="2400" dirty="0">
                <a:latin typeface="Century Gothic" panose="020B0502020202020204" pitchFamily="34" charset="0"/>
              </a:rPr>
              <a:t> </a:t>
            </a:r>
            <a:r>
              <a:rPr lang="en-US" sz="2400" dirty="0" err="1">
                <a:latin typeface="Century Gothic" panose="020B0502020202020204" pitchFamily="34" charset="0"/>
              </a:rPr>
              <a:t>istilah</a:t>
            </a:r>
            <a:r>
              <a:rPr lang="en-US" sz="2400" dirty="0">
                <a:latin typeface="Century Gothic" panose="020B0502020202020204" pitchFamily="34" charset="0"/>
              </a:rPr>
              <a:t> Giro </a:t>
            </a:r>
            <a:r>
              <a:rPr lang="en-US" sz="2400" dirty="0" err="1">
                <a:latin typeface="Century Gothic" panose="020B0502020202020204" pitchFamily="34" charset="0"/>
              </a:rPr>
              <a:t>Wajib</a:t>
            </a:r>
            <a:r>
              <a:rPr lang="en-US" sz="2400" dirty="0">
                <a:latin typeface="Century Gothic" panose="020B0502020202020204" pitchFamily="34" charset="0"/>
              </a:rPr>
              <a:t> Minimum (GWM) </a:t>
            </a:r>
            <a:r>
              <a:rPr lang="en-US" sz="2400" dirty="0" err="1">
                <a:latin typeface="Century Gothic" panose="020B0502020202020204" pitchFamily="34" charset="0"/>
              </a:rPr>
              <a:t>adalah</a:t>
            </a:r>
            <a:r>
              <a:rPr lang="en-US" sz="2400" dirty="0">
                <a:latin typeface="Century Gothic" panose="020B0502020202020204" pitchFamily="34" charset="0"/>
              </a:rPr>
              <a:t> </a:t>
            </a:r>
            <a:r>
              <a:rPr lang="en-US" sz="2400" dirty="0" err="1">
                <a:latin typeface="Century Gothic" panose="020B0502020202020204" pitchFamily="34" charset="0"/>
              </a:rPr>
              <a:t>suatu</a:t>
            </a:r>
            <a:r>
              <a:rPr lang="en-US" sz="2400" dirty="0">
                <a:latin typeface="Century Gothic" panose="020B0502020202020204" pitchFamily="34" charset="0"/>
              </a:rPr>
              <a:t> </a:t>
            </a:r>
            <a:r>
              <a:rPr lang="en-US" sz="2400" dirty="0" err="1">
                <a:latin typeface="Century Gothic" panose="020B0502020202020204" pitchFamily="34" charset="0"/>
              </a:rPr>
              <a:t>simpanan</a:t>
            </a:r>
            <a:r>
              <a:rPr lang="en-US" sz="2400" dirty="0">
                <a:latin typeface="Century Gothic" panose="020B0502020202020204" pitchFamily="34" charset="0"/>
              </a:rPr>
              <a:t> minimum yang </a:t>
            </a:r>
            <a:r>
              <a:rPr lang="en-US" sz="2400" dirty="0" err="1">
                <a:latin typeface="Century Gothic" panose="020B0502020202020204" pitchFamily="34" charset="0"/>
              </a:rPr>
              <a:t>wajib</a:t>
            </a:r>
            <a:r>
              <a:rPr lang="en-US" sz="2400" dirty="0">
                <a:latin typeface="Century Gothic" panose="020B0502020202020204" pitchFamily="34" charset="0"/>
              </a:rPr>
              <a:t> </a:t>
            </a:r>
            <a:r>
              <a:rPr lang="en-US" sz="2400" dirty="0" err="1">
                <a:latin typeface="Century Gothic" panose="020B0502020202020204" pitchFamily="34" charset="0"/>
              </a:rPr>
              <a:t>diperlihara</a:t>
            </a:r>
            <a:r>
              <a:rPr lang="en-US" sz="2400" dirty="0">
                <a:latin typeface="Century Gothic" panose="020B0502020202020204" pitchFamily="34" charset="0"/>
              </a:rPr>
              <a:t> </a:t>
            </a:r>
            <a:r>
              <a:rPr lang="en-US" sz="2400" dirty="0" err="1">
                <a:latin typeface="Century Gothic" panose="020B0502020202020204" pitchFamily="34" charset="0"/>
              </a:rPr>
              <a:t>dalam</a:t>
            </a:r>
            <a:r>
              <a:rPr lang="en-US" sz="2400" dirty="0">
                <a:latin typeface="Century Gothic" panose="020B0502020202020204" pitchFamily="34" charset="0"/>
              </a:rPr>
              <a:t> </a:t>
            </a:r>
            <a:r>
              <a:rPr lang="en-US" sz="2400" dirty="0" err="1">
                <a:latin typeface="Century Gothic" panose="020B0502020202020204" pitchFamily="34" charset="0"/>
              </a:rPr>
              <a:t>bentuk</a:t>
            </a:r>
            <a:r>
              <a:rPr lang="en-US" sz="2400" dirty="0">
                <a:latin typeface="Century Gothic" panose="020B0502020202020204" pitchFamily="34" charset="0"/>
              </a:rPr>
              <a:t> </a:t>
            </a:r>
            <a:r>
              <a:rPr lang="en-US" sz="2400" dirty="0" err="1">
                <a:latin typeface="Century Gothic" panose="020B0502020202020204" pitchFamily="34" charset="0"/>
              </a:rPr>
              <a:t>giro</a:t>
            </a:r>
            <a:r>
              <a:rPr lang="en-US" sz="2400" dirty="0">
                <a:latin typeface="Century Gothic" panose="020B0502020202020204" pitchFamily="34" charset="0"/>
              </a:rPr>
              <a:t> </a:t>
            </a:r>
            <a:r>
              <a:rPr lang="en-US" sz="2400" dirty="0" err="1">
                <a:latin typeface="Century Gothic" panose="020B0502020202020204" pitchFamily="34" charset="0"/>
              </a:rPr>
              <a:t>pada</a:t>
            </a:r>
            <a:r>
              <a:rPr lang="en-US" sz="2400" dirty="0">
                <a:latin typeface="Century Gothic" panose="020B0502020202020204" pitchFamily="34" charset="0"/>
              </a:rPr>
              <a:t> Bank Indonesia </a:t>
            </a:r>
            <a:r>
              <a:rPr lang="en-US" sz="2400" dirty="0" err="1">
                <a:latin typeface="Century Gothic" panose="020B0502020202020204" pitchFamily="34" charset="0"/>
              </a:rPr>
              <a:t>bagi</a:t>
            </a:r>
            <a:r>
              <a:rPr lang="en-US" sz="2400" dirty="0">
                <a:latin typeface="Century Gothic" panose="020B0502020202020204" pitchFamily="34" charset="0"/>
              </a:rPr>
              <a:t> </a:t>
            </a:r>
            <a:r>
              <a:rPr lang="en-US" sz="2400" dirty="0" err="1">
                <a:latin typeface="Century Gothic" panose="020B0502020202020204" pitchFamily="34" charset="0"/>
              </a:rPr>
              <a:t>semua</a:t>
            </a:r>
            <a:r>
              <a:rPr lang="en-US" sz="2400" dirty="0">
                <a:latin typeface="Century Gothic" panose="020B0502020202020204" pitchFamily="34" charset="0"/>
              </a:rPr>
              <a:t> bank  (</a:t>
            </a:r>
            <a:r>
              <a:rPr lang="en-US" sz="2400" dirty="0" err="1">
                <a:latin typeface="Century Gothic" panose="020B0502020202020204" pitchFamily="34" charset="0"/>
              </a:rPr>
              <a:t>Dendawijaya</a:t>
            </a:r>
            <a:r>
              <a:rPr lang="en-US" sz="2400" dirty="0">
                <a:latin typeface="Century Gothic" panose="020B0502020202020204" pitchFamily="34" charset="0"/>
              </a:rPr>
              <a:t>, 2009:115</a:t>
            </a:r>
            <a:r>
              <a:rPr lang="en-US" sz="2400" dirty="0" smtClean="0">
                <a:latin typeface="Century Gothic" panose="020B0502020202020204" pitchFamily="34" charset="0"/>
              </a:rPr>
              <a:t>)</a:t>
            </a:r>
          </a:p>
          <a:p>
            <a:pPr algn="just">
              <a:lnSpc>
                <a:spcPct val="100000"/>
              </a:lnSpc>
            </a:pPr>
            <a:r>
              <a:rPr lang="it-IT" sz="2400" dirty="0" smtClean="0">
                <a:latin typeface="Century Gothic" panose="020B0502020202020204" pitchFamily="34" charset="0"/>
              </a:rPr>
              <a:t>PBI </a:t>
            </a:r>
            <a:r>
              <a:rPr lang="it-IT" sz="2400" dirty="0">
                <a:latin typeface="Century Gothic" panose="020B0502020202020204" pitchFamily="34" charset="0"/>
              </a:rPr>
              <a:t>No.19/6/PBI/2017 menjelaskan perubahan setelah </a:t>
            </a:r>
            <a:r>
              <a:rPr lang="it-IT" sz="2400" dirty="0" smtClean="0">
                <a:latin typeface="Century Gothic" panose="020B0502020202020204" pitchFamily="34" charset="0"/>
              </a:rPr>
              <a:t>PBI Nomor </a:t>
            </a:r>
            <a:r>
              <a:rPr lang="it-IT" sz="2400" dirty="0">
                <a:latin typeface="Century Gothic" panose="020B0502020202020204" pitchFamily="34" charset="0"/>
              </a:rPr>
              <a:t>15/15/PBI/2013</a:t>
            </a:r>
            <a:r>
              <a:rPr lang="en-US" sz="2400" dirty="0" smtClean="0">
                <a:latin typeface="Century Gothic" panose="020B0502020202020204" pitchFamily="34" charset="0"/>
              </a:rPr>
              <a:t>GWM </a:t>
            </a:r>
            <a:r>
              <a:rPr lang="en-US" sz="2400" dirty="0">
                <a:latin typeface="Century Gothic" panose="020B0502020202020204" pitchFamily="34" charset="0"/>
              </a:rPr>
              <a:t>Primer </a:t>
            </a:r>
            <a:r>
              <a:rPr lang="en-US" sz="2400" dirty="0" err="1">
                <a:latin typeface="Century Gothic" panose="020B0502020202020204" pitchFamily="34" charset="0"/>
              </a:rPr>
              <a:t>dalam</a:t>
            </a:r>
            <a:r>
              <a:rPr lang="en-US" sz="2400" dirty="0">
                <a:latin typeface="Century Gothic" panose="020B0502020202020204" pitchFamily="34" charset="0"/>
              </a:rPr>
              <a:t> Rupiah yang </a:t>
            </a:r>
            <a:r>
              <a:rPr lang="en-US" sz="2400" dirty="0" err="1">
                <a:latin typeface="Century Gothic" panose="020B0502020202020204" pitchFamily="34" charset="0"/>
              </a:rPr>
              <a:t>sebelumnya</a:t>
            </a:r>
            <a:r>
              <a:rPr lang="en-US" sz="2400" dirty="0">
                <a:latin typeface="Century Gothic" panose="020B0502020202020204" pitchFamily="34" charset="0"/>
              </a:rPr>
              <a:t> </a:t>
            </a:r>
            <a:r>
              <a:rPr lang="en-US" sz="2400" dirty="0" err="1">
                <a:latin typeface="Century Gothic" panose="020B0502020202020204" pitchFamily="34" charset="0"/>
              </a:rPr>
              <a:t>ditetapkan</a:t>
            </a:r>
            <a:r>
              <a:rPr lang="en-US" sz="2400" dirty="0">
                <a:latin typeface="Century Gothic" panose="020B0502020202020204" pitchFamily="34" charset="0"/>
              </a:rPr>
              <a:t> </a:t>
            </a:r>
            <a:r>
              <a:rPr lang="en-US" sz="2400" dirty="0" err="1">
                <a:latin typeface="Century Gothic" panose="020B0502020202020204" pitchFamily="34" charset="0"/>
              </a:rPr>
              <a:t>sebesar</a:t>
            </a:r>
            <a:r>
              <a:rPr lang="en-US" sz="2400" dirty="0">
                <a:latin typeface="Century Gothic" panose="020B0502020202020204" pitchFamily="34" charset="0"/>
              </a:rPr>
              <a:t> 6,5% </a:t>
            </a:r>
            <a:r>
              <a:rPr lang="en-US" sz="2400" dirty="0" err="1">
                <a:latin typeface="Century Gothic" panose="020B0502020202020204" pitchFamily="34" charset="0"/>
              </a:rPr>
              <a:t>dari</a:t>
            </a:r>
            <a:r>
              <a:rPr lang="en-US" sz="2400" dirty="0">
                <a:latin typeface="Century Gothic" panose="020B0502020202020204" pitchFamily="34" charset="0"/>
              </a:rPr>
              <a:t> Dana </a:t>
            </a:r>
            <a:r>
              <a:rPr lang="en-US" sz="2400" dirty="0" err="1">
                <a:latin typeface="Century Gothic" panose="020B0502020202020204" pitchFamily="34" charset="0"/>
              </a:rPr>
              <a:t>Pihak</a:t>
            </a:r>
            <a:r>
              <a:rPr lang="en-US" sz="2400" dirty="0">
                <a:latin typeface="Century Gothic" panose="020B0502020202020204" pitchFamily="34" charset="0"/>
              </a:rPr>
              <a:t> </a:t>
            </a:r>
            <a:r>
              <a:rPr lang="en-US" sz="2400" dirty="0" err="1">
                <a:latin typeface="Century Gothic" panose="020B0502020202020204" pitchFamily="34" charset="0"/>
              </a:rPr>
              <a:t>Ketiga</a:t>
            </a:r>
            <a:r>
              <a:rPr lang="en-US" sz="2400" dirty="0">
                <a:latin typeface="Century Gothic" panose="020B0502020202020204" pitchFamily="34" charset="0"/>
              </a:rPr>
              <a:t> (DPK) </a:t>
            </a:r>
            <a:r>
              <a:rPr lang="en-US" sz="2400" dirty="0" err="1">
                <a:latin typeface="Century Gothic" panose="020B0502020202020204" pitchFamily="34" charset="0"/>
              </a:rPr>
              <a:t>dalam</a:t>
            </a:r>
            <a:r>
              <a:rPr lang="en-US" sz="2400" dirty="0">
                <a:latin typeface="Century Gothic" panose="020B0502020202020204" pitchFamily="34" charset="0"/>
              </a:rPr>
              <a:t> Rupiah </a:t>
            </a:r>
            <a:r>
              <a:rPr lang="en-US" sz="2400" dirty="0" err="1">
                <a:latin typeface="Century Gothic" panose="020B0502020202020204" pitchFamily="34" charset="0"/>
              </a:rPr>
              <a:t>dan</a:t>
            </a:r>
            <a:r>
              <a:rPr lang="en-US" sz="2400" dirty="0">
                <a:latin typeface="Century Gothic" panose="020B0502020202020204" pitchFamily="34" charset="0"/>
              </a:rPr>
              <a:t> </a:t>
            </a:r>
            <a:r>
              <a:rPr lang="en-US" sz="2400" dirty="0" err="1">
                <a:latin typeface="Century Gothic" panose="020B0502020202020204" pitchFamily="34" charset="0"/>
              </a:rPr>
              <a:t>pemenuhannya</a:t>
            </a:r>
            <a:r>
              <a:rPr lang="en-US" sz="2400" dirty="0">
                <a:latin typeface="Century Gothic" panose="020B0502020202020204" pitchFamily="34" charset="0"/>
              </a:rPr>
              <a:t> </a:t>
            </a:r>
            <a:r>
              <a:rPr lang="en-US" sz="2400" dirty="0" err="1">
                <a:latin typeface="Century Gothic" panose="020B0502020202020204" pitchFamily="34" charset="0"/>
              </a:rPr>
              <a:t>dilakukan</a:t>
            </a:r>
            <a:r>
              <a:rPr lang="en-US" sz="2400" dirty="0">
                <a:latin typeface="Century Gothic" panose="020B0502020202020204" pitchFamily="34" charset="0"/>
              </a:rPr>
              <a:t> </a:t>
            </a:r>
            <a:r>
              <a:rPr lang="en-US" sz="2400" dirty="0" err="1">
                <a:latin typeface="Century Gothic" panose="020B0502020202020204" pitchFamily="34" charset="0"/>
              </a:rPr>
              <a:t>secara</a:t>
            </a:r>
            <a:r>
              <a:rPr lang="en-US" sz="2400" dirty="0">
                <a:latin typeface="Century Gothic" panose="020B0502020202020204" pitchFamily="34" charset="0"/>
              </a:rPr>
              <a:t> </a:t>
            </a:r>
            <a:r>
              <a:rPr lang="en-US" sz="2400" dirty="0" err="1">
                <a:latin typeface="Century Gothic" panose="020B0502020202020204" pitchFamily="34" charset="0"/>
              </a:rPr>
              <a:t>harian</a:t>
            </a:r>
            <a:r>
              <a:rPr lang="en-US" sz="2400" dirty="0">
                <a:latin typeface="Century Gothic" panose="020B0502020202020204" pitchFamily="34" charset="0"/>
              </a:rPr>
              <a:t>, </a:t>
            </a:r>
            <a:r>
              <a:rPr lang="en-US" sz="2400" dirty="0" err="1">
                <a:latin typeface="Century Gothic" panose="020B0502020202020204" pitchFamily="34" charset="0"/>
              </a:rPr>
              <a:t>disesuaikan</a:t>
            </a:r>
            <a:r>
              <a:rPr lang="en-US" sz="2400" dirty="0">
                <a:latin typeface="Century Gothic" panose="020B0502020202020204" pitchFamily="34" charset="0"/>
              </a:rPr>
              <a:t> </a:t>
            </a:r>
            <a:r>
              <a:rPr lang="en-US" sz="2400" dirty="0" err="1">
                <a:latin typeface="Century Gothic" panose="020B0502020202020204" pitchFamily="34" charset="0"/>
              </a:rPr>
              <a:t>menjadi</a:t>
            </a:r>
            <a:r>
              <a:rPr lang="en-US" sz="2400" dirty="0">
                <a:latin typeface="Century Gothic" panose="020B0502020202020204" pitchFamily="34" charset="0"/>
              </a:rPr>
              <a:t> GWM yang </a:t>
            </a:r>
            <a:r>
              <a:rPr lang="en-US" sz="2400" dirty="0" err="1">
                <a:latin typeface="Century Gothic" panose="020B0502020202020204" pitchFamily="34" charset="0"/>
              </a:rPr>
              <a:t>wajib</a:t>
            </a:r>
            <a:r>
              <a:rPr lang="en-US" sz="2400" dirty="0">
                <a:latin typeface="Century Gothic" panose="020B0502020202020204" pitchFamily="34" charset="0"/>
              </a:rPr>
              <a:t> </a:t>
            </a:r>
            <a:r>
              <a:rPr lang="en-US" sz="2400" dirty="0" err="1">
                <a:latin typeface="Century Gothic" panose="020B0502020202020204" pitchFamily="34" charset="0"/>
              </a:rPr>
              <a:t>dipenuhi</a:t>
            </a:r>
            <a:r>
              <a:rPr lang="en-US" sz="2400" dirty="0">
                <a:latin typeface="Century Gothic" panose="020B0502020202020204" pitchFamily="34" charset="0"/>
              </a:rPr>
              <a:t> </a:t>
            </a:r>
            <a:r>
              <a:rPr lang="en-US" sz="2400" dirty="0" err="1">
                <a:latin typeface="Century Gothic" panose="020B0502020202020204" pitchFamily="34" charset="0"/>
              </a:rPr>
              <a:t>secara</a:t>
            </a:r>
            <a:r>
              <a:rPr lang="en-US" sz="2400" dirty="0">
                <a:latin typeface="Century Gothic" panose="020B0502020202020204" pitchFamily="34" charset="0"/>
              </a:rPr>
              <a:t> </a:t>
            </a:r>
            <a:r>
              <a:rPr lang="en-US" sz="2400" dirty="0" err="1">
                <a:latin typeface="Century Gothic" panose="020B0502020202020204" pitchFamily="34" charset="0"/>
              </a:rPr>
              <a:t>harian</a:t>
            </a:r>
            <a:r>
              <a:rPr lang="en-US" sz="2400" dirty="0">
                <a:latin typeface="Century Gothic" panose="020B0502020202020204" pitchFamily="34" charset="0"/>
              </a:rPr>
              <a:t> </a:t>
            </a:r>
            <a:r>
              <a:rPr lang="en-US" sz="2400" dirty="0" err="1">
                <a:latin typeface="Century Gothic" panose="020B0502020202020204" pitchFamily="34" charset="0"/>
              </a:rPr>
              <a:t>sebesar</a:t>
            </a:r>
            <a:r>
              <a:rPr lang="en-US" sz="2400" dirty="0">
                <a:latin typeface="Century Gothic" panose="020B0502020202020204" pitchFamily="34" charset="0"/>
              </a:rPr>
              <a:t> 5% (lima </a:t>
            </a:r>
            <a:r>
              <a:rPr lang="en-US" sz="2400" dirty="0" err="1">
                <a:latin typeface="Century Gothic" panose="020B0502020202020204" pitchFamily="34" charset="0"/>
              </a:rPr>
              <a:t>persen</a:t>
            </a:r>
            <a:r>
              <a:rPr lang="en-US" sz="2400" dirty="0">
                <a:latin typeface="Century Gothic" panose="020B0502020202020204" pitchFamily="34" charset="0"/>
              </a:rPr>
              <a:t>) </a:t>
            </a:r>
            <a:r>
              <a:rPr lang="en-US" sz="2400" dirty="0" err="1">
                <a:latin typeface="Century Gothic" panose="020B0502020202020204" pitchFamily="34" charset="0"/>
              </a:rPr>
              <a:t>dari</a:t>
            </a:r>
            <a:r>
              <a:rPr lang="en-US" sz="2400" dirty="0">
                <a:latin typeface="Century Gothic" panose="020B0502020202020204" pitchFamily="34" charset="0"/>
              </a:rPr>
              <a:t> DPK </a:t>
            </a:r>
            <a:r>
              <a:rPr lang="en-US" sz="2400" dirty="0" err="1">
                <a:latin typeface="Century Gothic" panose="020B0502020202020204" pitchFamily="34" charset="0"/>
              </a:rPr>
              <a:t>dalam</a:t>
            </a:r>
            <a:r>
              <a:rPr lang="en-US" sz="2400" dirty="0">
                <a:latin typeface="Century Gothic" panose="020B0502020202020204" pitchFamily="34" charset="0"/>
              </a:rPr>
              <a:t> Rupiah </a:t>
            </a:r>
            <a:r>
              <a:rPr lang="en-US" sz="2400" dirty="0" err="1">
                <a:latin typeface="Century Gothic" panose="020B0502020202020204" pitchFamily="34" charset="0"/>
              </a:rPr>
              <a:t>dan</a:t>
            </a:r>
            <a:r>
              <a:rPr lang="en-US" sz="2400" dirty="0">
                <a:latin typeface="Century Gothic" panose="020B0502020202020204" pitchFamily="34" charset="0"/>
              </a:rPr>
              <a:t> GWM yang </a:t>
            </a:r>
            <a:r>
              <a:rPr lang="en-US" sz="2400" dirty="0" err="1">
                <a:latin typeface="Century Gothic" panose="020B0502020202020204" pitchFamily="34" charset="0"/>
              </a:rPr>
              <a:t>wajib</a:t>
            </a:r>
            <a:r>
              <a:rPr lang="en-US" sz="2400" dirty="0">
                <a:latin typeface="Century Gothic" panose="020B0502020202020204" pitchFamily="34" charset="0"/>
              </a:rPr>
              <a:t> </a:t>
            </a:r>
            <a:r>
              <a:rPr lang="en-US" sz="2400" dirty="0" err="1">
                <a:latin typeface="Century Gothic" panose="020B0502020202020204" pitchFamily="34" charset="0"/>
              </a:rPr>
              <a:t>dipenuhi</a:t>
            </a:r>
            <a:r>
              <a:rPr lang="en-US" sz="2400" dirty="0">
                <a:latin typeface="Century Gothic" panose="020B0502020202020204" pitchFamily="34" charset="0"/>
              </a:rPr>
              <a:t> </a:t>
            </a:r>
            <a:r>
              <a:rPr lang="en-US" sz="2400" dirty="0" err="1">
                <a:latin typeface="Century Gothic" panose="020B0502020202020204" pitchFamily="34" charset="0"/>
              </a:rPr>
              <a:t>secara</a:t>
            </a:r>
            <a:r>
              <a:rPr lang="en-US" sz="2400" dirty="0">
                <a:latin typeface="Century Gothic" panose="020B0502020202020204" pitchFamily="34" charset="0"/>
              </a:rPr>
              <a:t> rata-rata </a:t>
            </a:r>
            <a:r>
              <a:rPr lang="en-US" sz="2400" dirty="0" err="1">
                <a:latin typeface="Century Gothic" panose="020B0502020202020204" pitchFamily="34" charset="0"/>
              </a:rPr>
              <a:t>sebesar</a:t>
            </a:r>
            <a:r>
              <a:rPr lang="en-US" sz="2400" dirty="0">
                <a:latin typeface="Century Gothic" panose="020B0502020202020204" pitchFamily="34" charset="0"/>
              </a:rPr>
              <a:t> 1,5% (</a:t>
            </a:r>
            <a:r>
              <a:rPr lang="en-US" sz="2400" dirty="0" err="1">
                <a:latin typeface="Century Gothic" panose="020B0502020202020204" pitchFamily="34" charset="0"/>
              </a:rPr>
              <a:t>satu</a:t>
            </a:r>
            <a:r>
              <a:rPr lang="en-US" sz="2400" dirty="0">
                <a:latin typeface="Century Gothic" panose="020B0502020202020204" pitchFamily="34" charset="0"/>
              </a:rPr>
              <a:t> </a:t>
            </a:r>
            <a:r>
              <a:rPr lang="en-US" sz="2400" dirty="0" err="1">
                <a:latin typeface="Century Gothic" panose="020B0502020202020204" pitchFamily="34" charset="0"/>
              </a:rPr>
              <a:t>koma</a:t>
            </a:r>
            <a:r>
              <a:rPr lang="en-US" sz="2400" dirty="0">
                <a:latin typeface="Century Gothic" panose="020B0502020202020204" pitchFamily="34" charset="0"/>
              </a:rPr>
              <a:t> lima </a:t>
            </a:r>
            <a:r>
              <a:rPr lang="en-US" sz="2400" dirty="0" err="1">
                <a:latin typeface="Century Gothic" panose="020B0502020202020204" pitchFamily="34" charset="0"/>
              </a:rPr>
              <a:t>persen</a:t>
            </a:r>
            <a:r>
              <a:rPr lang="en-US" sz="2400" dirty="0">
                <a:latin typeface="Century Gothic" panose="020B0502020202020204" pitchFamily="34" charset="0"/>
              </a:rPr>
              <a:t>) </a:t>
            </a:r>
            <a:r>
              <a:rPr lang="en-US" sz="2400" dirty="0" err="1">
                <a:latin typeface="Century Gothic" panose="020B0502020202020204" pitchFamily="34" charset="0"/>
              </a:rPr>
              <a:t>dari</a:t>
            </a:r>
            <a:r>
              <a:rPr lang="en-US" sz="2400" dirty="0">
                <a:latin typeface="Century Gothic" panose="020B0502020202020204" pitchFamily="34" charset="0"/>
              </a:rPr>
              <a:t> DPK </a:t>
            </a:r>
            <a:r>
              <a:rPr lang="en-US" sz="2400" dirty="0" err="1">
                <a:latin typeface="Century Gothic" panose="020B0502020202020204" pitchFamily="34" charset="0"/>
              </a:rPr>
              <a:t>dalam</a:t>
            </a:r>
            <a:r>
              <a:rPr lang="en-US" sz="2400" dirty="0">
                <a:latin typeface="Century Gothic" panose="020B0502020202020204" pitchFamily="34" charset="0"/>
              </a:rPr>
              <a:t> Rupiah </a:t>
            </a:r>
            <a:r>
              <a:rPr lang="en-US" sz="2400" dirty="0" err="1">
                <a:latin typeface="Century Gothic" panose="020B0502020202020204" pitchFamily="34" charset="0"/>
              </a:rPr>
              <a:t>selama</a:t>
            </a:r>
            <a:r>
              <a:rPr lang="en-US" sz="2400" dirty="0">
                <a:latin typeface="Century Gothic" panose="020B0502020202020204" pitchFamily="34" charset="0"/>
              </a:rPr>
              <a:t> </a:t>
            </a:r>
            <a:r>
              <a:rPr lang="en-US" sz="2400" dirty="0" err="1">
                <a:latin typeface="Century Gothic" panose="020B0502020202020204" pitchFamily="34" charset="0"/>
              </a:rPr>
              <a:t>periode</a:t>
            </a:r>
            <a:r>
              <a:rPr lang="en-US" sz="2400" dirty="0">
                <a:latin typeface="Century Gothic" panose="020B0502020202020204" pitchFamily="34" charset="0"/>
              </a:rPr>
              <a:t> </a:t>
            </a:r>
            <a:r>
              <a:rPr lang="en-US" sz="2400" dirty="0" err="1">
                <a:latin typeface="Century Gothic" panose="020B0502020202020204" pitchFamily="34" charset="0"/>
              </a:rPr>
              <a:t>tertentu</a:t>
            </a:r>
            <a:r>
              <a:rPr lang="en-US" sz="2400" dirty="0">
                <a:latin typeface="Century Gothic" panose="020B0502020202020204" pitchFamily="34" charset="0"/>
              </a:rPr>
              <a:t>. </a:t>
            </a:r>
          </a:p>
        </p:txBody>
      </p:sp>
    </p:spTree>
    <p:extLst>
      <p:ext uri="{BB962C8B-B14F-4D97-AF65-F5344CB8AC3E}">
        <p14:creationId xmlns="" xmlns:p14="http://schemas.microsoft.com/office/powerpoint/2010/main" val="322768944"/>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88898" y="0"/>
            <a:ext cx="10058400" cy="1609344"/>
          </a:xfrm>
        </p:spPr>
        <p:txBody>
          <a:bodyPr>
            <a:normAutofit/>
          </a:bodyPr>
          <a:lstStyle/>
          <a:p>
            <a:pPr algn="ctr"/>
            <a:r>
              <a:rPr lang="en-US" sz="3600" dirty="0"/>
              <a:t>Legal Reserve Requirement</a:t>
            </a:r>
          </a:p>
        </p:txBody>
      </p:sp>
      <p:sp>
        <p:nvSpPr>
          <p:cNvPr id="3" name="Content Placeholder 2"/>
          <p:cNvSpPr>
            <a:spLocks noGrp="1"/>
          </p:cNvSpPr>
          <p:nvPr>
            <p:ph idx="1"/>
          </p:nvPr>
        </p:nvSpPr>
        <p:spPr>
          <a:xfrm>
            <a:off x="1069848" y="1428750"/>
            <a:ext cx="10058400" cy="4743450"/>
          </a:xfrm>
        </p:spPr>
        <p:txBody>
          <a:bodyPr>
            <a:normAutofit/>
          </a:bodyPr>
          <a:lstStyle/>
          <a:p>
            <a:pPr algn="just">
              <a:lnSpc>
                <a:spcPct val="100000"/>
              </a:lnSpc>
            </a:pPr>
            <a:r>
              <a:rPr lang="en-US" sz="2400" dirty="0" err="1">
                <a:latin typeface="Century Gothic" panose="020B0502020202020204" pitchFamily="34" charset="0"/>
              </a:rPr>
              <a:t>Alat</a:t>
            </a:r>
            <a:r>
              <a:rPr lang="en-US" sz="2400" dirty="0">
                <a:latin typeface="Century Gothic" panose="020B0502020202020204" pitchFamily="34" charset="0"/>
              </a:rPr>
              <a:t> </a:t>
            </a:r>
            <a:r>
              <a:rPr lang="en-US" sz="2400" dirty="0" err="1">
                <a:latin typeface="Century Gothic" panose="020B0502020202020204" pitchFamily="34" charset="0"/>
              </a:rPr>
              <a:t>likudid</a:t>
            </a:r>
            <a:r>
              <a:rPr lang="en-US" sz="2400" dirty="0">
                <a:latin typeface="Century Gothic" panose="020B0502020202020204" pitchFamily="34" charset="0"/>
              </a:rPr>
              <a:t> bank </a:t>
            </a:r>
            <a:r>
              <a:rPr lang="en-US" sz="2400" dirty="0" err="1">
                <a:latin typeface="Century Gothic" panose="020B0502020202020204" pitchFamily="34" charset="0"/>
              </a:rPr>
              <a:t>pada</a:t>
            </a:r>
            <a:r>
              <a:rPr lang="en-US" sz="2400" dirty="0">
                <a:latin typeface="Century Gothic" panose="020B0502020202020204" pitchFamily="34" charset="0"/>
              </a:rPr>
              <a:t> </a:t>
            </a:r>
            <a:r>
              <a:rPr lang="en-US" sz="2400" dirty="0" err="1">
                <a:latin typeface="Century Gothic" panose="020B0502020202020204" pitchFamily="34" charset="0"/>
              </a:rPr>
              <a:t>umumnya</a:t>
            </a:r>
            <a:r>
              <a:rPr lang="en-US" sz="2400" dirty="0">
                <a:latin typeface="Century Gothic" panose="020B0502020202020204" pitchFamily="34" charset="0"/>
              </a:rPr>
              <a:t> </a:t>
            </a:r>
            <a:r>
              <a:rPr lang="en-US" sz="2400" dirty="0" err="1">
                <a:latin typeface="Century Gothic" panose="020B0502020202020204" pitchFamily="34" charset="0"/>
              </a:rPr>
              <a:t>berupa</a:t>
            </a:r>
            <a:r>
              <a:rPr lang="en-US" sz="2400" dirty="0">
                <a:latin typeface="Century Gothic" panose="020B0502020202020204" pitchFamily="34" charset="0"/>
              </a:rPr>
              <a:t> </a:t>
            </a:r>
            <a:r>
              <a:rPr lang="en-US" sz="2400" dirty="0" err="1">
                <a:latin typeface="Century Gothic" panose="020B0502020202020204" pitchFamily="34" charset="0"/>
              </a:rPr>
              <a:t>Kas</a:t>
            </a:r>
            <a:r>
              <a:rPr lang="en-US" sz="2400" dirty="0">
                <a:latin typeface="Century Gothic" panose="020B0502020202020204" pitchFamily="34" charset="0"/>
              </a:rPr>
              <a:t> </a:t>
            </a:r>
            <a:r>
              <a:rPr lang="en-US" sz="2400" dirty="0" err="1">
                <a:latin typeface="Century Gothic" panose="020B0502020202020204" pitchFamily="34" charset="0"/>
              </a:rPr>
              <a:t>dan</a:t>
            </a:r>
            <a:r>
              <a:rPr lang="en-US" sz="2400" dirty="0">
                <a:latin typeface="Century Gothic" panose="020B0502020202020204" pitchFamily="34" charset="0"/>
              </a:rPr>
              <a:t> Giro </a:t>
            </a:r>
            <a:r>
              <a:rPr lang="en-US" sz="2400" dirty="0" err="1">
                <a:latin typeface="Century Gothic" panose="020B0502020202020204" pitchFamily="34" charset="0"/>
              </a:rPr>
              <a:t>pada</a:t>
            </a:r>
            <a:r>
              <a:rPr lang="en-US" sz="2400" dirty="0">
                <a:latin typeface="Century Gothic" panose="020B0502020202020204" pitchFamily="34" charset="0"/>
              </a:rPr>
              <a:t> Bank </a:t>
            </a:r>
            <a:r>
              <a:rPr lang="en-US" sz="2400" dirty="0" smtClean="0">
                <a:latin typeface="Century Gothic" panose="020B0502020202020204" pitchFamily="34" charset="0"/>
              </a:rPr>
              <a:t>Indonesia yang </a:t>
            </a:r>
            <a:r>
              <a:rPr lang="en-US" sz="2400" dirty="0" err="1">
                <a:latin typeface="Century Gothic" panose="020B0502020202020204" pitchFamily="34" charset="0"/>
              </a:rPr>
              <a:t>merupakan</a:t>
            </a:r>
            <a:r>
              <a:rPr lang="en-US" sz="2400" dirty="0">
                <a:latin typeface="Century Gothic" panose="020B0502020202020204" pitchFamily="34" charset="0"/>
              </a:rPr>
              <a:t> </a:t>
            </a:r>
            <a:r>
              <a:rPr lang="en-US" sz="2400" dirty="0" err="1">
                <a:latin typeface="Century Gothic" panose="020B0502020202020204" pitchFamily="34" charset="0"/>
              </a:rPr>
              <a:t>aset</a:t>
            </a:r>
            <a:r>
              <a:rPr lang="en-US" sz="2400" dirty="0">
                <a:latin typeface="Century Gothic" panose="020B0502020202020204" pitchFamily="34" charset="0"/>
              </a:rPr>
              <a:t> </a:t>
            </a:r>
            <a:r>
              <a:rPr lang="en-US" sz="2400" dirty="0" err="1">
                <a:latin typeface="Century Gothic" panose="020B0502020202020204" pitchFamily="34" charset="0"/>
              </a:rPr>
              <a:t>tidak</a:t>
            </a:r>
            <a:r>
              <a:rPr lang="en-US" sz="2400" dirty="0">
                <a:latin typeface="Century Gothic" panose="020B0502020202020204" pitchFamily="34" charset="0"/>
              </a:rPr>
              <a:t> </a:t>
            </a:r>
            <a:r>
              <a:rPr lang="en-US" sz="2400" dirty="0" err="1">
                <a:latin typeface="Century Gothic" panose="020B0502020202020204" pitchFamily="34" charset="0"/>
              </a:rPr>
              <a:t>produktif</a:t>
            </a:r>
            <a:r>
              <a:rPr lang="en-US" sz="2400" dirty="0">
                <a:latin typeface="Century Gothic" panose="020B0502020202020204" pitchFamily="34" charset="0"/>
              </a:rPr>
              <a:t> (</a:t>
            </a:r>
            <a:r>
              <a:rPr lang="en-US" sz="2400" dirty="0" err="1">
                <a:latin typeface="Century Gothic" panose="020B0502020202020204" pitchFamily="34" charset="0"/>
              </a:rPr>
              <a:t>tidak</a:t>
            </a:r>
            <a:r>
              <a:rPr lang="en-US" sz="2400" dirty="0">
                <a:latin typeface="Century Gothic" panose="020B0502020202020204" pitchFamily="34" charset="0"/>
              </a:rPr>
              <a:t> </a:t>
            </a:r>
            <a:r>
              <a:rPr lang="en-US" sz="2400" dirty="0" err="1">
                <a:latin typeface="Century Gothic" panose="020B0502020202020204" pitchFamily="34" charset="0"/>
              </a:rPr>
              <a:t>menghasilkan</a:t>
            </a:r>
            <a:r>
              <a:rPr lang="en-US" sz="2400" dirty="0">
                <a:latin typeface="Century Gothic" panose="020B0502020202020204" pitchFamily="34" charset="0"/>
              </a:rPr>
              <a:t>) </a:t>
            </a:r>
            <a:r>
              <a:rPr lang="en-US" sz="2400" dirty="0" err="1">
                <a:latin typeface="Century Gothic" panose="020B0502020202020204" pitchFamily="34" charset="0"/>
              </a:rPr>
              <a:t>jadi</a:t>
            </a:r>
            <a:r>
              <a:rPr lang="en-US" sz="2400" dirty="0">
                <a:latin typeface="Century Gothic" panose="020B0502020202020204" pitchFamily="34" charset="0"/>
              </a:rPr>
              <a:t> </a:t>
            </a:r>
            <a:r>
              <a:rPr lang="en-US" sz="2400" dirty="0" err="1">
                <a:latin typeface="Century Gothic" panose="020B0502020202020204" pitchFamily="34" charset="0"/>
              </a:rPr>
              <a:t>mempunyai</a:t>
            </a:r>
            <a:r>
              <a:rPr lang="en-US" sz="2400" dirty="0">
                <a:latin typeface="Century Gothic" panose="020B0502020202020204" pitchFamily="34" charset="0"/>
              </a:rPr>
              <a:t> </a:t>
            </a:r>
            <a:r>
              <a:rPr lang="en-US" sz="2400" dirty="0" err="1">
                <a:latin typeface="Century Gothic" panose="020B0502020202020204" pitchFamily="34" charset="0"/>
              </a:rPr>
              <a:t>perilaku</a:t>
            </a:r>
            <a:r>
              <a:rPr lang="en-US" sz="2400" dirty="0">
                <a:latin typeface="Century Gothic" panose="020B0502020202020204" pitchFamily="34" charset="0"/>
              </a:rPr>
              <a:t> yang </a:t>
            </a:r>
            <a:r>
              <a:rPr lang="en-US" sz="2400" dirty="0" err="1">
                <a:latin typeface="Century Gothic" panose="020B0502020202020204" pitchFamily="34" charset="0"/>
              </a:rPr>
              <a:t>bertolak</a:t>
            </a:r>
            <a:r>
              <a:rPr lang="en-US" sz="2400" dirty="0">
                <a:latin typeface="Century Gothic" panose="020B0502020202020204" pitchFamily="34" charset="0"/>
              </a:rPr>
              <a:t> </a:t>
            </a:r>
            <a:r>
              <a:rPr lang="en-US" sz="2400" dirty="0" err="1">
                <a:latin typeface="Century Gothic" panose="020B0502020202020204" pitchFamily="34" charset="0"/>
              </a:rPr>
              <a:t>belakang</a:t>
            </a:r>
            <a:r>
              <a:rPr lang="en-US" sz="2400" dirty="0">
                <a:latin typeface="Century Gothic" panose="020B0502020202020204" pitchFamily="34" charset="0"/>
              </a:rPr>
              <a:t> </a:t>
            </a:r>
            <a:r>
              <a:rPr lang="en-US" sz="2400" dirty="0" err="1">
                <a:latin typeface="Century Gothic" panose="020B0502020202020204" pitchFamily="34" charset="0"/>
              </a:rPr>
              <a:t>dengan</a:t>
            </a:r>
            <a:r>
              <a:rPr lang="en-US" sz="2400" dirty="0">
                <a:latin typeface="Century Gothic" panose="020B0502020202020204" pitchFamily="34" charset="0"/>
              </a:rPr>
              <a:t> </a:t>
            </a:r>
            <a:r>
              <a:rPr lang="en-US" sz="2400" dirty="0" err="1">
                <a:latin typeface="Century Gothic" panose="020B0502020202020204" pitchFamily="34" charset="0"/>
              </a:rPr>
              <a:t>pendapatan</a:t>
            </a:r>
            <a:r>
              <a:rPr lang="en-US" sz="2400" dirty="0">
                <a:latin typeface="Century Gothic" panose="020B0502020202020204" pitchFamily="34" charset="0"/>
              </a:rPr>
              <a:t> bank, </a:t>
            </a:r>
            <a:r>
              <a:rPr lang="en-US" sz="2400" dirty="0" err="1">
                <a:latin typeface="Century Gothic" panose="020B0502020202020204" pitchFamily="34" charset="0"/>
              </a:rPr>
              <a:t>dalam</a:t>
            </a:r>
            <a:r>
              <a:rPr lang="en-US" sz="2400" dirty="0">
                <a:latin typeface="Century Gothic" panose="020B0502020202020204" pitchFamily="34" charset="0"/>
              </a:rPr>
              <a:t> </a:t>
            </a:r>
            <a:r>
              <a:rPr lang="en-US" sz="2400" dirty="0" err="1">
                <a:latin typeface="Century Gothic" panose="020B0502020202020204" pitchFamily="34" charset="0"/>
              </a:rPr>
              <a:t>arti</a:t>
            </a:r>
            <a:r>
              <a:rPr lang="en-US" sz="2400" dirty="0">
                <a:latin typeface="Century Gothic" panose="020B0502020202020204" pitchFamily="34" charset="0"/>
              </a:rPr>
              <a:t> </a:t>
            </a:r>
            <a:r>
              <a:rPr lang="en-US" sz="2400" dirty="0" err="1">
                <a:latin typeface="Century Gothic" panose="020B0502020202020204" pitchFamily="34" charset="0"/>
              </a:rPr>
              <a:t>bahwa</a:t>
            </a:r>
            <a:r>
              <a:rPr lang="en-US" sz="2400" dirty="0">
                <a:latin typeface="Century Gothic" panose="020B0502020202020204" pitchFamily="34" charset="0"/>
              </a:rPr>
              <a:t> </a:t>
            </a:r>
            <a:r>
              <a:rPr lang="en-US" sz="2400" dirty="0" err="1">
                <a:latin typeface="Century Gothic" panose="020B0502020202020204" pitchFamily="34" charset="0"/>
              </a:rPr>
              <a:t>semakin</a:t>
            </a:r>
            <a:r>
              <a:rPr lang="en-US" sz="2400" dirty="0">
                <a:latin typeface="Century Gothic" panose="020B0502020202020204" pitchFamily="34" charset="0"/>
              </a:rPr>
              <a:t> </a:t>
            </a:r>
            <a:r>
              <a:rPr lang="en-US" sz="2400" dirty="0" err="1">
                <a:latin typeface="Century Gothic" panose="020B0502020202020204" pitchFamily="34" charset="0"/>
              </a:rPr>
              <a:t>tinggi</a:t>
            </a:r>
            <a:r>
              <a:rPr lang="en-US" sz="2400" dirty="0">
                <a:latin typeface="Century Gothic" panose="020B0502020202020204" pitchFamily="34" charset="0"/>
              </a:rPr>
              <a:t> </a:t>
            </a:r>
            <a:r>
              <a:rPr lang="en-US" sz="2400" dirty="0" smtClean="0">
                <a:latin typeface="Century Gothic" panose="020B0502020202020204" pitchFamily="34" charset="0"/>
              </a:rPr>
              <a:t>cash </a:t>
            </a:r>
            <a:r>
              <a:rPr lang="en-US" sz="2400" dirty="0" err="1">
                <a:latin typeface="Century Gothic" panose="020B0502020202020204" pitchFamily="34" charset="0"/>
              </a:rPr>
              <a:t>rasio</a:t>
            </a:r>
            <a:r>
              <a:rPr lang="en-US" sz="2400" dirty="0">
                <a:latin typeface="Century Gothic" panose="020B0502020202020204" pitchFamily="34" charset="0"/>
              </a:rPr>
              <a:t> </a:t>
            </a:r>
            <a:r>
              <a:rPr lang="en-US" sz="2400" dirty="0" err="1">
                <a:latin typeface="Century Gothic" panose="020B0502020202020204" pitchFamily="34" charset="0"/>
              </a:rPr>
              <a:t>maka</a:t>
            </a:r>
            <a:r>
              <a:rPr lang="en-US" sz="2400" dirty="0">
                <a:latin typeface="Century Gothic" panose="020B0502020202020204" pitchFamily="34" charset="0"/>
              </a:rPr>
              <a:t> </a:t>
            </a:r>
            <a:r>
              <a:rPr lang="en-US" sz="2400" dirty="0" err="1">
                <a:latin typeface="Century Gothic" panose="020B0502020202020204" pitchFamily="34" charset="0"/>
              </a:rPr>
              <a:t>akan</a:t>
            </a:r>
            <a:r>
              <a:rPr lang="en-US" sz="2400" dirty="0">
                <a:latin typeface="Century Gothic" panose="020B0502020202020204" pitchFamily="34" charset="0"/>
              </a:rPr>
              <a:t> </a:t>
            </a:r>
            <a:r>
              <a:rPr lang="en-US" sz="2400" dirty="0" err="1">
                <a:latin typeface="Century Gothic" panose="020B0502020202020204" pitchFamily="34" charset="0"/>
              </a:rPr>
              <a:t>menurunkan</a:t>
            </a:r>
            <a:r>
              <a:rPr lang="en-US" sz="2400" dirty="0">
                <a:latin typeface="Century Gothic" panose="020B0502020202020204" pitchFamily="34" charset="0"/>
              </a:rPr>
              <a:t> </a:t>
            </a:r>
            <a:r>
              <a:rPr lang="en-US" sz="2400" dirty="0" err="1">
                <a:latin typeface="Century Gothic" panose="020B0502020202020204" pitchFamily="34" charset="0"/>
              </a:rPr>
              <a:t>pendapatan</a:t>
            </a:r>
            <a:r>
              <a:rPr lang="en-US" sz="2400" dirty="0">
                <a:latin typeface="Century Gothic" panose="020B0502020202020204" pitchFamily="34" charset="0"/>
              </a:rPr>
              <a:t> bank. </a:t>
            </a:r>
            <a:endParaRPr lang="en-US" sz="2400" dirty="0" smtClean="0">
              <a:latin typeface="Century Gothic" panose="020B0502020202020204" pitchFamily="34" charset="0"/>
            </a:endParaRPr>
          </a:p>
          <a:p>
            <a:pPr marL="0" indent="0" algn="just">
              <a:lnSpc>
                <a:spcPct val="100000"/>
              </a:lnSpc>
              <a:buNone/>
            </a:pPr>
            <a:endParaRPr lang="en-US" sz="2400" dirty="0">
              <a:latin typeface="Century Gothic" panose="020B0502020202020204" pitchFamily="34" charset="0"/>
            </a:endParaRPr>
          </a:p>
        </p:txBody>
      </p:sp>
      <p:pic>
        <p:nvPicPr>
          <p:cNvPr id="1026" name="Picture 2"/>
          <p:cNvPicPr>
            <a:picLocks noChangeAspect="1" noChangeArrowheads="1"/>
          </p:cNvPicPr>
          <p:nvPr/>
        </p:nvPicPr>
        <p:blipFill>
          <a:blip r:embed="rId2">
            <a:extLst>
              <a:ext uri="{28A0092B-C50C-407E-A947-70E740481C1C}">
                <a14:useLocalDpi xmlns="" xmlns:a14="http://schemas.microsoft.com/office/drawing/2010/main" val="0"/>
              </a:ext>
            </a:extLst>
          </a:blip>
          <a:srcRect/>
          <a:stretch>
            <a:fillRect/>
          </a:stretch>
        </p:blipFill>
        <p:spPr bwMode="auto">
          <a:xfrm>
            <a:off x="2481262" y="3995738"/>
            <a:ext cx="7503419" cy="1223962"/>
          </a:xfrm>
          <a:prstGeom prst="rect">
            <a:avLst/>
          </a:prstGeom>
          <a:noFill/>
          <a:ln>
            <a:noFill/>
          </a:ln>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Lst>
        </p:spPr>
      </p:pic>
    </p:spTree>
    <p:extLst>
      <p:ext uri="{BB962C8B-B14F-4D97-AF65-F5344CB8AC3E}">
        <p14:creationId xmlns="" xmlns:p14="http://schemas.microsoft.com/office/powerpoint/2010/main" val="1631812933"/>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07948" y="0"/>
            <a:ext cx="10058400" cy="1609344"/>
          </a:xfrm>
        </p:spPr>
        <p:txBody>
          <a:bodyPr>
            <a:normAutofit/>
          </a:bodyPr>
          <a:lstStyle/>
          <a:p>
            <a:pPr algn="ctr"/>
            <a:r>
              <a:rPr lang="en-US" sz="3600" dirty="0"/>
              <a:t>Loan to deposit ratio</a:t>
            </a:r>
          </a:p>
        </p:txBody>
      </p:sp>
      <p:sp>
        <p:nvSpPr>
          <p:cNvPr id="3" name="Content Placeholder 2"/>
          <p:cNvSpPr>
            <a:spLocks noGrp="1"/>
          </p:cNvSpPr>
          <p:nvPr>
            <p:ph idx="1"/>
          </p:nvPr>
        </p:nvSpPr>
        <p:spPr>
          <a:xfrm>
            <a:off x="1069848" y="1447800"/>
            <a:ext cx="10058400" cy="4724400"/>
          </a:xfrm>
        </p:spPr>
        <p:txBody>
          <a:bodyPr>
            <a:normAutofit/>
          </a:bodyPr>
          <a:lstStyle/>
          <a:p>
            <a:pPr algn="just">
              <a:lnSpc>
                <a:spcPct val="100000"/>
              </a:lnSpc>
            </a:pPr>
            <a:r>
              <a:rPr lang="en-US" sz="2400" dirty="0">
                <a:latin typeface="Century Gothic" panose="020B0502020202020204" pitchFamily="34" charset="0"/>
              </a:rPr>
              <a:t>Loan to Deposit Ratio </a:t>
            </a:r>
            <a:r>
              <a:rPr lang="en-US" sz="2400" dirty="0" err="1">
                <a:latin typeface="Century Gothic" panose="020B0502020202020204" pitchFamily="34" charset="0"/>
              </a:rPr>
              <a:t>atau</a:t>
            </a:r>
            <a:r>
              <a:rPr lang="en-US" sz="2400" dirty="0">
                <a:latin typeface="Century Gothic" panose="020B0502020202020204" pitchFamily="34" charset="0"/>
              </a:rPr>
              <a:t> </a:t>
            </a:r>
            <a:r>
              <a:rPr lang="en-US" sz="2400" dirty="0" smtClean="0">
                <a:latin typeface="Century Gothic" panose="020B0502020202020204" pitchFamily="34" charset="0"/>
              </a:rPr>
              <a:t>LDR </a:t>
            </a:r>
            <a:r>
              <a:rPr lang="en-US" sz="2400" dirty="0" err="1" smtClean="0">
                <a:latin typeface="Century Gothic" panose="020B0502020202020204" pitchFamily="34" charset="0"/>
              </a:rPr>
              <a:t>merupakan</a:t>
            </a:r>
            <a:r>
              <a:rPr lang="en-US" sz="2400" dirty="0" smtClean="0">
                <a:latin typeface="Century Gothic" panose="020B0502020202020204" pitchFamily="34" charset="0"/>
              </a:rPr>
              <a:t> </a:t>
            </a:r>
            <a:r>
              <a:rPr lang="en-US" sz="2400" dirty="0" err="1">
                <a:latin typeface="Century Gothic" panose="020B0502020202020204" pitchFamily="34" charset="0"/>
              </a:rPr>
              <a:t>perbandingan</a:t>
            </a:r>
            <a:r>
              <a:rPr lang="en-US" sz="2400" dirty="0">
                <a:latin typeface="Century Gothic" panose="020B0502020202020204" pitchFamily="34" charset="0"/>
              </a:rPr>
              <a:t> total </a:t>
            </a:r>
            <a:r>
              <a:rPr lang="en-US" sz="2400" dirty="0" err="1">
                <a:latin typeface="Century Gothic" panose="020B0502020202020204" pitchFamily="34" charset="0"/>
              </a:rPr>
              <a:t>kredit</a:t>
            </a:r>
            <a:r>
              <a:rPr lang="en-US" sz="2400" dirty="0">
                <a:latin typeface="Century Gothic" panose="020B0502020202020204" pitchFamily="34" charset="0"/>
              </a:rPr>
              <a:t> </a:t>
            </a:r>
            <a:r>
              <a:rPr lang="en-US" sz="2400" dirty="0" err="1">
                <a:latin typeface="Century Gothic" panose="020B0502020202020204" pitchFamily="34" charset="0"/>
              </a:rPr>
              <a:t>terhadap</a:t>
            </a:r>
            <a:r>
              <a:rPr lang="en-US" sz="2400" dirty="0">
                <a:latin typeface="Century Gothic" panose="020B0502020202020204" pitchFamily="34" charset="0"/>
              </a:rPr>
              <a:t> Dana </a:t>
            </a:r>
            <a:r>
              <a:rPr lang="en-US" sz="2400" dirty="0" err="1">
                <a:latin typeface="Century Gothic" panose="020B0502020202020204" pitchFamily="34" charset="0"/>
              </a:rPr>
              <a:t>Pihak</a:t>
            </a:r>
            <a:r>
              <a:rPr lang="en-US" sz="2400" dirty="0">
                <a:latin typeface="Century Gothic" panose="020B0502020202020204" pitchFamily="34" charset="0"/>
              </a:rPr>
              <a:t> </a:t>
            </a:r>
            <a:r>
              <a:rPr lang="en-US" sz="2400" dirty="0" err="1">
                <a:latin typeface="Century Gothic" panose="020B0502020202020204" pitchFamily="34" charset="0"/>
              </a:rPr>
              <a:t>Ketiga</a:t>
            </a:r>
            <a:r>
              <a:rPr lang="en-US" sz="2400" dirty="0">
                <a:latin typeface="Century Gothic" panose="020B0502020202020204" pitchFamily="34" charset="0"/>
              </a:rPr>
              <a:t> (DPK) yang </a:t>
            </a:r>
            <a:r>
              <a:rPr lang="en-US" sz="2400" dirty="0" err="1">
                <a:latin typeface="Century Gothic" panose="020B0502020202020204" pitchFamily="34" charset="0"/>
              </a:rPr>
              <a:t>dihimpun</a:t>
            </a:r>
            <a:r>
              <a:rPr lang="en-US" sz="2400" dirty="0">
                <a:latin typeface="Century Gothic" panose="020B0502020202020204" pitchFamily="34" charset="0"/>
              </a:rPr>
              <a:t> </a:t>
            </a:r>
            <a:r>
              <a:rPr lang="en-US" sz="2400" dirty="0" err="1">
                <a:latin typeface="Century Gothic" panose="020B0502020202020204" pitchFamily="34" charset="0"/>
              </a:rPr>
              <a:t>oleh</a:t>
            </a:r>
            <a:r>
              <a:rPr lang="en-US" sz="2400" dirty="0">
                <a:latin typeface="Century Gothic" panose="020B0502020202020204" pitchFamily="34" charset="0"/>
              </a:rPr>
              <a:t> Bank</a:t>
            </a:r>
            <a:r>
              <a:rPr lang="en-US" sz="2400" dirty="0" smtClean="0">
                <a:latin typeface="Century Gothic" panose="020B0502020202020204" pitchFamily="34" charset="0"/>
              </a:rPr>
              <a:t>. </a:t>
            </a:r>
            <a:r>
              <a:rPr lang="en-US" sz="2400" dirty="0" err="1">
                <a:latin typeface="Century Gothic" panose="020B0502020202020204" pitchFamily="34" charset="0"/>
              </a:rPr>
              <a:t>Jika</a:t>
            </a:r>
            <a:r>
              <a:rPr lang="en-US" sz="2400" dirty="0">
                <a:latin typeface="Century Gothic" panose="020B0502020202020204" pitchFamily="34" charset="0"/>
              </a:rPr>
              <a:t> </a:t>
            </a:r>
            <a:r>
              <a:rPr lang="en-US" sz="2400" dirty="0" err="1">
                <a:latin typeface="Century Gothic" panose="020B0502020202020204" pitchFamily="34" charset="0"/>
              </a:rPr>
              <a:t>dikembangkan</a:t>
            </a:r>
            <a:r>
              <a:rPr lang="en-US" sz="2400" dirty="0">
                <a:latin typeface="Century Gothic" panose="020B0502020202020204" pitchFamily="34" charset="0"/>
              </a:rPr>
              <a:t> </a:t>
            </a:r>
            <a:r>
              <a:rPr lang="en-US" sz="2400" dirty="0" err="1">
                <a:latin typeface="Century Gothic" panose="020B0502020202020204" pitchFamily="34" charset="0"/>
              </a:rPr>
              <a:t>lebih</a:t>
            </a:r>
            <a:r>
              <a:rPr lang="en-US" sz="2400" dirty="0">
                <a:latin typeface="Century Gothic" panose="020B0502020202020204" pitchFamily="34" charset="0"/>
              </a:rPr>
              <a:t> </a:t>
            </a:r>
            <a:r>
              <a:rPr lang="en-US" sz="2400" dirty="0" err="1">
                <a:latin typeface="Century Gothic" panose="020B0502020202020204" pitchFamily="34" charset="0"/>
              </a:rPr>
              <a:t>lanjut</a:t>
            </a:r>
            <a:r>
              <a:rPr lang="en-US" sz="2400" dirty="0">
                <a:latin typeface="Century Gothic" panose="020B0502020202020204" pitchFamily="34" charset="0"/>
              </a:rPr>
              <a:t> </a:t>
            </a:r>
            <a:r>
              <a:rPr lang="en-US" sz="2400" dirty="0" err="1">
                <a:latin typeface="Century Gothic" panose="020B0502020202020204" pitchFamily="34" charset="0"/>
              </a:rPr>
              <a:t>maka</a:t>
            </a:r>
            <a:r>
              <a:rPr lang="en-US" sz="2400" dirty="0">
                <a:latin typeface="Century Gothic" panose="020B0502020202020204" pitchFamily="34" charset="0"/>
              </a:rPr>
              <a:t> </a:t>
            </a:r>
            <a:r>
              <a:rPr lang="en-US" sz="2400" dirty="0" err="1">
                <a:latin typeface="Century Gothic" panose="020B0502020202020204" pitchFamily="34" charset="0"/>
              </a:rPr>
              <a:t>dibandingkannya</a:t>
            </a:r>
            <a:r>
              <a:rPr lang="en-US" sz="2400" dirty="0">
                <a:latin typeface="Century Gothic" panose="020B0502020202020204" pitchFamily="34" charset="0"/>
              </a:rPr>
              <a:t> </a:t>
            </a:r>
            <a:r>
              <a:rPr lang="en-US" sz="2400" dirty="0" err="1">
                <a:latin typeface="Century Gothic" panose="020B0502020202020204" pitchFamily="34" charset="0"/>
              </a:rPr>
              <a:t>tidak</a:t>
            </a:r>
            <a:r>
              <a:rPr lang="en-US" sz="2400" dirty="0">
                <a:latin typeface="Century Gothic" panose="020B0502020202020204" pitchFamily="34" charset="0"/>
              </a:rPr>
              <a:t> </a:t>
            </a:r>
            <a:r>
              <a:rPr lang="en-US" sz="2400" dirty="0" err="1">
                <a:latin typeface="Century Gothic" panose="020B0502020202020204" pitchFamily="34" charset="0"/>
              </a:rPr>
              <a:t>hanya</a:t>
            </a:r>
            <a:r>
              <a:rPr lang="en-US" sz="2400" dirty="0">
                <a:latin typeface="Century Gothic" panose="020B0502020202020204" pitchFamily="34" charset="0"/>
              </a:rPr>
              <a:t> </a:t>
            </a:r>
            <a:r>
              <a:rPr lang="en-US" sz="2400" dirty="0" err="1">
                <a:latin typeface="Century Gothic" panose="020B0502020202020204" pitchFamily="34" charset="0"/>
              </a:rPr>
              <a:t>terhadap</a:t>
            </a:r>
            <a:r>
              <a:rPr lang="en-US" sz="2400" dirty="0">
                <a:latin typeface="Century Gothic" panose="020B0502020202020204" pitchFamily="34" charset="0"/>
              </a:rPr>
              <a:t> </a:t>
            </a:r>
            <a:r>
              <a:rPr lang="en-US" sz="2400" dirty="0" err="1">
                <a:latin typeface="Century Gothic" panose="020B0502020202020204" pitchFamily="34" charset="0"/>
              </a:rPr>
              <a:t>Kredit</a:t>
            </a:r>
            <a:r>
              <a:rPr lang="en-US" sz="2400" dirty="0">
                <a:latin typeface="Century Gothic" panose="020B0502020202020204" pitchFamily="34" charset="0"/>
              </a:rPr>
              <a:t> </a:t>
            </a:r>
            <a:r>
              <a:rPr lang="en-US" sz="2400" dirty="0" err="1">
                <a:latin typeface="Century Gothic" panose="020B0502020202020204" pitchFamily="34" charset="0"/>
              </a:rPr>
              <a:t>tetapi</a:t>
            </a:r>
            <a:r>
              <a:rPr lang="en-US" sz="2400" dirty="0">
                <a:latin typeface="Century Gothic" panose="020B0502020202020204" pitchFamily="34" charset="0"/>
              </a:rPr>
              <a:t> </a:t>
            </a:r>
            <a:r>
              <a:rPr lang="en-US" sz="2400" dirty="0" err="1">
                <a:latin typeface="Century Gothic" panose="020B0502020202020204" pitchFamily="34" charset="0"/>
              </a:rPr>
              <a:t>ditambah</a:t>
            </a:r>
            <a:r>
              <a:rPr lang="en-US" sz="2400" dirty="0">
                <a:latin typeface="Century Gothic" panose="020B0502020202020204" pitchFamily="34" charset="0"/>
              </a:rPr>
              <a:t> </a:t>
            </a:r>
            <a:r>
              <a:rPr lang="en-US" sz="2400" dirty="0" err="1">
                <a:latin typeface="Century Gothic" panose="020B0502020202020204" pitchFamily="34" charset="0"/>
              </a:rPr>
              <a:t>dengan</a:t>
            </a:r>
            <a:r>
              <a:rPr lang="en-US" sz="2400" dirty="0">
                <a:latin typeface="Century Gothic" panose="020B0502020202020204" pitchFamily="34" charset="0"/>
              </a:rPr>
              <a:t> Surat </a:t>
            </a:r>
            <a:r>
              <a:rPr lang="en-US" sz="2400" dirty="0" err="1">
                <a:latin typeface="Century Gothic" panose="020B0502020202020204" pitchFamily="34" charset="0"/>
              </a:rPr>
              <a:t>Berharga</a:t>
            </a:r>
            <a:r>
              <a:rPr lang="en-US" sz="2400" dirty="0">
                <a:latin typeface="Century Gothic" panose="020B0502020202020204" pitchFamily="34" charset="0"/>
              </a:rPr>
              <a:t> Yang </a:t>
            </a:r>
            <a:r>
              <a:rPr lang="en-US" sz="2400" dirty="0" err="1">
                <a:latin typeface="Century Gothic" panose="020B0502020202020204" pitchFamily="34" charset="0"/>
              </a:rPr>
              <a:t>Diterbitkan</a:t>
            </a:r>
            <a:r>
              <a:rPr lang="en-US" sz="2400" dirty="0">
                <a:latin typeface="Century Gothic" panose="020B0502020202020204" pitchFamily="34" charset="0"/>
              </a:rPr>
              <a:t> (</a:t>
            </a:r>
            <a:r>
              <a:rPr lang="en-US" sz="2400" dirty="0" err="1">
                <a:latin typeface="Century Gothic" panose="020B0502020202020204" pitchFamily="34" charset="0"/>
              </a:rPr>
              <a:t>Obligasi</a:t>
            </a:r>
            <a:r>
              <a:rPr lang="en-US" sz="2400" dirty="0">
                <a:latin typeface="Century Gothic" panose="020B0502020202020204" pitchFamily="34" charset="0"/>
              </a:rPr>
              <a:t>) </a:t>
            </a:r>
            <a:r>
              <a:rPr lang="en-US" sz="2400" dirty="0" err="1">
                <a:latin typeface="Century Gothic" panose="020B0502020202020204" pitchFamily="34" charset="0"/>
              </a:rPr>
              <a:t>dan</a:t>
            </a:r>
            <a:r>
              <a:rPr lang="en-US" sz="2400" dirty="0">
                <a:latin typeface="Century Gothic" panose="020B0502020202020204" pitchFamily="34" charset="0"/>
              </a:rPr>
              <a:t> Modal Inti </a:t>
            </a:r>
            <a:r>
              <a:rPr lang="en-US" sz="2400" dirty="0" smtClean="0">
                <a:latin typeface="Century Gothic" panose="020B0502020202020204" pitchFamily="34" charset="0"/>
              </a:rPr>
              <a:t>(</a:t>
            </a:r>
            <a:r>
              <a:rPr lang="en-US" sz="2400" dirty="0" err="1">
                <a:latin typeface="Century Gothic" panose="020B0502020202020204" pitchFamily="34" charset="0"/>
              </a:rPr>
              <a:t>Riyadi</a:t>
            </a:r>
            <a:r>
              <a:rPr lang="en-US" sz="2400" dirty="0">
                <a:latin typeface="Century Gothic" panose="020B0502020202020204" pitchFamily="34" charset="0"/>
              </a:rPr>
              <a:t>, 2015:199) </a:t>
            </a:r>
            <a:endParaRPr lang="en-US" sz="2400" dirty="0" smtClean="0">
              <a:latin typeface="Century Gothic" panose="020B0502020202020204" pitchFamily="34" charset="0"/>
            </a:endParaRPr>
          </a:p>
          <a:p>
            <a:pPr algn="just">
              <a:lnSpc>
                <a:spcPct val="100000"/>
              </a:lnSpc>
            </a:pPr>
            <a:r>
              <a:rPr lang="en-US" sz="2400" dirty="0" err="1">
                <a:latin typeface="Century Gothic" panose="020B0502020202020204" pitchFamily="34" charset="0"/>
              </a:rPr>
              <a:t>Untuk</a:t>
            </a:r>
            <a:r>
              <a:rPr lang="en-US" sz="2400" dirty="0">
                <a:latin typeface="Century Gothic" panose="020B0502020202020204" pitchFamily="34" charset="0"/>
              </a:rPr>
              <a:t> Bank </a:t>
            </a:r>
            <a:r>
              <a:rPr lang="en-US" sz="2400" dirty="0" err="1">
                <a:latin typeface="Century Gothic" panose="020B0502020202020204" pitchFamily="34" charset="0"/>
              </a:rPr>
              <a:t>syariah</a:t>
            </a:r>
            <a:r>
              <a:rPr lang="en-US" sz="2400" dirty="0">
                <a:latin typeface="Century Gothic" panose="020B0502020202020204" pitchFamily="34" charset="0"/>
              </a:rPr>
              <a:t> </a:t>
            </a:r>
            <a:r>
              <a:rPr lang="en-US" sz="2400" dirty="0" err="1">
                <a:latin typeface="Century Gothic" panose="020B0502020202020204" pitchFamily="34" charset="0"/>
              </a:rPr>
              <a:t>dikenal</a:t>
            </a:r>
            <a:r>
              <a:rPr lang="en-US" sz="2400" dirty="0">
                <a:latin typeface="Century Gothic" panose="020B0502020202020204" pitchFamily="34" charset="0"/>
              </a:rPr>
              <a:t> </a:t>
            </a:r>
            <a:r>
              <a:rPr lang="en-US" sz="2400" dirty="0" err="1">
                <a:latin typeface="Century Gothic" panose="020B0502020202020204" pitchFamily="34" charset="0"/>
              </a:rPr>
              <a:t>dengan</a:t>
            </a:r>
            <a:r>
              <a:rPr lang="en-US" sz="2400" dirty="0">
                <a:latin typeface="Century Gothic" panose="020B0502020202020204" pitchFamily="34" charset="0"/>
              </a:rPr>
              <a:t> Funding to Deposit Ratio (FDR) </a:t>
            </a:r>
            <a:r>
              <a:rPr lang="en-US" sz="2400" dirty="0" err="1">
                <a:latin typeface="Century Gothic" panose="020B0502020202020204" pitchFamily="34" charset="0"/>
              </a:rPr>
              <a:t>yaitu</a:t>
            </a:r>
            <a:r>
              <a:rPr lang="en-US" sz="2400" dirty="0">
                <a:latin typeface="Century Gothic" panose="020B0502020202020204" pitchFamily="34" charset="0"/>
              </a:rPr>
              <a:t> </a:t>
            </a:r>
            <a:r>
              <a:rPr lang="en-US" sz="2400" dirty="0" err="1">
                <a:latin typeface="Century Gothic" panose="020B0502020202020204" pitchFamily="34" charset="0"/>
              </a:rPr>
              <a:t>perbandingan</a:t>
            </a:r>
            <a:r>
              <a:rPr lang="en-US" sz="2400" dirty="0">
                <a:latin typeface="Century Gothic" panose="020B0502020202020204" pitchFamily="34" charset="0"/>
              </a:rPr>
              <a:t> </a:t>
            </a:r>
            <a:r>
              <a:rPr lang="en-US" sz="2400" dirty="0" err="1">
                <a:latin typeface="Century Gothic" panose="020B0502020202020204" pitchFamily="34" charset="0"/>
              </a:rPr>
              <a:t>antara</a:t>
            </a:r>
            <a:r>
              <a:rPr lang="en-US" sz="2400" dirty="0">
                <a:latin typeface="Century Gothic" panose="020B0502020202020204" pitchFamily="34" charset="0"/>
              </a:rPr>
              <a:t> </a:t>
            </a:r>
            <a:r>
              <a:rPr lang="en-US" sz="2400" dirty="0" err="1">
                <a:latin typeface="Century Gothic" panose="020B0502020202020204" pitchFamily="34" charset="0"/>
              </a:rPr>
              <a:t>Jumlah</a:t>
            </a:r>
            <a:r>
              <a:rPr lang="en-US" sz="2400" dirty="0">
                <a:latin typeface="Century Gothic" panose="020B0502020202020204" pitchFamily="34" charset="0"/>
              </a:rPr>
              <a:t> </a:t>
            </a:r>
            <a:r>
              <a:rPr lang="en-US" sz="2400" dirty="0" err="1">
                <a:latin typeface="Century Gothic" panose="020B0502020202020204" pitchFamily="34" charset="0"/>
              </a:rPr>
              <a:t>Pembiayaan</a:t>
            </a:r>
            <a:r>
              <a:rPr lang="en-US" sz="2400" dirty="0">
                <a:latin typeface="Century Gothic" panose="020B0502020202020204" pitchFamily="34" charset="0"/>
              </a:rPr>
              <a:t> </a:t>
            </a:r>
            <a:r>
              <a:rPr lang="en-US" sz="2400" dirty="0" err="1">
                <a:latin typeface="Century Gothic" panose="020B0502020202020204" pitchFamily="34" charset="0"/>
              </a:rPr>
              <a:t>dibandingkan</a:t>
            </a:r>
            <a:r>
              <a:rPr lang="en-US" sz="2400" dirty="0">
                <a:latin typeface="Century Gothic" panose="020B0502020202020204" pitchFamily="34" charset="0"/>
              </a:rPr>
              <a:t> </a:t>
            </a:r>
            <a:r>
              <a:rPr lang="en-US" sz="2400" dirty="0" err="1">
                <a:latin typeface="Century Gothic" panose="020B0502020202020204" pitchFamily="34" charset="0"/>
              </a:rPr>
              <a:t>dengan</a:t>
            </a:r>
            <a:r>
              <a:rPr lang="en-US" sz="2400" dirty="0">
                <a:latin typeface="Century Gothic" panose="020B0502020202020204" pitchFamily="34" charset="0"/>
              </a:rPr>
              <a:t> total DPK yang </a:t>
            </a:r>
            <a:r>
              <a:rPr lang="en-US" sz="2400" dirty="0" err="1">
                <a:latin typeface="Century Gothic" panose="020B0502020202020204" pitchFamily="34" charset="0"/>
              </a:rPr>
              <a:t>dapat</a:t>
            </a:r>
            <a:r>
              <a:rPr lang="en-US" sz="2400" dirty="0">
                <a:latin typeface="Century Gothic" panose="020B0502020202020204" pitchFamily="34" charset="0"/>
              </a:rPr>
              <a:t> </a:t>
            </a:r>
            <a:r>
              <a:rPr lang="en-US" sz="2400" dirty="0" err="1">
                <a:latin typeface="Century Gothic" panose="020B0502020202020204" pitchFamily="34" charset="0"/>
              </a:rPr>
              <a:t>dhimpun</a:t>
            </a:r>
            <a:r>
              <a:rPr lang="en-US" sz="2400" dirty="0">
                <a:latin typeface="Century Gothic" panose="020B0502020202020204" pitchFamily="34" charset="0"/>
              </a:rPr>
              <a:t> bank </a:t>
            </a:r>
            <a:r>
              <a:rPr lang="en-US" sz="2400" dirty="0" err="1">
                <a:latin typeface="Century Gothic" panose="020B0502020202020204" pitchFamily="34" charset="0"/>
              </a:rPr>
              <a:t>syariah</a:t>
            </a:r>
            <a:r>
              <a:rPr lang="en-US" sz="2400" dirty="0">
                <a:latin typeface="Century Gothic" panose="020B0502020202020204" pitchFamily="34" charset="0"/>
              </a:rPr>
              <a:t>. </a:t>
            </a:r>
            <a:r>
              <a:rPr lang="en-US" sz="2400" dirty="0" err="1">
                <a:latin typeface="Century Gothic" panose="020B0502020202020204" pitchFamily="34" charset="0"/>
              </a:rPr>
              <a:t>S</a:t>
            </a:r>
            <a:r>
              <a:rPr lang="en-US" sz="2400" dirty="0" err="1" smtClean="0">
                <a:latin typeface="Century Gothic" panose="020B0502020202020204" pitchFamily="34" charset="0"/>
              </a:rPr>
              <a:t>aat</a:t>
            </a:r>
            <a:r>
              <a:rPr lang="en-US" sz="2400" dirty="0" smtClean="0">
                <a:latin typeface="Century Gothic" panose="020B0502020202020204" pitchFamily="34" charset="0"/>
              </a:rPr>
              <a:t> </a:t>
            </a:r>
            <a:r>
              <a:rPr lang="en-US" sz="2400" dirty="0" err="1">
                <a:latin typeface="Century Gothic" panose="020B0502020202020204" pitchFamily="34" charset="0"/>
              </a:rPr>
              <a:t>ini</a:t>
            </a:r>
            <a:r>
              <a:rPr lang="en-US" sz="2400" dirty="0">
                <a:latin typeface="Century Gothic" panose="020B0502020202020204" pitchFamily="34" charset="0"/>
              </a:rPr>
              <a:t> </a:t>
            </a:r>
            <a:r>
              <a:rPr lang="en-US" sz="2400" dirty="0" smtClean="0">
                <a:latin typeface="Century Gothic" panose="020B0502020202020204" pitchFamily="34" charset="0"/>
              </a:rPr>
              <a:t>yang </a:t>
            </a:r>
            <a:r>
              <a:rPr lang="en-US" sz="2400" dirty="0" err="1" smtClean="0">
                <a:latin typeface="Century Gothic" panose="020B0502020202020204" pitchFamily="34" charset="0"/>
              </a:rPr>
              <a:t>berlaku</a:t>
            </a:r>
            <a:r>
              <a:rPr lang="en-US" sz="2400" dirty="0" smtClean="0">
                <a:latin typeface="Century Gothic" panose="020B0502020202020204" pitchFamily="34" charset="0"/>
              </a:rPr>
              <a:t> </a:t>
            </a:r>
            <a:r>
              <a:rPr lang="en-US" sz="2400" dirty="0" err="1" smtClean="0">
                <a:latin typeface="Century Gothic" panose="020B0502020202020204" pitchFamily="34" charset="0"/>
              </a:rPr>
              <a:t>adalah</a:t>
            </a:r>
            <a:r>
              <a:rPr lang="en-US" sz="2400" dirty="0" smtClean="0">
                <a:latin typeface="Century Gothic" panose="020B0502020202020204" pitchFamily="34" charset="0"/>
              </a:rPr>
              <a:t> </a:t>
            </a:r>
            <a:r>
              <a:rPr lang="en-US" sz="2400" dirty="0">
                <a:latin typeface="Century Gothic" panose="020B0502020202020204" pitchFamily="34" charset="0"/>
              </a:rPr>
              <a:t>Loan to Funding Ratio (LFR) </a:t>
            </a:r>
            <a:r>
              <a:rPr lang="en-US" sz="2400" dirty="0" err="1">
                <a:latin typeface="Century Gothic" panose="020B0502020202020204" pitchFamily="34" charset="0"/>
              </a:rPr>
              <a:t>sama</a:t>
            </a:r>
            <a:r>
              <a:rPr lang="en-US" sz="2400" dirty="0">
                <a:latin typeface="Century Gothic" panose="020B0502020202020204" pitchFamily="34" charset="0"/>
              </a:rPr>
              <a:t> </a:t>
            </a:r>
            <a:r>
              <a:rPr lang="en-US" sz="2400" dirty="0" err="1">
                <a:latin typeface="Century Gothic" panose="020B0502020202020204" pitchFamily="34" charset="0"/>
              </a:rPr>
              <a:t>dengan</a:t>
            </a:r>
            <a:r>
              <a:rPr lang="en-US" sz="2400" dirty="0">
                <a:latin typeface="Century Gothic" panose="020B0502020202020204" pitchFamily="34" charset="0"/>
              </a:rPr>
              <a:t> LDR </a:t>
            </a:r>
            <a:r>
              <a:rPr lang="en-US" sz="2400" dirty="0" err="1">
                <a:latin typeface="Century Gothic" panose="020B0502020202020204" pitchFamily="34" charset="0"/>
              </a:rPr>
              <a:t>hanya</a:t>
            </a:r>
            <a:r>
              <a:rPr lang="en-US" sz="2400" dirty="0">
                <a:latin typeface="Century Gothic" panose="020B0502020202020204" pitchFamily="34" charset="0"/>
              </a:rPr>
              <a:t> </a:t>
            </a:r>
            <a:r>
              <a:rPr lang="en-US" sz="2400" dirty="0" err="1">
                <a:latin typeface="Century Gothic" panose="020B0502020202020204" pitchFamily="34" charset="0"/>
              </a:rPr>
              <a:t>pembandingnya</a:t>
            </a:r>
            <a:r>
              <a:rPr lang="en-US" sz="2400" dirty="0">
                <a:latin typeface="Century Gothic" panose="020B0502020202020204" pitchFamily="34" charset="0"/>
              </a:rPr>
              <a:t> </a:t>
            </a:r>
            <a:r>
              <a:rPr lang="en-US" sz="2400" dirty="0" err="1">
                <a:latin typeface="Century Gothic" panose="020B0502020202020204" pitchFamily="34" charset="0"/>
              </a:rPr>
              <a:t>ditambah</a:t>
            </a:r>
            <a:r>
              <a:rPr lang="en-US" sz="2400" dirty="0">
                <a:latin typeface="Century Gothic" panose="020B0502020202020204" pitchFamily="34" charset="0"/>
              </a:rPr>
              <a:t> </a:t>
            </a:r>
            <a:r>
              <a:rPr lang="en-US" sz="2400" dirty="0" err="1">
                <a:latin typeface="Century Gothic" panose="020B0502020202020204" pitchFamily="34" charset="0"/>
              </a:rPr>
              <a:t>dengan</a:t>
            </a:r>
            <a:r>
              <a:rPr lang="en-US" sz="2400" dirty="0">
                <a:latin typeface="Century Gothic" panose="020B0502020202020204" pitchFamily="34" charset="0"/>
              </a:rPr>
              <a:t> Surat </a:t>
            </a:r>
            <a:r>
              <a:rPr lang="en-US" sz="2400" dirty="0" err="1">
                <a:latin typeface="Century Gothic" panose="020B0502020202020204" pitchFamily="34" charset="0"/>
              </a:rPr>
              <a:t>berharga</a:t>
            </a:r>
            <a:r>
              <a:rPr lang="en-US" sz="2400" dirty="0">
                <a:latin typeface="Century Gothic" panose="020B0502020202020204" pitchFamily="34" charset="0"/>
              </a:rPr>
              <a:t> yang </a:t>
            </a:r>
            <a:r>
              <a:rPr lang="en-US" sz="2400" dirty="0" err="1">
                <a:latin typeface="Century Gothic" panose="020B0502020202020204" pitchFamily="34" charset="0"/>
              </a:rPr>
              <a:t>diterbitkan</a:t>
            </a:r>
            <a:r>
              <a:rPr lang="en-US" sz="2400" dirty="0">
                <a:latin typeface="Century Gothic" panose="020B0502020202020204" pitchFamily="34" charset="0"/>
              </a:rPr>
              <a:t> (</a:t>
            </a:r>
            <a:r>
              <a:rPr lang="en-US" sz="2400" dirty="0" err="1">
                <a:latin typeface="Century Gothic" panose="020B0502020202020204" pitchFamily="34" charset="0"/>
              </a:rPr>
              <a:t>Riyadi</a:t>
            </a:r>
            <a:r>
              <a:rPr lang="en-US" sz="2400" dirty="0">
                <a:latin typeface="Century Gothic" panose="020B0502020202020204" pitchFamily="34" charset="0"/>
              </a:rPr>
              <a:t>, 2015:201),</a:t>
            </a:r>
          </a:p>
        </p:txBody>
      </p:sp>
    </p:spTree>
    <p:extLst>
      <p:ext uri="{BB962C8B-B14F-4D97-AF65-F5344CB8AC3E}">
        <p14:creationId xmlns="" xmlns:p14="http://schemas.microsoft.com/office/powerpoint/2010/main" val="2380202859"/>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85850" y="272534"/>
            <a:ext cx="10058400" cy="1276350"/>
          </a:xfrm>
        </p:spPr>
        <p:txBody>
          <a:bodyPr>
            <a:normAutofit/>
          </a:bodyPr>
          <a:lstStyle/>
          <a:p>
            <a:pPr algn="ctr"/>
            <a:r>
              <a:rPr lang="en-US" sz="3200" dirty="0"/>
              <a:t>Loan to deposit ratio</a:t>
            </a:r>
          </a:p>
        </p:txBody>
      </p:sp>
      <p:pic>
        <p:nvPicPr>
          <p:cNvPr id="2050" name="Picture 2"/>
          <p:cNvPicPr>
            <a:picLocks noGrp="1" noChangeAspect="1" noChangeArrowheads="1"/>
          </p:cNvPicPr>
          <p:nvPr>
            <p:ph idx="1"/>
          </p:nvPr>
        </p:nvPicPr>
        <p:blipFill>
          <a:blip r:embed="rId2">
            <a:extLst>
              <a:ext uri="{28A0092B-C50C-407E-A947-70E740481C1C}">
                <a14:useLocalDpi xmlns="" xmlns:a14="http://schemas.microsoft.com/office/drawing/2010/main" val="0"/>
              </a:ext>
            </a:extLst>
          </a:blip>
          <a:srcRect/>
          <a:stretch>
            <a:fillRect/>
          </a:stretch>
        </p:blipFill>
        <p:spPr bwMode="auto">
          <a:xfrm>
            <a:off x="3408362" y="4456112"/>
            <a:ext cx="5191843" cy="1030288"/>
          </a:xfrm>
          <a:prstGeom prst="rect">
            <a:avLst/>
          </a:prstGeom>
          <a:noFill/>
          <a:ln>
            <a:noFill/>
          </a:ln>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Lst>
        </p:spPr>
      </p:pic>
      <p:sp>
        <p:nvSpPr>
          <p:cNvPr id="4" name="Rectangle 3"/>
          <p:cNvSpPr/>
          <p:nvPr/>
        </p:nvSpPr>
        <p:spPr>
          <a:xfrm>
            <a:off x="908975" y="1548884"/>
            <a:ext cx="10235275" cy="2308324"/>
          </a:xfrm>
          <a:prstGeom prst="rect">
            <a:avLst/>
          </a:prstGeom>
        </p:spPr>
        <p:txBody>
          <a:bodyPr wrap="square">
            <a:spAutoFit/>
          </a:bodyPr>
          <a:lstStyle/>
          <a:p>
            <a:pPr algn="just"/>
            <a:r>
              <a:rPr lang="en-US" sz="2400" dirty="0">
                <a:latin typeface="Century Gothic" panose="020B0502020202020204" pitchFamily="34" charset="0"/>
              </a:rPr>
              <a:t>PBI No. </a:t>
            </a:r>
            <a:r>
              <a:rPr lang="en-US" sz="2400" dirty="0" smtClean="0">
                <a:latin typeface="Century Gothic" panose="020B0502020202020204" pitchFamily="34" charset="0"/>
              </a:rPr>
              <a:t>17/11/PBI/2015 </a:t>
            </a:r>
            <a:r>
              <a:rPr lang="en-US" sz="2400" dirty="0" err="1">
                <a:latin typeface="Century Gothic" panose="020B0502020202020204" pitchFamily="34" charset="0"/>
              </a:rPr>
              <a:t>m</a:t>
            </a:r>
            <a:r>
              <a:rPr lang="en-US" sz="2400" dirty="0" err="1" smtClean="0">
                <a:latin typeface="Century Gothic" panose="020B0502020202020204" pitchFamily="34" charset="0"/>
              </a:rPr>
              <a:t>emasukkan</a:t>
            </a:r>
            <a:r>
              <a:rPr lang="en-US" sz="2400" dirty="0" smtClean="0">
                <a:latin typeface="Century Gothic" panose="020B0502020202020204" pitchFamily="34" charset="0"/>
              </a:rPr>
              <a:t> </a:t>
            </a:r>
            <a:r>
              <a:rPr lang="en-US" sz="2400" dirty="0" err="1">
                <a:latin typeface="Century Gothic" panose="020B0502020202020204" pitchFamily="34" charset="0"/>
              </a:rPr>
              <a:t>komponen</a:t>
            </a:r>
            <a:r>
              <a:rPr lang="en-US" sz="2400" dirty="0">
                <a:latin typeface="Century Gothic" panose="020B0502020202020204" pitchFamily="34" charset="0"/>
              </a:rPr>
              <a:t> </a:t>
            </a:r>
            <a:r>
              <a:rPr lang="en-US" sz="2400" dirty="0" err="1">
                <a:latin typeface="Century Gothic" panose="020B0502020202020204" pitchFamily="34" charset="0"/>
              </a:rPr>
              <a:t>surat</a:t>
            </a:r>
            <a:r>
              <a:rPr lang="en-US" sz="2400" dirty="0">
                <a:latin typeface="Century Gothic" panose="020B0502020202020204" pitchFamily="34" charset="0"/>
              </a:rPr>
              <a:t> </a:t>
            </a:r>
            <a:r>
              <a:rPr lang="en-US" sz="2400" dirty="0" err="1">
                <a:latin typeface="Century Gothic" panose="020B0502020202020204" pitchFamily="34" charset="0"/>
              </a:rPr>
              <a:t>berharga</a:t>
            </a:r>
            <a:r>
              <a:rPr lang="en-US" sz="2400" dirty="0">
                <a:latin typeface="Century Gothic" panose="020B0502020202020204" pitchFamily="34" charset="0"/>
              </a:rPr>
              <a:t> yang </a:t>
            </a:r>
            <a:r>
              <a:rPr lang="en-US" sz="2400" dirty="0" err="1">
                <a:latin typeface="Century Gothic" panose="020B0502020202020204" pitchFamily="34" charset="0"/>
              </a:rPr>
              <a:t>diterbitkan</a:t>
            </a:r>
            <a:r>
              <a:rPr lang="en-US" sz="2400" dirty="0">
                <a:latin typeface="Century Gothic" panose="020B0502020202020204" pitchFamily="34" charset="0"/>
              </a:rPr>
              <a:t> bank </a:t>
            </a:r>
            <a:r>
              <a:rPr lang="en-US" sz="2400" dirty="0" err="1">
                <a:latin typeface="Century Gothic" panose="020B0502020202020204" pitchFamily="34" charset="0"/>
              </a:rPr>
              <a:t>dalam</a:t>
            </a:r>
            <a:r>
              <a:rPr lang="en-US" sz="2400" dirty="0">
                <a:latin typeface="Century Gothic" panose="020B0502020202020204" pitchFamily="34" charset="0"/>
              </a:rPr>
              <a:t> </a:t>
            </a:r>
            <a:r>
              <a:rPr lang="en-US" sz="2400" dirty="0" err="1">
                <a:latin typeface="Century Gothic" panose="020B0502020202020204" pitchFamily="34" charset="0"/>
              </a:rPr>
              <a:t>perhitungan</a:t>
            </a:r>
            <a:r>
              <a:rPr lang="en-US" sz="2400" dirty="0">
                <a:latin typeface="Century Gothic" panose="020B0502020202020204" pitchFamily="34" charset="0"/>
              </a:rPr>
              <a:t> </a:t>
            </a:r>
            <a:r>
              <a:rPr lang="en-US" sz="2400" i="1" dirty="0">
                <a:latin typeface="Century Gothic" panose="020B0502020202020204" pitchFamily="34" charset="0"/>
              </a:rPr>
              <a:t>loan to deposit ratio</a:t>
            </a:r>
            <a:r>
              <a:rPr lang="en-US" sz="2400" dirty="0">
                <a:latin typeface="Century Gothic" panose="020B0502020202020204" pitchFamily="34" charset="0"/>
              </a:rPr>
              <a:t> (LDR), </a:t>
            </a:r>
            <a:r>
              <a:rPr lang="en-US" sz="2400" dirty="0" err="1">
                <a:latin typeface="Century Gothic" panose="020B0502020202020204" pitchFamily="34" charset="0"/>
              </a:rPr>
              <a:t>sehingga</a:t>
            </a:r>
            <a:r>
              <a:rPr lang="en-US" sz="2400" dirty="0">
                <a:latin typeface="Century Gothic" panose="020B0502020202020204" pitchFamily="34" charset="0"/>
              </a:rPr>
              <a:t> formula LDR </a:t>
            </a:r>
            <a:r>
              <a:rPr lang="en-US" sz="2400" dirty="0" err="1">
                <a:latin typeface="Century Gothic" panose="020B0502020202020204" pitchFamily="34" charset="0"/>
              </a:rPr>
              <a:t>menjadi</a:t>
            </a:r>
            <a:r>
              <a:rPr lang="en-US" sz="2400" dirty="0">
                <a:latin typeface="Century Gothic" panose="020B0502020202020204" pitchFamily="34" charset="0"/>
              </a:rPr>
              <a:t> : </a:t>
            </a:r>
            <a:r>
              <a:rPr lang="en-US" sz="2400" b="1" dirty="0" err="1">
                <a:latin typeface="Century Gothic" panose="020B0502020202020204" pitchFamily="34" charset="0"/>
              </a:rPr>
              <a:t>Kredit</a:t>
            </a:r>
            <a:r>
              <a:rPr lang="en-US" sz="2400" b="1" dirty="0">
                <a:latin typeface="Century Gothic" panose="020B0502020202020204" pitchFamily="34" charset="0"/>
              </a:rPr>
              <a:t> / (DPK + Surat </a:t>
            </a:r>
            <a:r>
              <a:rPr lang="en-US" sz="2400" b="1" dirty="0" err="1">
                <a:latin typeface="Century Gothic" panose="020B0502020202020204" pitchFamily="34" charset="0"/>
              </a:rPr>
              <a:t>Berharga</a:t>
            </a:r>
            <a:r>
              <a:rPr lang="en-US" sz="2400" b="1" dirty="0">
                <a:latin typeface="Century Gothic" panose="020B0502020202020204" pitchFamily="34" charset="0"/>
              </a:rPr>
              <a:t> Yang </a:t>
            </a:r>
            <a:r>
              <a:rPr lang="en-US" sz="2400" b="1" dirty="0" err="1">
                <a:latin typeface="Century Gothic" panose="020B0502020202020204" pitchFamily="34" charset="0"/>
              </a:rPr>
              <a:t>diterbitkan</a:t>
            </a:r>
            <a:r>
              <a:rPr lang="en-US" sz="2400" b="1" dirty="0">
                <a:latin typeface="Century Gothic" panose="020B0502020202020204" pitchFamily="34" charset="0"/>
              </a:rPr>
              <a:t> Bank)</a:t>
            </a:r>
            <a:r>
              <a:rPr lang="en-US" sz="2400" dirty="0">
                <a:latin typeface="Century Gothic" panose="020B0502020202020204" pitchFamily="34" charset="0"/>
              </a:rPr>
              <a:t>.  </a:t>
            </a:r>
            <a:r>
              <a:rPr lang="en-US" sz="2400" dirty="0" smtClean="0">
                <a:latin typeface="Century Gothic" panose="020B0502020202020204" pitchFamily="34" charset="0"/>
              </a:rPr>
              <a:t> </a:t>
            </a:r>
            <a:r>
              <a:rPr lang="en-US" sz="2400" dirty="0">
                <a:latin typeface="Century Gothic" panose="020B0502020202020204" pitchFamily="34" charset="0"/>
              </a:rPr>
              <a:t>Batas </a:t>
            </a:r>
            <a:r>
              <a:rPr lang="en-US" sz="2400" dirty="0" err="1">
                <a:latin typeface="Century Gothic" panose="020B0502020202020204" pitchFamily="34" charset="0"/>
              </a:rPr>
              <a:t>bawah</a:t>
            </a:r>
            <a:r>
              <a:rPr lang="en-US" sz="2400" dirty="0">
                <a:latin typeface="Century Gothic" panose="020B0502020202020204" pitchFamily="34" charset="0"/>
              </a:rPr>
              <a:t> LFR Target </a:t>
            </a:r>
            <a:r>
              <a:rPr lang="en-US" sz="2400" dirty="0" err="1">
                <a:latin typeface="Century Gothic" panose="020B0502020202020204" pitchFamily="34" charset="0"/>
              </a:rPr>
              <a:t>sebesar</a:t>
            </a:r>
            <a:r>
              <a:rPr lang="en-US" sz="2400" dirty="0">
                <a:latin typeface="Century Gothic" panose="020B0502020202020204" pitchFamily="34" charset="0"/>
              </a:rPr>
              <a:t> </a:t>
            </a:r>
            <a:r>
              <a:rPr lang="en-US" sz="2400" dirty="0" smtClean="0">
                <a:latin typeface="Century Gothic" panose="020B0502020202020204" pitchFamily="34" charset="0"/>
              </a:rPr>
              <a:t>78% </a:t>
            </a:r>
            <a:r>
              <a:rPr lang="en-US" sz="2400" dirty="0" err="1" smtClean="0">
                <a:latin typeface="Century Gothic" panose="020B0502020202020204" pitchFamily="34" charset="0"/>
              </a:rPr>
              <a:t>dan</a:t>
            </a:r>
            <a:r>
              <a:rPr lang="en-US" sz="2400" dirty="0" smtClean="0">
                <a:latin typeface="Century Gothic" panose="020B0502020202020204" pitchFamily="34" charset="0"/>
              </a:rPr>
              <a:t> Batas </a:t>
            </a:r>
            <a:r>
              <a:rPr lang="en-US" sz="2400" dirty="0" err="1">
                <a:latin typeface="Century Gothic" panose="020B0502020202020204" pitchFamily="34" charset="0"/>
              </a:rPr>
              <a:t>atas</a:t>
            </a:r>
            <a:r>
              <a:rPr lang="en-US" sz="2400" dirty="0">
                <a:latin typeface="Century Gothic" panose="020B0502020202020204" pitchFamily="34" charset="0"/>
              </a:rPr>
              <a:t> LFR Target </a:t>
            </a:r>
            <a:r>
              <a:rPr lang="en-US" sz="2400" dirty="0" err="1">
                <a:latin typeface="Century Gothic" panose="020B0502020202020204" pitchFamily="34" charset="0"/>
              </a:rPr>
              <a:t>sebesar</a:t>
            </a:r>
            <a:r>
              <a:rPr lang="en-US" sz="2400" dirty="0">
                <a:latin typeface="Century Gothic" panose="020B0502020202020204" pitchFamily="34" charset="0"/>
              </a:rPr>
              <a:t> 92%.</a:t>
            </a:r>
          </a:p>
          <a:p>
            <a:pPr algn="just"/>
            <a:endParaRPr lang="en-US" sz="2400" dirty="0">
              <a:latin typeface="Century Gothic" panose="020B0502020202020204" pitchFamily="34" charset="0"/>
            </a:endParaRPr>
          </a:p>
        </p:txBody>
      </p:sp>
    </p:spTree>
    <p:extLst>
      <p:ext uri="{BB962C8B-B14F-4D97-AF65-F5344CB8AC3E}">
        <p14:creationId xmlns="" xmlns:p14="http://schemas.microsoft.com/office/powerpoint/2010/main" val="2486928642"/>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69848" y="370332"/>
            <a:ext cx="10058400" cy="963168"/>
          </a:xfrm>
        </p:spPr>
        <p:txBody>
          <a:bodyPr>
            <a:normAutofit/>
          </a:bodyPr>
          <a:lstStyle/>
          <a:p>
            <a:pPr algn="ctr"/>
            <a:r>
              <a:rPr lang="en-US" sz="3200" dirty="0"/>
              <a:t>Capital Adequacy Ratio </a:t>
            </a:r>
          </a:p>
        </p:txBody>
      </p:sp>
      <p:sp>
        <p:nvSpPr>
          <p:cNvPr id="3" name="Content Placeholder 2"/>
          <p:cNvSpPr>
            <a:spLocks noGrp="1"/>
          </p:cNvSpPr>
          <p:nvPr>
            <p:ph idx="1"/>
          </p:nvPr>
        </p:nvSpPr>
        <p:spPr>
          <a:xfrm>
            <a:off x="819150" y="1371600"/>
            <a:ext cx="10591800" cy="4591050"/>
          </a:xfrm>
        </p:spPr>
        <p:txBody>
          <a:bodyPr>
            <a:noAutofit/>
          </a:bodyPr>
          <a:lstStyle/>
          <a:p>
            <a:pPr algn="just"/>
            <a:r>
              <a:rPr lang="id-ID" sz="2400" dirty="0" smtClean="0">
                <a:latin typeface="Century Gothic" pitchFamily="34" charset="0"/>
              </a:rPr>
              <a:t>Modal merupakan  faktor utama bagi suatu bank untuk dapat mengembangkan pertumbuhan usahanya</a:t>
            </a:r>
          </a:p>
          <a:p>
            <a:pPr algn="just"/>
            <a:r>
              <a:rPr lang="id-ID" sz="2400" dirty="0" smtClean="0">
                <a:latin typeface="Century Gothic" pitchFamily="34" charset="0"/>
              </a:rPr>
              <a:t>Pemenuhan kebutuhan Rasio Modal Minimal Bank atau dikenal CAR ditentukan oleh OJK sbb :</a:t>
            </a:r>
          </a:p>
          <a:p>
            <a:pPr marL="620713" indent="-182563" algn="just">
              <a:buFont typeface="Courier New" pitchFamily="49" charset="0"/>
              <a:buChar char="o"/>
            </a:pPr>
            <a:r>
              <a:rPr lang="id-ID" sz="2400" dirty="0" smtClean="0">
                <a:latin typeface="Century Gothic" pitchFamily="34" charset="0"/>
              </a:rPr>
              <a:t>8% (delapan persen) dari Aset Tertimbang Menurut Risiko (ATMR) bagi Bank dengan profil risiko Peringkat 1</a:t>
            </a:r>
          </a:p>
          <a:p>
            <a:pPr marL="620713" indent="-182563" algn="just">
              <a:buFont typeface="Courier New" pitchFamily="49" charset="0"/>
              <a:buChar char="o"/>
            </a:pPr>
            <a:r>
              <a:rPr lang="id-ID" sz="2400" dirty="0" smtClean="0">
                <a:latin typeface="Century Gothic" pitchFamily="34" charset="0"/>
              </a:rPr>
              <a:t>9% (sembilan persen) sampai dengan kurang dari 10% (sepuluh persen) dari ATMR bagi Bank dengan profil risiko Peringkat 2</a:t>
            </a:r>
          </a:p>
          <a:p>
            <a:pPr marL="620713" indent="-182563" algn="just">
              <a:buFont typeface="Courier New" pitchFamily="49" charset="0"/>
              <a:buChar char="o"/>
            </a:pPr>
            <a:r>
              <a:rPr lang="id-ID" sz="2400" dirty="0" smtClean="0">
                <a:latin typeface="Century Gothic" pitchFamily="34" charset="0"/>
              </a:rPr>
              <a:t>10% (sepuluh persen) sampai dengan kurang dari 11% (sebelas persen) dari ATMR bagi Bank dengan profil risiko Peringkat 3</a:t>
            </a:r>
          </a:p>
          <a:p>
            <a:pPr marL="620713" indent="-182563" algn="just">
              <a:buFont typeface="Courier New" pitchFamily="49" charset="0"/>
              <a:buChar char="o"/>
            </a:pPr>
            <a:r>
              <a:rPr lang="id-ID" sz="2400" dirty="0" smtClean="0">
                <a:latin typeface="Century Gothic" pitchFamily="34" charset="0"/>
              </a:rPr>
              <a:t>11% (sebelas persen) sampai dengan 14% (empat belas persen) dari ATMR bagi Bank dengan profil risiko Peringkat 4 atau Peringkat 5.</a:t>
            </a:r>
            <a:endParaRPr lang="en-US" sz="2400" dirty="0">
              <a:latin typeface="Century Gothic" pitchFamily="34" charset="0"/>
            </a:endParaRPr>
          </a:p>
        </p:txBody>
      </p:sp>
    </p:spTree>
    <p:extLst>
      <p:ext uri="{BB962C8B-B14F-4D97-AF65-F5344CB8AC3E}">
        <p14:creationId xmlns="" xmlns:p14="http://schemas.microsoft.com/office/powerpoint/2010/main" val="3829237910"/>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69848" y="332232"/>
            <a:ext cx="10058400" cy="810768"/>
          </a:xfrm>
        </p:spPr>
        <p:txBody>
          <a:bodyPr>
            <a:normAutofit/>
          </a:bodyPr>
          <a:lstStyle/>
          <a:p>
            <a:pPr algn="ctr"/>
            <a:r>
              <a:rPr lang="en-US" sz="3200" dirty="0" smtClean="0"/>
              <a:t>Capital Adequacy Ratio </a:t>
            </a:r>
            <a:endParaRPr lang="id-ID" sz="3200" dirty="0"/>
          </a:p>
        </p:txBody>
      </p:sp>
      <p:sp>
        <p:nvSpPr>
          <p:cNvPr id="3" name="Content Placeholder 2"/>
          <p:cNvSpPr>
            <a:spLocks noGrp="1"/>
          </p:cNvSpPr>
          <p:nvPr>
            <p:ph idx="1"/>
          </p:nvPr>
        </p:nvSpPr>
        <p:spPr>
          <a:xfrm>
            <a:off x="1069848" y="1207008"/>
            <a:ext cx="10058400" cy="4050792"/>
          </a:xfrm>
        </p:spPr>
        <p:txBody>
          <a:bodyPr>
            <a:noAutofit/>
          </a:bodyPr>
          <a:lstStyle/>
          <a:p>
            <a:pPr algn="just"/>
            <a:r>
              <a:rPr lang="id-ID" sz="2400" dirty="0" smtClean="0">
                <a:latin typeface="Century Gothic" pitchFamily="34" charset="0"/>
              </a:rPr>
              <a:t>Selain kewajiban penyediaan modal minimum sesuai profil risiko. Bank wajib membentuk tambahan modal sebagai penyangga (</a:t>
            </a:r>
            <a:r>
              <a:rPr lang="id-ID" sz="2400" i="1" dirty="0" smtClean="0">
                <a:latin typeface="Century Gothic" pitchFamily="34" charset="0"/>
              </a:rPr>
              <a:t>buffer</a:t>
            </a:r>
            <a:r>
              <a:rPr lang="id-ID" sz="2400" dirty="0" smtClean="0">
                <a:latin typeface="Century Gothic" pitchFamily="34" charset="0"/>
              </a:rPr>
              <a:t>) sesuai kriteria yang diatur dalam Peraturan Otoritas Jasa Keuangan ini, yaitu :</a:t>
            </a:r>
          </a:p>
          <a:p>
            <a:pPr marL="392113" indent="-182563" algn="just">
              <a:buFont typeface="Courier New" pitchFamily="49" charset="0"/>
              <a:buChar char="o"/>
            </a:pPr>
            <a:r>
              <a:rPr lang="id-ID" sz="2400" i="1" dirty="0" smtClean="0">
                <a:latin typeface="Century Gothic" pitchFamily="34" charset="0"/>
              </a:rPr>
              <a:t>Capital Conservation Buffer </a:t>
            </a:r>
            <a:r>
              <a:rPr lang="id-ID" sz="2400" dirty="0" smtClean="0">
                <a:latin typeface="Century Gothic" pitchFamily="34" charset="0"/>
              </a:rPr>
              <a:t>ditetapkan sebesar 2,5% dari ATMR</a:t>
            </a:r>
          </a:p>
          <a:p>
            <a:pPr marL="392113" indent="-182563" algn="just">
              <a:buFont typeface="Courier New" pitchFamily="49" charset="0"/>
              <a:buChar char="o"/>
            </a:pPr>
            <a:r>
              <a:rPr lang="id-ID" sz="2400" i="1" dirty="0" smtClean="0">
                <a:latin typeface="Century Gothic" pitchFamily="34" charset="0"/>
              </a:rPr>
              <a:t>Countercyclical Buffer</a:t>
            </a:r>
            <a:r>
              <a:rPr lang="id-ID" sz="2400" dirty="0" smtClean="0">
                <a:latin typeface="Century Gothic" pitchFamily="34" charset="0"/>
              </a:rPr>
              <a:t> ditetapkan dalam kisaran sebesar 0% (nol persen) sampai dengan 2,5% dari ATMR</a:t>
            </a:r>
          </a:p>
          <a:p>
            <a:pPr marL="392113" indent="-182563" algn="just">
              <a:buFont typeface="Courier New" pitchFamily="49" charset="0"/>
              <a:buChar char="o"/>
            </a:pPr>
            <a:r>
              <a:rPr lang="id-ID" sz="2400" i="1" dirty="0" smtClean="0">
                <a:latin typeface="Century Gothic" pitchFamily="34" charset="0"/>
              </a:rPr>
              <a:t>Capital Surcharge </a:t>
            </a:r>
            <a:r>
              <a:rPr lang="id-ID" sz="2400" dirty="0" smtClean="0">
                <a:latin typeface="Century Gothic" pitchFamily="34" charset="0"/>
              </a:rPr>
              <a:t>ditetapkan dalam kisaran sebesar 1% (satu persen) sampai dengan 2,5% dari ATMR.</a:t>
            </a:r>
          </a:p>
          <a:p>
            <a:pPr marL="392113" indent="-182563" algn="just">
              <a:buFont typeface="Courier New" pitchFamily="49" charset="0"/>
              <a:buChar char="o"/>
            </a:pPr>
            <a:endParaRPr lang="id-ID" sz="2400" dirty="0" smtClean="0">
              <a:latin typeface="Century Gothic" pitchFamily="34" charset="0"/>
            </a:endParaRPr>
          </a:p>
          <a:p>
            <a:pPr marL="392113" indent="-182563" algn="just">
              <a:buFont typeface="Courier New" pitchFamily="49" charset="0"/>
              <a:buChar char="o"/>
            </a:pPr>
            <a:endParaRPr lang="id-ID" sz="2400" dirty="0">
              <a:latin typeface="Century Gothic" pitchFamily="34" charset="0"/>
            </a:endParaRPr>
          </a:p>
        </p:txBody>
      </p:sp>
      <p:pic>
        <p:nvPicPr>
          <p:cNvPr id="1027" name="Picture 3"/>
          <p:cNvPicPr>
            <a:picLocks noChangeAspect="1" noChangeArrowheads="1"/>
          </p:cNvPicPr>
          <p:nvPr/>
        </p:nvPicPr>
        <p:blipFill>
          <a:blip r:embed="rId2"/>
          <a:srcRect/>
          <a:stretch>
            <a:fillRect/>
          </a:stretch>
        </p:blipFill>
        <p:spPr bwMode="auto">
          <a:xfrm>
            <a:off x="3181350" y="4886324"/>
            <a:ext cx="6090202" cy="1228725"/>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69848" y="294132"/>
            <a:ext cx="10058400" cy="906018"/>
          </a:xfrm>
        </p:spPr>
        <p:txBody>
          <a:bodyPr>
            <a:normAutofit/>
          </a:bodyPr>
          <a:lstStyle/>
          <a:p>
            <a:pPr algn="ctr"/>
            <a:r>
              <a:rPr lang="en-US" sz="3200" dirty="0" smtClean="0"/>
              <a:t>Legal Lending Limit</a:t>
            </a:r>
            <a:endParaRPr lang="id-ID" sz="3200" dirty="0"/>
          </a:p>
        </p:txBody>
      </p:sp>
      <p:sp>
        <p:nvSpPr>
          <p:cNvPr id="3" name="Content Placeholder 2"/>
          <p:cNvSpPr>
            <a:spLocks noGrp="1"/>
          </p:cNvSpPr>
          <p:nvPr>
            <p:ph idx="1"/>
          </p:nvPr>
        </p:nvSpPr>
        <p:spPr>
          <a:xfrm>
            <a:off x="1050798" y="1123950"/>
            <a:ext cx="10058400" cy="4762500"/>
          </a:xfrm>
        </p:spPr>
        <p:txBody>
          <a:bodyPr>
            <a:normAutofit/>
          </a:bodyPr>
          <a:lstStyle/>
          <a:p>
            <a:pPr algn="just">
              <a:lnSpc>
                <a:spcPct val="100000"/>
              </a:lnSpc>
            </a:pPr>
            <a:r>
              <a:rPr lang="id-ID" sz="2400" dirty="0" smtClean="0">
                <a:latin typeface="Century Gothic" pitchFamily="34" charset="0"/>
              </a:rPr>
              <a:t>Faktor Permodalan (</a:t>
            </a:r>
            <a:r>
              <a:rPr lang="id-ID" sz="2400" i="1" dirty="0" smtClean="0">
                <a:latin typeface="Century Gothic" pitchFamily="34" charset="0"/>
              </a:rPr>
              <a:t>Capital</a:t>
            </a:r>
            <a:r>
              <a:rPr lang="id-ID" sz="2400" dirty="0" smtClean="0">
                <a:latin typeface="Century Gothic" pitchFamily="34" charset="0"/>
              </a:rPr>
              <a:t>), Kualitas Aktiva Produktif (</a:t>
            </a:r>
            <a:r>
              <a:rPr lang="id-ID" sz="2400" i="1" dirty="0" smtClean="0">
                <a:latin typeface="Century Gothic" pitchFamily="34" charset="0"/>
              </a:rPr>
              <a:t>Asset</a:t>
            </a:r>
            <a:r>
              <a:rPr lang="id-ID" sz="2400" dirty="0" smtClean="0">
                <a:latin typeface="Century Gothic" pitchFamily="34" charset="0"/>
              </a:rPr>
              <a:t>), Manajemen, Rentabilitas (</a:t>
            </a:r>
            <a:r>
              <a:rPr lang="id-ID" sz="2400" i="1" dirty="0" smtClean="0">
                <a:latin typeface="Century Gothic" pitchFamily="34" charset="0"/>
              </a:rPr>
              <a:t>Earning</a:t>
            </a:r>
            <a:r>
              <a:rPr lang="id-ID" sz="2400" dirty="0" smtClean="0">
                <a:latin typeface="Century Gothic" pitchFamily="34" charset="0"/>
              </a:rPr>
              <a:t>) dan Likuiditas. Analisis ini dikenal dengan istilah Analisis CAMEL.</a:t>
            </a:r>
          </a:p>
          <a:p>
            <a:pPr marL="392113" indent="-182563" algn="just">
              <a:lnSpc>
                <a:spcPct val="100000"/>
              </a:lnSpc>
              <a:buNone/>
            </a:pPr>
            <a:endParaRPr lang="id-ID" sz="2400" dirty="0">
              <a:latin typeface="Century Gothic" pitchFamily="34" charset="0"/>
            </a:endParaRPr>
          </a:p>
        </p:txBody>
      </p:sp>
      <p:pic>
        <p:nvPicPr>
          <p:cNvPr id="8194" name="Picture 2"/>
          <p:cNvPicPr>
            <a:picLocks noChangeAspect="1" noChangeArrowheads="1"/>
          </p:cNvPicPr>
          <p:nvPr/>
        </p:nvPicPr>
        <p:blipFill>
          <a:blip r:embed="rId2"/>
          <a:srcRect/>
          <a:stretch>
            <a:fillRect/>
          </a:stretch>
        </p:blipFill>
        <p:spPr bwMode="auto">
          <a:xfrm>
            <a:off x="2819400" y="2971266"/>
            <a:ext cx="6496050" cy="3581934"/>
          </a:xfrm>
          <a:prstGeom prst="rect">
            <a:avLst/>
          </a:prstGeom>
          <a:noFill/>
          <a:ln w="9525">
            <a:noFill/>
            <a:miter lim="800000"/>
            <a:headEnd/>
            <a:tailEnd/>
          </a:ln>
          <a:effectLst/>
        </p:spPr>
      </p:pic>
      <p:sp>
        <p:nvSpPr>
          <p:cNvPr id="5" name="Rectangle 4"/>
          <p:cNvSpPr/>
          <p:nvPr/>
        </p:nvSpPr>
        <p:spPr>
          <a:xfrm>
            <a:off x="2821287" y="2387084"/>
            <a:ext cx="6712094" cy="461665"/>
          </a:xfrm>
          <a:prstGeom prst="rect">
            <a:avLst/>
          </a:prstGeom>
        </p:spPr>
        <p:txBody>
          <a:bodyPr wrap="none">
            <a:spAutoFit/>
          </a:bodyPr>
          <a:lstStyle/>
          <a:p>
            <a:r>
              <a:rPr lang="id-ID" sz="2400" dirty="0" smtClean="0">
                <a:latin typeface="Century Gothic" pitchFamily="34" charset="0"/>
              </a:rPr>
              <a:t>Bobot Faktor Penilaian Bank Umum dan BPR</a:t>
            </a:r>
            <a:endParaRPr lang="id-ID" sz="2400" dirty="0">
              <a:latin typeface="Century Gothic" pitchFamily="34" charset="0"/>
            </a:endParaRP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88898" y="275082"/>
            <a:ext cx="10058400" cy="696468"/>
          </a:xfrm>
        </p:spPr>
        <p:txBody>
          <a:bodyPr>
            <a:normAutofit/>
          </a:bodyPr>
          <a:lstStyle/>
          <a:p>
            <a:pPr algn="ctr"/>
            <a:r>
              <a:rPr lang="en-US" sz="3200" dirty="0" smtClean="0"/>
              <a:t>Legal Lending Limit</a:t>
            </a:r>
            <a:endParaRPr lang="id-ID" sz="3200" dirty="0"/>
          </a:p>
        </p:txBody>
      </p:sp>
      <p:sp>
        <p:nvSpPr>
          <p:cNvPr id="3" name="Content Placeholder 2"/>
          <p:cNvSpPr>
            <a:spLocks noGrp="1"/>
          </p:cNvSpPr>
          <p:nvPr>
            <p:ph idx="1"/>
          </p:nvPr>
        </p:nvSpPr>
        <p:spPr>
          <a:xfrm>
            <a:off x="1069848" y="1162050"/>
            <a:ext cx="10058400" cy="5010150"/>
          </a:xfrm>
        </p:spPr>
        <p:txBody>
          <a:bodyPr>
            <a:normAutofit/>
          </a:bodyPr>
          <a:lstStyle/>
          <a:p>
            <a:pPr marL="277813" indent="-277813" algn="just">
              <a:lnSpc>
                <a:spcPct val="100000"/>
              </a:lnSpc>
              <a:buNone/>
            </a:pPr>
            <a:r>
              <a:rPr lang="id-ID" sz="2400" dirty="0" smtClean="0">
                <a:latin typeface="Century Gothic" pitchFamily="34" charset="0"/>
              </a:rPr>
              <a:t>1</a:t>
            </a:r>
            <a:r>
              <a:rPr lang="id-ID" sz="2400" b="1" dirty="0" smtClean="0">
                <a:latin typeface="Century Gothic" pitchFamily="34" charset="0"/>
              </a:rPr>
              <a:t>. Aspek permodalan</a:t>
            </a:r>
            <a:r>
              <a:rPr lang="id-ID" sz="2400" dirty="0" smtClean="0">
                <a:latin typeface="Century Gothic" pitchFamily="34" charset="0"/>
              </a:rPr>
              <a:t>, dimana aspek ini menilai permodalan yang dimiliki bank yang didasarkan kepada kewajiban penyediaan modal minimum bank. Penilaian tersebut didasarkan paa CAR (</a:t>
            </a:r>
            <a:r>
              <a:rPr lang="id-ID" sz="2400" i="1" dirty="0" smtClean="0">
                <a:latin typeface="Century Gothic" pitchFamily="34" charset="0"/>
              </a:rPr>
              <a:t>Capital Adequacy Ratio</a:t>
            </a:r>
            <a:r>
              <a:rPr lang="id-ID" sz="2400" dirty="0" smtClean="0">
                <a:latin typeface="Century Gothic" pitchFamily="34" charset="0"/>
              </a:rPr>
              <a:t>) yang ditetapkan BI, yaitu perbandingan antara Modal dengan Aktiva Tertimbang Menurut Resiko.</a:t>
            </a:r>
          </a:p>
          <a:p>
            <a:pPr marL="277813" indent="-277813" algn="just">
              <a:lnSpc>
                <a:spcPct val="100000"/>
              </a:lnSpc>
              <a:buNone/>
            </a:pPr>
            <a:endParaRPr lang="id-ID" sz="2400" dirty="0"/>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88898" y="294132"/>
            <a:ext cx="10058400" cy="886968"/>
          </a:xfrm>
        </p:spPr>
        <p:txBody>
          <a:bodyPr>
            <a:normAutofit/>
          </a:bodyPr>
          <a:lstStyle/>
          <a:p>
            <a:pPr algn="ctr"/>
            <a:r>
              <a:rPr lang="en-US" sz="3200" dirty="0" smtClean="0"/>
              <a:t>Legal Lending Limit</a:t>
            </a:r>
            <a:endParaRPr lang="id-ID" sz="3200" dirty="0"/>
          </a:p>
        </p:txBody>
      </p:sp>
      <p:sp>
        <p:nvSpPr>
          <p:cNvPr id="3" name="Content Placeholder 2"/>
          <p:cNvSpPr>
            <a:spLocks noGrp="1"/>
          </p:cNvSpPr>
          <p:nvPr>
            <p:ph idx="1"/>
          </p:nvPr>
        </p:nvSpPr>
        <p:spPr>
          <a:xfrm>
            <a:off x="914400" y="1352550"/>
            <a:ext cx="10477500" cy="4819650"/>
          </a:xfrm>
        </p:spPr>
        <p:txBody>
          <a:bodyPr>
            <a:noAutofit/>
          </a:bodyPr>
          <a:lstStyle/>
          <a:p>
            <a:pPr marL="628650" indent="-400050" algn="just">
              <a:lnSpc>
                <a:spcPct val="100000"/>
              </a:lnSpc>
              <a:buNone/>
            </a:pPr>
            <a:r>
              <a:rPr lang="id-ID" sz="2400" dirty="0" smtClean="0">
                <a:latin typeface="Century Gothic" pitchFamily="34" charset="0"/>
              </a:rPr>
              <a:t>2. </a:t>
            </a:r>
            <a:r>
              <a:rPr lang="id-ID" sz="2400" b="1" dirty="0" smtClean="0">
                <a:latin typeface="Century Gothic" pitchFamily="34" charset="0"/>
              </a:rPr>
              <a:t>Aspek Aktiva produktif  </a:t>
            </a:r>
            <a:r>
              <a:rPr lang="id-ID" sz="2400" dirty="0" smtClean="0">
                <a:latin typeface="Century Gothic" pitchFamily="34" charset="0"/>
              </a:rPr>
              <a:t>sering disebut dengan Earning Assets adalah semua aktiva yang dimiliki oleh bank dengan maksud untuk dapat memperoleh penghasilan sesuai dengan fungsinya. Ada empat macam jenis aktiva produktif yaitu :</a:t>
            </a:r>
          </a:p>
          <a:p>
            <a:pPr marL="1143000" indent="-457200" algn="just">
              <a:lnSpc>
                <a:spcPct val="100000"/>
              </a:lnSpc>
              <a:buFont typeface="+mj-lt"/>
              <a:buAutoNum type="alphaLcPeriod"/>
            </a:pPr>
            <a:r>
              <a:rPr lang="id-ID" sz="2400" dirty="0" smtClean="0">
                <a:latin typeface="Century Gothic" pitchFamily="34" charset="0"/>
              </a:rPr>
              <a:t>Kredit yang diberikan</a:t>
            </a:r>
          </a:p>
          <a:p>
            <a:pPr marL="1143000" indent="-457200" algn="just">
              <a:lnSpc>
                <a:spcPct val="100000"/>
              </a:lnSpc>
              <a:buFont typeface="+mj-lt"/>
              <a:buAutoNum type="alphaLcPeriod"/>
            </a:pPr>
            <a:r>
              <a:rPr lang="id-ID" sz="2400" dirty="0" smtClean="0">
                <a:latin typeface="Century Gothic" pitchFamily="34" charset="0"/>
              </a:rPr>
              <a:t>Surat berharga</a:t>
            </a:r>
          </a:p>
          <a:p>
            <a:pPr marL="1143000" indent="-457200" algn="just">
              <a:lnSpc>
                <a:spcPct val="100000"/>
              </a:lnSpc>
              <a:buFont typeface="+mj-lt"/>
              <a:buAutoNum type="alphaLcPeriod"/>
            </a:pPr>
            <a:r>
              <a:rPr lang="id-ID" sz="2400" dirty="0" smtClean="0">
                <a:latin typeface="Century Gothic" pitchFamily="34" charset="0"/>
              </a:rPr>
              <a:t>Penempatan dana pada bank lain</a:t>
            </a:r>
          </a:p>
          <a:p>
            <a:pPr marL="1143000" indent="-457200" algn="just">
              <a:lnSpc>
                <a:spcPct val="100000"/>
              </a:lnSpc>
              <a:buFont typeface="+mj-lt"/>
              <a:buAutoNum type="alphaLcPeriod"/>
            </a:pPr>
            <a:r>
              <a:rPr lang="id-ID" sz="2400" dirty="0" smtClean="0">
                <a:latin typeface="Century Gothic" pitchFamily="34" charset="0"/>
              </a:rPr>
              <a:t>Penyertaan</a:t>
            </a:r>
          </a:p>
          <a:p>
            <a:pPr marL="0" indent="0" algn="just">
              <a:lnSpc>
                <a:spcPct val="100000"/>
              </a:lnSpc>
              <a:buNone/>
            </a:pPr>
            <a:endParaRPr lang="id-ID" sz="2400" dirty="0">
              <a:latin typeface="Century Gothic" pitchFamily="34" charset="0"/>
            </a:endParaRP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69848" y="484632"/>
            <a:ext cx="10058400" cy="715518"/>
          </a:xfrm>
        </p:spPr>
        <p:txBody>
          <a:bodyPr>
            <a:normAutofit/>
          </a:bodyPr>
          <a:lstStyle/>
          <a:p>
            <a:pPr algn="ctr"/>
            <a:r>
              <a:rPr lang="en-US" sz="3200" dirty="0" smtClean="0"/>
              <a:t>Legal Lending Limit</a:t>
            </a:r>
            <a:endParaRPr lang="id-ID" sz="3200" dirty="0"/>
          </a:p>
        </p:txBody>
      </p:sp>
      <p:sp>
        <p:nvSpPr>
          <p:cNvPr id="3" name="Content Placeholder 2"/>
          <p:cNvSpPr>
            <a:spLocks noGrp="1"/>
          </p:cNvSpPr>
          <p:nvPr>
            <p:ph idx="1"/>
          </p:nvPr>
        </p:nvSpPr>
        <p:spPr>
          <a:xfrm>
            <a:off x="1069848" y="1485900"/>
            <a:ext cx="10058400" cy="4838700"/>
          </a:xfrm>
        </p:spPr>
        <p:txBody>
          <a:bodyPr>
            <a:normAutofit/>
          </a:bodyPr>
          <a:lstStyle/>
          <a:p>
            <a:pPr marL="11113" indent="-11113" algn="just">
              <a:lnSpc>
                <a:spcPct val="100000"/>
              </a:lnSpc>
              <a:buNone/>
            </a:pPr>
            <a:r>
              <a:rPr lang="id-ID" sz="2400" dirty="0" smtClean="0">
                <a:latin typeface="Century Gothic" pitchFamily="34" charset="0"/>
              </a:rPr>
              <a:t>Penilaian terhadap Kualitas Aktiva Produktif di dalam ketentuan perbankan di Indonesia didasarkan pada dua rasio yaitu:</a:t>
            </a:r>
          </a:p>
          <a:p>
            <a:pPr marL="334963" indent="-334963" algn="just">
              <a:lnSpc>
                <a:spcPct val="100000"/>
              </a:lnSpc>
              <a:buNone/>
            </a:pPr>
            <a:r>
              <a:rPr lang="id-ID" sz="2400" dirty="0" smtClean="0">
                <a:latin typeface="Century Gothic" pitchFamily="34" charset="0"/>
              </a:rPr>
              <a:t>1. </a:t>
            </a:r>
            <a:r>
              <a:rPr lang="id-ID" sz="2400" b="1" dirty="0" smtClean="0">
                <a:latin typeface="Century Gothic" pitchFamily="34" charset="0"/>
              </a:rPr>
              <a:t>Rasio KAP atau Rasio Kualitas Aktiva Produktif </a:t>
            </a:r>
            <a:r>
              <a:rPr lang="id-ID" sz="2400" dirty="0" smtClean="0">
                <a:latin typeface="Century Gothic" pitchFamily="34" charset="0"/>
              </a:rPr>
              <a:t>adalah rasio yang digunakan untuk menghitung perbandingan antara Aktiva Produktif yang Diklasifikasikan (APYD) berdasarkan ketentuan yang berlaku terhadap total Aktiva Produkif (AP)</a:t>
            </a:r>
          </a:p>
          <a:p>
            <a:pPr marL="11113" indent="-11113" algn="just">
              <a:lnSpc>
                <a:spcPct val="100000"/>
              </a:lnSpc>
              <a:buNone/>
            </a:pPr>
            <a:endParaRPr lang="id-ID" sz="2400" dirty="0">
              <a:latin typeface="Century Gothic" pitchFamily="34" charset="0"/>
            </a:endParaRPr>
          </a:p>
        </p:txBody>
      </p:sp>
      <p:pic>
        <p:nvPicPr>
          <p:cNvPr id="2051" name="Picture 3"/>
          <p:cNvPicPr>
            <a:picLocks noChangeAspect="1" noChangeArrowheads="1"/>
          </p:cNvPicPr>
          <p:nvPr/>
        </p:nvPicPr>
        <p:blipFill>
          <a:blip r:embed="rId2"/>
          <a:srcRect/>
          <a:stretch>
            <a:fillRect/>
          </a:stretch>
        </p:blipFill>
        <p:spPr bwMode="auto">
          <a:xfrm>
            <a:off x="2252663" y="3786188"/>
            <a:ext cx="8358187" cy="1047243"/>
          </a:xfrm>
          <a:prstGeom prst="rect">
            <a:avLst/>
          </a:prstGeom>
          <a:noFill/>
          <a:ln w="9525">
            <a:noFill/>
            <a:miter lim="800000"/>
            <a:headEnd/>
            <a:tailEnd/>
          </a:ln>
          <a:effectLst/>
        </p:spPr>
      </p:pic>
      <p:sp>
        <p:nvSpPr>
          <p:cNvPr id="6" name="Rectangle 5"/>
          <p:cNvSpPr/>
          <p:nvPr/>
        </p:nvSpPr>
        <p:spPr>
          <a:xfrm>
            <a:off x="1466850" y="4924336"/>
            <a:ext cx="9525000" cy="1200329"/>
          </a:xfrm>
          <a:prstGeom prst="rect">
            <a:avLst/>
          </a:prstGeom>
        </p:spPr>
        <p:txBody>
          <a:bodyPr wrap="square">
            <a:spAutoFit/>
          </a:bodyPr>
          <a:lstStyle/>
          <a:p>
            <a:pPr algn="just"/>
            <a:r>
              <a:rPr lang="id-ID" sz="2400" dirty="0" smtClean="0">
                <a:latin typeface="Century Gothic" pitchFamily="34" charset="0"/>
              </a:rPr>
              <a:t>Rasio KAP berfungsi untuk mengetahui perbandingan antara aktiva produktif yang dikategorikan kurang lancar, diragukan, dan macet terhadap total seluruh aktiva produktif</a:t>
            </a:r>
            <a:endParaRPr lang="id-ID" sz="2400" dirty="0">
              <a:latin typeface="Century Gothic" pitchFamily="34" charset="0"/>
            </a:endParaRP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69848" y="313182"/>
            <a:ext cx="10058400" cy="867918"/>
          </a:xfrm>
        </p:spPr>
        <p:txBody>
          <a:bodyPr>
            <a:normAutofit/>
          </a:bodyPr>
          <a:lstStyle/>
          <a:p>
            <a:pPr algn="ctr"/>
            <a:r>
              <a:rPr lang="en-US" sz="3200" dirty="0" smtClean="0"/>
              <a:t>Legal Lending Limit</a:t>
            </a:r>
            <a:endParaRPr lang="id-ID" sz="3200" dirty="0"/>
          </a:p>
        </p:txBody>
      </p:sp>
      <p:sp>
        <p:nvSpPr>
          <p:cNvPr id="3" name="Content Placeholder 2"/>
          <p:cNvSpPr>
            <a:spLocks noGrp="1"/>
          </p:cNvSpPr>
          <p:nvPr>
            <p:ph idx="1"/>
          </p:nvPr>
        </p:nvSpPr>
        <p:spPr>
          <a:xfrm>
            <a:off x="723900" y="1181100"/>
            <a:ext cx="10820400" cy="4743450"/>
          </a:xfrm>
        </p:spPr>
        <p:txBody>
          <a:bodyPr>
            <a:normAutofit/>
          </a:bodyPr>
          <a:lstStyle/>
          <a:p>
            <a:pPr marL="914400" indent="-457200">
              <a:lnSpc>
                <a:spcPct val="100000"/>
              </a:lnSpc>
              <a:buNone/>
            </a:pPr>
            <a:r>
              <a:rPr lang="id-ID" sz="2400" dirty="0" smtClean="0">
                <a:latin typeface="Century Gothic" pitchFamily="34" charset="0"/>
              </a:rPr>
              <a:t>Aktiva produktif yang diklasifikasikan ditetapkan sebagai berikut:</a:t>
            </a:r>
          </a:p>
          <a:p>
            <a:pPr marL="914400" indent="-457200">
              <a:lnSpc>
                <a:spcPct val="100000"/>
              </a:lnSpc>
              <a:buClr>
                <a:schemeClr val="tx1"/>
              </a:buClr>
              <a:buFont typeface="+mj-lt"/>
              <a:buAutoNum type="alphaLcPeriod"/>
            </a:pPr>
            <a:r>
              <a:rPr lang="id-ID" sz="2400" dirty="0" smtClean="0">
                <a:latin typeface="Century Gothic" pitchFamily="34" charset="0"/>
              </a:rPr>
              <a:t> 50% dari Aktiva Produktif yang digolongkan Kurang Lancar </a:t>
            </a:r>
          </a:p>
          <a:p>
            <a:pPr marL="914400" indent="-457200">
              <a:lnSpc>
                <a:spcPct val="100000"/>
              </a:lnSpc>
              <a:buClr>
                <a:schemeClr val="tx1"/>
              </a:buClr>
              <a:buFont typeface="+mj-lt"/>
              <a:buAutoNum type="alphaLcPeriod"/>
            </a:pPr>
            <a:r>
              <a:rPr lang="id-ID" sz="2400" dirty="0" smtClean="0">
                <a:latin typeface="Century Gothic" pitchFamily="34" charset="0"/>
              </a:rPr>
              <a:t>75% dari Aktiva Produktif yang digolongkan Diragukan </a:t>
            </a:r>
          </a:p>
          <a:p>
            <a:pPr marL="914400" indent="-457200">
              <a:lnSpc>
                <a:spcPct val="100000"/>
              </a:lnSpc>
              <a:buClr>
                <a:schemeClr val="tx1"/>
              </a:buClr>
              <a:buFont typeface="+mj-lt"/>
              <a:buAutoNum type="alphaLcPeriod"/>
            </a:pPr>
            <a:r>
              <a:rPr lang="id-ID" sz="2400" dirty="0" smtClean="0">
                <a:latin typeface="Century Gothic" pitchFamily="34" charset="0"/>
              </a:rPr>
              <a:t>100% dari Aktiva Produktif yang digolongkan Macet.</a:t>
            </a:r>
          </a:p>
          <a:p>
            <a:pPr marL="457200" indent="-457200" algn="just">
              <a:lnSpc>
                <a:spcPct val="100000"/>
              </a:lnSpc>
              <a:buClr>
                <a:schemeClr val="tx1"/>
              </a:buClr>
              <a:buNone/>
            </a:pPr>
            <a:r>
              <a:rPr lang="id-ID" sz="2400" dirty="0" smtClean="0">
                <a:latin typeface="Century Gothic" pitchFamily="34" charset="0"/>
              </a:rPr>
              <a:t>2. </a:t>
            </a:r>
            <a:r>
              <a:rPr lang="id-ID" sz="2400" b="1" dirty="0" smtClean="0">
                <a:latin typeface="Century Gothic" pitchFamily="34" charset="0"/>
              </a:rPr>
              <a:t>Rasio PPAP </a:t>
            </a:r>
            <a:r>
              <a:rPr lang="id-ID" sz="2400" dirty="0" smtClean="0">
                <a:latin typeface="Century Gothic" pitchFamily="34" charset="0"/>
              </a:rPr>
              <a:t>yaitu rasio Penyisihan Penghapusan Aktiva Produktif digunakan untuk menghitung perbandingan antara Penyisihan Penghapusan Aktiva Produktif yang Dibentuk (PPAPYD) terhadap Penyisihan Penghapusan Aktiva Produktif yang Wajib Dibentuk (PPAPWD)</a:t>
            </a:r>
            <a:endParaRPr lang="id-ID" sz="2400" dirty="0">
              <a:latin typeface="Century Gothic" pitchFamily="34" charset="0"/>
            </a:endParaRPr>
          </a:p>
        </p:txBody>
      </p:sp>
      <p:pic>
        <p:nvPicPr>
          <p:cNvPr id="3074" name="Picture 2"/>
          <p:cNvPicPr>
            <a:picLocks noChangeAspect="1" noChangeArrowheads="1"/>
          </p:cNvPicPr>
          <p:nvPr/>
        </p:nvPicPr>
        <p:blipFill>
          <a:blip r:embed="rId2"/>
          <a:srcRect/>
          <a:stretch>
            <a:fillRect/>
          </a:stretch>
        </p:blipFill>
        <p:spPr bwMode="auto">
          <a:xfrm>
            <a:off x="2438399" y="5219700"/>
            <a:ext cx="6964973" cy="933450"/>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26998" y="236982"/>
            <a:ext cx="10058400" cy="734568"/>
          </a:xfrm>
        </p:spPr>
        <p:txBody>
          <a:bodyPr>
            <a:normAutofit/>
          </a:bodyPr>
          <a:lstStyle/>
          <a:p>
            <a:pPr algn="ctr"/>
            <a:r>
              <a:rPr lang="en-US" sz="3200" dirty="0" smtClean="0"/>
              <a:t>Legal Lending Limit</a:t>
            </a:r>
            <a:endParaRPr lang="id-ID" sz="3200" dirty="0"/>
          </a:p>
        </p:txBody>
      </p:sp>
      <p:sp>
        <p:nvSpPr>
          <p:cNvPr id="3" name="Content Placeholder 2"/>
          <p:cNvSpPr>
            <a:spLocks noGrp="1"/>
          </p:cNvSpPr>
          <p:nvPr>
            <p:ph idx="1"/>
          </p:nvPr>
        </p:nvSpPr>
        <p:spPr>
          <a:xfrm>
            <a:off x="1107948" y="971550"/>
            <a:ext cx="10058400" cy="5048250"/>
          </a:xfrm>
        </p:spPr>
        <p:txBody>
          <a:bodyPr>
            <a:normAutofit/>
          </a:bodyPr>
          <a:lstStyle/>
          <a:p>
            <a:pPr marL="11113" indent="-11113" algn="just">
              <a:lnSpc>
                <a:spcPct val="100000"/>
              </a:lnSpc>
              <a:buNone/>
            </a:pPr>
            <a:r>
              <a:rPr lang="id-ID" sz="2400" dirty="0" smtClean="0">
                <a:latin typeface="Century Gothic" pitchFamily="34" charset="0"/>
              </a:rPr>
              <a:t>Besarnya cadangan Penghapusan Penyisihan Aktiva Produktif (PPAP) khusus ditetapkan minimal :</a:t>
            </a:r>
          </a:p>
          <a:p>
            <a:pPr marL="457200" indent="-457200" algn="just">
              <a:lnSpc>
                <a:spcPct val="100000"/>
              </a:lnSpc>
              <a:buClr>
                <a:schemeClr val="tx1"/>
              </a:buClr>
              <a:buFont typeface="+mj-lt"/>
              <a:buAutoNum type="alphaLcPeriod"/>
            </a:pPr>
            <a:r>
              <a:rPr lang="id-ID" sz="2400" dirty="0" smtClean="0">
                <a:latin typeface="Century Gothic" pitchFamily="34" charset="0"/>
              </a:rPr>
              <a:t>10% dari Aktiva Produktif golongan kurang lancar setelah dikurangi nilai agunan.</a:t>
            </a:r>
          </a:p>
          <a:p>
            <a:pPr marL="457200" indent="-457200" algn="just">
              <a:lnSpc>
                <a:spcPct val="100000"/>
              </a:lnSpc>
              <a:buClr>
                <a:schemeClr val="tx1"/>
              </a:buClr>
              <a:buFont typeface="+mj-lt"/>
              <a:buAutoNum type="alphaLcPeriod"/>
            </a:pPr>
            <a:r>
              <a:rPr lang="id-ID" sz="2400" dirty="0" smtClean="0">
                <a:latin typeface="Century Gothic" pitchFamily="34" charset="0"/>
              </a:rPr>
              <a:t>50% dari Aktiva Produktif golongan diragukan setelah dikurangi nilai agunan </a:t>
            </a:r>
          </a:p>
          <a:p>
            <a:pPr marL="457200" indent="-457200" algn="just">
              <a:lnSpc>
                <a:spcPct val="100000"/>
              </a:lnSpc>
              <a:buClr>
                <a:schemeClr val="tx1"/>
              </a:buClr>
              <a:buFont typeface="+mj-lt"/>
              <a:buAutoNum type="alphaLcPeriod"/>
            </a:pPr>
            <a:r>
              <a:rPr lang="id-ID" sz="2400" dirty="0" smtClean="0">
                <a:latin typeface="Century Gothic" pitchFamily="34" charset="0"/>
              </a:rPr>
              <a:t>100% dari Aktiva Produktif golongan macet setelah dikurangi nilai agunan</a:t>
            </a:r>
            <a:endParaRPr lang="id-ID" sz="2400" dirty="0">
              <a:latin typeface="Century Gothic" pitchFamily="34" charset="0"/>
            </a:endParaRPr>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69848" y="332232"/>
            <a:ext cx="10058400" cy="715518"/>
          </a:xfrm>
        </p:spPr>
        <p:txBody>
          <a:bodyPr>
            <a:normAutofit/>
          </a:bodyPr>
          <a:lstStyle/>
          <a:p>
            <a:pPr algn="ctr"/>
            <a:r>
              <a:rPr lang="en-US" sz="3200" dirty="0" smtClean="0"/>
              <a:t>Legal Lending Limit</a:t>
            </a:r>
            <a:endParaRPr lang="id-ID" sz="3200" dirty="0"/>
          </a:p>
        </p:txBody>
      </p:sp>
      <p:pic>
        <p:nvPicPr>
          <p:cNvPr id="4" name="Picture 2"/>
          <p:cNvPicPr>
            <a:picLocks noGrp="1" noChangeAspect="1" noChangeArrowheads="1"/>
          </p:cNvPicPr>
          <p:nvPr>
            <p:ph idx="1"/>
          </p:nvPr>
        </p:nvPicPr>
        <p:blipFill>
          <a:blip r:embed="rId2"/>
          <a:srcRect/>
          <a:stretch>
            <a:fillRect/>
          </a:stretch>
        </p:blipFill>
        <p:spPr bwMode="auto">
          <a:xfrm>
            <a:off x="679449" y="1536700"/>
            <a:ext cx="6791650" cy="2254250"/>
          </a:xfrm>
          <a:prstGeom prst="rect">
            <a:avLst/>
          </a:prstGeom>
          <a:noFill/>
          <a:ln w="9525">
            <a:noFill/>
            <a:miter lim="800000"/>
            <a:headEnd/>
            <a:tailEnd/>
          </a:ln>
          <a:effectLst/>
        </p:spPr>
      </p:pic>
      <p:sp>
        <p:nvSpPr>
          <p:cNvPr id="5" name="Rectangle 4"/>
          <p:cNvSpPr/>
          <p:nvPr/>
        </p:nvSpPr>
        <p:spPr>
          <a:xfrm>
            <a:off x="709352" y="939284"/>
            <a:ext cx="7024948" cy="461665"/>
          </a:xfrm>
          <a:prstGeom prst="rect">
            <a:avLst/>
          </a:prstGeom>
        </p:spPr>
        <p:txBody>
          <a:bodyPr wrap="square">
            <a:spAutoFit/>
          </a:bodyPr>
          <a:lstStyle/>
          <a:p>
            <a:pPr algn="ctr"/>
            <a:r>
              <a:rPr lang="id-ID" sz="2400" dirty="0" smtClean="0">
                <a:latin typeface="Century Gothic" pitchFamily="34" charset="0"/>
              </a:rPr>
              <a:t>Bobot Nilai Kredit dan Predikat Kesehatan KAP</a:t>
            </a:r>
            <a:endParaRPr lang="id-ID" sz="2400" dirty="0">
              <a:latin typeface="Century Gothic" pitchFamily="34" charset="0"/>
            </a:endParaRPr>
          </a:p>
        </p:txBody>
      </p:sp>
      <p:pic>
        <p:nvPicPr>
          <p:cNvPr id="5122" name="Picture 2"/>
          <p:cNvPicPr>
            <a:picLocks noChangeAspect="1" noChangeArrowheads="1"/>
          </p:cNvPicPr>
          <p:nvPr/>
        </p:nvPicPr>
        <p:blipFill>
          <a:blip r:embed="rId3"/>
          <a:srcRect/>
          <a:stretch>
            <a:fillRect/>
          </a:stretch>
        </p:blipFill>
        <p:spPr bwMode="auto">
          <a:xfrm>
            <a:off x="4681538" y="4276725"/>
            <a:ext cx="6519862" cy="2307670"/>
          </a:xfrm>
          <a:prstGeom prst="rect">
            <a:avLst/>
          </a:prstGeom>
          <a:noFill/>
          <a:ln w="9525">
            <a:noFill/>
            <a:miter lim="800000"/>
            <a:headEnd/>
            <a:tailEnd/>
          </a:ln>
          <a:effectLst/>
        </p:spPr>
      </p:pic>
      <p:sp>
        <p:nvSpPr>
          <p:cNvPr id="7" name="Rectangle 6"/>
          <p:cNvSpPr/>
          <p:nvPr/>
        </p:nvSpPr>
        <p:spPr>
          <a:xfrm>
            <a:off x="4062852" y="3758684"/>
            <a:ext cx="8129148" cy="461665"/>
          </a:xfrm>
          <a:prstGeom prst="rect">
            <a:avLst/>
          </a:prstGeom>
        </p:spPr>
        <p:txBody>
          <a:bodyPr wrap="none">
            <a:spAutoFit/>
          </a:bodyPr>
          <a:lstStyle/>
          <a:p>
            <a:r>
              <a:rPr lang="id-ID" sz="2400" dirty="0" smtClean="0">
                <a:latin typeface="Century Gothic" pitchFamily="34" charset="0"/>
              </a:rPr>
              <a:t>Bobot Nilai Kredit dan Predikat Kesehatan Rasio PPAP</a:t>
            </a:r>
            <a:endParaRPr lang="id-ID" sz="2400" dirty="0">
              <a:latin typeface="Century Gothic" pitchFamily="34" charset="0"/>
            </a:endParaRPr>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69848" y="484632"/>
            <a:ext cx="10058400" cy="734568"/>
          </a:xfrm>
        </p:spPr>
        <p:txBody>
          <a:bodyPr>
            <a:normAutofit/>
          </a:bodyPr>
          <a:lstStyle/>
          <a:p>
            <a:pPr algn="ctr"/>
            <a:r>
              <a:rPr lang="en-US" sz="3200" dirty="0" smtClean="0"/>
              <a:t>Legal Lending Limit</a:t>
            </a:r>
            <a:endParaRPr lang="id-ID" sz="3200" dirty="0"/>
          </a:p>
        </p:txBody>
      </p:sp>
      <p:sp>
        <p:nvSpPr>
          <p:cNvPr id="3" name="Content Placeholder 2"/>
          <p:cNvSpPr>
            <a:spLocks noGrp="1"/>
          </p:cNvSpPr>
          <p:nvPr>
            <p:ph idx="1"/>
          </p:nvPr>
        </p:nvSpPr>
        <p:spPr>
          <a:xfrm>
            <a:off x="1069848" y="1238250"/>
            <a:ext cx="10058400" cy="5314950"/>
          </a:xfrm>
        </p:spPr>
        <p:txBody>
          <a:bodyPr>
            <a:normAutofit/>
          </a:bodyPr>
          <a:lstStyle/>
          <a:p>
            <a:pPr marL="677863" indent="-449263" algn="just">
              <a:lnSpc>
                <a:spcPct val="100000"/>
              </a:lnSpc>
              <a:buNone/>
            </a:pPr>
            <a:r>
              <a:rPr lang="id-ID" sz="2400" dirty="0" smtClean="0">
                <a:latin typeface="Century Gothic" pitchFamily="34" charset="0"/>
              </a:rPr>
              <a:t>3. </a:t>
            </a:r>
            <a:r>
              <a:rPr lang="id-ID" sz="2400" b="1" dirty="0" smtClean="0">
                <a:latin typeface="Century Gothic" pitchFamily="34" charset="0"/>
              </a:rPr>
              <a:t>Aspek kualitas manajemen bank</a:t>
            </a:r>
            <a:r>
              <a:rPr lang="id-ID" sz="2400" dirty="0" smtClean="0">
                <a:latin typeface="Century Gothic" pitchFamily="34" charset="0"/>
              </a:rPr>
              <a:t>. Untuk menilai kualitas manajemen akan mengajukan 250 pertanyaan yang menyangkut manajemen bank yang bersangkutan. Kualitas ini juga akan melihat dari segi pendidikan serta pengalaman para karyawannya dalam menangani bebagai kasus yang terjadi.</a:t>
            </a:r>
          </a:p>
          <a:p>
            <a:pPr marL="677863" indent="-449263" algn="just">
              <a:lnSpc>
                <a:spcPct val="100000"/>
              </a:lnSpc>
              <a:buNone/>
            </a:pPr>
            <a:r>
              <a:rPr lang="id-ID" sz="2400" dirty="0" smtClean="0">
                <a:latin typeface="Century Gothic" pitchFamily="34" charset="0"/>
              </a:rPr>
              <a:t>4. </a:t>
            </a:r>
            <a:r>
              <a:rPr lang="id-ID" sz="2400" b="1" dirty="0" smtClean="0">
                <a:latin typeface="Century Gothic" pitchFamily="34" charset="0"/>
              </a:rPr>
              <a:t>Aspek rentabilitas (earning)</a:t>
            </a:r>
            <a:r>
              <a:rPr lang="id-ID" sz="2400" dirty="0" smtClean="0">
                <a:latin typeface="Century Gothic" pitchFamily="34" charset="0"/>
              </a:rPr>
              <a:t>. Penilaian aspek ini diguankan untuk mengukur kemampuan bank dalam meningkatkan keuntungan, juga untuk mengukur tingkat efisiensi usaha dan profitabilitas yang dicapai bank yang bersangkutan. Penilaian ini meliputi ROA atau Rasio Laba terhadap Total Aset, dan Perbandingan antara biaya operasional dengan pendapatan operasional (BOPO).</a:t>
            </a:r>
            <a:endParaRPr lang="id-ID" sz="2400" dirty="0">
              <a:latin typeface="Century Gothic" pitchFamily="34" charset="0"/>
            </a:endParaRPr>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69848" y="313182"/>
            <a:ext cx="10058400" cy="582168"/>
          </a:xfrm>
        </p:spPr>
        <p:txBody>
          <a:bodyPr>
            <a:normAutofit/>
          </a:bodyPr>
          <a:lstStyle/>
          <a:p>
            <a:pPr algn="ctr"/>
            <a:r>
              <a:rPr lang="en-US" sz="3200" dirty="0" smtClean="0"/>
              <a:t>Legal Lending Limit</a:t>
            </a:r>
            <a:endParaRPr lang="id-ID" sz="3200" dirty="0"/>
          </a:p>
        </p:txBody>
      </p:sp>
      <p:pic>
        <p:nvPicPr>
          <p:cNvPr id="6146" name="Picture 2"/>
          <p:cNvPicPr>
            <a:picLocks noChangeAspect="1" noChangeArrowheads="1"/>
          </p:cNvPicPr>
          <p:nvPr/>
        </p:nvPicPr>
        <p:blipFill>
          <a:blip r:embed="rId2"/>
          <a:srcRect/>
          <a:stretch>
            <a:fillRect/>
          </a:stretch>
        </p:blipFill>
        <p:spPr bwMode="auto">
          <a:xfrm>
            <a:off x="609599" y="1004888"/>
            <a:ext cx="7266823" cy="2652712"/>
          </a:xfrm>
          <a:prstGeom prst="rect">
            <a:avLst/>
          </a:prstGeom>
          <a:noFill/>
          <a:ln w="9525">
            <a:noFill/>
            <a:miter lim="800000"/>
            <a:headEnd/>
            <a:tailEnd/>
          </a:ln>
          <a:effectLst/>
        </p:spPr>
      </p:pic>
      <p:pic>
        <p:nvPicPr>
          <p:cNvPr id="6147" name="Picture 3"/>
          <p:cNvPicPr>
            <a:picLocks noChangeAspect="1" noChangeArrowheads="1"/>
          </p:cNvPicPr>
          <p:nvPr/>
        </p:nvPicPr>
        <p:blipFill>
          <a:blip r:embed="rId3"/>
          <a:srcRect/>
          <a:stretch>
            <a:fillRect/>
          </a:stretch>
        </p:blipFill>
        <p:spPr bwMode="auto">
          <a:xfrm>
            <a:off x="4167188" y="4138613"/>
            <a:ext cx="7300911" cy="2433637"/>
          </a:xfrm>
          <a:prstGeom prst="rect">
            <a:avLst/>
          </a:prstGeom>
          <a:noFill/>
          <a:ln w="9525">
            <a:noFill/>
            <a:miter lim="800000"/>
            <a:headEnd/>
            <a:tailEnd/>
          </a:ln>
          <a:effectLst/>
        </p:spPr>
      </p:pic>
      <p:sp>
        <p:nvSpPr>
          <p:cNvPr id="7" name="Rectangle 6"/>
          <p:cNvSpPr/>
          <p:nvPr/>
        </p:nvSpPr>
        <p:spPr>
          <a:xfrm>
            <a:off x="704850" y="4425434"/>
            <a:ext cx="3238500" cy="1569660"/>
          </a:xfrm>
          <a:prstGeom prst="rect">
            <a:avLst/>
          </a:prstGeom>
        </p:spPr>
        <p:txBody>
          <a:bodyPr wrap="square">
            <a:spAutoFit/>
          </a:bodyPr>
          <a:lstStyle/>
          <a:p>
            <a:pPr algn="r"/>
            <a:r>
              <a:rPr lang="id-ID" sz="2400" dirty="0" smtClean="0">
                <a:latin typeface="Century Gothic" pitchFamily="34" charset="0"/>
              </a:rPr>
              <a:t>Bobot Nilai Kredit dan Predikat Kesehatan Rasio ROA</a:t>
            </a:r>
            <a:endParaRPr lang="id-ID" sz="2400" dirty="0">
              <a:latin typeface="Century Gothic" pitchFamily="34" charset="0"/>
            </a:endParaRPr>
          </a:p>
        </p:txBody>
      </p:sp>
      <p:sp>
        <p:nvSpPr>
          <p:cNvPr id="8" name="Rectangle 7"/>
          <p:cNvSpPr/>
          <p:nvPr/>
        </p:nvSpPr>
        <p:spPr>
          <a:xfrm>
            <a:off x="7973635" y="1091684"/>
            <a:ext cx="3399215" cy="830997"/>
          </a:xfrm>
          <a:prstGeom prst="rect">
            <a:avLst/>
          </a:prstGeom>
        </p:spPr>
        <p:txBody>
          <a:bodyPr wrap="square">
            <a:spAutoFit/>
          </a:bodyPr>
          <a:lstStyle/>
          <a:p>
            <a:r>
              <a:rPr lang="id-ID" sz="2400" dirty="0" smtClean="0">
                <a:latin typeface="Century Gothic" pitchFamily="34" charset="0"/>
              </a:rPr>
              <a:t>Bobot Nilai Kredit dan Predikat Rasio BOPO</a:t>
            </a:r>
            <a:endParaRPr lang="id-ID" sz="2400" dirty="0">
              <a:latin typeface="Century Gothic" pitchFamily="34" charset="0"/>
            </a:endParaRPr>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88898" y="351282"/>
            <a:ext cx="10058400" cy="601218"/>
          </a:xfrm>
        </p:spPr>
        <p:txBody>
          <a:bodyPr>
            <a:normAutofit/>
          </a:bodyPr>
          <a:lstStyle/>
          <a:p>
            <a:pPr algn="ctr"/>
            <a:r>
              <a:rPr lang="en-US" sz="3200" dirty="0" smtClean="0"/>
              <a:t>Legal Lending Limit</a:t>
            </a:r>
            <a:endParaRPr lang="id-ID" sz="3200" dirty="0"/>
          </a:p>
        </p:txBody>
      </p:sp>
      <p:sp>
        <p:nvSpPr>
          <p:cNvPr id="3" name="Content Placeholder 2"/>
          <p:cNvSpPr>
            <a:spLocks noGrp="1"/>
          </p:cNvSpPr>
          <p:nvPr>
            <p:ph idx="1"/>
          </p:nvPr>
        </p:nvSpPr>
        <p:spPr>
          <a:xfrm>
            <a:off x="1069848" y="1123950"/>
            <a:ext cx="10058400" cy="5353050"/>
          </a:xfrm>
        </p:spPr>
        <p:txBody>
          <a:bodyPr>
            <a:noAutofit/>
          </a:bodyPr>
          <a:lstStyle/>
          <a:p>
            <a:pPr marL="620713" indent="-334963" algn="just">
              <a:lnSpc>
                <a:spcPct val="110000"/>
              </a:lnSpc>
              <a:buNone/>
            </a:pPr>
            <a:r>
              <a:rPr lang="id-ID" sz="2400" dirty="0" smtClean="0">
                <a:latin typeface="Century Gothic" pitchFamily="34" charset="0"/>
              </a:rPr>
              <a:t>5. </a:t>
            </a:r>
            <a:r>
              <a:rPr lang="id-ID" sz="2400" b="1" dirty="0" smtClean="0">
                <a:latin typeface="Century Gothic" pitchFamily="34" charset="0"/>
              </a:rPr>
              <a:t>Aspek likuiditas bank</a:t>
            </a:r>
            <a:r>
              <a:rPr lang="id-ID" sz="2400" dirty="0" smtClean="0">
                <a:latin typeface="Century Gothic" pitchFamily="34" charset="0"/>
              </a:rPr>
              <a:t>. Suatu bank dikatakan likuid, apabila bank yang bersangkutan mampu membayar semua hutangnya, terutama hutang-hutang jangka pendek. Selain itu juga bank harus mampu memenuhi semua permohonan kredit yang layak dibiayai. Penilaian dalam aspek ini meliputi :</a:t>
            </a:r>
          </a:p>
          <a:p>
            <a:pPr marL="1200150" indent="-457200" algn="just">
              <a:lnSpc>
                <a:spcPct val="110000"/>
              </a:lnSpc>
              <a:buClr>
                <a:schemeClr val="tx1"/>
              </a:buClr>
              <a:buFont typeface="+mj-lt"/>
              <a:buAutoNum type="alphaLcPeriod"/>
            </a:pPr>
            <a:r>
              <a:rPr lang="id-ID" sz="2400" dirty="0" smtClean="0">
                <a:latin typeface="Century Gothic" pitchFamily="34" charset="0"/>
              </a:rPr>
              <a:t>Rasio kewajiban bersih </a:t>
            </a:r>
            <a:r>
              <a:rPr lang="id-ID" sz="2400" i="1" dirty="0" smtClean="0">
                <a:latin typeface="Century Gothic" pitchFamily="34" charset="0"/>
              </a:rPr>
              <a:t>Call Money </a:t>
            </a:r>
            <a:r>
              <a:rPr lang="id-ID" sz="2400" dirty="0" smtClean="0">
                <a:latin typeface="Century Gothic" pitchFamily="34" charset="0"/>
              </a:rPr>
              <a:t>terhadap Aktiva Lancar</a:t>
            </a:r>
          </a:p>
          <a:p>
            <a:pPr marL="1200150" indent="-457200" algn="just">
              <a:lnSpc>
                <a:spcPct val="110000"/>
              </a:lnSpc>
              <a:buClr>
                <a:schemeClr val="tx1"/>
              </a:buClr>
              <a:buFont typeface="+mj-lt"/>
              <a:buAutoNum type="alphaLcPeriod"/>
            </a:pPr>
            <a:r>
              <a:rPr lang="id-ID" sz="2400" dirty="0" smtClean="0">
                <a:latin typeface="Century Gothic" pitchFamily="34" charset="0"/>
              </a:rPr>
              <a:t>Rasio kredit terhadap dana yang diterima oleh bank seperti KLBI, Giro, Tabungan, deposito dan lain-lain.</a:t>
            </a:r>
          </a:p>
          <a:p>
            <a:pPr algn="just">
              <a:lnSpc>
                <a:spcPct val="110000"/>
              </a:lnSpc>
              <a:buNone/>
            </a:pPr>
            <a:endParaRPr lang="id-ID" sz="2400" dirty="0">
              <a:latin typeface="Century Gothic" pitchFamily="34" charset="0"/>
            </a:endParaRPr>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69848" y="294132"/>
            <a:ext cx="10058400" cy="601218"/>
          </a:xfrm>
        </p:spPr>
        <p:txBody>
          <a:bodyPr>
            <a:normAutofit/>
          </a:bodyPr>
          <a:lstStyle/>
          <a:p>
            <a:pPr algn="ctr"/>
            <a:r>
              <a:rPr lang="en-US" sz="3200" dirty="0" smtClean="0"/>
              <a:t>Legal Lending Limit</a:t>
            </a:r>
            <a:endParaRPr lang="id-ID" sz="3200" dirty="0"/>
          </a:p>
        </p:txBody>
      </p:sp>
      <p:pic>
        <p:nvPicPr>
          <p:cNvPr id="7170" name="Picture 2"/>
          <p:cNvPicPr>
            <a:picLocks noChangeAspect="1" noChangeArrowheads="1"/>
          </p:cNvPicPr>
          <p:nvPr/>
        </p:nvPicPr>
        <p:blipFill>
          <a:blip r:embed="rId2"/>
          <a:srcRect/>
          <a:stretch>
            <a:fillRect/>
          </a:stretch>
        </p:blipFill>
        <p:spPr bwMode="auto">
          <a:xfrm>
            <a:off x="542925" y="933450"/>
            <a:ext cx="6828496" cy="2533650"/>
          </a:xfrm>
          <a:prstGeom prst="rect">
            <a:avLst/>
          </a:prstGeom>
          <a:noFill/>
          <a:ln w="9525">
            <a:noFill/>
            <a:miter lim="800000"/>
            <a:headEnd/>
            <a:tailEnd/>
          </a:ln>
          <a:effectLst/>
        </p:spPr>
      </p:pic>
      <p:sp>
        <p:nvSpPr>
          <p:cNvPr id="5" name="Rectangle 4"/>
          <p:cNvSpPr/>
          <p:nvPr/>
        </p:nvSpPr>
        <p:spPr>
          <a:xfrm>
            <a:off x="7568011" y="1034534"/>
            <a:ext cx="4071539" cy="1200329"/>
          </a:xfrm>
          <a:prstGeom prst="rect">
            <a:avLst/>
          </a:prstGeom>
        </p:spPr>
        <p:txBody>
          <a:bodyPr wrap="square">
            <a:spAutoFit/>
          </a:bodyPr>
          <a:lstStyle/>
          <a:p>
            <a:pPr algn="just"/>
            <a:r>
              <a:rPr lang="id-ID" sz="2400" dirty="0" smtClean="0">
                <a:latin typeface="Century Gothic" pitchFamily="34" charset="0"/>
              </a:rPr>
              <a:t>Bobot Nilai Kredit dan Predikat Kesehatan Cash Ratio</a:t>
            </a:r>
            <a:endParaRPr lang="id-ID" sz="2400" dirty="0">
              <a:latin typeface="Century Gothic" pitchFamily="34" charset="0"/>
            </a:endParaRPr>
          </a:p>
        </p:txBody>
      </p:sp>
      <p:pic>
        <p:nvPicPr>
          <p:cNvPr id="7171" name="Picture 3"/>
          <p:cNvPicPr>
            <a:picLocks noChangeAspect="1" noChangeArrowheads="1"/>
          </p:cNvPicPr>
          <p:nvPr/>
        </p:nvPicPr>
        <p:blipFill>
          <a:blip r:embed="rId3"/>
          <a:srcRect/>
          <a:stretch>
            <a:fillRect/>
          </a:stretch>
        </p:blipFill>
        <p:spPr bwMode="auto">
          <a:xfrm>
            <a:off x="3748088" y="3776663"/>
            <a:ext cx="8150126" cy="2490787"/>
          </a:xfrm>
          <a:prstGeom prst="rect">
            <a:avLst/>
          </a:prstGeom>
          <a:noFill/>
          <a:ln w="9525">
            <a:noFill/>
            <a:miter lim="800000"/>
            <a:headEnd/>
            <a:tailEnd/>
          </a:ln>
          <a:effectLst/>
        </p:spPr>
      </p:pic>
      <p:sp>
        <p:nvSpPr>
          <p:cNvPr id="7" name="Rectangle 6"/>
          <p:cNvSpPr/>
          <p:nvPr/>
        </p:nvSpPr>
        <p:spPr>
          <a:xfrm>
            <a:off x="533399" y="3892034"/>
            <a:ext cx="3200401" cy="1200329"/>
          </a:xfrm>
          <a:prstGeom prst="rect">
            <a:avLst/>
          </a:prstGeom>
        </p:spPr>
        <p:txBody>
          <a:bodyPr wrap="square">
            <a:spAutoFit/>
          </a:bodyPr>
          <a:lstStyle/>
          <a:p>
            <a:pPr algn="r"/>
            <a:r>
              <a:rPr lang="id-ID" sz="2400" dirty="0" smtClean="0">
                <a:latin typeface="Century Gothic" pitchFamily="34" charset="0"/>
              </a:rPr>
              <a:t>Bobot Nilai Kredit dan Predikat Kesehatan LDR</a:t>
            </a:r>
            <a:endParaRPr lang="id-ID" sz="2400" dirty="0">
              <a:latin typeface="Century Gothic" pitchFamily="34" charset="0"/>
            </a:endParaRPr>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23850" y="400050"/>
            <a:ext cx="11563350" cy="6457950"/>
          </a:xfrm>
        </p:spPr>
        <p:txBody>
          <a:bodyPr>
            <a:normAutofit/>
          </a:bodyPr>
          <a:lstStyle/>
          <a:p>
            <a:pPr algn="ctr">
              <a:lnSpc>
                <a:spcPct val="100000"/>
              </a:lnSpc>
              <a:buNone/>
            </a:pPr>
            <a:r>
              <a:rPr lang="id-ID" sz="3200" b="1" dirty="0" smtClean="0">
                <a:latin typeface="Century Gothic" pitchFamily="34" charset="0"/>
              </a:rPr>
              <a:t>KUIS</a:t>
            </a:r>
          </a:p>
          <a:p>
            <a:pPr marL="514350" indent="-514350" algn="just">
              <a:lnSpc>
                <a:spcPct val="100000"/>
              </a:lnSpc>
              <a:buClr>
                <a:schemeClr val="tx1"/>
              </a:buClr>
              <a:buFont typeface="+mj-lt"/>
              <a:buAutoNum type="arabicPeriod"/>
            </a:pPr>
            <a:r>
              <a:rPr lang="id-ID" sz="3200" dirty="0" smtClean="0">
                <a:latin typeface="Century Gothic" pitchFamily="34" charset="0"/>
              </a:rPr>
              <a:t>Sebutkan jenis-jenis bank !</a:t>
            </a:r>
          </a:p>
          <a:p>
            <a:pPr marL="514350" indent="-514350" algn="just">
              <a:lnSpc>
                <a:spcPct val="100000"/>
              </a:lnSpc>
              <a:buClr>
                <a:schemeClr val="tx1"/>
              </a:buClr>
              <a:buFont typeface="+mj-lt"/>
              <a:buAutoNum type="arabicPeriod"/>
            </a:pPr>
            <a:r>
              <a:rPr lang="id-ID" sz="3200" dirty="0" smtClean="0">
                <a:latin typeface="Century Gothic" pitchFamily="34" charset="0"/>
              </a:rPr>
              <a:t>Jelaskan yang dimaksud dengan revocable dan Clean letter of credit pada transaksi L/C?</a:t>
            </a:r>
          </a:p>
          <a:p>
            <a:pPr marL="514350" indent="-514350" algn="just">
              <a:lnSpc>
                <a:spcPct val="100000"/>
              </a:lnSpc>
              <a:buClr>
                <a:schemeClr val="tx1"/>
              </a:buClr>
              <a:buFont typeface="+mj-lt"/>
              <a:buAutoNum type="arabicPeriod"/>
            </a:pPr>
            <a:r>
              <a:rPr lang="id-ID" sz="3200" dirty="0" smtClean="0">
                <a:latin typeface="Century Gothic" pitchFamily="34" charset="0"/>
              </a:rPr>
              <a:t>Sebutkan dan Jelaskan  penilaian kredit berdasarkan asas “3R” !</a:t>
            </a:r>
          </a:p>
          <a:p>
            <a:pPr marL="514350" indent="-514350" algn="just">
              <a:lnSpc>
                <a:spcPct val="100000"/>
              </a:lnSpc>
              <a:buClr>
                <a:schemeClr val="tx1"/>
              </a:buClr>
              <a:buFont typeface="+mj-lt"/>
              <a:buAutoNum type="arabicPeriod"/>
            </a:pPr>
            <a:r>
              <a:rPr lang="id-ID" sz="3200" dirty="0" smtClean="0">
                <a:latin typeface="Century Gothic" pitchFamily="34" charset="0"/>
              </a:rPr>
              <a:t>Pada tanggal 20 Juni 2016, PT Jeane mendapatkan pinjaman Rp 150.000.000 untuk jangka waktu 1 tahun dan bungan yang dibebankan sebesar 24% pa. Hitunglah angsuran setiap bulan dengan metode sliding rate !</a:t>
            </a:r>
            <a:endParaRPr lang="id-ID" sz="3200" dirty="0">
              <a:latin typeface="Century Gothic" pitchFamily="34" charset="0"/>
            </a:endParaRPr>
          </a:p>
        </p:txBody>
      </p:sp>
    </p:spTree>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Wood Type">
  <a:themeElements>
    <a:clrScheme name="Wood Type">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fontScheme name="Wood Type">
      <a:majorFont>
        <a:latin typeface="Rockwell Condensed"/>
        <a:ea typeface=""/>
        <a:cs typeface=""/>
        <a:font script="Grek" typeface="Cambria"/>
        <a:font script="Cyrl" typeface="Cambria"/>
        <a:font script="Jpan" typeface="HG明朝B"/>
        <a:font script="Hang" typeface="바탕"/>
        <a:font script="Hans" typeface="方正姚体"/>
        <a:font script="Hant" typeface="微軟正黑體"/>
        <a:font script="Arab" typeface="Times New Roman"/>
        <a:font script="Hebr" typeface="David"/>
        <a:font script="Thai" typeface="Jasmine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Rockwell"/>
        <a:ea typeface=""/>
        <a:cs typeface=""/>
        <a:font script="Grek" typeface="Cambria"/>
        <a:font script="Cyrl" typeface="Cambria"/>
        <a:font script="Jpan" typeface="HG明朝B"/>
        <a:font script="Hang" typeface="바탕"/>
        <a:font script="Hans" typeface="方正姚体"/>
        <a:font script="Hant" typeface="標楷體"/>
        <a:font script="Arab" typeface="Times New Roman"/>
        <a:font script="Hebr" typeface="David"/>
        <a:font script="Thai" typeface="Jasmine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Wood Type">
      <a:fillStyleLst>
        <a:solidFill>
          <a:schemeClr val="phClr"/>
        </a:solidFill>
        <a:blipFill rotWithShape="1">
          <a:blip xmlns:r="http://schemas.openxmlformats.org/officeDocument/2006/relationships" r:embed="rId1">
            <a:duotone>
              <a:schemeClr val="phClr">
                <a:tint val="70000"/>
                <a:shade val="63000"/>
              </a:schemeClr>
              <a:schemeClr val="phClr">
                <a:tint val="10000"/>
                <a:satMod val="150000"/>
              </a:schemeClr>
            </a:duotone>
          </a:blip>
          <a:tile tx="0" ty="0" sx="60000" sy="59000" flip="none" algn="tl"/>
        </a:blipFill>
        <a:blipFill rotWithShape="1">
          <a:blip xmlns:r="http://schemas.openxmlformats.org/officeDocument/2006/relationships" r:embed="rId1">
            <a:duotone>
              <a:schemeClr val="phClr">
                <a:shade val="36000"/>
                <a:satMod val="120000"/>
              </a:schemeClr>
              <a:schemeClr val="phClr">
                <a:tint val="40000"/>
              </a:schemeClr>
            </a:duotone>
          </a:blip>
          <a:tile tx="0" ty="0" sx="60000" sy="59000" flip="none" algn="tl"/>
        </a:blipFill>
      </a:fillStyleLst>
      <a:lnStyleLst>
        <a:ln w="6350"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softEdge rad="12700"/>
          </a:effectLst>
        </a:effectStyle>
        <a:effectStyle>
          <a:effectLst>
            <a:outerShdw blurRad="50800" dist="19050" dir="5400000" algn="tl" rotWithShape="0">
              <a:srgbClr val="000000">
                <a:alpha val="60000"/>
              </a:srgbClr>
            </a:outerShdw>
            <a:softEdge rad="12700"/>
          </a:effectLst>
        </a:effectStyle>
      </a:effectStyleLst>
      <a:bgFillStyleLst>
        <a:solidFill>
          <a:schemeClr val="phClr"/>
        </a:solidFill>
        <a:solidFill>
          <a:schemeClr val="phClr">
            <a:shade val="97000"/>
            <a:satMod val="150000"/>
          </a:schemeClr>
        </a:solidFill>
        <a:blipFill rotWithShape="1">
          <a:blip xmlns:r="http://schemas.openxmlformats.org/officeDocument/2006/relationships" r:embed="rId1">
            <a:duotone>
              <a:schemeClr val="phClr">
                <a:tint val="75000"/>
                <a:shade val="58000"/>
                <a:satMod val="120000"/>
              </a:schemeClr>
              <a:schemeClr val="phClr">
                <a:tint val="50000"/>
                <a:shade val="96000"/>
              </a:schemeClr>
            </a:duotone>
          </a:blip>
          <a:tile tx="0" ty="0" sx="100000" sy="100000" flip="none" algn="tl"/>
        </a:blipFill>
      </a:bgFillStyleLst>
    </a:fmtScheme>
  </a:themeElements>
  <a:objectDefaults/>
  <a:extraClrSchemeLst/>
  <a:extLst>
    <a:ext uri="{05A4C25C-085E-4340-85A3-A5531E510DB2}">
      <thm15:themeFamily xmlns:thm15="http://schemas.microsoft.com/office/thememl/2012/main" xmlns="" name="Wood Type" id="{7ACABC62-BF99-48CF-A9DC-4DB89C7B13DC}" vid="{142A1326-48AB-42A9-8428-CB14AA30176D}"/>
    </a:ext>
  </a:extLst>
</a:theme>
</file>

<file path=docProps/app.xml><?xml version="1.0" encoding="utf-8"?>
<Properties xmlns="http://schemas.openxmlformats.org/officeDocument/2006/extended-properties" xmlns:vt="http://schemas.openxmlformats.org/officeDocument/2006/docPropsVTypes">
  <Template>Wood Type</Template>
  <TotalTime>519</TotalTime>
  <Words>957</Words>
  <Application>Microsoft Office PowerPoint</Application>
  <PresentationFormat>Custom</PresentationFormat>
  <Paragraphs>70</Paragraphs>
  <Slides>19</Slides>
  <Notes>0</Notes>
  <HiddenSlides>0</HiddenSlides>
  <MMClips>0</MMClips>
  <ScaleCrop>false</ScaleCrop>
  <HeadingPairs>
    <vt:vector size="4" baseType="variant">
      <vt:variant>
        <vt:lpstr>Theme</vt:lpstr>
      </vt:variant>
      <vt:variant>
        <vt:i4>1</vt:i4>
      </vt:variant>
      <vt:variant>
        <vt:lpstr>Slide Titles</vt:lpstr>
      </vt:variant>
      <vt:variant>
        <vt:i4>19</vt:i4>
      </vt:variant>
    </vt:vector>
  </HeadingPairs>
  <TitlesOfParts>
    <vt:vector size="20" baseType="lpstr">
      <vt:lpstr>Wood Type</vt:lpstr>
      <vt:lpstr>Perhitungan Matematis  Pada  Neraca Suatu Bank</vt:lpstr>
      <vt:lpstr>Legal Reserve Requirement</vt:lpstr>
      <vt:lpstr>Legal Reserve Requirement</vt:lpstr>
      <vt:lpstr>Loan to deposit ratio</vt:lpstr>
      <vt:lpstr>Loan to deposit ratio</vt:lpstr>
      <vt:lpstr>Capital Adequacy Ratio </vt:lpstr>
      <vt:lpstr>Capital Adequacy Ratio </vt:lpstr>
      <vt:lpstr>Legal Lending Limit</vt:lpstr>
      <vt:lpstr>Legal Lending Limit</vt:lpstr>
      <vt:lpstr>Legal Lending Limit</vt:lpstr>
      <vt:lpstr>Legal Lending Limit</vt:lpstr>
      <vt:lpstr>Legal Lending Limit</vt:lpstr>
      <vt:lpstr>Legal Lending Limit</vt:lpstr>
      <vt:lpstr>Legal Lending Limit</vt:lpstr>
      <vt:lpstr>Legal Lending Limit</vt:lpstr>
      <vt:lpstr>Legal Lending Limit</vt:lpstr>
      <vt:lpstr>Legal Lending Limit</vt:lpstr>
      <vt:lpstr>Legal Lending Limit</vt:lpstr>
      <vt:lpstr>Slide 19</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Pc05</dc:creator>
  <cp:lastModifiedBy>ADMIN</cp:lastModifiedBy>
  <cp:revision>36</cp:revision>
  <dcterms:created xsi:type="dcterms:W3CDTF">2014-09-12T02:14:24Z</dcterms:created>
  <dcterms:modified xsi:type="dcterms:W3CDTF">2017-11-13T03:14:18Z</dcterms:modified>
</cp:coreProperties>
</file>