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327" r:id="rId2"/>
    <p:sldId id="276" r:id="rId3"/>
    <p:sldId id="278" r:id="rId4"/>
    <p:sldId id="280" r:id="rId5"/>
    <p:sldId id="282" r:id="rId6"/>
    <p:sldId id="284" r:id="rId7"/>
    <p:sldId id="286" r:id="rId8"/>
    <p:sldId id="288" r:id="rId9"/>
    <p:sldId id="290" r:id="rId10"/>
    <p:sldId id="292" r:id="rId11"/>
    <p:sldId id="294" r:id="rId12"/>
    <p:sldId id="302" r:id="rId13"/>
    <p:sldId id="304" r:id="rId14"/>
    <p:sldId id="306" r:id="rId15"/>
    <p:sldId id="308" r:id="rId16"/>
    <p:sldId id="310" r:id="rId17"/>
    <p:sldId id="328" r:id="rId18"/>
  </p:sldIdLst>
  <p:sldSz cx="9144000" cy="6858000" type="screen4x3"/>
  <p:notesSz cx="6858000" cy="91440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1" autoAdjust="0"/>
    <p:restoredTop sz="94660"/>
  </p:normalViewPr>
  <p:slideViewPr>
    <p:cSldViewPr>
      <p:cViewPr varScale="1">
        <p:scale>
          <a:sx n="68" d="100"/>
          <a:sy n="68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E8D8326-337B-4E43-9FC9-1C08DF38B8BB}" type="datetimeFigureOut">
              <a:rPr lang="id-ID"/>
              <a:pPr>
                <a:defRPr/>
              </a:pPr>
              <a:t>31/03/2020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d-ID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id-ID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E48B6AE-CD2A-4CD1-9BFC-00AD3D7958FC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888789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1B90A-FBF9-47D9-B942-5EA25EA81395}" type="datetimeFigureOut">
              <a:rPr lang="id-ID"/>
              <a:pPr>
                <a:defRPr/>
              </a:pPr>
              <a:t>31/03/2020</a:t>
            </a:fld>
            <a:endParaRPr lang="id-ID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6B3BBE2A-02E1-481F-9AED-3BCBA308CC24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4246779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BC343-8FDC-4C0B-BEAB-A5AF43B2C1F4}" type="datetimeFigureOut">
              <a:rPr lang="id-ID"/>
              <a:pPr>
                <a:defRPr/>
              </a:pPr>
              <a:t>31/03/2020</a:t>
            </a:fld>
            <a:endParaRPr lang="id-ID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C845B9-9611-43F8-B13E-D8E3899D1256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044732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258F6-C14E-4449-A7EE-49D4E28924BA}" type="datetimeFigureOut">
              <a:rPr lang="id-ID"/>
              <a:pPr>
                <a:defRPr/>
              </a:pPr>
              <a:t>31/03/2020</a:t>
            </a:fld>
            <a:endParaRPr lang="id-ID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10D5E-720F-4415-AB56-5B5DC6AAE70D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21699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99ABC-BDF7-4D15-908C-14A0027305FA}" type="datetimeFigureOut">
              <a:rPr lang="id-ID"/>
              <a:pPr>
                <a:defRPr/>
              </a:pPr>
              <a:t>31/03/2020</a:t>
            </a:fld>
            <a:endParaRPr lang="id-ID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6B852B-AF41-4C26-BC6E-7E1BA0DCC7DC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419897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79D63-996C-4D69-B41A-FF3E1016E402}" type="datetimeFigureOut">
              <a:rPr lang="id-ID"/>
              <a:pPr>
                <a:defRPr/>
              </a:pPr>
              <a:t>31/03/2020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DC151F22-DFC6-4E4F-8D2C-64E4C5C11221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7990748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5FF3D-6CF0-48FB-8335-1D2EDE153471}" type="datetimeFigureOut">
              <a:rPr lang="id-ID"/>
              <a:pPr>
                <a:defRPr/>
              </a:pPr>
              <a:t>31/03/2020</a:t>
            </a:fld>
            <a:endParaRPr lang="id-ID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D03F74-72EE-4DE2-8775-230A45E8741D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945993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40CB4-9C85-4861-AA9F-9A04C4FEBF18}" type="datetimeFigureOut">
              <a:rPr lang="id-ID"/>
              <a:pPr>
                <a:defRPr/>
              </a:pPr>
              <a:t>31/03/2020</a:t>
            </a:fld>
            <a:endParaRPr lang="id-ID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85E2A-7616-482C-9A06-65B93DE608A6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208347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7B4B3-5B25-47B2-A29E-1AA1E5312D47}" type="datetimeFigureOut">
              <a:rPr lang="id-ID"/>
              <a:pPr>
                <a:defRPr/>
              </a:pPr>
              <a:t>31/03/2020</a:t>
            </a:fld>
            <a:endParaRPr lang="id-ID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24EDE-FA70-4047-9363-0C2BE7891266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611630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876B2-2005-449F-A404-2643447C3807}" type="datetimeFigureOut">
              <a:rPr lang="id-ID"/>
              <a:pPr>
                <a:defRPr/>
              </a:pPr>
              <a:t>31/03/2020</a:t>
            </a:fld>
            <a:endParaRPr lang="id-ID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4C6214-74C6-4506-91CB-9D763D805847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374877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DE3DC-0439-4CB0-B441-C9A9233EA172}" type="datetimeFigureOut">
              <a:rPr lang="id-ID"/>
              <a:pPr>
                <a:defRPr/>
              </a:pPr>
              <a:t>31/03/2020</a:t>
            </a:fld>
            <a:endParaRPr lang="id-ID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A21B0D-414E-469A-9EF9-BDCDFAF38849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983995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4DD4D-4284-4B51-9F20-B22C4E299153}" type="datetimeFigureOut">
              <a:rPr lang="id-ID"/>
              <a:pPr>
                <a:defRPr/>
              </a:pPr>
              <a:t>31/03/2020</a:t>
            </a:fld>
            <a:endParaRPr lang="id-ID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CB580C6B-28DA-4CA5-B679-EF527DC969EC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52479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7D7666-7006-4457-AE94-B9B6E25B6559}" type="datetimeFigureOut">
              <a:rPr lang="id-ID"/>
              <a:pPr>
                <a:defRPr/>
              </a:pPr>
              <a:t>31/03/2020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panose="02030602050306030303" pitchFamily="18" charset="0"/>
              </a:defRPr>
            </a:lvl1pPr>
          </a:lstStyle>
          <a:p>
            <a:fld id="{1D4A03FF-AE25-4710-BE6B-9D09FD3DE1A0}" type="slidenum">
              <a:rPr lang="id-ID" altLang="en-US"/>
              <a:pPr/>
              <a:t>‹#›</a:t>
            </a:fld>
            <a:endParaRPr lang="id-ID" alt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3" r:id="rId2"/>
    <p:sldLayoutId id="2147483712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13" r:id="rId9"/>
    <p:sldLayoutId id="2147483709" r:id="rId10"/>
    <p:sldLayoutId id="214748371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176463"/>
            <a:ext cx="7851648" cy="1828800"/>
          </a:xfrm>
          <a:ln>
            <a:miter lim="800000"/>
            <a:headEnd/>
            <a:tailEnd/>
          </a:ln>
          <a:extLst/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KONSEP </a:t>
            </a:r>
            <a:r>
              <a:rPr lang="id-ID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SISTEM </a:t>
            </a:r>
            <a:r>
              <a:rPr lang="id-ID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INFORMASI </a:t>
            </a: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264976" y="4365104"/>
            <a:ext cx="6400800" cy="697632"/>
          </a:xfrm>
        </p:spPr>
        <p:txBody>
          <a:bodyPr/>
          <a:lstStyle/>
          <a:p>
            <a:pPr marR="0" algn="ctr" eaLnBrk="1" hangingPunct="1"/>
            <a:r>
              <a:rPr lang="en-US" alt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Pertemuan</a:t>
            </a: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II</a:t>
            </a:r>
            <a:endParaRPr lang="id-ID" alt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D:\Picture\logo ibi small.gif">
            <a:extLst>
              <a:ext uri="{FF2B5EF4-FFF2-40B4-BE49-F238E27FC236}">
                <a16:creationId xmlns:a16="http://schemas.microsoft.com/office/drawing/2014/main" id="{28FB97F0-3742-4E4F-8F8D-A1730CDE0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44488"/>
            <a:ext cx="1835150" cy="183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28625" y="714375"/>
            <a:ext cx="8229600" cy="714375"/>
          </a:xfrm>
        </p:spPr>
        <p:txBody>
          <a:bodyPr/>
          <a:lstStyle/>
          <a:p>
            <a:pPr algn="ctr" eaLnBrk="1" hangingPunct="1"/>
            <a:r>
              <a:rPr lang="id-ID" altLang="en-US"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KARAKTERISTIK  SISTEM</a:t>
            </a:r>
            <a:endParaRPr lang="id-ID" altLang="en-US" sz="3600">
              <a:solidFill>
                <a:schemeClr val="tx1"/>
              </a:solidFill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285750" y="1773238"/>
            <a:ext cx="8572500" cy="48006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id-ID" altLang="en-US" sz="32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 </a:t>
            </a:r>
            <a:r>
              <a:rPr lang="id-ID" altLang="en-US" sz="3200" b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Pengolah sistem </a:t>
            </a:r>
            <a:r>
              <a:rPr lang="id-ID" altLang="en-US" sz="32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= suatu bagian yang akan mengubah masukan menjadi keluaran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id-ID" altLang="en-US" sz="32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 </a:t>
            </a:r>
            <a:r>
              <a:rPr lang="id-ID" altLang="en-US" sz="3200" b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Sasaran sistem </a:t>
            </a:r>
            <a:r>
              <a:rPr lang="id-ID" altLang="en-US" sz="32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= sistem yang mempunyai tujuan (</a:t>
            </a:r>
            <a:r>
              <a:rPr lang="id-ID" altLang="en-US" sz="3200" i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goal</a:t>
            </a:r>
            <a:r>
              <a:rPr lang="id-ID" altLang="en-US" sz="32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 atau sasaran (</a:t>
            </a:r>
            <a:r>
              <a:rPr lang="id-ID" altLang="en-US" sz="3200" i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objective</a:t>
            </a:r>
            <a:r>
              <a:rPr lang="id-ID" altLang="en-US" sz="32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), yang sangat menentukan sekali masukan yang dibutuhkan sistem dan keluaran yang dihasilkan sistem</a:t>
            </a:r>
            <a:endParaRPr lang="id-ID" altLang="en-U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28625" y="642938"/>
            <a:ext cx="8229600" cy="785812"/>
          </a:xfrm>
        </p:spPr>
        <p:txBody>
          <a:bodyPr/>
          <a:lstStyle/>
          <a:p>
            <a:pPr algn="ctr" eaLnBrk="1" hangingPunct="1"/>
            <a:r>
              <a:rPr lang="id-ID" altLang="en-US" sz="3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JENJANG SISTEM 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285750" y="1571625"/>
            <a:ext cx="8572500" cy="5002213"/>
          </a:xfrm>
        </p:spPr>
        <p:txBody>
          <a:bodyPr/>
          <a:lstStyle/>
          <a:p>
            <a:pPr marL="623888" indent="-514350" eaLnBrk="1" hangingPunct="1">
              <a:buFont typeface="Wingdings 2" panose="05020102010507070707" pitchFamily="18" charset="2"/>
              <a:buAutoNum type="arabicPeriod"/>
            </a:pPr>
            <a:r>
              <a:rPr lang="id-ID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Suprasistem</a:t>
            </a:r>
            <a:r>
              <a:rPr lang="id-ID" altLang="en-US" sz="3200">
                <a:latin typeface="Arial" panose="020B0604020202020204" pitchFamily="34" charset="0"/>
                <a:cs typeface="Arial" panose="020B0604020202020204" pitchFamily="34" charset="0"/>
              </a:rPr>
              <a:t> = lingkungan dimana sistem tersebut berada atau sistem yang lebih luas mempengaruhi sistem tetapi tidak dikelola oleh sistem</a:t>
            </a:r>
          </a:p>
          <a:p>
            <a:pPr marL="623888" indent="-514350" eaLnBrk="1" hangingPunct="1">
              <a:buFont typeface="Wingdings 2" panose="05020102010507070707" pitchFamily="18" charset="2"/>
              <a:buAutoNum type="arabicPeriod"/>
            </a:pPr>
            <a:r>
              <a:rPr lang="id-ID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id-ID" altLang="en-US" sz="3200">
                <a:latin typeface="Arial" panose="020B0604020202020204" pitchFamily="34" charset="0"/>
                <a:cs typeface="Arial" panose="020B0604020202020204" pitchFamily="34" charset="0"/>
              </a:rPr>
              <a:t> = sesuatu yang sedang diamati yang menjadi objek dan subjek pengamatan</a:t>
            </a:r>
          </a:p>
          <a:p>
            <a:pPr marL="623888" indent="-514350" eaLnBrk="1" hangingPunct="1">
              <a:buFont typeface="Wingdings 2" panose="05020102010507070707" pitchFamily="18" charset="2"/>
              <a:buAutoNum type="arabicPeriod"/>
            </a:pPr>
            <a:r>
              <a:rPr lang="id-ID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Subsistem</a:t>
            </a:r>
            <a:r>
              <a:rPr lang="id-ID" altLang="en-US" sz="3200">
                <a:latin typeface="Arial" panose="020B0604020202020204" pitchFamily="34" charset="0"/>
                <a:cs typeface="Arial" panose="020B0604020202020204" pitchFamily="34" charset="0"/>
              </a:rPr>
              <a:t> = bagian dari sistem yang secara mandiri membentuk sistem tersebut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571625"/>
            <a:ext cx="8429625" cy="485775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/>
              <a:buChar char="Ä"/>
              <a:defRPr/>
            </a:pPr>
            <a:r>
              <a:rPr lang="id-ID" sz="3200" u="sng" dirty="0">
                <a:latin typeface="Arial" pitchFamily="34" charset="0"/>
                <a:cs typeface="Arial" pitchFamily="34" charset="0"/>
                <a:sym typeface="Wingdings"/>
              </a:rPr>
              <a:t>3 kegiatan utama SI  </a:t>
            </a:r>
            <a:r>
              <a:rPr lang="id-ID" sz="3200" b="1" u="sng" dirty="0">
                <a:latin typeface="Arial" pitchFamily="34" charset="0"/>
                <a:cs typeface="Arial" pitchFamily="34" charset="0"/>
                <a:sym typeface="Wingdings"/>
              </a:rPr>
              <a:t>(Whitten, 2000):</a:t>
            </a:r>
          </a:p>
          <a:p>
            <a:pPr marL="719138" indent="-719138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tabLst>
                <a:tab pos="360363" algn="l"/>
              </a:tabLst>
              <a:defRPr/>
            </a:pPr>
            <a:r>
              <a:rPr lang="id-ID" sz="3200" dirty="0">
                <a:latin typeface="Arial" pitchFamily="34" charset="0"/>
                <a:cs typeface="Arial" pitchFamily="34" charset="0"/>
                <a:sym typeface="Wingdings"/>
              </a:rPr>
              <a:t>	1. menerima data (masukan)</a:t>
            </a:r>
          </a:p>
          <a:p>
            <a:pPr marL="719138" indent="-719138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tabLst>
                <a:tab pos="360363" algn="l"/>
              </a:tabLst>
              <a:defRPr/>
            </a:pPr>
            <a:r>
              <a:rPr lang="id-ID" sz="3200" dirty="0">
                <a:latin typeface="Arial" pitchFamily="34" charset="0"/>
                <a:cs typeface="Arial" pitchFamily="34" charset="0"/>
                <a:sym typeface="Wingdings"/>
              </a:rPr>
              <a:t>	2. memproses (pengolahan data)</a:t>
            </a:r>
          </a:p>
          <a:p>
            <a:pPr marL="719138" indent="-719138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tabLst>
                <a:tab pos="360363" algn="l"/>
              </a:tabLst>
              <a:defRPr/>
            </a:pPr>
            <a:r>
              <a:rPr lang="id-ID" sz="3200" dirty="0">
                <a:latin typeface="Arial" pitchFamily="34" charset="0"/>
                <a:cs typeface="Arial" pitchFamily="34" charset="0"/>
                <a:sym typeface="Wingdings"/>
              </a:rPr>
              <a:t>	3. menghasilkan informasi (keluaran)</a:t>
            </a:r>
          </a:p>
          <a:p>
            <a:pPr marL="719138" indent="-719138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tabLst>
                <a:tab pos="360363" algn="l"/>
              </a:tabLst>
              <a:defRPr/>
            </a:pPr>
            <a:endParaRPr lang="id-ID" sz="3200" dirty="0">
              <a:latin typeface="Arial" pitchFamily="34" charset="0"/>
              <a:cs typeface="Arial" pitchFamily="34" charset="0"/>
              <a:sym typeface="Wingdings"/>
            </a:endParaRPr>
          </a:p>
          <a:p>
            <a:pPr marL="719138" indent="-719138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tabLst>
                <a:tab pos="360363" algn="l"/>
              </a:tabLst>
              <a:defRPr/>
            </a:pPr>
            <a:r>
              <a:rPr lang="id-ID" sz="3200" dirty="0">
                <a:latin typeface="Arial" pitchFamily="34" charset="0"/>
                <a:cs typeface="Arial" pitchFamily="34" charset="0"/>
                <a:sym typeface="Wingdings"/>
              </a:rPr>
              <a:t>	Prinsip berlaku untuk informasi manual, maupun yang berbasis komputer</a:t>
            </a:r>
            <a:endParaRPr lang="id-ID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651" name="Title 1"/>
          <p:cNvSpPr>
            <a:spLocks noGrp="1"/>
          </p:cNvSpPr>
          <p:nvPr>
            <p:ph type="title"/>
          </p:nvPr>
        </p:nvSpPr>
        <p:spPr>
          <a:xfrm>
            <a:off x="457200" y="357188"/>
            <a:ext cx="8229600" cy="928687"/>
          </a:xfrm>
        </p:spPr>
        <p:txBody>
          <a:bodyPr/>
          <a:lstStyle/>
          <a:p>
            <a:pPr algn="ctr" eaLnBrk="1" hangingPunct="1"/>
            <a:r>
              <a:rPr lang="id-ID" altLang="en-US"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 INFORMASI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1428750"/>
            <a:ext cx="8643938" cy="5214938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id-ID" sz="2800" u="sng" dirty="0">
                <a:latin typeface="Arial" pitchFamily="34" charset="0"/>
                <a:cs typeface="Arial" pitchFamily="34" charset="0"/>
              </a:rPr>
              <a:t>Simpulan</a:t>
            </a:r>
            <a:r>
              <a:rPr lang="id-ID" sz="2800" dirty="0">
                <a:latin typeface="Arial" pitchFamily="34" charset="0"/>
                <a:cs typeface="Arial" pitchFamily="34" charset="0"/>
              </a:rPr>
              <a:t> =</a:t>
            </a:r>
          </a:p>
          <a:p>
            <a:pPr marL="179388" indent="-179388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id-ID" sz="2800" dirty="0">
                <a:latin typeface="Arial" pitchFamily="34" charset="0"/>
                <a:cs typeface="Arial" pitchFamily="34" charset="0"/>
              </a:rPr>
              <a:t>	</a:t>
            </a:r>
            <a:r>
              <a:rPr lang="id-ID" sz="28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 Kumpulan elemen yang saling berhubungan satu sama lain yang membentuk satu kesatuan untuk mengintegrasikan data, memproses dan menyimpan serta mendistribusikan informasi</a:t>
            </a:r>
          </a:p>
          <a:p>
            <a:pPr marL="179388" indent="-179388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id-ID" sz="28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 marL="179388" indent="-179388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id-ID" sz="2800" dirty="0">
                <a:latin typeface="Arial" pitchFamily="34" charset="0"/>
                <a:cs typeface="Arial" pitchFamily="34" charset="0"/>
              </a:rPr>
              <a:t>	- Kesatuan elemen yang saling berinteraksi secara sistematis untuk menciptakan dan membentuk aliran informasi yang akan mendukung pengambilan keputusan dan kontrol terhadap organisasi/perusahaan</a:t>
            </a:r>
          </a:p>
        </p:txBody>
      </p:sp>
      <p:sp>
        <p:nvSpPr>
          <p:cNvPr id="28675" name="Title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857250"/>
          </a:xfrm>
        </p:spPr>
        <p:txBody>
          <a:bodyPr/>
          <a:lstStyle/>
          <a:p>
            <a:pPr algn="ctr" eaLnBrk="1" hangingPunct="1"/>
            <a:r>
              <a:rPr lang="id-ID" altLang="en-US"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 INFORMASI </a:t>
            </a:r>
            <a:endParaRPr lang="id-ID" altLang="en-US" sz="36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pPr marL="457200" indent="-457200" eaLnBrk="1" hangingPunct="1">
              <a:buFontTx/>
              <a:buNone/>
            </a:pPr>
            <a:endParaRPr lang="en-US" altLang="en-US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58850"/>
          </a:xfrm>
        </p:spPr>
        <p:txBody>
          <a:bodyPr/>
          <a:lstStyle/>
          <a:p>
            <a:pPr algn="ctr" eaLnBrk="1" hangingPunct="1"/>
            <a:r>
              <a:rPr lang="en-US" altLang="en-US" sz="3600" b="1">
                <a:solidFill>
                  <a:srgbClr val="FF0000"/>
                </a:solidFill>
              </a:rPr>
              <a:t>KOMPONEN SISTEM INFORMASI :</a:t>
            </a: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381000" y="1371600"/>
            <a:ext cx="8382000" cy="5129213"/>
          </a:xfrm>
          <a:prstGeom prst="bevel">
            <a:avLst>
              <a:gd name="adj" fmla="val 8755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buFontTx/>
              <a:buAutoNum type="arabicPeriod"/>
            </a:pPr>
            <a:r>
              <a:rPr lang="id-ID" altLang="en-US" sz="3200" b="1">
                <a:solidFill>
                  <a:srgbClr val="226E18"/>
                </a:solidFill>
              </a:rPr>
              <a:t>Pemakai / user</a:t>
            </a:r>
          </a:p>
          <a:p>
            <a:pPr algn="just" eaLnBrk="1" hangingPunct="1">
              <a:buFontTx/>
              <a:buAutoNum type="arabicPeriod"/>
            </a:pPr>
            <a:r>
              <a:rPr lang="id-ID" altLang="en-US" sz="3200" b="1">
                <a:solidFill>
                  <a:srgbClr val="226E18"/>
                </a:solidFill>
              </a:rPr>
              <a:t>Tujuan </a:t>
            </a:r>
          </a:p>
          <a:p>
            <a:pPr algn="just" eaLnBrk="1" hangingPunct="1">
              <a:buFontTx/>
              <a:buAutoNum type="arabicPeriod"/>
            </a:pPr>
            <a:r>
              <a:rPr lang="id-ID" altLang="en-US" sz="3200" b="1">
                <a:solidFill>
                  <a:srgbClr val="226E18"/>
                </a:solidFill>
              </a:rPr>
              <a:t>Masukan-Proses-Keluaran</a:t>
            </a:r>
          </a:p>
          <a:p>
            <a:pPr algn="just" eaLnBrk="1" hangingPunct="1">
              <a:buFontTx/>
              <a:buAutoNum type="arabicPeriod"/>
            </a:pPr>
            <a:r>
              <a:rPr lang="id-ID" altLang="en-US" sz="3200" b="1">
                <a:solidFill>
                  <a:srgbClr val="226E18"/>
                </a:solidFill>
              </a:rPr>
              <a:t>Data</a:t>
            </a:r>
          </a:p>
          <a:p>
            <a:pPr algn="just" eaLnBrk="1" hangingPunct="1">
              <a:buFontTx/>
              <a:buAutoNum type="arabicPeriod"/>
            </a:pPr>
            <a:r>
              <a:rPr lang="id-ID" altLang="en-US" sz="3200" b="1">
                <a:solidFill>
                  <a:srgbClr val="226E18"/>
                </a:solidFill>
              </a:rPr>
              <a:t>Teknologi</a:t>
            </a:r>
            <a:r>
              <a:rPr lang="en-US" altLang="en-US" sz="3200" b="1">
                <a:solidFill>
                  <a:srgbClr val="226E18"/>
                </a:solidFill>
              </a:rPr>
              <a:t> : hardware, software</a:t>
            </a:r>
            <a:endParaRPr lang="id-ID" altLang="en-US" sz="3200" b="1">
              <a:solidFill>
                <a:srgbClr val="226E18"/>
              </a:solidFill>
            </a:endParaRPr>
          </a:p>
          <a:p>
            <a:pPr algn="just" eaLnBrk="1" hangingPunct="1">
              <a:buFontTx/>
              <a:buAutoNum type="arabicPeriod"/>
            </a:pPr>
            <a:r>
              <a:rPr lang="id-ID" altLang="en-US" sz="3200" b="1">
                <a:solidFill>
                  <a:srgbClr val="226E18"/>
                </a:solidFill>
              </a:rPr>
              <a:t>Model </a:t>
            </a:r>
            <a:r>
              <a:rPr lang="en-US" altLang="en-US" sz="3200" b="1">
                <a:solidFill>
                  <a:srgbClr val="226E18"/>
                </a:solidFill>
              </a:rPr>
              <a:t>: </a:t>
            </a:r>
            <a:r>
              <a:rPr lang="id-ID" altLang="en-US" sz="3200" b="1">
                <a:solidFill>
                  <a:srgbClr val="226E18"/>
                </a:solidFill>
              </a:rPr>
              <a:t>prosedur, logika, matematika</a:t>
            </a:r>
          </a:p>
          <a:p>
            <a:pPr algn="just" eaLnBrk="1" hangingPunct="1">
              <a:buFontTx/>
              <a:buAutoNum type="arabicPeriod"/>
            </a:pPr>
            <a:r>
              <a:rPr lang="id-ID" altLang="en-US" sz="3200" b="1">
                <a:solidFill>
                  <a:srgbClr val="226E18"/>
                </a:solidFill>
              </a:rPr>
              <a:t>Pengendali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en-US" altLang="en-US"/>
          </a:p>
        </p:txBody>
      </p:sp>
      <p:sp>
        <p:nvSpPr>
          <p:cNvPr id="30723" name="Title 1"/>
          <p:cNvSpPr>
            <a:spLocks noGrp="1"/>
          </p:cNvSpPr>
          <p:nvPr>
            <p:ph type="title"/>
          </p:nvPr>
        </p:nvSpPr>
        <p:spPr>
          <a:xfrm>
            <a:off x="357188" y="274638"/>
            <a:ext cx="8429625" cy="1154112"/>
          </a:xfrm>
        </p:spPr>
        <p:txBody>
          <a:bodyPr/>
          <a:lstStyle/>
          <a:p>
            <a:pPr algn="ctr" eaLnBrk="1" hangingPunct="1"/>
            <a:r>
              <a:rPr lang="id-ID" altLang="en-US"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Gambaran Komponen SI dengan pendekatan Sistem </a:t>
            </a:r>
          </a:p>
        </p:txBody>
      </p:sp>
      <p:sp>
        <p:nvSpPr>
          <p:cNvPr id="4" name="Rectangle 3"/>
          <p:cNvSpPr/>
          <p:nvPr/>
        </p:nvSpPr>
        <p:spPr>
          <a:xfrm>
            <a:off x="285750" y="1643063"/>
            <a:ext cx="2214563" cy="31432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INPUT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Hardware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Software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Data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SDM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Prosedur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7563" y="1643063"/>
            <a:ext cx="2571750" cy="478631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PROSES</a:t>
            </a:r>
            <a:r>
              <a:rPr lang="id-ID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Pencatatan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Verifikasi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Klasifikasi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Penyusunan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Peringkasan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Kalkulasi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Penyimpanan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Pengambilan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Pelaporan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Penyebaran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15125" y="1643063"/>
            <a:ext cx="2143125" cy="28575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OUTPUT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Informasi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2571750" y="3071813"/>
            <a:ext cx="785813" cy="50006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8" name="Right Arrow 7"/>
          <p:cNvSpPr/>
          <p:nvPr/>
        </p:nvSpPr>
        <p:spPr>
          <a:xfrm>
            <a:off x="5929313" y="3143250"/>
            <a:ext cx="785812" cy="50006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50" y="1571625"/>
            <a:ext cx="8643938" cy="5072063"/>
          </a:xfrm>
        </p:spPr>
        <p:txBody>
          <a:bodyPr>
            <a:normAutofit fontScale="92500"/>
          </a:bodyPr>
          <a:lstStyle/>
          <a:p>
            <a:pPr marL="539750" indent="-430213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id-ID" sz="3200" dirty="0">
                <a:latin typeface="Arial" pitchFamily="34" charset="0"/>
                <a:cs typeface="Arial" pitchFamily="34" charset="0"/>
              </a:rPr>
              <a:t>1. </a:t>
            </a:r>
            <a:r>
              <a:rPr lang="id-ID" sz="3200" b="1" dirty="0">
                <a:latin typeface="Arial" pitchFamily="34" charset="0"/>
                <a:cs typeface="Arial" pitchFamily="34" charset="0"/>
              </a:rPr>
              <a:t>Perencanaan</a:t>
            </a:r>
            <a:r>
              <a:rPr lang="id-ID" sz="3200" dirty="0">
                <a:latin typeface="Arial" pitchFamily="34" charset="0"/>
                <a:cs typeface="Arial" pitchFamily="34" charset="0"/>
              </a:rPr>
              <a:t> : informasi untuk perencanaan SD serta arah tujuan organisasi</a:t>
            </a:r>
          </a:p>
          <a:p>
            <a:pPr marL="539750" indent="-430213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id-ID" sz="3200" dirty="0">
                <a:latin typeface="Arial" pitchFamily="34" charset="0"/>
                <a:cs typeface="Arial" pitchFamily="34" charset="0"/>
              </a:rPr>
              <a:t>2. </a:t>
            </a:r>
            <a:r>
              <a:rPr lang="id-ID" sz="3200" b="1" dirty="0">
                <a:latin typeface="Arial" pitchFamily="34" charset="0"/>
                <a:cs typeface="Arial" pitchFamily="34" charset="0"/>
              </a:rPr>
              <a:t>Pengorganisasian</a:t>
            </a:r>
            <a:r>
              <a:rPr lang="id-ID" sz="3200" dirty="0">
                <a:latin typeface="Arial" pitchFamily="34" charset="0"/>
                <a:cs typeface="Arial" pitchFamily="34" charset="0"/>
              </a:rPr>
              <a:t> : informasi untuk alokasi SD, job deskripsi, distribusi kewenangan sehingga tujuan dapat dicapai</a:t>
            </a:r>
          </a:p>
          <a:p>
            <a:pPr marL="539750" indent="-430213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id-ID" sz="3200" dirty="0">
                <a:latin typeface="Arial" pitchFamily="34" charset="0"/>
                <a:cs typeface="Arial" pitchFamily="34" charset="0"/>
              </a:rPr>
              <a:t>3. </a:t>
            </a:r>
            <a:r>
              <a:rPr lang="id-ID" sz="3200" b="1" dirty="0">
                <a:latin typeface="Arial" pitchFamily="34" charset="0"/>
                <a:cs typeface="Arial" pitchFamily="34" charset="0"/>
              </a:rPr>
              <a:t>Kepemimpinan</a:t>
            </a:r>
            <a:r>
              <a:rPr lang="id-ID" sz="3200" dirty="0">
                <a:latin typeface="Arial" pitchFamily="34" charset="0"/>
                <a:cs typeface="Arial" pitchFamily="34" charset="0"/>
              </a:rPr>
              <a:t> : informasi untuk arahkan, mempengaruhi dan memotivasi kinerja</a:t>
            </a:r>
          </a:p>
          <a:p>
            <a:pPr marL="539750" indent="-430213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id-ID" sz="3200" dirty="0">
                <a:latin typeface="Arial" pitchFamily="34" charset="0"/>
                <a:cs typeface="Arial" pitchFamily="34" charset="0"/>
              </a:rPr>
              <a:t>4. </a:t>
            </a:r>
            <a:r>
              <a:rPr lang="id-ID" sz="3200" b="1" dirty="0">
                <a:latin typeface="Arial" pitchFamily="34" charset="0"/>
                <a:cs typeface="Arial" pitchFamily="34" charset="0"/>
              </a:rPr>
              <a:t>Pengendalian</a:t>
            </a:r>
            <a:r>
              <a:rPr lang="id-ID" sz="3200" dirty="0">
                <a:latin typeface="Arial" pitchFamily="34" charset="0"/>
                <a:cs typeface="Arial" pitchFamily="34" charset="0"/>
              </a:rPr>
              <a:t> : informasi untuk pastikan apakah organisasi sudah berjalan sesuai prosedur yang telah ditetapkan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7188" y="274638"/>
            <a:ext cx="8501062" cy="1011237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d-ID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SISTEM INFORMASI DALAM PROSES MANAJEMEN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2859212"/>
            <a:ext cx="8229600" cy="569788"/>
          </a:xfrm>
        </p:spPr>
        <p:txBody>
          <a:bodyPr/>
          <a:lstStyle/>
          <a:p>
            <a:pPr algn="ctr" eaLnBrk="1" hangingPunct="1"/>
            <a:r>
              <a:rPr lang="en-US" altLang="en-US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Terima</a:t>
            </a:r>
            <a:r>
              <a:rPr lang="en-US" alt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Kasih</a:t>
            </a:r>
            <a:endParaRPr lang="id-ID" alt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476250"/>
            <a:ext cx="8539162" cy="5238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d-ID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INFORMASI DALAM MANAJEMEN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285875"/>
            <a:ext cx="8539162" cy="5214938"/>
          </a:xfrm>
        </p:spPr>
        <p:txBody>
          <a:bodyPr>
            <a:normAutofit lnSpcReduction="10000"/>
          </a:bodyPr>
          <a:lstStyle/>
          <a:p>
            <a:pPr marL="365125" indent="-274638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v"/>
              <a:tabLst>
                <a:tab pos="90488" algn="l"/>
              </a:tabLst>
              <a:defRPr/>
            </a:pP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800" u="sng" dirty="0">
                <a:latin typeface="Arial" pitchFamily="34" charset="0"/>
                <a:cs typeface="Arial" pitchFamily="34" charset="0"/>
              </a:rPr>
              <a:t>Tingkatan manajer dalam organisasi </a:t>
            </a:r>
            <a:r>
              <a:rPr lang="id-ID" sz="28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539750" indent="-449263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tabLst>
                <a:tab pos="90488" algn="l"/>
                <a:tab pos="360363" algn="l"/>
              </a:tabLst>
              <a:defRPr/>
            </a:pPr>
            <a:r>
              <a:rPr lang="id-ID" sz="2800" dirty="0">
                <a:latin typeface="Arial" pitchFamily="34" charset="0"/>
                <a:cs typeface="Arial" pitchFamily="34" charset="0"/>
              </a:rPr>
              <a:t>		a. </a:t>
            </a:r>
            <a:r>
              <a:rPr lang="id-ID" sz="2800" b="1" dirty="0">
                <a:latin typeface="Arial" pitchFamily="34" charset="0"/>
                <a:cs typeface="Arial" pitchFamily="34" charset="0"/>
              </a:rPr>
              <a:t>Manajer Tingkat atas </a:t>
            </a:r>
            <a:r>
              <a:rPr lang="id-ID" sz="2800" dirty="0">
                <a:latin typeface="Arial" pitchFamily="34" charset="0"/>
                <a:cs typeface="Arial" pitchFamily="34" charset="0"/>
              </a:rPr>
              <a:t>= </a:t>
            </a:r>
          </a:p>
          <a:p>
            <a:pPr marL="539750" indent="-449263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tabLst>
                <a:tab pos="90488" algn="l"/>
                <a:tab pos="360363" algn="l"/>
              </a:tabLst>
              <a:defRPr/>
            </a:pPr>
            <a:r>
              <a:rPr lang="id-ID" sz="2800" dirty="0">
                <a:latin typeface="Arial" pitchFamily="34" charset="0"/>
                <a:cs typeface="Arial" pitchFamily="34" charset="0"/>
              </a:rPr>
              <a:t>			 - pertanggungjawaban pengelolaan organisasi keseluruhan</a:t>
            </a:r>
          </a:p>
          <a:p>
            <a:pPr marL="539750" indent="-449263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tabLst>
                <a:tab pos="90488" algn="l"/>
                <a:tab pos="360363" algn="l"/>
              </a:tabLst>
              <a:defRPr/>
            </a:pPr>
            <a:r>
              <a:rPr lang="id-ID" sz="2800" dirty="0">
                <a:latin typeface="Arial" pitchFamily="34" charset="0"/>
                <a:cs typeface="Arial" pitchFamily="34" charset="0"/>
              </a:rPr>
              <a:t>			- menetapkan arah kebijakan, membuat rencana dan sasaran jangka panjang, merumuskan strategi, menyusun prosedur operasional, menetapkan pedoman interaksi dengan lingkungan </a:t>
            </a:r>
          </a:p>
          <a:p>
            <a:pPr marL="539750" indent="-449263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tabLst>
                <a:tab pos="90488" algn="l"/>
                <a:tab pos="360363" algn="l"/>
              </a:tabLst>
              <a:defRPr/>
            </a:pPr>
            <a:r>
              <a:rPr lang="id-ID" sz="2800" dirty="0">
                <a:latin typeface="Arial" pitchFamily="34" charset="0"/>
                <a:cs typeface="Arial" pitchFamily="34" charset="0"/>
              </a:rPr>
              <a:t>		 - informasi yang dibutuhkan : ringkasan dari seluruh transaksi yang terjadi pada periode tertentu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549275"/>
            <a:ext cx="8077200" cy="59531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br>
              <a:rPr lang="id-ID" dirty="0">
                <a:latin typeface="Arial" pitchFamily="34" charset="0"/>
                <a:cs typeface="Arial" pitchFamily="34" charset="0"/>
              </a:rPr>
            </a:br>
            <a:br>
              <a:rPr lang="id-ID" dirty="0">
                <a:latin typeface="Arial" pitchFamily="34" charset="0"/>
                <a:cs typeface="Arial" pitchFamily="34" charset="0"/>
              </a:rPr>
            </a:br>
            <a:br>
              <a:rPr lang="id-ID" dirty="0">
                <a:latin typeface="Arial" pitchFamily="34" charset="0"/>
                <a:cs typeface="Arial" pitchFamily="34" charset="0"/>
              </a:rPr>
            </a:br>
            <a:br>
              <a:rPr lang="id-ID" dirty="0">
                <a:latin typeface="Arial" pitchFamily="34" charset="0"/>
                <a:cs typeface="Arial" pitchFamily="34" charset="0"/>
              </a:rPr>
            </a:br>
            <a:br>
              <a:rPr lang="id-ID" dirty="0">
                <a:latin typeface="Arial" pitchFamily="34" charset="0"/>
                <a:cs typeface="Arial" pitchFamily="34" charset="0"/>
              </a:rPr>
            </a:br>
            <a:br>
              <a:rPr lang="id-ID" dirty="0">
                <a:latin typeface="Arial" pitchFamily="34" charset="0"/>
                <a:cs typeface="Arial" pitchFamily="34" charset="0"/>
              </a:rPr>
            </a:br>
            <a:br>
              <a:rPr lang="id-ID" dirty="0">
                <a:latin typeface="Arial" pitchFamily="34" charset="0"/>
                <a:cs typeface="Arial" pitchFamily="34" charset="0"/>
              </a:rPr>
            </a:br>
            <a:br>
              <a:rPr lang="id-ID" dirty="0">
                <a:latin typeface="Arial" pitchFamily="34" charset="0"/>
                <a:cs typeface="Arial" pitchFamily="34" charset="0"/>
              </a:rPr>
            </a:br>
            <a:br>
              <a:rPr lang="id-ID" dirty="0">
                <a:latin typeface="Arial" pitchFamily="34" charset="0"/>
                <a:cs typeface="Arial" pitchFamily="34" charset="0"/>
              </a:rPr>
            </a:br>
            <a:br>
              <a:rPr lang="id-ID" dirty="0">
                <a:latin typeface="Arial" pitchFamily="34" charset="0"/>
                <a:cs typeface="Arial" pitchFamily="34" charset="0"/>
              </a:rPr>
            </a:br>
            <a:br>
              <a:rPr lang="id-ID" dirty="0">
                <a:latin typeface="Arial" pitchFamily="34" charset="0"/>
                <a:cs typeface="Arial" pitchFamily="34" charset="0"/>
              </a:rPr>
            </a:br>
            <a:br>
              <a:rPr lang="id-ID" dirty="0">
                <a:latin typeface="Arial" pitchFamily="34" charset="0"/>
                <a:cs typeface="Arial" pitchFamily="34" charset="0"/>
              </a:rPr>
            </a:br>
            <a:endParaRPr lang="id-ID" sz="3600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68313" y="549275"/>
            <a:ext cx="8466137" cy="5699125"/>
          </a:xfrm>
        </p:spPr>
        <p:txBody>
          <a:bodyPr/>
          <a:lstStyle/>
          <a:p>
            <a:pPr marL="539750" indent="-360363" eaLnBrk="1" hangingPunct="1">
              <a:buFont typeface="Wingdings 2" panose="05020102010507070707" pitchFamily="18" charset="2"/>
              <a:buNone/>
              <a:tabLst>
                <a:tab pos="179388" algn="l"/>
                <a:tab pos="449263" algn="l"/>
              </a:tabLst>
            </a:pPr>
            <a:r>
              <a:rPr lang="id-ID" altLang="en-US" sz="3200" u="sng">
                <a:latin typeface="Arial" panose="020B0604020202020204" pitchFamily="34" charset="0"/>
                <a:cs typeface="Arial" panose="020B0604020202020204" pitchFamily="34" charset="0"/>
              </a:rPr>
              <a:t>Tingkatan manajer dalam organisasi </a:t>
            </a:r>
            <a:r>
              <a:rPr lang="id-ID" altLang="en-US" sz="320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id-ID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9750" indent="-360363" eaLnBrk="1" hangingPunct="1">
              <a:buFont typeface="Wingdings 2" panose="05020102010507070707" pitchFamily="18" charset="2"/>
              <a:buNone/>
              <a:tabLst>
                <a:tab pos="179388" algn="l"/>
                <a:tab pos="449263" algn="l"/>
              </a:tabLst>
            </a:pPr>
            <a:endParaRPr lang="id-ID" alt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9750" indent="-360363" eaLnBrk="1" hangingPunct="1">
              <a:buFont typeface="Wingdings 2" panose="05020102010507070707" pitchFamily="18" charset="2"/>
              <a:buNone/>
              <a:tabLst>
                <a:tab pos="179388" algn="l"/>
                <a:tab pos="449263" algn="l"/>
              </a:tabLst>
            </a:pPr>
            <a:r>
              <a:rPr lang="id-ID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b. Manajer Menengah </a:t>
            </a:r>
            <a:r>
              <a:rPr lang="id-ID" altLang="en-US" sz="280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  <a:p>
            <a:pPr marL="539750" indent="-360363" eaLnBrk="1" hangingPunct="1">
              <a:buFont typeface="Wingdings 2" panose="05020102010507070707" pitchFamily="18" charset="2"/>
              <a:buNone/>
              <a:tabLst>
                <a:tab pos="179388" algn="l"/>
                <a:tab pos="449263" algn="l"/>
              </a:tabLst>
            </a:pPr>
            <a:r>
              <a:rPr lang="id-ID" altLang="en-US" sz="2800">
                <a:latin typeface="Arial" panose="020B0604020202020204" pitchFamily="34" charset="0"/>
                <a:cs typeface="Arial" panose="020B0604020202020204" pitchFamily="34" charset="0"/>
              </a:rPr>
              <a:t>		- bertanggung jawan atas pengelolaan organisasi berdasarkan departementasi/ fungsi tertentu</a:t>
            </a:r>
          </a:p>
          <a:p>
            <a:pPr marL="539750" indent="-360363" eaLnBrk="1" hangingPunct="1">
              <a:buFont typeface="Wingdings 2" panose="05020102010507070707" pitchFamily="18" charset="2"/>
              <a:buNone/>
              <a:tabLst>
                <a:tab pos="179388" algn="l"/>
                <a:tab pos="449263" algn="l"/>
              </a:tabLst>
            </a:pPr>
            <a:r>
              <a:rPr lang="id-ID" altLang="en-US" sz="2800">
                <a:latin typeface="Arial" panose="020B0604020202020204" pitchFamily="34" charset="0"/>
                <a:cs typeface="Arial" panose="020B0604020202020204" pitchFamily="34" charset="0"/>
              </a:rPr>
              <a:t>		- membuat rencana dan sasaran operasional jangka menengah, menyusun prosedur, melakukan pengendalian dan membuat keputusan operasional</a:t>
            </a:r>
          </a:p>
          <a:p>
            <a:pPr marL="539750" indent="-360363" eaLnBrk="1" hangingPunct="1">
              <a:buFont typeface="Wingdings 2" panose="05020102010507070707" pitchFamily="18" charset="2"/>
              <a:buNone/>
              <a:tabLst>
                <a:tab pos="179388" algn="l"/>
                <a:tab pos="449263" algn="l"/>
              </a:tabLst>
            </a:pPr>
            <a:r>
              <a:rPr lang="id-ID" altLang="en-US" sz="2800">
                <a:latin typeface="Arial" panose="020B0604020202020204" pitchFamily="34" charset="0"/>
                <a:cs typeface="Arial" panose="020B0604020202020204" pitchFamily="34" charset="0"/>
              </a:rPr>
              <a:t>		- informasi yang dibutuhkan untuk operasionalisasi organisasi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68313" y="549275"/>
            <a:ext cx="8466137" cy="5951538"/>
          </a:xfrm>
        </p:spPr>
        <p:txBody>
          <a:bodyPr/>
          <a:lstStyle/>
          <a:p>
            <a:pPr marL="539750" indent="-269875" eaLnBrk="1" hangingPunct="1">
              <a:buFont typeface="Wingdings 2" panose="05020102010507070707" pitchFamily="18" charset="2"/>
              <a:buNone/>
              <a:tabLst>
                <a:tab pos="269875" algn="l"/>
              </a:tabLst>
            </a:pPr>
            <a:r>
              <a:rPr lang="id-ID" altLang="en-US" sz="3200" u="sng">
                <a:latin typeface="Arial" panose="020B0604020202020204" pitchFamily="34" charset="0"/>
                <a:cs typeface="Arial" panose="020B0604020202020204" pitchFamily="34" charset="0"/>
              </a:rPr>
              <a:t>Tingkatan manajer dalam organisasi </a:t>
            </a:r>
            <a:r>
              <a:rPr lang="id-ID" altLang="en-US" sz="320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id-ID" altLang="en-US" sz="3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9750" indent="-269875" eaLnBrk="1" hangingPunct="1">
              <a:buFont typeface="Wingdings 2" panose="05020102010507070707" pitchFamily="18" charset="2"/>
              <a:buNone/>
              <a:tabLst>
                <a:tab pos="269875" algn="l"/>
              </a:tabLst>
            </a:pPr>
            <a:r>
              <a:rPr lang="id-ID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c. Manajer Lini pertama/ bawah </a:t>
            </a:r>
            <a:r>
              <a:rPr lang="id-ID" altLang="en-US" sz="280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  <a:p>
            <a:pPr marL="539750" indent="-269875" eaLnBrk="1" hangingPunct="1">
              <a:buFont typeface="Wingdings 2" panose="05020102010507070707" pitchFamily="18" charset="2"/>
              <a:buNone/>
              <a:tabLst>
                <a:tab pos="269875" algn="l"/>
              </a:tabLst>
            </a:pPr>
            <a:r>
              <a:rPr lang="id-ID" altLang="en-US" sz="2800">
                <a:latin typeface="Arial" panose="020B0604020202020204" pitchFamily="34" charset="0"/>
                <a:cs typeface="Arial" panose="020B0604020202020204" pitchFamily="34" charset="0"/>
              </a:rPr>
              <a:t>	 - bertanggung jawab atas pelaksanaan rencana dan sasaran operasional</a:t>
            </a:r>
          </a:p>
          <a:p>
            <a:pPr marL="539750" indent="-269875" eaLnBrk="1" hangingPunct="1">
              <a:buFont typeface="Wingdings 2" panose="05020102010507070707" pitchFamily="18" charset="2"/>
              <a:buNone/>
              <a:tabLst>
                <a:tab pos="269875" algn="l"/>
              </a:tabLst>
            </a:pPr>
            <a:r>
              <a:rPr lang="id-ID" altLang="en-US" sz="2800">
                <a:latin typeface="Arial" panose="020B0604020202020204" pitchFamily="34" charset="0"/>
                <a:cs typeface="Arial" panose="020B0604020202020204" pitchFamily="34" charset="0"/>
              </a:rPr>
              <a:t>	- membuat keputusan jangka pendek berdasarkan arah kebijakan prosedur dan pedoman yang telah ditetapkan serta mengendalikan transaksi harian</a:t>
            </a:r>
          </a:p>
          <a:p>
            <a:pPr marL="539750" indent="-269875" eaLnBrk="1" hangingPunct="1">
              <a:buFont typeface="Wingdings 2" panose="05020102010507070707" pitchFamily="18" charset="2"/>
              <a:buNone/>
              <a:tabLst>
                <a:tab pos="269875" algn="l"/>
              </a:tabLst>
            </a:pPr>
            <a:r>
              <a:rPr lang="id-ID" altLang="en-US" sz="2800">
                <a:latin typeface="Arial" panose="020B0604020202020204" pitchFamily="34" charset="0"/>
                <a:cs typeface="Arial" panose="020B0604020202020204" pitchFamily="34" charset="0"/>
              </a:rPr>
              <a:t>	- membutuhkan informasi rinci dari pergerakan setiap transaksi agar dapat melakukan kontrol terhadap proses tersebut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75" y="274638"/>
            <a:ext cx="8220075" cy="8683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d-ID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TINGKATAN MANAJEMEN INFORMASI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28625" y="1285875"/>
            <a:ext cx="8505825" cy="4962525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en-US" altLang="en-US"/>
          </a:p>
        </p:txBody>
      </p:sp>
      <p:sp>
        <p:nvSpPr>
          <p:cNvPr id="4" name="Trapezoid 3"/>
          <p:cNvSpPr/>
          <p:nvPr/>
        </p:nvSpPr>
        <p:spPr>
          <a:xfrm>
            <a:off x="3214688" y="1285875"/>
            <a:ext cx="5643562" cy="5286375"/>
          </a:xfrm>
          <a:prstGeom prst="trapezoi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TextBox 4"/>
          <p:cNvSpPr txBox="1">
            <a:spLocks noChangeArrowheads="1"/>
          </p:cNvSpPr>
          <p:nvPr/>
        </p:nvSpPr>
        <p:spPr bwMode="auto">
          <a:xfrm>
            <a:off x="3429000" y="5286375"/>
            <a:ext cx="5214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id-ID" altLang="en-US" sz="2000" b="1"/>
              <a:t>Pengolahan Transaksi Pemberian Informasi (Tanggapan Pertanyaan)</a:t>
            </a:r>
          </a:p>
        </p:txBody>
      </p:sp>
      <p:sp>
        <p:nvSpPr>
          <p:cNvPr id="17414" name="TextBox 5"/>
          <p:cNvSpPr txBox="1">
            <a:spLocks noChangeArrowheads="1"/>
          </p:cNvSpPr>
          <p:nvPr/>
        </p:nvSpPr>
        <p:spPr bwMode="auto">
          <a:xfrm>
            <a:off x="3714750" y="3857625"/>
            <a:ext cx="45720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id-ID" altLang="en-US" sz="2000" b="1"/>
              <a:t>Informasi manajemen untuk perencanaan operasional pengembalian keputusan dan pengendalian </a:t>
            </a:r>
          </a:p>
        </p:txBody>
      </p:sp>
      <p:sp>
        <p:nvSpPr>
          <p:cNvPr id="17415" name="TextBox 6"/>
          <p:cNvSpPr txBox="1">
            <a:spLocks noChangeArrowheads="1"/>
          </p:cNvSpPr>
          <p:nvPr/>
        </p:nvSpPr>
        <p:spPr bwMode="auto">
          <a:xfrm>
            <a:off x="4143375" y="2571750"/>
            <a:ext cx="378618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id-ID" altLang="en-US" sz="2000" b="1"/>
              <a:t>Informasi manajemen untuk perencanaan taktis dan pengambilan keputusan</a:t>
            </a:r>
          </a:p>
        </p:txBody>
      </p:sp>
      <p:sp>
        <p:nvSpPr>
          <p:cNvPr id="17416" name="TextBox 7"/>
          <p:cNvSpPr txBox="1">
            <a:spLocks noChangeArrowheads="1"/>
          </p:cNvSpPr>
          <p:nvPr/>
        </p:nvSpPr>
        <p:spPr bwMode="auto">
          <a:xfrm>
            <a:off x="4357688" y="1357313"/>
            <a:ext cx="350043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id-ID" altLang="en-US" sz="2000" b="1"/>
              <a:t>SIM untuk perencanaan dan kebijakan serta pengambilan keputusan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214813" y="2428875"/>
            <a:ext cx="371475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1"/>
            <a:endCxn id="4" idx="3"/>
          </p:cNvCxnSpPr>
          <p:nvPr/>
        </p:nvCxnSpPr>
        <p:spPr>
          <a:xfrm rot="10800000" flipH="1">
            <a:off x="3875088" y="3929063"/>
            <a:ext cx="4322762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3429000" y="5214938"/>
            <a:ext cx="5072063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00063" y="1357313"/>
            <a:ext cx="364331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2400" b="1"/>
              <a:t>MANAJER PUNCAK STRATEGIS 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00063" y="2714625"/>
            <a:ext cx="3429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2400" b="1"/>
              <a:t>MANAJER TENGAH TAKTIS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85750" y="4000500"/>
            <a:ext cx="32146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d-ID" altLang="en-US" sz="2400" b="1"/>
              <a:t>MANAJER BAWAH (OPERASIONAL)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algn="ctr" eaLnBrk="1" hangingPunct="1"/>
            <a:r>
              <a:rPr lang="id-ID" altLang="en-US"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PENGERTIAN SISTEM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285750" y="1357313"/>
            <a:ext cx="8572500" cy="5000625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id-ID" altLang="en-US">
                <a:sym typeface="Wingdings" panose="05000000000000000000" pitchFamily="2" charset="2"/>
              </a:rPr>
              <a:t> </a:t>
            </a:r>
            <a:r>
              <a:rPr lang="id-ID" altLang="en-US" sz="32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Kesatuan yang terdiri dari elemen-elemen yang berkaitan satu sama lain dalam rangka menciptakan hasil atau tujuan tertentu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id-ID" altLang="en-US" sz="3200">
                <a:latin typeface="Arial" panose="020B0604020202020204" pitchFamily="34" charset="0"/>
                <a:cs typeface="Arial" panose="020B0604020202020204" pitchFamily="34" charset="0"/>
              </a:rPr>
              <a:t>	- Komponen: a. Input /asupan 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id-ID" altLang="en-US" sz="3200">
                <a:latin typeface="Arial" panose="020B0604020202020204" pitchFamily="34" charset="0"/>
                <a:cs typeface="Arial" panose="020B0604020202020204" pitchFamily="34" charset="0"/>
              </a:rPr>
              <a:t>				 b. Process/proses    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id-ID" altLang="en-US" sz="3200">
                <a:latin typeface="Arial" panose="020B0604020202020204" pitchFamily="34" charset="0"/>
                <a:cs typeface="Arial" panose="020B0604020202020204" pitchFamily="34" charset="0"/>
              </a:rPr>
              <a:t>				     c. Output/keluaran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id-ID" altLang="en-US" sz="3200">
                <a:latin typeface="Arial" panose="020B0604020202020204" pitchFamily="34" charset="0"/>
                <a:cs typeface="Arial" panose="020B0604020202020204" pitchFamily="34" charset="0"/>
              </a:rPr>
              <a:t>			                d. </a:t>
            </a:r>
            <a:r>
              <a:rPr lang="id-ID" altLang="en-US" sz="3200" i="1">
                <a:latin typeface="Arial" panose="020B0604020202020204" pitchFamily="34" charset="0"/>
                <a:cs typeface="Arial" panose="020B0604020202020204" pitchFamily="34" charset="0"/>
              </a:rPr>
              <a:t>Feedback mechanism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id-ID" altLang="en-US" i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id-ID" altLang="en-US" sz="2800" b="1">
                <a:latin typeface="Arial" panose="020B0604020202020204" pitchFamily="34" charset="0"/>
                <a:cs typeface="Arial" panose="020B0604020202020204" pitchFamily="34" charset="0"/>
              </a:rPr>
              <a:t>(Suartini Bambang)</a:t>
            </a:r>
            <a:endParaRPr lang="id-ID" altLang="en-US" sz="2800" b="1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612"/>
          </a:xfrm>
        </p:spPr>
        <p:txBody>
          <a:bodyPr/>
          <a:lstStyle/>
          <a:p>
            <a:pPr algn="ctr" eaLnBrk="1" hangingPunct="1"/>
            <a:r>
              <a:rPr lang="id-ID" altLang="en-US"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PENGERTIAN SISTEM</a:t>
            </a:r>
            <a:endParaRPr lang="id-ID" altLang="en-US" sz="3600">
              <a:solidFill>
                <a:schemeClr val="tx1"/>
              </a:solidFill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85750" y="1214438"/>
            <a:ext cx="8572500" cy="52863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F"/>
            </a:pPr>
            <a:r>
              <a:rPr lang="id-ID" altLang="en-US" sz="32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Terdiri dari bagian-bagian yang saling berkaitan yang saling beroperasi bersama untuk mencapai sasaran dan tujuan. </a:t>
            </a:r>
          </a:p>
          <a:p>
            <a:pPr eaLnBrk="1" hangingPunct="1">
              <a:buFont typeface="Wingdings" panose="05000000000000000000" pitchFamily="2" charset="2"/>
              <a:buChar char="F"/>
            </a:pPr>
            <a:r>
              <a:rPr lang="id-ID" altLang="en-US" sz="32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Terdiri dari berbagai subsistem dan sistem ada batasannya. Saling terkaitan antar sub sistem = </a:t>
            </a:r>
            <a:r>
              <a:rPr lang="id-ID" altLang="en-US" sz="3200" i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interface</a:t>
            </a:r>
            <a:r>
              <a:rPr lang="id-ID" altLang="en-US" sz="320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/jalinan dapat berupa masukan/keluaran (materi, energi, informasi)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id-ID" altLang="en-US" sz="2800" b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(Gordon B. Davis)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</a:t>
            </a:r>
            <a:endParaRPr lang="id-ID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28625" y="500063"/>
            <a:ext cx="8229600" cy="696912"/>
          </a:xfrm>
        </p:spPr>
        <p:txBody>
          <a:bodyPr/>
          <a:lstStyle/>
          <a:p>
            <a:pPr algn="ctr" eaLnBrk="1" hangingPunct="1"/>
            <a:r>
              <a:rPr lang="id-ID" altLang="en-US"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KARAKTERISTIK  SISTEM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214313" y="1341438"/>
            <a:ext cx="8643937" cy="52324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 </a:t>
            </a:r>
            <a:r>
              <a:rPr lang="id-ID" altLang="en-US" b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Komponen sistem </a:t>
            </a: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= </a:t>
            </a:r>
            <a:r>
              <a:rPr lang="id-ID" altLang="en-US" u="sng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subsistem</a:t>
            </a: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/bagian-bagian dari sistem yang saling berinteraksi. Setiap subsistem mempunyai </a:t>
            </a:r>
            <a:r>
              <a:rPr lang="id-ID" altLang="en-US" u="sng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sifat-sifat dari sistem </a:t>
            </a: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untuk menjalankan suatu fungsi tertentu dan mempengaruhi proses secara keseluruhan.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</a:t>
            </a:r>
            <a:r>
              <a:rPr lang="id-ID" altLang="en-US" b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Batas sistem (</a:t>
            </a:r>
            <a:r>
              <a:rPr lang="id-ID" altLang="en-US" b="1" i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boundary</a:t>
            </a:r>
            <a:r>
              <a:rPr lang="id-ID" altLang="en-US" b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 </a:t>
            </a: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= daerah yang membatasi antara suatu sistem dengan sistem lainnya atau lingkungan luar sistem          ruang lingkup dari sistem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 </a:t>
            </a:r>
            <a:r>
              <a:rPr lang="id-ID" altLang="en-US" b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Lingkungan Luar Sistem </a:t>
            </a: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=  apapun diluar sistem batas sistem yang mempengaruhi operasi sistem. Dapat menguntungkan atau merugikan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id-ID" altLang="en-US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id-ID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924300" y="4508500"/>
            <a:ext cx="719138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28625" y="428625"/>
            <a:ext cx="8229600" cy="500063"/>
          </a:xfrm>
        </p:spPr>
        <p:txBody>
          <a:bodyPr/>
          <a:lstStyle/>
          <a:p>
            <a:pPr algn="ctr" eaLnBrk="1" hangingPunct="1"/>
            <a:r>
              <a:rPr lang="id-ID" altLang="en-US" sz="3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KARAKTERISTIK  SISTEM</a:t>
            </a:r>
            <a:endParaRPr lang="id-ID" altLang="en-US" sz="3600">
              <a:solidFill>
                <a:schemeClr val="tx1"/>
              </a:solidFill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285750" y="1071563"/>
            <a:ext cx="8572500" cy="5502275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 </a:t>
            </a:r>
            <a:r>
              <a:rPr lang="id-ID" altLang="en-US" b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Penghubung sistem (</a:t>
            </a:r>
            <a:r>
              <a:rPr lang="id-ID" altLang="en-US" b="1" i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interface</a:t>
            </a:r>
            <a:r>
              <a:rPr lang="id-ID" altLang="en-US" b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 </a:t>
            </a: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= media penghubung antar subsistem, yang memungkinkan mengalirnya sumber-sumber daya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 </a:t>
            </a:r>
            <a:r>
              <a:rPr lang="id-ID" altLang="en-US" b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Masukan sistem (</a:t>
            </a:r>
            <a:r>
              <a:rPr lang="id-ID" altLang="en-US" b="1" i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input</a:t>
            </a:r>
            <a:r>
              <a:rPr lang="id-ID" altLang="en-US" b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= energi yang dimasukan dalam sistem, dapat berupa :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</a:rPr>
              <a:t>	perawatan (</a:t>
            </a:r>
            <a:r>
              <a:rPr lang="id-ID" altLang="en-US" i="1">
                <a:latin typeface="Arial" panose="020B0604020202020204" pitchFamily="34" charset="0"/>
                <a:cs typeface="Arial" panose="020B0604020202020204" pitchFamily="34" charset="0"/>
              </a:rPr>
              <a:t>maintenance input</a:t>
            </a: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</a:rPr>
              <a:t>) dan sinyal (</a:t>
            </a:r>
            <a:r>
              <a:rPr lang="id-ID" altLang="en-US" i="1">
                <a:latin typeface="Arial" panose="020B0604020202020204" pitchFamily="34" charset="0"/>
                <a:cs typeface="Arial" panose="020B0604020202020204" pitchFamily="34" charset="0"/>
              </a:rPr>
              <a:t>signal input</a:t>
            </a: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 </a:t>
            </a:r>
            <a:r>
              <a:rPr lang="id-ID" altLang="en-US" b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Keluaran sistem (</a:t>
            </a:r>
            <a:r>
              <a:rPr lang="id-ID" altLang="en-US" b="1" i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Output</a:t>
            </a:r>
            <a:r>
              <a:rPr lang="id-ID" altLang="en-US" b="1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 </a:t>
            </a:r>
            <a:r>
              <a:rPr lang="id-ID" altLang="en-US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= hasil dari energi yang diolah dan diklasifikasikan menjadi keluaran yang berguna dan sisa pembuangan. Dapat berupa masukan untuk subsistem yang lain</a:t>
            </a:r>
            <a:endParaRPr lang="id-ID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432</TotalTime>
  <Words>484</Words>
  <Application>Microsoft Office PowerPoint</Application>
  <PresentationFormat>On-screen Show (4:3)</PresentationFormat>
  <Paragraphs>110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Constantia</vt:lpstr>
      <vt:lpstr>Verdana</vt:lpstr>
      <vt:lpstr>Wingdings</vt:lpstr>
      <vt:lpstr>Wingdings 2</vt:lpstr>
      <vt:lpstr>Flow</vt:lpstr>
      <vt:lpstr>KONSEP SISTEM INFORMASI </vt:lpstr>
      <vt:lpstr>INFORMASI DALAM MANAJEMEN</vt:lpstr>
      <vt:lpstr>             </vt:lpstr>
      <vt:lpstr>PowerPoint Presentation</vt:lpstr>
      <vt:lpstr>TINGKATAN MANAJEMEN INFORMASI</vt:lpstr>
      <vt:lpstr>PENGERTIAN SISTEM</vt:lpstr>
      <vt:lpstr>PENGERTIAN SISTEM</vt:lpstr>
      <vt:lpstr>KARAKTERISTIK  SISTEM</vt:lpstr>
      <vt:lpstr>KARAKTERISTIK  SISTEM</vt:lpstr>
      <vt:lpstr>KARAKTERISTIK  SISTEM</vt:lpstr>
      <vt:lpstr>JENJANG SISTEM </vt:lpstr>
      <vt:lpstr>SISTEM INFORMASI </vt:lpstr>
      <vt:lpstr>SISTEM INFORMASI </vt:lpstr>
      <vt:lpstr>KOMPONEN SISTEM INFORMASI :</vt:lpstr>
      <vt:lpstr>Gambaran Komponen SI dengan pendekatan Sistem </vt:lpstr>
      <vt:lpstr>SISTEM INFORMASI DALAM PROSES MANAJEMEN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SISTEM INFORMASI</dc:title>
  <dc:creator>Yani</dc:creator>
  <cp:lastModifiedBy>Bobby Bachry</cp:lastModifiedBy>
  <cp:revision>27</cp:revision>
  <dcterms:created xsi:type="dcterms:W3CDTF">2010-09-21T06:44:56Z</dcterms:created>
  <dcterms:modified xsi:type="dcterms:W3CDTF">2020-04-01T05:53:27Z</dcterms:modified>
</cp:coreProperties>
</file>