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3" r:id="rId3"/>
    <p:sldId id="277" r:id="rId4"/>
    <p:sldId id="278" r:id="rId5"/>
    <p:sldId id="279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80" r:id="rId14"/>
    <p:sldId id="281" r:id="rId15"/>
    <p:sldId id="282" r:id="rId16"/>
    <p:sldId id="283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6"/>
    <p:restoredTop sz="94721"/>
  </p:normalViewPr>
  <p:slideViewPr>
    <p:cSldViewPr>
      <p:cViewPr varScale="1">
        <p:scale>
          <a:sx n="112" d="100"/>
          <a:sy n="112" d="100"/>
        </p:scale>
        <p:origin x="8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683-8C4D-4EE8-9AE0-70D060C74199}" type="datetimeFigureOut">
              <a:rPr lang="id-ID" smtClean="0"/>
              <a:pPr/>
              <a:t>14/12/23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ACAEED2E-3EA9-4766-8F47-CFB6D370CF3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187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683-8C4D-4EE8-9AE0-70D060C74199}" type="datetimeFigureOut">
              <a:rPr lang="id-ID" smtClean="0"/>
              <a:pPr/>
              <a:t>14/12/23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ED2E-3EA9-4766-8F47-CFB6D370CF3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828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683-8C4D-4EE8-9AE0-70D060C74199}" type="datetimeFigureOut">
              <a:rPr lang="id-ID" smtClean="0"/>
              <a:pPr/>
              <a:t>14/12/23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ED2E-3EA9-4766-8F47-CFB6D370CF3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10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683-8C4D-4EE8-9AE0-70D060C74199}" type="datetimeFigureOut">
              <a:rPr lang="id-ID" smtClean="0"/>
              <a:pPr/>
              <a:t>14/12/23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ED2E-3EA9-4766-8F47-CFB6D370CF3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198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2E0683-8C4D-4EE8-9AE0-70D060C74199}" type="datetimeFigureOut">
              <a:rPr lang="id-ID" smtClean="0"/>
              <a:pPr/>
              <a:t>14/12/23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ACAEED2E-3EA9-4766-8F47-CFB6D370CF3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40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683-8C4D-4EE8-9AE0-70D060C74199}" type="datetimeFigureOut">
              <a:rPr lang="id-ID" smtClean="0"/>
              <a:pPr/>
              <a:t>14/12/23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ED2E-3EA9-4766-8F47-CFB6D370CF3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257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683-8C4D-4EE8-9AE0-70D060C74199}" type="datetimeFigureOut">
              <a:rPr lang="id-ID" smtClean="0"/>
              <a:pPr/>
              <a:t>14/12/23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ED2E-3EA9-4766-8F47-CFB6D370CF3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5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2E0683-8C4D-4EE8-9AE0-70D060C74199}" type="datetimeFigureOut">
              <a:rPr lang="id-ID" smtClean="0"/>
              <a:pPr/>
              <a:t>14/12/23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ED2E-3EA9-4766-8F47-CFB6D370CF3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717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683-8C4D-4EE8-9AE0-70D060C74199}" type="datetimeFigureOut">
              <a:rPr lang="id-ID" smtClean="0"/>
              <a:pPr/>
              <a:t>14/12/23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ED2E-3EA9-4766-8F47-CFB6D370CF3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91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683-8C4D-4EE8-9AE0-70D060C74199}" type="datetimeFigureOut">
              <a:rPr lang="id-ID" smtClean="0"/>
              <a:pPr/>
              <a:t>14/12/23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ED2E-3EA9-4766-8F47-CFB6D370CF3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058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683-8C4D-4EE8-9AE0-70D060C74199}" type="datetimeFigureOut">
              <a:rPr lang="id-ID" smtClean="0"/>
              <a:pPr/>
              <a:t>14/12/23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EED2E-3EA9-4766-8F47-CFB6D370CF3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7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82E0683-8C4D-4EE8-9AE0-70D060C74199}" type="datetimeFigureOut">
              <a:rPr lang="id-ID" smtClean="0"/>
              <a:pPr/>
              <a:t>14/12/23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CAEED2E-3EA9-4766-8F47-CFB6D370CF3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896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5813B-1764-524C-8AE7-1DA9070410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6000" b="1" dirty="0"/>
              <a:t>Estetika pada logo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839DC-C296-F641-916D-7EB59C2656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0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571480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Zig Zag  : bergairah, semangat, dinamika atau gerak cepat</a:t>
            </a:r>
          </a:p>
        </p:txBody>
      </p:sp>
      <p:sp>
        <p:nvSpPr>
          <p:cNvPr id="6146" name="AutoShape 2" descr="Zig Zag Line Png Transparent Images – Free PNG Images Vector, PSD, Clipart,  Templ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148" name="Picture 4" descr="Zig Zag Line Png Hd Transparent Wallpaper - Transparent Zig Zag Line, Png  Download - kindpng"/>
          <p:cNvPicPr>
            <a:picLocks noChangeAspect="1" noChangeArrowheads="1"/>
          </p:cNvPicPr>
          <p:nvPr/>
        </p:nvPicPr>
        <p:blipFill>
          <a:blip r:embed="rId2"/>
          <a:srcRect l="9593" t="40244" r="42441" b="41463"/>
          <a:stretch>
            <a:fillRect/>
          </a:stretch>
        </p:blipFill>
        <p:spPr bwMode="auto">
          <a:xfrm>
            <a:off x="571472" y="1357298"/>
            <a:ext cx="3929090" cy="1071570"/>
          </a:xfrm>
          <a:prstGeom prst="rect">
            <a:avLst/>
          </a:prstGeom>
          <a:noFill/>
        </p:spPr>
      </p:pic>
      <p:pic>
        <p:nvPicPr>
          <p:cNvPr id="6150" name="Picture 6" descr="DINAMIS | HelloMotion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28604"/>
            <a:ext cx="2362217" cy="228601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58952" y="3487157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Bending up right : </a:t>
            </a:r>
            <a:r>
              <a:rPr lang="en-US" dirty="0" err="1"/>
              <a:t>sedih</a:t>
            </a:r>
            <a:r>
              <a:rPr lang="en-US" dirty="0"/>
              <a:t> </a:t>
            </a:r>
            <a:r>
              <a:rPr lang="en-US" dirty="0" err="1"/>
              <a:t>lesu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kedukaan</a:t>
            </a:r>
            <a:endParaRPr lang="id-ID" dirty="0"/>
          </a:p>
        </p:txBody>
      </p:sp>
      <p:pic>
        <p:nvPicPr>
          <p:cNvPr id="6152" name="Picture 8" descr="https://i2.wp.com/sekolahdesain.com/wp-content/uploads/2018/10/bending-upright.jpg?resize=199%2C3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286256"/>
            <a:ext cx="1193899" cy="2309804"/>
          </a:xfrm>
          <a:prstGeom prst="rect">
            <a:avLst/>
          </a:prstGeom>
          <a:noFill/>
        </p:spPr>
      </p:pic>
      <p:pic>
        <p:nvPicPr>
          <p:cNvPr id="6154" name="Picture 10" descr="Right Reverse Bend Sign Linear Icon. Modern Outline Right Revers Stock  Vector - Illustration of danger, arrow: 1335268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571876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571480"/>
            <a:ext cx="2643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Diminishing Perspektive   : adanya jarak, kejauhan dan kerinduan</a:t>
            </a:r>
          </a:p>
        </p:txBody>
      </p:sp>
      <p:pic>
        <p:nvPicPr>
          <p:cNvPr id="28674" name="Picture 2" descr="https://i0.wp.com/sekolahdesain.com/wp-content/uploads/2018/10/Diminishing-Perspective.jpg?resize=369%2C266"/>
          <p:cNvPicPr>
            <a:picLocks noChangeAspect="1" noChangeArrowheads="1"/>
          </p:cNvPicPr>
          <p:nvPr/>
        </p:nvPicPr>
        <p:blipFill>
          <a:blip r:embed="rId2"/>
          <a:srcRect l="16260" t="28196" r="16666" b="29511"/>
          <a:stretch>
            <a:fillRect/>
          </a:stretch>
        </p:blipFill>
        <p:spPr bwMode="auto">
          <a:xfrm>
            <a:off x="428595" y="1571612"/>
            <a:ext cx="2671781" cy="1214446"/>
          </a:xfrm>
          <a:prstGeom prst="rect">
            <a:avLst/>
          </a:prstGeom>
          <a:noFill/>
        </p:spPr>
      </p:pic>
      <p:pic>
        <p:nvPicPr>
          <p:cNvPr id="28676" name="Picture 4" descr="Schnift Warehouse by Catur Argi on Dribbble"/>
          <p:cNvPicPr>
            <a:picLocks noChangeAspect="1" noChangeArrowheads="1"/>
          </p:cNvPicPr>
          <p:nvPr/>
        </p:nvPicPr>
        <p:blipFill>
          <a:blip r:embed="rId3"/>
          <a:srcRect l="15000" t="30000" r="15624" b="30000"/>
          <a:stretch>
            <a:fillRect/>
          </a:stretch>
        </p:blipFill>
        <p:spPr bwMode="auto">
          <a:xfrm>
            <a:off x="4214810" y="714356"/>
            <a:ext cx="2643206" cy="114300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28596" y="3643314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Radiation Lines  : pemusatan, peletupan atau letusan</a:t>
            </a:r>
            <a:endParaRPr lang="id-ID" dirty="0"/>
          </a:p>
        </p:txBody>
      </p:sp>
      <p:pic>
        <p:nvPicPr>
          <p:cNvPr id="28678" name="Picture 6" descr="Radiation Line Images, Stock Photos &amp;amp; Vectors | Shutterstock"/>
          <p:cNvPicPr>
            <a:picLocks noChangeAspect="1" noChangeArrowheads="1"/>
          </p:cNvPicPr>
          <p:nvPr/>
        </p:nvPicPr>
        <p:blipFill>
          <a:blip r:embed="rId4"/>
          <a:srcRect b="6249"/>
          <a:stretch>
            <a:fillRect/>
          </a:stretch>
        </p:blipFill>
        <p:spPr bwMode="auto">
          <a:xfrm>
            <a:off x="857224" y="4429132"/>
            <a:ext cx="2000264" cy="2019511"/>
          </a:xfrm>
          <a:prstGeom prst="rect">
            <a:avLst/>
          </a:prstGeom>
          <a:noFill/>
        </p:spPr>
      </p:pic>
      <p:pic>
        <p:nvPicPr>
          <p:cNvPr id="28680" name="Picture 8" descr="Explosion Logo Images, Stock Photos &amp;amp; Vectors | Shutterstock"/>
          <p:cNvPicPr>
            <a:picLocks noChangeAspect="1" noChangeArrowheads="1"/>
          </p:cNvPicPr>
          <p:nvPr/>
        </p:nvPicPr>
        <p:blipFill>
          <a:blip r:embed="rId5"/>
          <a:srcRect b="14285"/>
          <a:stretch>
            <a:fillRect/>
          </a:stretch>
        </p:blipFill>
        <p:spPr bwMode="auto">
          <a:xfrm>
            <a:off x="4286248" y="4000504"/>
            <a:ext cx="358140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500042"/>
            <a:ext cx="3143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d-ID" b="1" dirty="0"/>
              <a:t>b. Bentuk</a:t>
            </a:r>
          </a:p>
          <a:p>
            <a:pPr fontAlgn="base"/>
            <a:endParaRPr lang="id-ID" dirty="0"/>
          </a:p>
          <a:p>
            <a:pPr fontAlgn="base"/>
            <a:r>
              <a:rPr lang="id-ID" dirty="0"/>
              <a:t>Bentuk merupakan wujud rupa sesuatu, biasa berupa segi empat, segitiga, bundar, elip dan seterusnya. </a:t>
            </a:r>
          </a:p>
        </p:txBody>
      </p:sp>
      <p:pic>
        <p:nvPicPr>
          <p:cNvPr id="29698" name="Picture 2" descr="E:\Logo Untuk Pamrean\Logo 3\Shiled Logo Exhibition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14422"/>
            <a:ext cx="3143248" cy="3143248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rot="10800000">
            <a:off x="4357686" y="2643182"/>
            <a:ext cx="114300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250397" y="3750471"/>
            <a:ext cx="221457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714612" y="5072074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d-ID" b="1" dirty="0"/>
              <a:t>Bentuk Perisai dan huruf S yang berarti shield/perisai   </a:t>
            </a:r>
            <a:endParaRPr lang="id-ID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596" y="357166"/>
            <a:ext cx="371477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Warna</a:t>
            </a:r>
            <a:endParaRPr kumimoji="0" lang="id-ID" sz="240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d-ID" dirty="0">
              <a:solidFill>
                <a:srgbClr val="0000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Dengan adanya warna pada logo maka, logo akan memiliki filosofi serta pemaknaan yang khusus berdasarkan kesan   (citra) yang ingin disampaikan.</a:t>
            </a:r>
            <a:endParaRPr kumimoji="0" lang="id-ID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3071810"/>
            <a:ext cx="371477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d-ID" dirty="0"/>
              <a:t>Misal warna biru 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dirty="0"/>
          </a:p>
          <a:p>
            <a:r>
              <a:rPr lang="id-ID" dirty="0"/>
              <a:t>Meninggalkan kesan ketenangan, kedamaian, dan kesegaran.  Warna  ini biasanya digunakan oleh logo perusahaan air minum. </a:t>
            </a:r>
          </a:p>
          <a:p>
            <a:endParaRPr lang="id-ID" dirty="0"/>
          </a:p>
          <a:p>
            <a:r>
              <a:rPr lang="id-ID" dirty="0"/>
              <a:t>Lebih dari itu, warna ini juga memberikan kesan psikologis              seperti Profesionalitas dan kepercayaan.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6" name="Picture 2" descr="https://pngimage.net/wp-content/uploads/2018/06/logo-kominfo-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3447591" cy="3594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andiri – Logos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928670"/>
            <a:ext cx="6432958" cy="201818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28926" y="5429264"/>
            <a:ext cx="3000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id-ID" sz="1400" dirty="0"/>
              <a:t>Bentuk Logo dengan huruf kecil pada logo Mandiri melambangkan sikap ramah dan rendah hati. </a:t>
            </a:r>
          </a:p>
          <a:p>
            <a:pPr algn="just" fontAlgn="base"/>
            <a:endParaRPr lang="id-ID" sz="1400" dirty="0"/>
          </a:p>
        </p:txBody>
      </p:sp>
      <p:sp>
        <p:nvSpPr>
          <p:cNvPr id="6" name="Rectangle 5"/>
          <p:cNvSpPr/>
          <p:nvPr/>
        </p:nvSpPr>
        <p:spPr>
          <a:xfrm>
            <a:off x="428596" y="3500438"/>
            <a:ext cx="3500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d-ID" sz="1400" dirty="0"/>
              <a:t>Logo Bank Mandiri  tanpa kata Bank, karena                              kebijakan Bank Indonesia yang memberikan kebebasan untuk menjal produk investasi. </a:t>
            </a:r>
          </a:p>
          <a:p>
            <a:pPr fontAlgn="base"/>
            <a:endParaRPr lang="id-ID" sz="1400" dirty="0"/>
          </a:p>
        </p:txBody>
      </p:sp>
      <p:sp>
        <p:nvSpPr>
          <p:cNvPr id="7" name="Rectangle 6"/>
          <p:cNvSpPr/>
          <p:nvPr/>
        </p:nvSpPr>
        <p:spPr>
          <a:xfrm>
            <a:off x="5429256" y="3857628"/>
            <a:ext cx="18573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d-ID" sz="1400" dirty="0"/>
              <a:t>Warna biru tua melambangkan rasa nyaman, tenang, menyejukkan dan profesionalitas. </a:t>
            </a:r>
          </a:p>
          <a:p>
            <a:pPr fontAlgn="base"/>
            <a:endParaRPr lang="id-ID" sz="1400" dirty="0"/>
          </a:p>
        </p:txBody>
      </p:sp>
      <p:sp>
        <p:nvSpPr>
          <p:cNvPr id="8" name="Rectangle 7"/>
          <p:cNvSpPr/>
          <p:nvPr/>
        </p:nvSpPr>
        <p:spPr>
          <a:xfrm>
            <a:off x="1071538" y="714356"/>
            <a:ext cx="24288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d-ID" sz="1400" dirty="0"/>
              <a:t>Sedangkan gelombang emas sebagai simbol dari kekayaan finansial di Asia sekaligus keagungan, kemuliaan dan kemakmuran.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86116" y="1428736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000232" y="3214686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H="1">
            <a:off x="5572132" y="3143248"/>
            <a:ext cx="714380" cy="42862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428992" y="4214818"/>
            <a:ext cx="21431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428604"/>
            <a:ext cx="1677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00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Typography</a:t>
            </a:r>
            <a:endParaRPr kumimoji="0" lang="id-ID" sz="200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0715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/>
              <a:t>Tipografi adalah elemen penting untuk membangun kesan pada audiens atau pengguna. Contohnya </a:t>
            </a:r>
            <a:r>
              <a:rPr lang="id-ID" i="1" dirty="0"/>
              <a:t>font</a:t>
            </a:r>
            <a:r>
              <a:rPr lang="id-ID" dirty="0"/>
              <a:t> yang lebih besar memberi kesan berani, kuat dan tegas.</a:t>
            </a:r>
          </a:p>
        </p:txBody>
      </p:sp>
      <p:pic>
        <p:nvPicPr>
          <p:cNvPr id="39939" name="Picture 3" descr="Mr. Muscle | PNL, Brand Development, Distribution, Consumer,  Pharmaceutical, Chemical Products, Mauritius"/>
          <p:cNvPicPr>
            <a:picLocks noChangeAspect="1" noChangeArrowheads="1"/>
          </p:cNvPicPr>
          <p:nvPr/>
        </p:nvPicPr>
        <p:blipFill>
          <a:blip r:embed="rId2"/>
          <a:srcRect t="22380" b="22532"/>
          <a:stretch>
            <a:fillRect/>
          </a:stretch>
        </p:blipFill>
        <p:spPr bwMode="auto">
          <a:xfrm>
            <a:off x="1571604" y="2786058"/>
            <a:ext cx="6435723" cy="354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1071546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Logo senantiasa menjadi sesuatu yang penting bagi perusahaan agar masyarakat bisa tetap mengingat produk yang mereka tawarkan.</a:t>
            </a:r>
          </a:p>
          <a:p>
            <a:endParaRPr lang="id-ID" dirty="0"/>
          </a:p>
          <a:p>
            <a:r>
              <a:rPr lang="id-ID" dirty="0"/>
              <a:t>Misal  : Logo Nike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90" y="3415445"/>
            <a:ext cx="36433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Kata nike sendiri diartikan 'dewi kemenangan dan keberhasilan' yang diyakini oleh bangsa Yunani. Dengan menggunakan nama tersebut, diharapkan perusahaan akan selalu memberikan keberhasilan dan kemenangan bagi pelanggan yang menggunakan produknya. </a:t>
            </a:r>
            <a:br>
              <a:rPr lang="id-ID" dirty="0"/>
            </a:br>
            <a:endParaRPr lang="id-ID" dirty="0"/>
          </a:p>
        </p:txBody>
      </p:sp>
      <p:pic>
        <p:nvPicPr>
          <p:cNvPr id="41986" name="Picture 2" descr="https://purepng.com/public/uploads/large/purepng.com-nike-logologobrand-logoiconslogos-251519940082eoxx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000240"/>
            <a:ext cx="4670159" cy="1841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54292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/>
              <a:t>Logo Nike melambangkan salah satu sayap di patung Dewi di Yunani, yang melambangkan kemenangan. </a:t>
            </a:r>
            <a:br>
              <a:rPr lang="id-ID" dirty="0"/>
            </a:br>
            <a:endParaRPr lang="id-ID" dirty="0"/>
          </a:p>
        </p:txBody>
      </p:sp>
      <p:pic>
        <p:nvPicPr>
          <p:cNvPr id="40962" name="Picture 2" descr="https://4.bp.blogspot.com/-eq16vqt5dKI/UOEj-c2cwII/AAAAAAAAS9I/CrrgCaDwkyQ/s640/MAKNA+TERSELUBUNG+LOGO+NIKE+YANG+JARANG+DIKETAH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012715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EA808-D49D-AC43-9C4A-F22449F5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346" y="548680"/>
            <a:ext cx="6960870" cy="4197056"/>
          </a:xfrm>
        </p:spPr>
        <p:txBody>
          <a:bodyPr>
            <a:noAutofit/>
          </a:bodyPr>
          <a:lstStyle/>
          <a:p>
            <a:r>
              <a:rPr lang="id-ID" sz="3600" dirty="0"/>
              <a:t>Logo adalah suatu gambar, sketsa, atau tulisan, yang memiliki filosofi dan dapat mewakili identitas visual (citra) suatu entitas, baik itu organisasi, perusahaan, lembaga, negara, daerah, maupun produk.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DB683-58A9-C74F-9BFB-57CF53386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576" y="5020056"/>
            <a:ext cx="8208912" cy="1649304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chemeClr val="tx1"/>
                </a:solidFill>
              </a:rPr>
              <a:t>Secara sederhana logo adalah wajah visual yang pertama sekali dilihat </a:t>
            </a:r>
            <a:r>
              <a:rPr lang="id-ID" sz="3600" dirty="0" err="1">
                <a:solidFill>
                  <a:schemeClr val="tx1"/>
                </a:solidFill>
              </a:rPr>
              <a:t>audience</a:t>
            </a:r>
            <a:r>
              <a:rPr lang="id-ID" sz="3600" dirty="0">
                <a:solidFill>
                  <a:schemeClr val="tx1"/>
                </a:solidFill>
              </a:rPr>
              <a:t>/target sasaran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236" y="2427189"/>
            <a:ext cx="307181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dirty="0"/>
              <a:t>Logo dapat dinilai secara estetis berdasarkan pada tiga komponen </a:t>
            </a:r>
          </a:p>
          <a:p>
            <a:pPr algn="just"/>
            <a:endParaRPr lang="id-ID" dirty="0"/>
          </a:p>
          <a:p>
            <a:pPr algn="just"/>
            <a:r>
              <a:rPr lang="id-ID" sz="4400" b="1" dirty="0"/>
              <a:t>Apa itu ? </a:t>
            </a:r>
          </a:p>
        </p:txBody>
      </p:sp>
      <p:pic>
        <p:nvPicPr>
          <p:cNvPr id="34818" name="Picture 2" descr="D:\Project Design Ade\OK\sunbank-color-combo-600x294.png"/>
          <p:cNvPicPr>
            <a:picLocks noChangeAspect="1" noChangeArrowheads="1"/>
          </p:cNvPicPr>
          <p:nvPr/>
        </p:nvPicPr>
        <p:blipFill>
          <a:blip r:embed="rId2"/>
          <a:srcRect r="36250"/>
          <a:stretch>
            <a:fillRect/>
          </a:stretch>
        </p:blipFill>
        <p:spPr bwMode="auto">
          <a:xfrm>
            <a:off x="4429124" y="1428736"/>
            <a:ext cx="4714876" cy="3623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85728"/>
            <a:ext cx="1253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d-ID" sz="3200" u="sng" dirty="0"/>
              <a:t> Objek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158" y="107154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d-ID" dirty="0"/>
              <a:t>Seluruh bagian/logogram yang terdapat pada logo. Objek pada logo bisa berbentuk garis /berbentuk struktur garis, objek yang diletakan dalam logo, seperti bulat, oval, kotak atu bentuk-bentuk lain yang menyimpulkan sebuah pemahaman .</a:t>
            </a:r>
          </a:p>
        </p:txBody>
      </p:sp>
      <p:pic>
        <p:nvPicPr>
          <p:cNvPr id="35842" name="Picture 2" descr="D:\Project Design Ade\OK\menang\konfrontasi.jpg"/>
          <p:cNvPicPr>
            <a:picLocks noChangeAspect="1" noChangeArrowheads="1"/>
          </p:cNvPicPr>
          <p:nvPr/>
        </p:nvPicPr>
        <p:blipFill>
          <a:blip r:embed="rId2" cstate="print"/>
          <a:srcRect l="12095" t="32668" r="11221" b="29925"/>
          <a:stretch>
            <a:fillRect/>
          </a:stretch>
        </p:blipFill>
        <p:spPr bwMode="auto">
          <a:xfrm>
            <a:off x="3432532" y="3857628"/>
            <a:ext cx="5711468" cy="2786082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0800000">
            <a:off x="3071802" y="5143512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85918" y="5000636"/>
            <a:ext cx="1214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dirty="0"/>
              <a:t>Logogram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3240" y="714356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Objek memiliki dua komponen yaitu garis dan bentuk/objek itu sendiri.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1162" r="7796" b="38027"/>
          <a:stretch>
            <a:fillRect/>
          </a:stretch>
        </p:blipFill>
        <p:spPr bwMode="auto">
          <a:xfrm>
            <a:off x="1857356" y="2285992"/>
            <a:ext cx="5334037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857232"/>
            <a:ext cx="3429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d-ID" sz="2400" b="1" dirty="0"/>
              <a:t>a. Garis</a:t>
            </a:r>
          </a:p>
          <a:p>
            <a:pPr fontAlgn="base"/>
            <a:endParaRPr lang="id-ID" dirty="0"/>
          </a:p>
          <a:p>
            <a:pPr fontAlgn="base"/>
            <a:r>
              <a:rPr lang="id-ID" dirty="0"/>
              <a:t>Lillian Gareth mendefinisikan garis sebagai sekumpulan titik yang bila dideretkan, maka dimensi panjangnya akan tampak menonjol, dan sosoknya disebut garis. </a:t>
            </a:r>
          </a:p>
          <a:p>
            <a:pPr fontAlgn="base"/>
            <a:endParaRPr lang="id-ID" dirty="0"/>
          </a:p>
        </p:txBody>
      </p:sp>
      <p:pic>
        <p:nvPicPr>
          <p:cNvPr id="1026" name="Picture 2" descr="14 Inspirasi Desain Line Art Untuk Mempermudah Desain Anda – Ilmunes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00042"/>
            <a:ext cx="457276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7422" y="30718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id-ID" dirty="0"/>
              <a:t>Berikut beberapa jenis garis beserta makna yang ditimbulkanya :</a:t>
            </a:r>
          </a:p>
        </p:txBody>
      </p:sp>
      <p:pic>
        <p:nvPicPr>
          <p:cNvPr id="24578" name="Picture 2" descr="Line Art Background Photos, Vectors and PSD Files for Free Download |  Png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86116" cy="2714620"/>
          </a:xfrm>
          <a:prstGeom prst="rect">
            <a:avLst/>
          </a:prstGeom>
          <a:noFill/>
        </p:spPr>
      </p:pic>
      <p:pic>
        <p:nvPicPr>
          <p:cNvPr id="6" name="Picture 2" descr="Line Art Background Photos, Vectors and PSD Files for Free Download |  Png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0"/>
            <a:ext cx="3286116" cy="2714620"/>
          </a:xfrm>
          <a:prstGeom prst="rect">
            <a:avLst/>
          </a:prstGeom>
          <a:noFill/>
        </p:spPr>
      </p:pic>
      <p:pic>
        <p:nvPicPr>
          <p:cNvPr id="7" name="Picture 2" descr="Line Art Background Photos, Vectors and PSD Files for Free Download |  Png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0"/>
            <a:ext cx="3286116" cy="2714620"/>
          </a:xfrm>
          <a:prstGeom prst="rect">
            <a:avLst/>
          </a:prstGeom>
          <a:noFill/>
        </p:spPr>
      </p:pic>
      <p:pic>
        <p:nvPicPr>
          <p:cNvPr id="8" name="Picture 2" descr="Line Art Background Photos, Vectors and PSD Files for Free Download |  Png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0"/>
            <a:ext cx="2643174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3571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/>
              <a:t>Horizontal : memberi sugesti ketenangan atau hal yang tidak bergerak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8596" y="1428736"/>
            <a:ext cx="435771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8628" y="44884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/>
              <a:t>Vertikal  : stabilitas, kekuatan dan kemegahan.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786976" y="4999842"/>
            <a:ext cx="314327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Horizontal Logos: the Best Horizontal Logo Images | 99designs"/>
          <p:cNvPicPr>
            <a:picLocks noChangeAspect="1" noChangeArrowheads="1"/>
          </p:cNvPicPr>
          <p:nvPr/>
        </p:nvPicPr>
        <p:blipFill>
          <a:blip r:embed="rId2"/>
          <a:srcRect l="21000" t="37500" r="21999" b="37000"/>
          <a:stretch>
            <a:fillRect/>
          </a:stretch>
        </p:blipFill>
        <p:spPr bwMode="auto">
          <a:xfrm>
            <a:off x="5643570" y="214290"/>
            <a:ext cx="2714644" cy="1214446"/>
          </a:xfrm>
          <a:prstGeom prst="rect">
            <a:avLst/>
          </a:prstGeom>
          <a:noFill/>
        </p:spPr>
      </p:pic>
      <p:pic>
        <p:nvPicPr>
          <p:cNvPr id="26628" name="Picture 4" descr="Vertical Logos: the Best Vertical Logo Images | 99designs"/>
          <p:cNvPicPr>
            <a:picLocks noChangeAspect="1" noChangeArrowheads="1"/>
          </p:cNvPicPr>
          <p:nvPr/>
        </p:nvPicPr>
        <p:blipFill>
          <a:blip r:embed="rId3"/>
          <a:srcRect l="28500" t="13500" r="29500" b="8499"/>
          <a:stretch>
            <a:fillRect/>
          </a:stretch>
        </p:blipFill>
        <p:spPr bwMode="auto">
          <a:xfrm>
            <a:off x="6286512" y="3357562"/>
            <a:ext cx="165406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571480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Diagonal   : tidak setabil, sesuatu yang bergerak atau dinamika</a:t>
            </a:r>
          </a:p>
        </p:txBody>
      </p:sp>
      <p:pic>
        <p:nvPicPr>
          <p:cNvPr id="25602" name="Picture 2" descr="Black and white number seven diagonal logo Vector Image"/>
          <p:cNvPicPr>
            <a:picLocks noChangeAspect="1" noChangeArrowheads="1"/>
          </p:cNvPicPr>
          <p:nvPr/>
        </p:nvPicPr>
        <p:blipFill>
          <a:blip r:embed="rId2" cstate="print"/>
          <a:srcRect t="17500" b="27500"/>
          <a:stretch>
            <a:fillRect/>
          </a:stretch>
        </p:blipFill>
        <p:spPr bwMode="auto">
          <a:xfrm>
            <a:off x="4786314" y="1000108"/>
            <a:ext cx="3247182" cy="1928826"/>
          </a:xfrm>
          <a:prstGeom prst="rect">
            <a:avLst/>
          </a:prstGeom>
          <a:noFill/>
        </p:spPr>
      </p:pic>
      <p:pic>
        <p:nvPicPr>
          <p:cNvPr id="25604" name="Picture 4" descr="Diagonal Line Pictures | Download Free Images on Unspla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3217871" cy="214314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42910" y="4357694"/>
            <a:ext cx="244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/>
              <a:t>Lengkung  : keanggunan</a:t>
            </a:r>
          </a:p>
        </p:txBody>
      </p:sp>
      <p:pic>
        <p:nvPicPr>
          <p:cNvPr id="25606" name="Picture 6" descr="Halaman Unduh untuk Pin Di Tugase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714884"/>
            <a:ext cx="2857500" cy="1362075"/>
          </a:xfrm>
          <a:prstGeom prst="rect">
            <a:avLst/>
          </a:prstGeom>
          <a:noFill/>
        </p:spPr>
      </p:pic>
      <p:pic>
        <p:nvPicPr>
          <p:cNvPr id="25610" name="Picture 10" descr="Design business minimalist flat feminine logo by Gdtaslima | Fiverr"/>
          <p:cNvPicPr>
            <a:picLocks noChangeAspect="1" noChangeArrowheads="1"/>
          </p:cNvPicPr>
          <p:nvPr/>
        </p:nvPicPr>
        <p:blipFill>
          <a:blip r:embed="rId5"/>
          <a:srcRect t="15251" r="53230" b="20694"/>
          <a:stretch>
            <a:fillRect/>
          </a:stretch>
        </p:blipFill>
        <p:spPr bwMode="auto">
          <a:xfrm>
            <a:off x="5357818" y="4214818"/>
            <a:ext cx="2428892" cy="2217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{871F81F0-0EA1-F14A-A595-3E192E286DE2}tf10001070</Template>
  <TotalTime>269</TotalTime>
  <Words>485</Words>
  <Application>Microsoft Macintosh PowerPoint</Application>
  <PresentationFormat>On-screen Show (4:3)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Rockwell</vt:lpstr>
      <vt:lpstr>Rockwell Condensed</vt:lpstr>
      <vt:lpstr>Rockwell Extra Bold</vt:lpstr>
      <vt:lpstr>Verdana</vt:lpstr>
      <vt:lpstr>Wingdings</vt:lpstr>
      <vt:lpstr>Wood Type</vt:lpstr>
      <vt:lpstr>Estetika pada logo</vt:lpstr>
      <vt:lpstr>Logo adalah suatu gambar, sketsa, atau tulisan, yang memiliki filosofi dan dapat mewakili identitas visual (citra) suatu entitas, baik itu organisasi, perusahaan, lembaga, negara, daerah, maupun produk.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Estetika dalam                                                     Desain Grafis</dc:title>
  <dc:creator>USER</dc:creator>
  <cp:lastModifiedBy>Microsoft Office User</cp:lastModifiedBy>
  <cp:revision>33</cp:revision>
  <dcterms:created xsi:type="dcterms:W3CDTF">2021-11-07T13:15:46Z</dcterms:created>
  <dcterms:modified xsi:type="dcterms:W3CDTF">2023-12-14T01:12:20Z</dcterms:modified>
</cp:coreProperties>
</file>